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2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59" r:id="rId5"/>
    <p:sldId id="260" r:id="rId6"/>
    <p:sldId id="261" r:id="rId7"/>
    <p:sldId id="524" r:id="rId8"/>
    <p:sldId id="262" r:id="rId9"/>
    <p:sldId id="263" r:id="rId10"/>
    <p:sldId id="264" r:id="rId11"/>
    <p:sldId id="265" r:id="rId12"/>
    <p:sldId id="525" r:id="rId13"/>
    <p:sldId id="266" r:id="rId14"/>
    <p:sldId id="267" r:id="rId15"/>
    <p:sldId id="526" r:id="rId16"/>
    <p:sldId id="268" r:id="rId17"/>
    <p:sldId id="269" r:id="rId18"/>
    <p:sldId id="270" r:id="rId19"/>
    <p:sldId id="271" r:id="rId20"/>
    <p:sldId id="272" r:id="rId21"/>
    <p:sldId id="528" r:id="rId22"/>
    <p:sldId id="273" r:id="rId23"/>
    <p:sldId id="274" r:id="rId24"/>
    <p:sldId id="529" r:id="rId25"/>
    <p:sldId id="275" r:id="rId26"/>
    <p:sldId id="276" r:id="rId27"/>
    <p:sldId id="530" r:id="rId28"/>
    <p:sldId id="277" r:id="rId29"/>
    <p:sldId id="278" r:id="rId30"/>
    <p:sldId id="279" r:id="rId31"/>
    <p:sldId id="531" r:id="rId32"/>
    <p:sldId id="280" r:id="rId33"/>
    <p:sldId id="281" r:id="rId34"/>
    <p:sldId id="282" r:id="rId35"/>
    <p:sldId id="283" r:id="rId36"/>
    <p:sldId id="284" r:id="rId37"/>
    <p:sldId id="285" r:id="rId38"/>
    <p:sldId id="286" r:id="rId39"/>
    <p:sldId id="287" r:id="rId40"/>
    <p:sldId id="288" r:id="rId41"/>
    <p:sldId id="289" r:id="rId42"/>
    <p:sldId id="532"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6" r:id="rId59"/>
    <p:sldId id="305"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 id="351" r:id="rId105"/>
    <p:sldId id="352" r:id="rId106"/>
    <p:sldId id="353" r:id="rId107"/>
    <p:sldId id="354" r:id="rId108"/>
    <p:sldId id="355" r:id="rId109"/>
    <p:sldId id="356" r:id="rId110"/>
    <p:sldId id="357" r:id="rId111"/>
    <p:sldId id="358" r:id="rId112"/>
    <p:sldId id="359" r:id="rId113"/>
    <p:sldId id="360" r:id="rId114"/>
    <p:sldId id="361" r:id="rId115"/>
    <p:sldId id="362" r:id="rId116"/>
    <p:sldId id="363" r:id="rId117"/>
    <p:sldId id="364" r:id="rId118"/>
    <p:sldId id="365" r:id="rId119"/>
    <p:sldId id="366" r:id="rId120"/>
    <p:sldId id="367" r:id="rId121"/>
    <p:sldId id="368" r:id="rId122"/>
    <p:sldId id="369" r:id="rId123"/>
    <p:sldId id="370" r:id="rId124"/>
    <p:sldId id="371" r:id="rId125"/>
    <p:sldId id="372" r:id="rId126"/>
    <p:sldId id="373" r:id="rId127"/>
    <p:sldId id="374" r:id="rId128"/>
    <p:sldId id="375" r:id="rId129"/>
    <p:sldId id="376" r:id="rId130"/>
    <p:sldId id="377" r:id="rId131"/>
    <p:sldId id="378" r:id="rId132"/>
    <p:sldId id="379" r:id="rId133"/>
    <p:sldId id="380" r:id="rId134"/>
    <p:sldId id="381" r:id="rId135"/>
    <p:sldId id="382" r:id="rId136"/>
    <p:sldId id="383" r:id="rId137"/>
    <p:sldId id="384" r:id="rId138"/>
    <p:sldId id="385" r:id="rId139"/>
    <p:sldId id="388" r:id="rId140"/>
    <p:sldId id="386" r:id="rId141"/>
    <p:sldId id="387" r:id="rId142"/>
    <p:sldId id="389" r:id="rId143"/>
    <p:sldId id="390" r:id="rId144"/>
    <p:sldId id="392" r:id="rId145"/>
    <p:sldId id="393" r:id="rId146"/>
    <p:sldId id="394" r:id="rId147"/>
    <p:sldId id="395" r:id="rId148"/>
    <p:sldId id="396" r:id="rId149"/>
    <p:sldId id="397" r:id="rId150"/>
    <p:sldId id="398" r:id="rId151"/>
    <p:sldId id="399" r:id="rId152"/>
    <p:sldId id="400" r:id="rId153"/>
    <p:sldId id="401" r:id="rId154"/>
    <p:sldId id="402" r:id="rId155"/>
    <p:sldId id="403" r:id="rId156"/>
    <p:sldId id="404" r:id="rId157"/>
    <p:sldId id="405" r:id="rId158"/>
    <p:sldId id="406" r:id="rId159"/>
    <p:sldId id="407" r:id="rId160"/>
    <p:sldId id="408" r:id="rId161"/>
    <p:sldId id="409" r:id="rId162"/>
    <p:sldId id="410" r:id="rId163"/>
    <p:sldId id="411" r:id="rId164"/>
    <p:sldId id="412" r:id="rId165"/>
    <p:sldId id="413" r:id="rId166"/>
    <p:sldId id="414" r:id="rId167"/>
    <p:sldId id="415" r:id="rId168"/>
    <p:sldId id="416" r:id="rId169"/>
    <p:sldId id="417" r:id="rId170"/>
    <p:sldId id="418" r:id="rId171"/>
    <p:sldId id="419" r:id="rId172"/>
    <p:sldId id="420" r:id="rId173"/>
    <p:sldId id="421" r:id="rId174"/>
    <p:sldId id="431" r:id="rId175"/>
    <p:sldId id="422" r:id="rId176"/>
    <p:sldId id="423" r:id="rId177"/>
    <p:sldId id="424" r:id="rId178"/>
    <p:sldId id="425" r:id="rId179"/>
    <p:sldId id="426" r:id="rId180"/>
    <p:sldId id="427" r:id="rId181"/>
    <p:sldId id="428" r:id="rId182"/>
    <p:sldId id="432" r:id="rId183"/>
    <p:sldId id="429" r:id="rId184"/>
    <p:sldId id="430" r:id="rId185"/>
    <p:sldId id="433" r:id="rId186"/>
    <p:sldId id="434" r:id="rId187"/>
    <p:sldId id="435" r:id="rId188"/>
    <p:sldId id="436" r:id="rId189"/>
    <p:sldId id="437" r:id="rId190"/>
    <p:sldId id="440" r:id="rId191"/>
    <p:sldId id="441" r:id="rId192"/>
    <p:sldId id="442" r:id="rId193"/>
    <p:sldId id="520" r:id="rId194"/>
    <p:sldId id="438" r:id="rId195"/>
    <p:sldId id="443" r:id="rId196"/>
    <p:sldId id="444" r:id="rId197"/>
    <p:sldId id="445" r:id="rId198"/>
    <p:sldId id="446" r:id="rId199"/>
    <p:sldId id="447" r:id="rId200"/>
    <p:sldId id="448" r:id="rId201"/>
    <p:sldId id="449" r:id="rId202"/>
    <p:sldId id="450" r:id="rId203"/>
    <p:sldId id="451" r:id="rId204"/>
    <p:sldId id="452" r:id="rId205"/>
    <p:sldId id="453" r:id="rId206"/>
    <p:sldId id="454" r:id="rId207"/>
    <p:sldId id="455" r:id="rId208"/>
    <p:sldId id="456" r:id="rId209"/>
    <p:sldId id="457" r:id="rId210"/>
    <p:sldId id="459" r:id="rId211"/>
    <p:sldId id="439" r:id="rId212"/>
    <p:sldId id="460" r:id="rId213"/>
    <p:sldId id="461" r:id="rId214"/>
    <p:sldId id="462" r:id="rId215"/>
    <p:sldId id="463" r:id="rId216"/>
    <p:sldId id="464" r:id="rId217"/>
    <p:sldId id="465" r:id="rId218"/>
    <p:sldId id="466" r:id="rId219"/>
    <p:sldId id="467" r:id="rId220"/>
    <p:sldId id="468" r:id="rId221"/>
    <p:sldId id="469" r:id="rId222"/>
    <p:sldId id="470" r:id="rId223"/>
    <p:sldId id="471" r:id="rId224"/>
    <p:sldId id="473" r:id="rId225"/>
    <p:sldId id="474" r:id="rId226"/>
    <p:sldId id="475" r:id="rId227"/>
    <p:sldId id="484" r:id="rId228"/>
    <p:sldId id="485" r:id="rId229"/>
    <p:sldId id="476" r:id="rId230"/>
    <p:sldId id="478" r:id="rId231"/>
    <p:sldId id="479" r:id="rId232"/>
    <p:sldId id="480" r:id="rId233"/>
    <p:sldId id="481" r:id="rId234"/>
    <p:sldId id="482" r:id="rId235"/>
    <p:sldId id="483" r:id="rId236"/>
    <p:sldId id="472" r:id="rId237"/>
    <p:sldId id="486" r:id="rId238"/>
    <p:sldId id="487" r:id="rId239"/>
    <p:sldId id="533" r:id="rId240"/>
    <p:sldId id="488" r:id="rId241"/>
    <p:sldId id="489" r:id="rId242"/>
    <p:sldId id="490" r:id="rId243"/>
    <p:sldId id="491" r:id="rId244"/>
    <p:sldId id="492" r:id="rId245"/>
    <p:sldId id="493" r:id="rId246"/>
    <p:sldId id="494" r:id="rId247"/>
    <p:sldId id="495" r:id="rId248"/>
    <p:sldId id="496" r:id="rId249"/>
    <p:sldId id="497" r:id="rId250"/>
    <p:sldId id="498" r:id="rId251"/>
    <p:sldId id="499" r:id="rId252"/>
    <p:sldId id="500" r:id="rId253"/>
    <p:sldId id="501" r:id="rId254"/>
    <p:sldId id="502" r:id="rId255"/>
    <p:sldId id="503" r:id="rId256"/>
    <p:sldId id="504" r:id="rId257"/>
    <p:sldId id="505" r:id="rId258"/>
    <p:sldId id="506" r:id="rId259"/>
    <p:sldId id="508" r:id="rId260"/>
    <p:sldId id="509" r:id="rId261"/>
    <p:sldId id="511" r:id="rId262"/>
    <p:sldId id="512" r:id="rId263"/>
    <p:sldId id="513" r:id="rId264"/>
    <p:sldId id="510" r:id="rId265"/>
    <p:sldId id="514" r:id="rId266"/>
    <p:sldId id="515" r:id="rId267"/>
    <p:sldId id="516" r:id="rId268"/>
    <p:sldId id="517" r:id="rId269"/>
    <p:sldId id="518" r:id="rId270"/>
    <p:sldId id="519" r:id="rId271"/>
    <p:sldId id="521" r:id="rId272"/>
    <p:sldId id="522" r:id="rId273"/>
    <p:sldId id="523" r:id="rId2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3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viewProps" Target="view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presProps" Target="pres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DE979ED-E64A-470F-9800-521669A0F8A3}" type="datetimeFigureOut">
              <a:rPr lang="en-US" smtClean="0"/>
              <a:pPr/>
              <a:t>10/18/2016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72A6275-064A-4781-8AEF-EF9440D5B8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E979ED-E64A-470F-9800-521669A0F8A3}"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A6275-064A-4781-8AEF-EF9440D5B8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E979ED-E64A-470F-9800-521669A0F8A3}"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A6275-064A-4781-8AEF-EF9440D5B8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DE979ED-E64A-470F-9800-521669A0F8A3}" type="datetimeFigureOut">
              <a:rPr lang="en-US" smtClean="0"/>
              <a:pPr/>
              <a:t>10/18/2016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472A6275-064A-4781-8AEF-EF9440D5B8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DE979ED-E64A-470F-9800-521669A0F8A3}" type="datetimeFigureOut">
              <a:rPr lang="en-US" smtClean="0"/>
              <a:pPr/>
              <a:t>10/18/2016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472A6275-064A-4781-8AEF-EF9440D5B882}"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6DE979ED-E64A-470F-9800-521669A0F8A3}" type="datetimeFigureOut">
              <a:rPr lang="en-US" smtClean="0"/>
              <a:pPr/>
              <a:t>10/18/2016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472A6275-064A-4781-8AEF-EF9440D5B8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6DE979ED-E64A-470F-9800-521669A0F8A3}" type="datetimeFigureOut">
              <a:rPr lang="en-US" smtClean="0"/>
              <a:pPr/>
              <a:t>10/18/2016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72A6275-064A-4781-8AEF-EF9440D5B88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E979ED-E64A-470F-9800-521669A0F8A3}" type="datetimeFigureOut">
              <a:rPr lang="en-US" smtClean="0"/>
              <a:pPr/>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2A6275-064A-4781-8AEF-EF9440D5B8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DE979ED-E64A-470F-9800-521669A0F8A3}" type="datetimeFigureOut">
              <a:rPr lang="en-US" smtClean="0"/>
              <a:pPr/>
              <a:t>10/18/2016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472A6275-064A-4781-8AEF-EF9440D5B8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6DE979ED-E64A-470F-9800-521669A0F8A3}" type="datetimeFigureOut">
              <a:rPr lang="en-US" smtClean="0"/>
              <a:pPr/>
              <a:t>10/18/2016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72A6275-064A-4781-8AEF-EF9440D5B88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DE979ED-E64A-470F-9800-521669A0F8A3}" type="datetimeFigureOut">
              <a:rPr lang="en-US" smtClean="0"/>
              <a:pPr/>
              <a:t>10/18/2016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72A6275-064A-4781-8AEF-EF9440D5B88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DE979ED-E64A-470F-9800-521669A0F8A3}" type="datetimeFigureOut">
              <a:rPr lang="en-US" smtClean="0"/>
              <a:pPr/>
              <a:t>10/18/2016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72A6275-064A-4781-8AEF-EF9440D5B88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hyperlink" Target="http://fa.wikipedia.org/wiki/%D9%81%D8%A7%D8%B2" TargetMode="External"/><Relationship Id="rId2" Type="http://schemas.openxmlformats.org/officeDocument/2006/relationships/hyperlink" Target="http://fa.wikipedia.org/wiki/%D9%85%D9%87%D9%86%D8%AF%D8%B3%DB%8C_%D9%85%D9%88%D8%A7%D8%AF" TargetMode="External"/><Relationship Id="rId1" Type="http://schemas.openxmlformats.org/officeDocument/2006/relationships/slideLayout" Target="../slideLayouts/slideLayout3.xml"/><Relationship Id="rId4" Type="http://schemas.openxmlformats.org/officeDocument/2006/relationships/hyperlink" Target="http://fa.wikipedia.org/w/index.php?title=%D8%A7%D9%86%D8%AC%D9%85%D9%86_%D9%85%D8%AA%D8%A7%D9%84%D9%88%D8%B1%DA%98%DB%8C_%D8%A2%D9%85%D8%B1%DB%8C%DA%A9%D8%A7&amp;action=edit&amp;redlink=1"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fa.wikipedia.org/wiki/%D9%BE%D9%84%DB%8C%D9%85%D8%B1" TargetMode="External"/><Relationship Id="rId2" Type="http://schemas.openxmlformats.org/officeDocument/2006/relationships/hyperlink" Target="http://fa.wikipedia.org/wiki/%D8%B3%D8%B1%D8%A7%D9%85%DB%8C%DA%A9" TargetMode="External"/><Relationship Id="rId1" Type="http://schemas.openxmlformats.org/officeDocument/2006/relationships/slideLayout" Target="../slideLayouts/slideLayout3.xml"/><Relationship Id="rId4" Type="http://schemas.openxmlformats.org/officeDocument/2006/relationships/hyperlink" Target="http://fa.wikipedia.org/wiki/%D9%81%D9%84%D8%B2"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fa.wikipedia.org/w/index.php?title=%D9%85%D9%82%D8%A7%D9%88%D9%85%D8%AA_%D9%85%DA%A9%D8%A7%D9%86%DB%8C%DA%A9%DB%8C&amp;action=edit&amp;redlink=1" TargetMode="External"/><Relationship Id="rId2" Type="http://schemas.openxmlformats.org/officeDocument/2006/relationships/hyperlink" Target="http://fa.wikipedia.org/wiki/%DA%A9%D8%A7%D9%85%D9%BE%D9%88%D8%B2%DB%8C%D8%AA" TargetMode="External"/><Relationship Id="rId1" Type="http://schemas.openxmlformats.org/officeDocument/2006/relationships/slideLayout" Target="../slideLayouts/slideLayout3.xml"/><Relationship Id="rId6" Type="http://schemas.openxmlformats.org/officeDocument/2006/relationships/hyperlink" Target="http://fa.wikipedia.org/w/index.php?title=%D8%B9%D8%A7%DB%8C%D9%82_%D8%AD%D8%B1%D8%A7%D8%B1%D8%AA%DB%8C&amp;action=edit&amp;redlink=1" TargetMode="External"/><Relationship Id="rId5" Type="http://schemas.openxmlformats.org/officeDocument/2006/relationships/hyperlink" Target="http://fa.wikipedia.org/wiki/%D8%AE%D8%B3%D8%AA%DA%AF%DB%8C_(%D9%85%D9%88%D8%A7%D8%AF)" TargetMode="External"/><Relationship Id="rId4" Type="http://schemas.openxmlformats.org/officeDocument/2006/relationships/hyperlink" Target="http://fa.wikipedia.org/wiki/%D8%AE%D9%88%D8%B1%D8%AF%DA%AF%DB%8C" TargetMode="External"/></Relationships>
</file>

<file path=ppt/slides/_rels/slide10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hyperlink" Target="http://fa.wikipedia.org/wiki/%D8%B4%DB%8C%D8%B4%D9%87" TargetMode="Externa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iranshahrsaz.com/showthread" TargetMode="External"/><Relationship Id="rId2" Type="http://schemas.openxmlformats.org/officeDocument/2006/relationships/hyperlink" Target="http://about.aruna.ir/archives/2007/Jan/18/951.php" TargetMode="Externa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hyperlink" Target="http://www.ariadata.ir/item.aspx?code" TargetMode="Externa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hyperlink" Target="http://www.daneshju.ir/forum/290/t13466-2.html" TargetMode="Externa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hyperlink" Target="http://amard-co.com/en/content.php?id=8" TargetMode="Externa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put.edidomus.it/domus/binaries/imagedata/ISAR-Jellyfish-big_big.jpg" TargetMode="External"/><Relationship Id="rId1" Type="http://schemas.openxmlformats.org/officeDocument/2006/relationships/slideLayout" Target="../slideLayouts/slideLayout3.xml"/><Relationship Id="rId5" Type="http://schemas.openxmlformats.org/officeDocument/2006/relationships/image" Target="../media/image77.jpeg"/><Relationship Id="rId4" Type="http://schemas.openxmlformats.org/officeDocument/2006/relationships/hyperlink" Target="http://put.edidomus.it/domus/binaries/imagedata/ISAr-JF-Interior29_big.jpg" TargetMode="External"/></Relationships>
</file>

<file path=ppt/slides/_rels/slide21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put.edidomus.it/domus/binaries/imagedata/JF-infrastructure_big.jpg" TargetMode="Externa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3" Type="http://schemas.openxmlformats.org/officeDocument/2006/relationships/hyperlink" Target="http://www.madaenco.ir/default.aspx?itemcode=0-5-2" TargetMode="External"/><Relationship Id="rId2" Type="http://schemas.openxmlformats.org/officeDocument/2006/relationships/hyperlink" Target="http://www.daneshju.ir/forum/f405/t98501.html" TargetMode="External"/><Relationship Id="rId1" Type="http://schemas.openxmlformats.org/officeDocument/2006/relationships/slideLayout" Target="../slideLayouts/slideLayout3.xml"/><Relationship Id="rId4" Type="http://schemas.openxmlformats.org/officeDocument/2006/relationships/hyperlink" Target="http://www.hamkelasy.com/" TargetMode="Externa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hyperlink" Target="http://3dmax24.blogfa.com/post-146.aspx" TargetMode="External"/><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3" Type="http://schemas.openxmlformats.org/officeDocument/2006/relationships/hyperlink" Target="http://forum.iranblog.com/showthread.php?55162-" TargetMode="External"/><Relationship Id="rId2" Type="http://schemas.openxmlformats.org/officeDocument/2006/relationships/hyperlink" Target="http://www.netsara.org/1390/01/06/post-254/" TargetMode="External"/><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3" Type="http://schemas.openxmlformats.org/officeDocument/2006/relationships/hyperlink" Target="http://about.aruna.ir/archives" TargetMode="External"/><Relationship Id="rId2" Type="http://schemas.openxmlformats.org/officeDocument/2006/relationships/hyperlink" Target="http://www.iranshahrsaz.com/showthread" TargetMode="External"/><Relationship Id="rId1" Type="http://schemas.openxmlformats.org/officeDocument/2006/relationships/slideLayout" Target="../slideLayouts/slideLayout3.xml"/><Relationship Id="rId6" Type="http://schemas.openxmlformats.org/officeDocument/2006/relationships/hyperlink" Target="http://www.petronet.ir/index.(4)" TargetMode="External"/><Relationship Id="rId5" Type="http://schemas.openxmlformats.org/officeDocument/2006/relationships/hyperlink" Target="http://www.apadanaagri.com/visitorpages" TargetMode="External"/><Relationship Id="rId4" Type="http://schemas.openxmlformats.org/officeDocument/2006/relationships/hyperlink" Target="http://www.n-aidapoushesh.com/" TargetMode="External"/></Relationships>
</file>

<file path=ppt/slides/_rels/slide272.xml.rels><?xml version="1.0" encoding="UTF-8" standalone="yes"?>
<Relationships xmlns="http://schemas.openxmlformats.org/package/2006/relationships"><Relationship Id="rId3" Type="http://schemas.openxmlformats.org/officeDocument/2006/relationships/hyperlink" Target="http://www.bahaneh.net/hall/topic_" TargetMode="External"/><Relationship Id="rId2" Type="http://schemas.openxmlformats.org/officeDocument/2006/relationships/hyperlink" Target="file:///D:\ali\%20http:\mantimag.com\wp-content\" TargetMode="External"/><Relationship Id="rId1" Type="http://schemas.openxmlformats.org/officeDocument/2006/relationships/slideLayout" Target="../slideLayouts/slideLayout3.xml"/><Relationship Id="rId6" Type="http://schemas.openxmlformats.org/officeDocument/2006/relationships/hyperlink" Target="http://patinehsazanepars.blogfa.com/" TargetMode="External"/><Relationship Id="rId5" Type="http://schemas.openxmlformats.org/officeDocument/2006/relationships/hyperlink" Target="http://www.daneshju.ir/forum/290/t13466-2.htm" TargetMode="External"/><Relationship Id="rId4" Type="http://schemas.openxmlformats.org/officeDocument/2006/relationships/hyperlink" Target="http://hamkarbime.com/Pages/view.aspx?PostID=1782" TargetMode="External"/></Relationships>
</file>

<file path=ppt/slides/_rels/slide273.xml.rels><?xml version="1.0" encoding="UTF-8" standalone="yes"?>
<Relationships xmlns="http://schemas.openxmlformats.org/package/2006/relationships"><Relationship Id="rId3" Type="http://schemas.openxmlformats.org/officeDocument/2006/relationships/hyperlink" Target="http://www.madaenco.ir/default.aspx?itemcode=0-5-2" TargetMode="External"/><Relationship Id="rId2" Type="http://schemas.openxmlformats.org/officeDocument/2006/relationships/hyperlink" Target="http://www.ariadata.ir/item.aspx?code" TargetMode="External"/><Relationship Id="rId1" Type="http://schemas.openxmlformats.org/officeDocument/2006/relationships/slideLayout" Target="../slideLayouts/slideLayout3.xml"/><Relationship Id="rId6" Type="http://schemas.openxmlformats.org/officeDocument/2006/relationships/hyperlink" Target="http://forum.iranblog.com/showthread.php?55162" TargetMode="External"/><Relationship Id="rId5" Type="http://schemas.openxmlformats.org/officeDocument/2006/relationships/hyperlink" Target="http://www.netsara.org/1390/01/06/post-254" TargetMode="External"/><Relationship Id="rId4" Type="http://schemas.openxmlformats.org/officeDocument/2006/relationships/hyperlink" Target="http://www.hamkelasy.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lootty.blogfa.com/post-264.aspx"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3dmax24.blogfa.com/post-145.aspx"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shasa.ir/showimage.aspx?imagepath=/shasa_content/media/image/2008/01/13173_orig.jpg&amp;mode=large" TargetMode="External"/><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www.shasa.ir/"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www.n-aidapoushesh.com/?attachment_id=228" TargetMode="External"/><Relationship Id="rId1" Type="http://schemas.openxmlformats.org/officeDocument/2006/relationships/slideLayout" Target="../slideLayouts/slideLayout3.xml"/><Relationship Id="rId6" Type="http://schemas.openxmlformats.org/officeDocument/2006/relationships/hyperlink" Target="http://www.n-aidapoushesh.com/?attachment_id=227" TargetMode="External"/><Relationship Id="rId5" Type="http://schemas.openxmlformats.org/officeDocument/2006/relationships/image" Target="../media/image10.jpeg"/><Relationship Id="rId4" Type="http://schemas.openxmlformats.org/officeDocument/2006/relationships/hyperlink" Target="http://www.n-aidapoushesh.com/?attachment_id=22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http://www.petronet.ir/index.php?module=sisRapid&amp;func=loadmodule&amp;system=organization&amp;sismodule=misc/org_main_page.php&amp;sisOp=view&amp;org_id=425"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www.apadanaagri.com/visitorpages/(2)" TargetMode="External"/><Relationship Id="rId2" Type="http://schemas.openxmlformats.org/officeDocument/2006/relationships/hyperlink" Target="http://www.n-aidapoushesh.com(1)/" TargetMode="External"/><Relationship Id="rId1" Type="http://schemas.openxmlformats.org/officeDocument/2006/relationships/slideLayout" Target="../slideLayouts/slideLayout3.xml"/><Relationship Id="rId4" Type="http://schemas.openxmlformats.org/officeDocument/2006/relationships/hyperlink" Target="http://www.petronet.ir/index.(4)"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bahaneh.net/hall/topic_" TargetMode="Externa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hyperlink" Target="http://eventspace.persiangig.com/image/86-7-10/ETFE-ArchitecturalMaterial-9.jpg" TargetMode="External"/><Relationship Id="rId7" Type="http://schemas.openxmlformats.org/officeDocument/2006/relationships/image" Target="../media/image46.jpeg"/><Relationship Id="rId2" Type="http://schemas.openxmlformats.org/officeDocument/2006/relationships/hyperlink" Target="http://eventspace.persiangig.com/image/86-7-10/ETFE-ArchitecturalMaterial-8.jpg" TargetMode="External"/><Relationship Id="rId1" Type="http://schemas.openxmlformats.org/officeDocument/2006/relationships/slideLayout" Target="../slideLayouts/slideLayout3.xml"/><Relationship Id="rId6" Type="http://schemas.openxmlformats.org/officeDocument/2006/relationships/hyperlink" Target="http://eventspace.persiangig.com/image/86-7-10/ETFE-ArchitecturalMaterial-12.jpg" TargetMode="External"/><Relationship Id="rId5" Type="http://schemas.openxmlformats.org/officeDocument/2006/relationships/hyperlink" Target="http://eventspace.persiangig.com/image/86-7-10/ETFE-ArchitecturalMaterial-11.jpg" TargetMode="External"/><Relationship Id="rId4" Type="http://schemas.openxmlformats.org/officeDocument/2006/relationships/hyperlink" Target="http://eventspace.persiangig.com/image/86-7-10/ETFE-ArchitecturalMaterial-10.jpg" TargetMode="External"/></Relationships>
</file>

<file path=ppt/slides/_rels/slide84.xml.rels><?xml version="1.0" encoding="UTF-8" standalone="yes"?>
<Relationships xmlns="http://schemas.openxmlformats.org/package/2006/relationships"><Relationship Id="rId2" Type="http://schemas.openxmlformats.org/officeDocument/2006/relationships/hyperlink" Target="http://www.mattonepoesia.com/" TargetMode="Externa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hyperlink" Target="http://hamkarbime.com/Pages/view.aspx?PostID=1782"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ASADI\Local Settings\Temp\Temporary Directory 33 for BESMELLAH1.zip\011.jpg"/>
          <p:cNvPicPr/>
          <p:nvPr/>
        </p:nvPicPr>
        <p:blipFill>
          <a:blip r:embed="rId2" cstate="print">
            <a:duotone>
              <a:prstClr val="black"/>
              <a:srgbClr val="D9C3A5">
                <a:tint val="50000"/>
                <a:satMod val="180000"/>
              </a:srgbClr>
            </a:duotone>
          </a:blip>
          <a:srcRect/>
          <a:stretch>
            <a:fillRect/>
          </a:stretch>
        </p:blipFill>
        <p:spPr bwMode="auto">
          <a:xfrm>
            <a:off x="1976870" y="1378527"/>
            <a:ext cx="5190259" cy="4100945"/>
          </a:xfrm>
          <a:prstGeom prst="rect">
            <a:avLst/>
          </a:prstGeom>
          <a:solidFill>
            <a:schemeClr val="bg2">
              <a:lumMod val="20000"/>
              <a:lumOff val="80000"/>
            </a:schemeClr>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1857364"/>
            <a:ext cx="8137555" cy="4714908"/>
          </a:xfrm>
        </p:spPr>
        <p:txBody>
          <a:bodyPr>
            <a:normAutofit fontScale="92500"/>
          </a:bodyPr>
          <a:lstStyle/>
          <a:p>
            <a:pPr algn="r" rtl="1">
              <a:lnSpc>
                <a:spcPct val="150000"/>
              </a:lnSpc>
            </a:pPr>
            <a:r>
              <a:rPr lang="en-US" dirty="0"/>
              <a:t/>
            </a:r>
            <a:br>
              <a:rPr lang="en-US" dirty="0"/>
            </a:br>
            <a:r>
              <a:rPr lang="ar-SA" dirty="0"/>
              <a:t>ساليد سرفيس خصوصيات قابل توجهي، به خصوص براي استفاده در سرويس هاي بهداشتي و آشپزخانه ها دارد و جالب اينجاست كه در كنار همه ويژگي هاي مفيدي كه دارد، اين ماده به سختي سنگ است و به زيبايي آن، اما با اين تفاوت كه سنگي است در 41رنگ متنوع! بنابراين دست افراد براي انتخاب كاملا باز است</a:t>
            </a:r>
            <a:r>
              <a:rPr lang="en-US" dirty="0"/>
              <a:t>.</a:t>
            </a:r>
            <a:r>
              <a:rPr lang="ar-SA" dirty="0"/>
              <a:t>مي‌توان قطعات كوچك ساليد سرفيس را در كنار هم قرار داد و چنان به هم چسباند كه هيچ درزي نداشته باشد و حتي تا كيلومترها كاملا يكپارچه شود؛ هر نوع انعطاف و پيچ و خمي را به كمك پلي استون مي توان ايجاد كرد</a:t>
            </a:r>
            <a:r>
              <a:rPr lang="en-US" dirty="0"/>
              <a:t>. </a:t>
            </a:r>
            <a:r>
              <a:rPr lang="ar-SA" dirty="0"/>
              <a:t>بنابراين به هيچ عنوان دست طراح را در ارائه طرحي زيبا براي سرويهاي بهداشتي و ساير مواردي كه از اين ماده استفاده مي شود بخصوص رستورانهاي</a:t>
            </a:r>
            <a:endParaRPr lang="en-US" dirty="0"/>
          </a:p>
        </p:txBody>
      </p:sp>
      <p:pic>
        <p:nvPicPr>
          <p:cNvPr id="4" name="Picture 3" descr="http://about.aruna.ir/pic/polystone1.JPG"/>
          <p:cNvPicPr/>
          <p:nvPr/>
        </p:nvPicPr>
        <p:blipFill>
          <a:blip r:embed="rId2" cstate="print"/>
          <a:srcRect/>
          <a:stretch>
            <a:fillRect/>
          </a:stretch>
        </p:blipFill>
        <p:spPr bwMode="auto">
          <a:xfrm>
            <a:off x="3143240" y="357166"/>
            <a:ext cx="2466975"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357166"/>
            <a:ext cx="8643997" cy="5929353"/>
          </a:xfrm>
        </p:spPr>
        <p:txBody>
          <a:bodyPr>
            <a:normAutofit fontScale="85000" lnSpcReduction="10000"/>
          </a:bodyPr>
          <a:lstStyle/>
          <a:p>
            <a:pPr algn="r" rtl="1">
              <a:lnSpc>
                <a:spcPct val="170000"/>
              </a:lnSpc>
            </a:pPr>
            <a:r>
              <a:rPr lang="ar-SA" b="1" dirty="0" smtClean="0"/>
              <a:t>کامپوزیت :</a:t>
            </a:r>
            <a:endParaRPr lang="en-US" dirty="0" smtClean="0"/>
          </a:p>
          <a:p>
            <a:pPr algn="r" rtl="1">
              <a:lnSpc>
                <a:spcPct val="170000"/>
              </a:lnSpc>
            </a:pPr>
            <a:r>
              <a:rPr lang="ar-SA" b="1" dirty="0" smtClean="0"/>
              <a:t>کامپوزیت</a:t>
            </a:r>
            <a:r>
              <a:rPr lang="ar-SA" dirty="0" smtClean="0"/>
              <a:t> یا </a:t>
            </a:r>
            <a:r>
              <a:rPr lang="ar-SA" b="1" dirty="0" smtClean="0"/>
              <a:t>ماده مرکب</a:t>
            </a:r>
            <a:r>
              <a:rPr lang="ar-SA" dirty="0" smtClean="0"/>
              <a:t> بصورت زیر تعریف می‌شود</a:t>
            </a:r>
            <a:r>
              <a:rPr lang="en-US" dirty="0" smtClean="0"/>
              <a:t>:</a:t>
            </a:r>
          </a:p>
          <a:p>
            <a:pPr lvl="0" algn="r" rtl="1">
              <a:lnSpc>
                <a:spcPct val="170000"/>
              </a:lnSpc>
            </a:pPr>
            <a:r>
              <a:rPr lang="ar-SA" dirty="0" smtClean="0"/>
              <a:t>در </a:t>
            </a:r>
            <a:r>
              <a:rPr lang="ar-SA" dirty="0" smtClean="0">
                <a:hlinkClick r:id="rId2" tooltip="مهندسی مواد"/>
              </a:rPr>
              <a:t>مهندسی مواد</a:t>
            </a:r>
            <a:r>
              <a:rPr lang="en-US" dirty="0" smtClean="0"/>
              <a:t> </a:t>
            </a:r>
            <a:r>
              <a:rPr lang="ar-SA" dirty="0" smtClean="0"/>
              <a:t>این اصطلاح معمولاً به موادی گفته می‌شود که یک </a:t>
            </a:r>
            <a:r>
              <a:rPr lang="ar-SA" dirty="0" smtClean="0">
                <a:hlinkClick r:id="rId3" tooltip="فاز"/>
              </a:rPr>
              <a:t>فاز</a:t>
            </a:r>
            <a:r>
              <a:rPr lang="en-US" dirty="0" smtClean="0"/>
              <a:t> </a:t>
            </a:r>
            <a:r>
              <a:rPr lang="ar-SA" dirty="0" smtClean="0"/>
              <a:t>زمینه (ماتریکس) و یک تقویت کننده (پرکننده) تشکیل شده باشند</a:t>
            </a:r>
            <a:r>
              <a:rPr lang="en-US" dirty="0" smtClean="0"/>
              <a:t>.</a:t>
            </a:r>
          </a:p>
          <a:p>
            <a:pPr lvl="0" algn="r" rtl="1">
              <a:lnSpc>
                <a:spcPct val="170000"/>
              </a:lnSpc>
            </a:pPr>
            <a:r>
              <a:rPr lang="ar-SA" dirty="0" smtClean="0"/>
              <a:t>تعریف </a:t>
            </a:r>
            <a:r>
              <a:rPr lang="ar-SA" dirty="0" smtClean="0">
                <a:hlinkClick r:id="rId4" tooltip="انجمن متالورژی آمریکا (صفحه وجود ندارد)"/>
              </a:rPr>
              <a:t>انجمن متالورژی آمریکا</a:t>
            </a:r>
            <a:r>
              <a:rPr lang="en-US" dirty="0" smtClean="0"/>
              <a:t>: </a:t>
            </a:r>
            <a:r>
              <a:rPr lang="ar-SA" dirty="0" smtClean="0"/>
              <a:t>به ترکیب ماکروسکوپی دو یا چند مادهٔ مجزا که سطح مشترک مشخصی بین آنها وجود داشته باشد، </a:t>
            </a:r>
            <a:r>
              <a:rPr lang="ar-SA" b="1" dirty="0" smtClean="0"/>
              <a:t>کامپوزیت</a:t>
            </a:r>
            <a:r>
              <a:rPr lang="ar-SA" dirty="0" smtClean="0"/>
              <a:t> گفته می‌شود.</a:t>
            </a:r>
            <a:endParaRPr lang="en-US" dirty="0" smtClean="0"/>
          </a:p>
          <a:p>
            <a:pPr algn="r" rtl="1">
              <a:lnSpc>
                <a:spcPct val="170000"/>
              </a:lnSpc>
            </a:pPr>
            <a:r>
              <a:rPr lang="ar-SA" dirty="0" smtClean="0"/>
              <a:t>کامپوزیت از دو قسمت اصلی ماتریکس و تقویت کننده تشکیل شده‌است. ماتریکس با احاطه کردن تقویت کننده آن را در محل نسبی خودش نگه می‌دارد. تقویت کننده موجب بهبود خواص مکانیکی ساختار می‌گردد. به طور کلی تقویت کننده می‌تواند به صورت فیبرهای کوتاه و یا بلند و پیوسته باشد</a:t>
            </a:r>
            <a:endParaRPr lang="en-US" dirty="0" smtClean="0"/>
          </a:p>
          <a:p>
            <a:pPr algn="r" rtl="1">
              <a:lnSpc>
                <a:spcPct val="170000"/>
              </a:lnSpc>
            </a:pPr>
            <a:r>
              <a:rPr lang="ar-SA" b="1" dirty="0" smtClean="0"/>
              <a:t>دسته‌بندی کامپوزیت‌ها از دیدگاه زیستی :</a:t>
            </a:r>
            <a:endParaRPr lang="en-US" dirty="0" smtClean="0"/>
          </a:p>
          <a:p>
            <a:pPr lvl="0" algn="r" rtl="1">
              <a:lnSpc>
                <a:spcPct val="170000"/>
              </a:lnSpc>
            </a:pPr>
            <a:r>
              <a:rPr lang="ar-SA" dirty="0" smtClean="0"/>
              <a:t>کامپوزیت‌های طبیعی. مانند استخوان، ماهیچه، چوب و</a:t>
            </a:r>
            <a:r>
              <a:rPr lang="en-US" dirty="0" smtClean="0"/>
              <a:t> ...</a:t>
            </a:r>
          </a:p>
          <a:p>
            <a:pPr lvl="0" algn="r" rtl="1">
              <a:lnSpc>
                <a:spcPct val="170000"/>
              </a:lnSpc>
            </a:pPr>
            <a:r>
              <a:rPr lang="ar-SA" dirty="0" smtClean="0"/>
              <a:t>کامپوزیت‌های مصنوعی(مهندسی)</a:t>
            </a:r>
            <a:endParaRPr lang="en-US" dirty="0" smtClean="0"/>
          </a:p>
          <a:p>
            <a:pPr algn="r">
              <a:lnSpc>
                <a:spcPct val="170000"/>
              </a:lnSpc>
            </a:pP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428604"/>
            <a:ext cx="8572559" cy="6072229"/>
          </a:xfrm>
        </p:spPr>
        <p:txBody>
          <a:bodyPr>
            <a:normAutofit fontScale="92500" lnSpcReduction="20000"/>
          </a:bodyPr>
          <a:lstStyle/>
          <a:p>
            <a:pPr algn="r" rtl="1">
              <a:lnSpc>
                <a:spcPct val="170000"/>
              </a:lnSpc>
            </a:pPr>
            <a:r>
              <a:rPr lang="ar-SA" b="1" dirty="0" smtClean="0"/>
              <a:t>دسته‌بندی کامپوزیت‌های مهندسی از لحاظ فاز زمینه:</a:t>
            </a:r>
            <a:r>
              <a:rPr lang="ar-SA" dirty="0" smtClean="0"/>
              <a:t> </a:t>
            </a:r>
            <a:endParaRPr lang="en-US" dirty="0" smtClean="0"/>
          </a:p>
          <a:p>
            <a:pPr lvl="0" algn="r" rtl="1">
              <a:lnSpc>
                <a:spcPct val="170000"/>
              </a:lnSpc>
            </a:pPr>
            <a:r>
              <a:rPr lang="en-US" dirty="0" smtClean="0"/>
              <a:t>CMC )</a:t>
            </a:r>
            <a:r>
              <a:rPr lang="ar-SA" dirty="0" smtClean="0"/>
              <a:t>کامپوزیت‌های با زمینهٔ </a:t>
            </a:r>
            <a:r>
              <a:rPr lang="ar-SA" dirty="0" smtClean="0">
                <a:hlinkClick r:id="rId2" tooltip="سرامیک"/>
              </a:rPr>
              <a:t>سرامیکی</a:t>
            </a:r>
            <a:r>
              <a:rPr lang="en-US" dirty="0" smtClean="0"/>
              <a:t>(</a:t>
            </a:r>
          </a:p>
          <a:p>
            <a:pPr lvl="0" algn="r" rtl="1">
              <a:lnSpc>
                <a:spcPct val="170000"/>
              </a:lnSpc>
            </a:pPr>
            <a:r>
              <a:rPr lang="en-US" dirty="0" smtClean="0"/>
              <a:t>PMC )</a:t>
            </a:r>
            <a:r>
              <a:rPr lang="ar-SA" dirty="0" smtClean="0"/>
              <a:t>کامپوزیت‌های با زمینهٔ </a:t>
            </a:r>
            <a:r>
              <a:rPr lang="ar-SA" dirty="0" smtClean="0">
                <a:hlinkClick r:id="rId3" tooltip="پلیمر"/>
              </a:rPr>
              <a:t>پلیمری</a:t>
            </a:r>
            <a:r>
              <a:rPr lang="en-US" dirty="0" smtClean="0"/>
              <a:t>(</a:t>
            </a:r>
          </a:p>
          <a:p>
            <a:pPr lvl="0" algn="r" rtl="1">
              <a:lnSpc>
                <a:spcPct val="170000"/>
              </a:lnSpc>
            </a:pPr>
            <a:r>
              <a:rPr lang="en-US" dirty="0" smtClean="0"/>
              <a:t>MMC )</a:t>
            </a:r>
            <a:r>
              <a:rPr lang="ar-SA" dirty="0" smtClean="0"/>
              <a:t>کامپوزیت‌های با زمینهٔ </a:t>
            </a:r>
            <a:r>
              <a:rPr lang="ar-SA" dirty="0" smtClean="0">
                <a:hlinkClick r:id="rId4" tooltip="فلز"/>
              </a:rPr>
              <a:t>فلزی</a:t>
            </a:r>
            <a:r>
              <a:rPr lang="en-US" dirty="0" smtClean="0"/>
              <a:t>(</a:t>
            </a:r>
          </a:p>
          <a:p>
            <a:pPr algn="r" rtl="1">
              <a:lnSpc>
                <a:spcPct val="170000"/>
              </a:lnSpc>
            </a:pPr>
            <a:r>
              <a:rPr lang="ar-SA" dirty="0" smtClean="0"/>
              <a:t> </a:t>
            </a:r>
            <a:endParaRPr lang="en-US" dirty="0" smtClean="0"/>
          </a:p>
          <a:p>
            <a:pPr algn="r" rtl="1">
              <a:lnSpc>
                <a:spcPct val="170000"/>
              </a:lnSpc>
            </a:pPr>
            <a:r>
              <a:rPr lang="en-US" dirty="0" smtClean="0"/>
              <a:t> </a:t>
            </a:r>
          </a:p>
          <a:p>
            <a:pPr algn="r" rtl="1">
              <a:lnSpc>
                <a:spcPct val="170000"/>
              </a:lnSpc>
            </a:pPr>
            <a:r>
              <a:rPr lang="ar-SA" b="1" dirty="0" smtClean="0"/>
              <a:t>دسته‌بندی کامپوزیت‌ها از لحاظ نوع تقویت کننده:</a:t>
            </a:r>
            <a:endParaRPr lang="en-US" dirty="0" smtClean="0"/>
          </a:p>
          <a:p>
            <a:pPr lvl="0" algn="r" rtl="1">
              <a:lnSpc>
                <a:spcPct val="170000"/>
              </a:lnSpc>
            </a:pPr>
            <a:r>
              <a:rPr lang="en-US" dirty="0" smtClean="0"/>
              <a:t>FRC )</a:t>
            </a:r>
            <a:r>
              <a:rPr lang="ar-SA" dirty="0" smtClean="0"/>
              <a:t>کامپوزیت‌های تقویت شده با فیبر</a:t>
            </a:r>
            <a:r>
              <a:rPr lang="en-US" dirty="0" smtClean="0"/>
              <a:t>(</a:t>
            </a:r>
          </a:p>
          <a:p>
            <a:pPr lvl="0" algn="r" rtl="1">
              <a:lnSpc>
                <a:spcPct val="170000"/>
              </a:lnSpc>
            </a:pPr>
            <a:r>
              <a:rPr lang="en-US" dirty="0" smtClean="0"/>
              <a:t>PRC )</a:t>
            </a:r>
            <a:r>
              <a:rPr lang="ar-SA" dirty="0" smtClean="0"/>
              <a:t>کامپوزیت‌های تقویت شده توسط ذرات</a:t>
            </a:r>
            <a:r>
              <a:rPr lang="en-US" dirty="0" smtClean="0"/>
              <a:t>(</a:t>
            </a:r>
          </a:p>
          <a:p>
            <a:pPr algn="r" rtl="1">
              <a:lnSpc>
                <a:spcPct val="170000"/>
              </a:lnSpc>
            </a:pPr>
            <a:r>
              <a:rPr lang="ar-SA" b="1" dirty="0" smtClean="0"/>
              <a:t>کامپوزیت‌های سبز(کامپوزیت‌های زیست‌تجزیه‌پذیر):</a:t>
            </a:r>
            <a:endParaRPr lang="en-US" dirty="0" smtClean="0"/>
          </a:p>
          <a:p>
            <a:pPr algn="r" rtl="1">
              <a:lnSpc>
                <a:spcPct val="170000"/>
              </a:lnSpc>
            </a:pPr>
            <a:r>
              <a:rPr lang="ar-SA" dirty="0" smtClean="0"/>
              <a:t>در اینگونه کامپوزیت‌ها، فاز زمینه و تقویت کننده، از موادی که در طبیعت تجزیه می‌شوند، ساخته می‌شوند. در کامپوزیت‌های سبز، معمولاً فاز زمینه از </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214290"/>
            <a:ext cx="8135967" cy="5929354"/>
          </a:xfrm>
        </p:spPr>
        <p:txBody>
          <a:bodyPr>
            <a:normAutofit lnSpcReduction="10000"/>
          </a:bodyPr>
          <a:lstStyle/>
          <a:p>
            <a:pPr algn="r" rtl="1">
              <a:lnSpc>
                <a:spcPct val="170000"/>
              </a:lnSpc>
            </a:pPr>
            <a:r>
              <a:rPr lang="ar-SA" dirty="0" smtClean="0"/>
              <a:t>پلیمرهای سنتزی قابل جذب بیولوژیکی و تقویت کننده‌ها از فیبرهای گیاهی ساخته می‌شوند</a:t>
            </a:r>
            <a:r>
              <a:rPr lang="en-US" dirty="0" smtClean="0"/>
              <a:t>.</a:t>
            </a:r>
            <a:r>
              <a:rPr lang="en-US" baseline="30000" dirty="0" smtClean="0">
                <a:hlinkClick r:id="rId2"/>
              </a:rPr>
              <a:t>[</a:t>
            </a:r>
            <a:r>
              <a:rPr lang="ar-SA" baseline="30000" dirty="0" smtClean="0">
                <a:hlinkClick r:id="rId2"/>
              </a:rPr>
              <a:t>۲</a:t>
            </a:r>
            <a:r>
              <a:rPr lang="en-US" baseline="30000" dirty="0" smtClean="0">
                <a:hlinkClick r:id="rId2"/>
              </a:rPr>
              <a:t>]</a:t>
            </a:r>
            <a:endParaRPr lang="en-US" dirty="0" smtClean="0"/>
          </a:p>
          <a:p>
            <a:pPr algn="r" rtl="1">
              <a:lnSpc>
                <a:spcPct val="170000"/>
              </a:lnSpc>
            </a:pPr>
            <a:r>
              <a:rPr lang="ar-SA" b="1" dirty="0" smtClean="0"/>
              <a:t>مزایای مواد کامپوزیتی :</a:t>
            </a:r>
            <a:endParaRPr lang="en-US" dirty="0" smtClean="0"/>
          </a:p>
          <a:p>
            <a:pPr algn="r" rtl="1">
              <a:lnSpc>
                <a:spcPct val="170000"/>
              </a:lnSpc>
            </a:pPr>
            <a:r>
              <a:rPr lang="ar-SA" dirty="0" smtClean="0"/>
              <a:t>مهم‌ترین مزیت مواد کامپوزیتی آن است که با توجه به نیازها، می‌توان خواص آنها را کنترل کرد. به طور کلی مواد کامپوزیتی دارای مزایای زیر هستند</a:t>
            </a:r>
            <a:r>
              <a:rPr lang="en-US" dirty="0" smtClean="0"/>
              <a:t>:</a:t>
            </a:r>
          </a:p>
          <a:p>
            <a:pPr lvl="0" algn="r" rtl="1">
              <a:lnSpc>
                <a:spcPct val="170000"/>
              </a:lnSpc>
            </a:pPr>
            <a:r>
              <a:rPr lang="ar-SA" dirty="0" smtClean="0">
                <a:hlinkClick r:id="rId3" tooltip="مقاومت مکانیکی (صفحه وجود ندارد)"/>
              </a:rPr>
              <a:t>مقاومت مکانیکی</a:t>
            </a:r>
            <a:r>
              <a:rPr lang="en-US" dirty="0" smtClean="0"/>
              <a:t> </a:t>
            </a:r>
            <a:r>
              <a:rPr lang="ar-SA" dirty="0" smtClean="0"/>
              <a:t>نسبت به وزن بالا</a:t>
            </a:r>
            <a:endParaRPr lang="en-US" dirty="0" smtClean="0"/>
          </a:p>
          <a:p>
            <a:pPr lvl="0" algn="r" rtl="1">
              <a:lnSpc>
                <a:spcPct val="170000"/>
              </a:lnSpc>
            </a:pPr>
            <a:r>
              <a:rPr lang="ar-SA" dirty="0" smtClean="0"/>
              <a:t>مقاومت در برابر </a:t>
            </a:r>
            <a:r>
              <a:rPr lang="ar-SA" dirty="0" smtClean="0">
                <a:hlinkClick r:id="rId4"/>
              </a:rPr>
              <a:t>خوردگی</a:t>
            </a:r>
            <a:r>
              <a:rPr lang="en-US" dirty="0" smtClean="0"/>
              <a:t> </a:t>
            </a:r>
            <a:r>
              <a:rPr lang="ar-SA" dirty="0" smtClean="0"/>
              <a:t>بالا</a:t>
            </a:r>
            <a:endParaRPr lang="en-US" dirty="0" smtClean="0"/>
          </a:p>
          <a:p>
            <a:pPr lvl="0" algn="r" rtl="1">
              <a:lnSpc>
                <a:spcPct val="170000"/>
              </a:lnSpc>
            </a:pPr>
            <a:r>
              <a:rPr lang="ar-SA" dirty="0" smtClean="0"/>
              <a:t>خصوصیات </a:t>
            </a:r>
            <a:r>
              <a:rPr lang="ar-SA" dirty="0" smtClean="0">
                <a:hlinkClick r:id="rId5" tooltip="خستگی (مواد)"/>
              </a:rPr>
              <a:t>خستگی</a:t>
            </a:r>
            <a:r>
              <a:rPr lang="en-US" dirty="0" smtClean="0"/>
              <a:t> </a:t>
            </a:r>
            <a:r>
              <a:rPr lang="ar-SA" dirty="0" smtClean="0"/>
              <a:t>عالی نسبت به فلزات</a:t>
            </a:r>
            <a:endParaRPr lang="en-US" dirty="0" smtClean="0"/>
          </a:p>
          <a:p>
            <a:pPr lvl="0" algn="r" rtl="1">
              <a:lnSpc>
                <a:spcPct val="170000"/>
              </a:lnSpc>
            </a:pPr>
            <a:r>
              <a:rPr lang="ar-SA" dirty="0" smtClean="0"/>
              <a:t>خواص </a:t>
            </a:r>
            <a:r>
              <a:rPr lang="ar-SA" dirty="0" smtClean="0">
                <a:hlinkClick r:id="rId6" tooltip="عایق حرارتی (صفحه وجود ندارد)"/>
              </a:rPr>
              <a:t>عایق حرارتی</a:t>
            </a:r>
            <a:r>
              <a:rPr lang="en-US" dirty="0" smtClean="0"/>
              <a:t> </a:t>
            </a:r>
            <a:r>
              <a:rPr lang="ar-SA" dirty="0" smtClean="0"/>
              <a:t>خوب</a:t>
            </a:r>
            <a:endParaRPr lang="en-US" dirty="0" smtClean="0"/>
          </a:p>
          <a:p>
            <a:pPr lvl="0" algn="r" rtl="1">
              <a:lnSpc>
                <a:spcPct val="170000"/>
              </a:lnSpc>
            </a:pPr>
            <a:r>
              <a:rPr lang="ar-SA" dirty="0" smtClean="0"/>
              <a:t>به دلیل صلبیت بیشتر، تحت یک بارگذاری معین، خیز کمتری(بعضا ده‌ها برابر کمتر) نسبت به فلزات دارند</a:t>
            </a:r>
            <a:endParaRPr lang="en-US" dirty="0" smtClean="0"/>
          </a:p>
          <a:p>
            <a:pPr algn="r">
              <a:lnSpc>
                <a:spcPct val="170000"/>
              </a:lnSpc>
            </a:pP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642918"/>
            <a:ext cx="8286808" cy="5857916"/>
          </a:xfrm>
        </p:spPr>
        <p:txBody>
          <a:bodyPr>
            <a:normAutofit fontScale="92500"/>
          </a:bodyPr>
          <a:lstStyle/>
          <a:p>
            <a:pPr algn="r" rtl="1">
              <a:lnSpc>
                <a:spcPct val="170000"/>
              </a:lnSpc>
            </a:pPr>
            <a:r>
              <a:rPr lang="ar-SA" b="1" dirty="0" smtClean="0"/>
              <a:t>آلومينيوم کامپوزيت:</a:t>
            </a:r>
            <a:endParaRPr lang="en-US" dirty="0" smtClean="0"/>
          </a:p>
          <a:p>
            <a:pPr algn="r" rtl="1">
              <a:lnSpc>
                <a:spcPct val="170000"/>
              </a:lnSpc>
            </a:pPr>
            <a:r>
              <a:rPr lang="ar-SA" dirty="0" smtClean="0"/>
              <a:t> </a:t>
            </a:r>
            <a:endParaRPr lang="en-US" dirty="0" smtClean="0"/>
          </a:p>
          <a:p>
            <a:pPr algn="r" rtl="1">
              <a:lnSpc>
                <a:spcPct val="170000"/>
              </a:lnSpc>
            </a:pPr>
            <a:r>
              <a:rPr lang="ar-SA" dirty="0" smtClean="0"/>
              <a:t> </a:t>
            </a:r>
            <a:endParaRPr lang="en-US" dirty="0" smtClean="0"/>
          </a:p>
          <a:p>
            <a:pPr algn="r" rtl="1">
              <a:lnSpc>
                <a:spcPct val="170000"/>
              </a:lnSpc>
            </a:pPr>
            <a:r>
              <a:rPr lang="ar-SA" dirty="0" smtClean="0"/>
              <a:t> </a:t>
            </a:r>
            <a:endParaRPr lang="en-US" dirty="0" smtClean="0"/>
          </a:p>
          <a:p>
            <a:pPr algn="r" rtl="1">
              <a:lnSpc>
                <a:spcPct val="170000"/>
              </a:lnSpc>
            </a:pPr>
            <a:r>
              <a:rPr lang="ar-SA" dirty="0" smtClean="0"/>
              <a:t> </a:t>
            </a:r>
            <a:endParaRPr lang="en-US" dirty="0" smtClean="0"/>
          </a:p>
          <a:p>
            <a:pPr algn="r" rtl="1">
              <a:lnSpc>
                <a:spcPct val="170000"/>
              </a:lnSpc>
            </a:pPr>
            <a:r>
              <a:rPr lang="ar-SA" dirty="0" smtClean="0"/>
              <a:t>كاربرد آلومينيوم كامپوزيت در نماي ساختمان:                                                                                                                                      </a:t>
            </a:r>
            <a:endParaRPr lang="en-US" dirty="0" smtClean="0"/>
          </a:p>
          <a:p>
            <a:pPr algn="r" rtl="1">
              <a:lnSpc>
                <a:spcPct val="170000"/>
              </a:lnSpc>
            </a:pPr>
            <a:r>
              <a:rPr lang="en-US" dirty="0" smtClean="0"/>
              <a:t> </a:t>
            </a:r>
          </a:p>
          <a:p>
            <a:pPr algn="r" rtl="1">
              <a:lnSpc>
                <a:spcPct val="170000"/>
              </a:lnSpc>
            </a:pPr>
            <a:r>
              <a:rPr lang="ar-SA" dirty="0" smtClean="0"/>
              <a:t>خصوصيات منحصر به فرد ورق هاي مرکب: </a:t>
            </a:r>
            <a:endParaRPr lang="en-US" dirty="0" smtClean="0"/>
          </a:p>
          <a:p>
            <a:pPr algn="r" rtl="1">
              <a:lnSpc>
                <a:spcPct val="170000"/>
              </a:lnSpc>
            </a:pPr>
            <a:r>
              <a:rPr lang="ar-SA" dirty="0" smtClean="0"/>
              <a:t>سبکي وزن - مقاومت بالاي رنگ در برابر اشعه ماوراء بنفش( </a:t>
            </a:r>
            <a:r>
              <a:rPr lang="en-US" dirty="0" smtClean="0"/>
              <a:t>UV</a:t>
            </a:r>
            <a:r>
              <a:rPr lang="ar-SA" dirty="0" smtClean="0"/>
              <a:t> ) -  تنوع در شکل پذيري - ابعاد بزرگ ومتنوع - سرعت اجرايي بالا - مصالح زير سازي سبک </a:t>
            </a:r>
            <a:endParaRPr lang="en-US" dirty="0"/>
          </a:p>
        </p:txBody>
      </p:sp>
      <p:pic>
        <p:nvPicPr>
          <p:cNvPr id="4" name="Picture 3" descr="http://www.technicaltoolworld.com/Binary/UploadedFiles/2011-02-13/sqdaqrfbcb_aluminum%20composite%20material.jpg"/>
          <p:cNvPicPr/>
          <p:nvPr/>
        </p:nvPicPr>
        <p:blipFill>
          <a:blip r:embed="rId2" cstate="print"/>
          <a:srcRect/>
          <a:stretch>
            <a:fillRect/>
          </a:stretch>
        </p:blipFill>
        <p:spPr bwMode="auto">
          <a:xfrm>
            <a:off x="3857620" y="1214422"/>
            <a:ext cx="2095500" cy="2024062"/>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214290"/>
            <a:ext cx="8501122" cy="5929353"/>
          </a:xfrm>
        </p:spPr>
        <p:txBody>
          <a:bodyPr>
            <a:normAutofit fontScale="92500" lnSpcReduction="20000"/>
          </a:bodyPr>
          <a:lstStyle/>
          <a:p>
            <a:pPr algn="r" rtl="1">
              <a:lnSpc>
                <a:spcPct val="170000"/>
              </a:lnSpc>
            </a:pPr>
            <a:r>
              <a:rPr lang="ar-SA" dirty="0" smtClean="0"/>
              <a:t/>
            </a:r>
            <a:br>
              <a:rPr lang="ar-SA" dirty="0" smtClean="0"/>
            </a:br>
            <a:r>
              <a:rPr lang="ar-SA" dirty="0" smtClean="0"/>
              <a:t>• بدون نياز به شستشو - عايق صوت - مقاومت بالا در برابر تغيير دما - عايق رطوبتي - دوست محيط زيست - ضد حريق </a:t>
            </a:r>
            <a:endParaRPr lang="en-US" dirty="0" smtClean="0"/>
          </a:p>
          <a:p>
            <a:pPr algn="r" rtl="1">
              <a:lnSpc>
                <a:spcPct val="170000"/>
              </a:lnSpc>
            </a:pPr>
            <a:r>
              <a:rPr lang="en-US" dirty="0" smtClean="0"/>
              <a:t>  </a:t>
            </a:r>
          </a:p>
          <a:p>
            <a:pPr algn="r" rtl="1">
              <a:lnSpc>
                <a:spcPct val="170000"/>
              </a:lnSpc>
            </a:pPr>
            <a:r>
              <a:rPr lang="ar-SA" dirty="0" smtClean="0"/>
              <a:t>مقاومت در مقابل تغييرات دما: </a:t>
            </a:r>
            <a:endParaRPr lang="en-US" dirty="0" smtClean="0"/>
          </a:p>
          <a:p>
            <a:pPr algn="r" rtl="1">
              <a:lnSpc>
                <a:spcPct val="170000"/>
              </a:lnSpc>
            </a:pPr>
            <a:r>
              <a:rPr lang="ar-SA" dirty="0" smtClean="0"/>
              <a:t>با توجه به خصوصيات منحصر به فرد خود ميتواند در مقابل تغييرات دما از 50- تا 80+ بدون هيچگونه تغييردر کيفيت مقاومت نمايد.</a:t>
            </a:r>
            <a:endParaRPr lang="en-US" dirty="0" smtClean="0"/>
          </a:p>
          <a:p>
            <a:pPr algn="r" rtl="1">
              <a:lnSpc>
                <a:spcPct val="170000"/>
              </a:lnSpc>
            </a:pPr>
            <a:r>
              <a:rPr lang="en-US" dirty="0" smtClean="0"/>
              <a:t>  </a:t>
            </a:r>
          </a:p>
          <a:p>
            <a:pPr algn="r" rtl="1">
              <a:lnSpc>
                <a:spcPct val="170000"/>
              </a:lnSpc>
            </a:pPr>
            <a:r>
              <a:rPr lang="ar-SA" dirty="0" smtClean="0"/>
              <a:t>عايق رطوبتي: </a:t>
            </a:r>
            <a:endParaRPr lang="en-US" dirty="0" smtClean="0"/>
          </a:p>
          <a:p>
            <a:pPr algn="r" rtl="1">
              <a:lnSpc>
                <a:spcPct val="170000"/>
              </a:lnSpc>
            </a:pPr>
            <a:r>
              <a:rPr lang="ar-SA" dirty="0" smtClean="0"/>
              <a:t>فضاي ايجاد شده بين ورق هاي مرکب وديواره ساختمان باعث ايجاد عايق حرارتي وصوتي ورطوبتي مي شود وامکان جريان هوا رادرپشت پانل هاي مرکب بوجود مي آورد که اين امر باعث ميشود حرارت محيط به ساختمان نفوذ نکند. </a:t>
            </a:r>
            <a:endParaRPr lang="en-US" dirty="0" smtClean="0"/>
          </a:p>
          <a:p>
            <a:pPr algn="r">
              <a:lnSpc>
                <a:spcPct val="170000"/>
              </a:lnSpc>
            </a:pP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357166"/>
            <a:ext cx="8501122" cy="6000791"/>
          </a:xfrm>
        </p:spPr>
        <p:txBody>
          <a:bodyPr>
            <a:normAutofit/>
          </a:bodyPr>
          <a:lstStyle/>
          <a:p>
            <a:pPr algn="r" rtl="1">
              <a:lnSpc>
                <a:spcPct val="170000"/>
              </a:lnSpc>
            </a:pPr>
            <a:r>
              <a:rPr lang="ar-SA" dirty="0" smtClean="0"/>
              <a:t>دوست محيط زيست:</a:t>
            </a:r>
            <a:endParaRPr lang="en-US" dirty="0" smtClean="0"/>
          </a:p>
          <a:p>
            <a:pPr algn="r" rtl="1">
              <a:lnSpc>
                <a:spcPct val="170000"/>
              </a:lnSpc>
            </a:pPr>
            <a:r>
              <a:rPr lang="ar-SA" dirty="0" smtClean="0"/>
              <a:t> کليه مواد خام تشکيل دهند برگشت پذير مي باشد و هيچگونه مواد زائد و مضر درطول توليد به وجود نمي آيد. باتوجه به اهميت طراحي مقاوم سازه هادر برابر زلزله درايران و ديدگاه متخصصين و مسئولين امر ساخت وساز در جهت کاهش وزن سازه ها اهميت استفاده از مصالح با تکنولوژي بالا و سبک وزن در ساختمان به طور واضح تري قابل مشاهده ‏مي باشد .سبک سازي ساختمان در مرمت و بازسازي ساختمانهاي موجود نقش مهمتري را ايفا مي نمايد ، چرا که به علت سن بالا و ديدگاه هاي قديمي طراحي داراي سازه‏هاي ضعيف تري هستند . به کارگيري ورق هاي ترکيبي وسبک وزن در ساختمانها منجر به داشتن نما و ساختمان سبک تري خواهد شد . که به ميزان قابل توجهي در کاهش نيروهاي ناشي از زمين لرزه موثر مي باشد.</a:t>
            </a:r>
            <a:endParaRPr lang="en-US" dirty="0" smtClean="0"/>
          </a:p>
          <a:p>
            <a:pPr algn="r">
              <a:lnSpc>
                <a:spcPct val="170000"/>
              </a:lnSpc>
            </a:pP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85728"/>
            <a:ext cx="8643998" cy="6000792"/>
          </a:xfrm>
        </p:spPr>
        <p:txBody>
          <a:bodyPr>
            <a:normAutofit fontScale="77500" lnSpcReduction="20000"/>
          </a:bodyPr>
          <a:lstStyle/>
          <a:p>
            <a:pPr algn="r" rtl="1">
              <a:lnSpc>
                <a:spcPct val="170000"/>
              </a:lnSpc>
            </a:pPr>
            <a:r>
              <a:rPr lang="ar-SA" dirty="0" smtClean="0"/>
              <a:t> </a:t>
            </a:r>
            <a:endParaRPr lang="en-US" dirty="0" smtClean="0"/>
          </a:p>
          <a:p>
            <a:pPr algn="r" rtl="1">
              <a:lnSpc>
                <a:spcPct val="170000"/>
              </a:lnSpc>
            </a:pPr>
            <a:r>
              <a:rPr lang="ar-SA" dirty="0" smtClean="0"/>
              <a:t>ابعاد بزرگ و متنوع:</a:t>
            </a:r>
            <a:endParaRPr lang="en-US" dirty="0" smtClean="0"/>
          </a:p>
          <a:p>
            <a:pPr algn="r" rtl="1">
              <a:lnSpc>
                <a:spcPct val="170000"/>
              </a:lnSpc>
            </a:pPr>
            <a:r>
              <a:rPr lang="ar-SA" dirty="0" smtClean="0"/>
              <a:t> از ويژگيهاي ديگر ورقهاي مرکب قابليت اجرا در مدول بنديهاي بزرگ مي باشد . که درمصالح ديگر نما سازي به علت بالا بودن وزن و مشکلات اجرائي اين قابليت وجود ندارد. </a:t>
            </a:r>
            <a:endParaRPr lang="en-US" dirty="0" smtClean="0"/>
          </a:p>
          <a:p>
            <a:pPr algn="r" rtl="1">
              <a:lnSpc>
                <a:spcPct val="170000"/>
              </a:lnSpc>
            </a:pPr>
            <a:r>
              <a:rPr lang="en-US" dirty="0" smtClean="0"/>
              <a:t>  </a:t>
            </a:r>
          </a:p>
          <a:p>
            <a:pPr algn="r" rtl="1">
              <a:lnSpc>
                <a:spcPct val="170000"/>
              </a:lnSpc>
            </a:pPr>
            <a:r>
              <a:rPr lang="ar-SA" dirty="0" smtClean="0"/>
              <a:t>سرعت اجراي بالا: </a:t>
            </a:r>
            <a:endParaRPr lang="en-US" dirty="0" smtClean="0"/>
          </a:p>
          <a:p>
            <a:pPr algn="r" rtl="1">
              <a:lnSpc>
                <a:spcPct val="170000"/>
              </a:lnSpc>
            </a:pPr>
            <a:r>
              <a:rPr lang="ar-SA" dirty="0" smtClean="0"/>
              <a:t>با امکانات اجرائي ورقهاي مرکب مدول بندي در ابعاد بزرگ و اجراي سريع زيرسازي آلومينيومي و نصب ورق روي آن و همچنين سهولت کار با ابزار آلات زمان اجرائي نما را به حداقل کاهش ميدهد. </a:t>
            </a:r>
            <a:endParaRPr lang="en-US" dirty="0" smtClean="0"/>
          </a:p>
          <a:p>
            <a:pPr algn="r" rtl="1">
              <a:lnSpc>
                <a:spcPct val="170000"/>
              </a:lnSpc>
            </a:pPr>
            <a:r>
              <a:rPr lang="en-US" dirty="0" smtClean="0"/>
              <a:t>  </a:t>
            </a:r>
          </a:p>
          <a:p>
            <a:pPr algn="r" rtl="1">
              <a:lnSpc>
                <a:spcPct val="170000"/>
              </a:lnSpc>
            </a:pPr>
            <a:r>
              <a:rPr lang="ar-SA" dirty="0" smtClean="0"/>
              <a:t>سبک ولي مقاوم :</a:t>
            </a:r>
            <a:endParaRPr lang="en-US" dirty="0" smtClean="0"/>
          </a:p>
          <a:p>
            <a:pPr algn="r" rtl="1">
              <a:lnSpc>
                <a:spcPct val="170000"/>
              </a:lnSpc>
            </a:pPr>
            <a:r>
              <a:rPr lang="ar-SA" dirty="0" smtClean="0"/>
              <a:t> بسيار سخت و مقاوم و ماندگار است، با توجه به اينکه 60درصد از آلومينيوم خام با همين قطر ، سبکتر است و در مقابل فشار و ضربه از مقاومت بسيار بالايي برخوردار است. با توجه به سختي و مقاومت بالاي خود امکان استفاده درمدولهاي بزرگ را براي طراحان فراهم مي سازد. از نظر کيفيت درسطح قابل قبول مي باشند به طوري در مقابل تابش مستقيم آفتاب و بارانهاي اسيدي بسيار مقاوم هستند. آلومينيوم واستراکچر پلي اتيلن </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85728"/>
            <a:ext cx="8208993" cy="6000791"/>
          </a:xfrm>
        </p:spPr>
        <p:txBody>
          <a:bodyPr>
            <a:normAutofit fontScale="85000" lnSpcReduction="10000"/>
          </a:bodyPr>
          <a:lstStyle/>
          <a:p>
            <a:pPr algn="r" rtl="1">
              <a:lnSpc>
                <a:spcPct val="170000"/>
              </a:lnSpc>
            </a:pPr>
            <a:r>
              <a:rPr lang="ar-SA" dirty="0" smtClean="0"/>
              <a:t>دراين نوع محصول باعث مي شود، محصول در مقابل رطوبت شديد مقاومت کند و هيچ خللي در کيفيت آن بوجود نيايد. </a:t>
            </a:r>
            <a:endParaRPr lang="en-US" dirty="0" smtClean="0"/>
          </a:p>
          <a:p>
            <a:pPr algn="r" rtl="1">
              <a:lnSpc>
                <a:spcPct val="170000"/>
              </a:lnSpc>
            </a:pPr>
            <a:r>
              <a:rPr lang="en-US" dirty="0" smtClean="0"/>
              <a:t>  </a:t>
            </a:r>
          </a:p>
          <a:p>
            <a:pPr algn="r" rtl="1">
              <a:lnSpc>
                <a:spcPct val="170000"/>
              </a:lnSpc>
            </a:pPr>
            <a:r>
              <a:rPr lang="ar-SA" dirty="0" smtClean="0"/>
              <a:t>خصوصيات بارز: </a:t>
            </a:r>
            <a:endParaRPr lang="en-US" dirty="0" smtClean="0"/>
          </a:p>
          <a:p>
            <a:pPr algn="r" rtl="1">
              <a:lnSpc>
                <a:spcPct val="170000"/>
              </a:lnSpc>
            </a:pPr>
            <a:r>
              <a:rPr lang="ar-SA" dirty="0" smtClean="0"/>
              <a:t>مقرون به صرفه ، </a:t>
            </a:r>
            <a:r>
              <a:rPr lang="en-US" dirty="0" smtClean="0"/>
              <a:t>Economical Efficiencies</a:t>
            </a:r>
            <a:r>
              <a:rPr lang="ar-SA" dirty="0" smtClean="0"/>
              <a:t> -  کاملاً مسطح ، </a:t>
            </a:r>
            <a:r>
              <a:rPr lang="en-US" dirty="0" smtClean="0"/>
              <a:t>Excellent Flatness</a:t>
            </a:r>
            <a:r>
              <a:rPr lang="ar-SA" dirty="0" smtClean="0"/>
              <a:t> -  نسوز ، </a:t>
            </a:r>
            <a:r>
              <a:rPr lang="en-US" dirty="0" smtClean="0"/>
              <a:t>Non – Combustibility</a:t>
            </a:r>
            <a:r>
              <a:rPr lang="ar-SA" dirty="0" smtClean="0"/>
              <a:t>  -  زيبا و سبک ، </a:t>
            </a:r>
            <a:r>
              <a:rPr lang="en-US" dirty="0" smtClean="0"/>
              <a:t>Beautiful Outlook</a:t>
            </a:r>
            <a:r>
              <a:rPr lang="ar-SA" dirty="0" smtClean="0"/>
              <a:t> $ </a:t>
            </a:r>
            <a:r>
              <a:rPr lang="en-US" dirty="0" smtClean="0"/>
              <a:t>Lightweight</a:t>
            </a:r>
            <a:r>
              <a:rPr lang="ar-SA" dirty="0" smtClean="0"/>
              <a:t> -  عايق صوت وحرارت ، </a:t>
            </a:r>
            <a:r>
              <a:rPr lang="en-US" dirty="0" smtClean="0"/>
              <a:t>Insulation</a:t>
            </a:r>
            <a:r>
              <a:rPr lang="ar-SA" dirty="0" smtClean="0"/>
              <a:t> -  به موازات فناوري هاي جديد، علائق معماران ودرخواست مشتريان، دائما مصالح ساخت و ساز در حال توسعه مي باشند. </a:t>
            </a:r>
            <a:endParaRPr lang="en-US" dirty="0" smtClean="0"/>
          </a:p>
          <a:p>
            <a:pPr algn="r" rtl="1">
              <a:lnSpc>
                <a:spcPct val="170000"/>
              </a:lnSpc>
            </a:pPr>
            <a:r>
              <a:rPr lang="en-US" dirty="0" smtClean="0"/>
              <a:t>  </a:t>
            </a:r>
          </a:p>
          <a:p>
            <a:pPr algn="r" rtl="1">
              <a:lnSpc>
                <a:spcPct val="170000"/>
              </a:lnSpc>
            </a:pPr>
            <a:r>
              <a:rPr lang="ar-SA" dirty="0" smtClean="0"/>
              <a:t>اين پانلها در زمره مصالح ساختماني نوين و يکي از جديدترين محصولات اختصاصي ارائه شده توسط بخش تحقيق و توسعه کارخانجات مهندسي دانگ شين مي باشد. اين پانلها بواسطه سطوح براق و استينلس استيلي خود فضاهاي خاص، منحصر به فرد، متنوع و </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285728"/>
            <a:ext cx="8429683" cy="6143667"/>
          </a:xfrm>
        </p:spPr>
        <p:txBody>
          <a:bodyPr>
            <a:normAutofit fontScale="92500" lnSpcReduction="20000"/>
          </a:bodyPr>
          <a:lstStyle/>
          <a:p>
            <a:pPr algn="r" rtl="1">
              <a:lnSpc>
                <a:spcPct val="170000"/>
              </a:lnSpc>
            </a:pPr>
            <a:r>
              <a:rPr lang="ar-SA" dirty="0" smtClean="0"/>
              <a:t>داراي فناوريهاي روز در فضاي ديجيتالي شهري امروزه ايجاد مي نمايد.</a:t>
            </a:r>
            <a:endParaRPr lang="en-US" dirty="0" smtClean="0"/>
          </a:p>
          <a:p>
            <a:pPr algn="r" rtl="1">
              <a:lnSpc>
                <a:spcPct val="170000"/>
              </a:lnSpc>
            </a:pPr>
            <a:r>
              <a:rPr lang="en-US" dirty="0" smtClean="0"/>
              <a:t>  </a:t>
            </a:r>
          </a:p>
          <a:p>
            <a:pPr algn="r" rtl="1">
              <a:lnSpc>
                <a:spcPct val="170000"/>
              </a:lnSpc>
            </a:pPr>
            <a:r>
              <a:rPr lang="ar-SA" dirty="0" smtClean="0"/>
              <a:t>موارد کاربرد: </a:t>
            </a:r>
            <a:endParaRPr lang="en-US" dirty="0" smtClean="0"/>
          </a:p>
          <a:p>
            <a:pPr algn="r" rtl="1">
              <a:lnSpc>
                <a:spcPct val="170000"/>
              </a:lnSpc>
            </a:pPr>
            <a:r>
              <a:rPr lang="ar-SA" dirty="0" smtClean="0"/>
              <a:t>ساختمانهاي اداري، تجاري، صنعتي، آموزشي، بهداشتي، فرودگاه ها، ترمينال ها ، ايستگاه هاي مترو ، پوشش گنبدها وابنيه هاي خاص - به موازات فناوري هاي جديد، علائق معماران ودرخواست مشتريان، دائما مصالح ساخت وساز در حال توسعه مي باشند. اين پانلها در زمره مصالح ساختماني نوين و يکي از جديدترين محصولات اختصاصي ارائه شده توسط بخش تحقيق وتوسعه کارخانجات مهندسي دانگ شين مي باشد . اين پانلها بواسطه سطوح براق و استينلس استيلي خود فضاهاي خاص ، منحصر به فرد ، متنوع وداراي فناوريهاي روز در فضاي ديجيتالي شهري امروزه ايجاد مي نمايد - پانل آلومينيوم کامپوزيت محصولي است با فناوري روز که براي نماي داخلي وخارجي قابل استفاده مي باشد . اين پانل سبک در مراحل ساخت وکنترل هاي فني وکيفي از </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428604"/>
            <a:ext cx="8135967" cy="5857915"/>
          </a:xfrm>
        </p:spPr>
        <p:txBody>
          <a:bodyPr>
            <a:normAutofit fontScale="77500" lnSpcReduction="20000"/>
          </a:bodyPr>
          <a:lstStyle/>
          <a:p>
            <a:pPr algn="r" rtl="1">
              <a:lnSpc>
                <a:spcPct val="170000"/>
              </a:lnSpc>
            </a:pPr>
            <a:r>
              <a:rPr lang="ar-SA" dirty="0" smtClean="0"/>
              <a:t>فناوري پيشرفته کشورهاي آمريکا ، انگلستان ، استراليا و کره جنوبي استفاده نموده است .</a:t>
            </a:r>
            <a:endParaRPr lang="en-US" dirty="0" smtClean="0"/>
          </a:p>
          <a:p>
            <a:pPr algn="r" rtl="1">
              <a:lnSpc>
                <a:spcPct val="170000"/>
              </a:lnSpc>
            </a:pPr>
            <a:r>
              <a:rPr lang="en-US" dirty="0" smtClean="0"/>
              <a:t>  </a:t>
            </a:r>
          </a:p>
          <a:p>
            <a:pPr algn="r" rtl="1">
              <a:lnSpc>
                <a:spcPct val="170000"/>
              </a:lnSpc>
            </a:pPr>
            <a:r>
              <a:rPr lang="ar-SA" dirty="0" smtClean="0"/>
              <a:t>خصوصيات </a:t>
            </a:r>
            <a:r>
              <a:rPr lang="en-US" dirty="0" smtClean="0"/>
              <a:t>Features</a:t>
            </a:r>
            <a:r>
              <a:rPr lang="ar-SA" dirty="0" smtClean="0"/>
              <a:t> :</a:t>
            </a:r>
            <a:endParaRPr lang="en-US" dirty="0" smtClean="0"/>
          </a:p>
          <a:p>
            <a:pPr algn="r" rtl="1">
              <a:lnSpc>
                <a:spcPct val="170000"/>
              </a:lnSpc>
            </a:pPr>
            <a:r>
              <a:rPr lang="ar-SA" dirty="0" smtClean="0"/>
              <a:t> وزن کم وسختي بالا </a:t>
            </a:r>
            <a:r>
              <a:rPr lang="en-US" dirty="0" smtClean="0"/>
              <a:t>Lightweight and Rigid</a:t>
            </a:r>
            <a:r>
              <a:rPr lang="ar-SA" dirty="0" smtClean="0"/>
              <a:t> - يک ورق سبک ودرعين حال سخت ومحکم که چگالي آن 2/1 تا 5/1 است و40% از وزن نماي ساختمان را در مقايسه با ورق هاي آلومينيومي ، باهمين استحکام کم مي نمايد. </a:t>
            </a:r>
            <a:endParaRPr lang="en-US" dirty="0" smtClean="0"/>
          </a:p>
          <a:p>
            <a:pPr algn="r" rtl="1">
              <a:lnSpc>
                <a:spcPct val="170000"/>
              </a:lnSpc>
            </a:pPr>
            <a:r>
              <a:rPr lang="en-US" dirty="0" smtClean="0"/>
              <a:t>  </a:t>
            </a:r>
          </a:p>
          <a:p>
            <a:pPr algn="r" rtl="1">
              <a:lnSpc>
                <a:spcPct val="170000"/>
              </a:lnSpc>
            </a:pPr>
            <a:r>
              <a:rPr lang="ar-SA" dirty="0" smtClean="0"/>
              <a:t>همواربودن </a:t>
            </a:r>
            <a:r>
              <a:rPr lang="en-US" dirty="0" smtClean="0"/>
              <a:t>Flatness</a:t>
            </a:r>
            <a:r>
              <a:rPr lang="ar-SA" dirty="0" smtClean="0"/>
              <a:t> : </a:t>
            </a:r>
            <a:endParaRPr lang="en-US" dirty="0" smtClean="0"/>
          </a:p>
          <a:p>
            <a:pPr algn="r" rtl="1">
              <a:lnSpc>
                <a:spcPct val="170000"/>
              </a:lnSpc>
            </a:pPr>
            <a:r>
              <a:rPr lang="ar-SA" dirty="0" smtClean="0"/>
              <a:t>سطح بسيار ممتاز وهموار اين ورقها از انکسار واعوجاج جلوگيري مي نمايد . </a:t>
            </a:r>
            <a:endParaRPr lang="en-US" dirty="0" smtClean="0"/>
          </a:p>
          <a:p>
            <a:pPr algn="r" rtl="1">
              <a:lnSpc>
                <a:spcPct val="170000"/>
              </a:lnSpc>
            </a:pPr>
            <a:r>
              <a:rPr lang="en-US" dirty="0" smtClean="0"/>
              <a:t>  </a:t>
            </a:r>
          </a:p>
          <a:p>
            <a:pPr algn="r" rtl="1">
              <a:lnSpc>
                <a:spcPct val="170000"/>
              </a:lnSpc>
            </a:pPr>
            <a:r>
              <a:rPr lang="ar-SA" dirty="0" smtClean="0"/>
              <a:t>مقاومت در برابر ضربه </a:t>
            </a:r>
            <a:r>
              <a:rPr lang="en-US" dirty="0" smtClean="0"/>
              <a:t>Impact Resistance</a:t>
            </a:r>
            <a:r>
              <a:rPr lang="ar-SA" dirty="0" smtClean="0"/>
              <a:t> - براي جلوگيري از شکستن وترک خوردن ورقها ، ساختاري مرکب از لايه هاي آلومينيوم و رزيني با قابليت بالا در لايه مياني استفاده شده است . بدين سبب اين ورقها مقاومت بالايي درمقابل ضربه از خود نشان مي دهند. </a:t>
            </a:r>
            <a:endParaRPr lang="en-US" dirty="0" smtClean="0"/>
          </a:p>
          <a:p>
            <a:pPr algn="r">
              <a:lnSpc>
                <a:spcPct val="170000"/>
              </a:lnSpc>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428604"/>
            <a:ext cx="8358246" cy="6215105"/>
          </a:xfrm>
        </p:spPr>
        <p:txBody>
          <a:bodyPr>
            <a:normAutofit/>
          </a:bodyPr>
          <a:lstStyle/>
          <a:p>
            <a:pPr algn="r" rtl="1">
              <a:lnSpc>
                <a:spcPct val="160000"/>
              </a:lnSpc>
            </a:pPr>
            <a:r>
              <a:rPr lang="en-US" dirty="0"/>
              <a:t>FAST FOOD</a:t>
            </a:r>
            <a:r>
              <a:rPr lang="ar-SA" dirty="0"/>
              <a:t>، نمي بندد و شايد حتي به طراح براي طراح هاي متنوع تر و متفاوت تر هم ايده بدهد. انعطاف قابل توجه ساليد سرفيس يكي از مزيت هاي بخصوص و منحصربه فرد اين مصالح ساختماني است، يعني مثل پلاستيك مي‌توان آن را به هر شكلي درآورد. هر سطحي را مي‌توان با هر نوع قوسي به كمك اين ماده پوشاند</a:t>
            </a:r>
            <a:r>
              <a:rPr lang="en-US" dirty="0"/>
              <a:t>. </a:t>
            </a:r>
            <a:r>
              <a:rPr lang="ar-SA" dirty="0"/>
              <a:t>ساليد سرفيس لااقل 15سال عمر مفيد دارد و پس از اين مدت نيز تغيير رنگش در اثر تماس با مواد غذايي رنگي يا خراشيدگي ها و خردگي ها و ترك هاي احتمالي اش با يك سمباده ساده از بين مي رود و دوباره به شكل اول برمي گردد. جالب اين كه حتي پس از شكستن بخشي از آن با تعمير دوباره‌اش، مي‌توان مجددا از آن استفاده كرد، آخرين مرحله براي اين ماده اين است كه مي توان از بازمانده هاي آن براي كاربري ديگري بهره گرفت! در كنار همه اين ويژگي هاي سازه اي ، </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500042"/>
            <a:ext cx="8501122" cy="6000791"/>
          </a:xfrm>
        </p:spPr>
        <p:txBody>
          <a:bodyPr>
            <a:normAutofit fontScale="77500" lnSpcReduction="20000"/>
          </a:bodyPr>
          <a:lstStyle/>
          <a:p>
            <a:pPr algn="r" rtl="1">
              <a:lnSpc>
                <a:spcPct val="170000"/>
              </a:lnSpc>
            </a:pPr>
            <a:r>
              <a:rPr lang="ar-SA" dirty="0" smtClean="0"/>
              <a:t> </a:t>
            </a:r>
            <a:endParaRPr lang="en-US" dirty="0" smtClean="0"/>
          </a:p>
          <a:p>
            <a:pPr algn="r" rtl="1">
              <a:lnSpc>
                <a:spcPct val="170000"/>
              </a:lnSpc>
            </a:pPr>
            <a:r>
              <a:rPr lang="ar-SA" dirty="0" smtClean="0"/>
              <a:t>کارآئي </a:t>
            </a:r>
            <a:r>
              <a:rPr lang="en-US" dirty="0" smtClean="0"/>
              <a:t>Workability</a:t>
            </a:r>
            <a:r>
              <a:rPr lang="ar-SA" dirty="0" smtClean="0"/>
              <a:t> :</a:t>
            </a:r>
            <a:endParaRPr lang="en-US" dirty="0" smtClean="0"/>
          </a:p>
          <a:p>
            <a:pPr algn="r" rtl="1">
              <a:lnSpc>
                <a:spcPct val="170000"/>
              </a:lnSpc>
            </a:pPr>
            <a:r>
              <a:rPr lang="ar-SA" dirty="0" smtClean="0"/>
              <a:t> برش ، خم کاري ، شيار زدن ، انحنا دادن را براحتي ميتوان بوسيله ماشين آلات نجاري وآهنگري انجام داد. </a:t>
            </a:r>
            <a:endParaRPr lang="en-US" dirty="0" smtClean="0"/>
          </a:p>
          <a:p>
            <a:pPr algn="r" rtl="1">
              <a:lnSpc>
                <a:spcPct val="170000"/>
              </a:lnSpc>
            </a:pPr>
            <a:r>
              <a:rPr lang="en-US" dirty="0" smtClean="0"/>
              <a:t>  </a:t>
            </a:r>
          </a:p>
          <a:p>
            <a:pPr algn="r" rtl="1">
              <a:lnSpc>
                <a:spcPct val="170000"/>
              </a:lnSpc>
            </a:pPr>
            <a:r>
              <a:rPr lang="ar-SA" dirty="0" smtClean="0"/>
              <a:t>قابليت عدم فرسايش در مقابل هوا : </a:t>
            </a:r>
            <a:endParaRPr lang="en-US" dirty="0" smtClean="0"/>
          </a:p>
          <a:p>
            <a:pPr algn="r" rtl="1">
              <a:lnSpc>
                <a:spcPct val="170000"/>
              </a:lnSpc>
            </a:pPr>
            <a:r>
              <a:rPr lang="ar-SA" dirty="0" smtClean="0"/>
              <a:t>پرداخت سطح ورقها باعث بالا رفتن مقاومت آنها در برابر خورندگي وشرايط جوي شده است. </a:t>
            </a:r>
            <a:endParaRPr lang="en-US" dirty="0" smtClean="0"/>
          </a:p>
          <a:p>
            <a:pPr algn="r" rtl="1">
              <a:lnSpc>
                <a:spcPct val="170000"/>
              </a:lnSpc>
            </a:pPr>
            <a:r>
              <a:rPr lang="en-US" dirty="0" smtClean="0"/>
              <a:t>  </a:t>
            </a:r>
          </a:p>
          <a:p>
            <a:pPr algn="r" rtl="1">
              <a:lnSpc>
                <a:spcPct val="170000"/>
              </a:lnSpc>
            </a:pPr>
            <a:r>
              <a:rPr lang="ar-SA" dirty="0" smtClean="0"/>
              <a:t>پرداخت سطح نهائي فلوروکربن :</a:t>
            </a:r>
            <a:endParaRPr lang="en-US" dirty="0" smtClean="0"/>
          </a:p>
          <a:p>
            <a:pPr algn="r" rtl="1">
              <a:lnSpc>
                <a:spcPct val="170000"/>
              </a:lnSpc>
            </a:pPr>
            <a:r>
              <a:rPr lang="ar-SA" dirty="0" smtClean="0"/>
              <a:t> رنگ رويه نهائي پولي استر نيز در دسترس مي باشد. ساخت پانل ها از ماشين آلات فلز کاري ونجاري ميتوان استفاده نمود.</a:t>
            </a:r>
            <a:endParaRPr lang="en-US" dirty="0" smtClean="0"/>
          </a:p>
          <a:p>
            <a:pPr algn="r" rtl="1">
              <a:lnSpc>
                <a:spcPct val="170000"/>
              </a:lnSpc>
            </a:pPr>
            <a:r>
              <a:rPr lang="en-US" dirty="0" smtClean="0"/>
              <a:t>  </a:t>
            </a:r>
          </a:p>
          <a:p>
            <a:pPr algn="r" rtl="1">
              <a:lnSpc>
                <a:spcPct val="170000"/>
              </a:lnSpc>
            </a:pPr>
            <a:r>
              <a:rPr lang="ar-SA" dirty="0" smtClean="0"/>
              <a:t>برش </a:t>
            </a:r>
            <a:r>
              <a:rPr lang="en-US" dirty="0" smtClean="0"/>
              <a:t>Cutting</a:t>
            </a:r>
            <a:r>
              <a:rPr lang="ar-SA" dirty="0" smtClean="0"/>
              <a:t> : </a:t>
            </a:r>
            <a:endParaRPr lang="en-US" dirty="0" smtClean="0"/>
          </a:p>
          <a:p>
            <a:pPr algn="r" rtl="1">
              <a:lnSpc>
                <a:spcPct val="170000"/>
              </a:lnSpc>
            </a:pPr>
            <a:r>
              <a:rPr lang="ar-SA" dirty="0" smtClean="0"/>
              <a:t>جهت برش ميتوان از دستگاه گيوتين ، اره روميزي و اره منبت کاري ، استفاده نمود. </a:t>
            </a:r>
            <a:endParaRPr lang="en-US" dirty="0" smtClean="0"/>
          </a:p>
          <a:p>
            <a:pPr algn="r" rtl="1">
              <a:lnSpc>
                <a:spcPct val="170000"/>
              </a:lnSpc>
            </a:pP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357166"/>
            <a:ext cx="8643998" cy="6215105"/>
          </a:xfrm>
        </p:spPr>
        <p:txBody>
          <a:bodyPr>
            <a:normAutofit fontScale="85000" lnSpcReduction="10000"/>
          </a:bodyPr>
          <a:lstStyle/>
          <a:p>
            <a:pPr algn="r" rtl="1">
              <a:lnSpc>
                <a:spcPct val="170000"/>
              </a:lnSpc>
            </a:pPr>
            <a:r>
              <a:rPr lang="ar-SA" dirty="0" smtClean="0"/>
              <a:t>مقاومت عالي رنگ ومقاومت در برابر بارانهاي اسيدي: </a:t>
            </a:r>
            <a:endParaRPr lang="en-US" dirty="0" smtClean="0"/>
          </a:p>
          <a:p>
            <a:pPr algn="r" rtl="1">
              <a:lnSpc>
                <a:spcPct val="170000"/>
              </a:lnSpc>
            </a:pPr>
            <a:r>
              <a:rPr lang="ar-SA" dirty="0" smtClean="0"/>
              <a:t>رنگ مورد مصرف ورق هاي آلومينيوم کامپوزيت ماده اي به نام </a:t>
            </a:r>
            <a:r>
              <a:rPr lang="en-US" dirty="0" smtClean="0"/>
              <a:t>PVDF</a:t>
            </a:r>
            <a:r>
              <a:rPr lang="ar-SA" dirty="0" smtClean="0"/>
              <a:t> مي باشد که نوعي </a:t>
            </a:r>
            <a:r>
              <a:rPr lang="en-US" dirty="0" smtClean="0"/>
              <a:t>Fluorocarbon</a:t>
            </a:r>
            <a:r>
              <a:rPr lang="ar-SA" dirty="0" smtClean="0"/>
              <a:t> با ضخامت بين 25 الي 35 ميکرون مي باشد که جزو جديدترين انواع رنگ مورد مصرف درجهان مي باشد. </a:t>
            </a:r>
            <a:r>
              <a:rPr lang="en-US" dirty="0" smtClean="0"/>
              <a:t>PVDF </a:t>
            </a:r>
            <a:r>
              <a:rPr lang="ar-SA" dirty="0" smtClean="0"/>
              <a:t> نوعي رزين ميباشد لذا درهنگام خمکاري وفرم دهي هيچگونه شکست وترکي روي رنگ ايجاد نشده وکليه عمليات رنگ کاري درکارخانه سازنده ورق انجام مي گردد. ديگر اينکه اين نوع رنگ درمقابل بارانهاي اسيدي بسيار مقاوم بوده و نيز در مقابل اشعه </a:t>
            </a:r>
            <a:r>
              <a:rPr lang="en-US" dirty="0" smtClean="0"/>
              <a:t>UV</a:t>
            </a:r>
            <a:r>
              <a:rPr lang="ar-SA" dirty="0" smtClean="0"/>
              <a:t> آفتاب داراي مقاومت بسيار بالايينسبت به رنگهاي رايج ديگر ميباشد. </a:t>
            </a:r>
            <a:endParaRPr lang="en-US" dirty="0" smtClean="0"/>
          </a:p>
          <a:p>
            <a:pPr algn="r" rtl="1">
              <a:lnSpc>
                <a:spcPct val="170000"/>
              </a:lnSpc>
            </a:pPr>
            <a:r>
              <a:rPr lang="ar-SA" dirty="0" smtClean="0"/>
              <a:t> </a:t>
            </a:r>
            <a:endParaRPr lang="en-US" dirty="0" smtClean="0"/>
          </a:p>
          <a:p>
            <a:pPr algn="r" rtl="1">
              <a:lnSpc>
                <a:spcPct val="170000"/>
              </a:lnSpc>
            </a:pPr>
            <a:r>
              <a:rPr lang="ar-SA" dirty="0" smtClean="0"/>
              <a:t>براي رنگ تستهاي مختلفي انجام گرفته که جداول آنها همگي موجود مي باشد. ديگر مصالح به هيچوجه داراي اينگونه خواص نمي باشند. بطور مثال سنگ گرانيت دراثر اشعه </a:t>
            </a:r>
            <a:r>
              <a:rPr lang="en-US" dirty="0" smtClean="0"/>
              <a:t>UV</a:t>
            </a:r>
            <a:r>
              <a:rPr lang="ar-SA" dirty="0" smtClean="0"/>
              <a:t> وبارانهاي اسيدي جلا وصيقلي بودن خود را حداکثر ظرف يک سال از دست مي دهد وسيمان به سرعت کثيف و چرک مي گردد وشيشه به سرعت کثيف </a:t>
            </a:r>
            <a:endParaRPr lang="en-US" dirty="0" smtClean="0"/>
          </a:p>
          <a:p>
            <a:pPr algn="r" rtl="1">
              <a:lnSpc>
                <a:spcPct val="170000"/>
              </a:lnSpc>
            </a:pPr>
            <a:r>
              <a:rPr lang="ar-SA" dirty="0" smtClean="0"/>
              <a:t>شده وحتي به مرور زمان رسوب آب باران بر روي شيشه باقي مي ماند.</a:t>
            </a:r>
            <a:endParaRPr lang="en-US" dirty="0" smtClean="0"/>
          </a:p>
          <a:p>
            <a:pPr algn="r" rtl="1">
              <a:lnSpc>
                <a:spcPct val="170000"/>
              </a:lnSpc>
            </a:pP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642918"/>
            <a:ext cx="8501122" cy="5857915"/>
          </a:xfrm>
        </p:spPr>
        <p:txBody>
          <a:bodyPr>
            <a:normAutofit/>
          </a:bodyPr>
          <a:lstStyle/>
          <a:p>
            <a:pPr algn="r" rtl="1">
              <a:lnSpc>
                <a:spcPct val="170000"/>
              </a:lnSpc>
            </a:pPr>
            <a:r>
              <a:rPr lang="ar-SA" dirty="0" smtClean="0"/>
              <a:t>کامپوزيت‌ها يا چندسازه‌هاي مصنوعي</a:t>
            </a:r>
            <a:r>
              <a:rPr lang="ar-SA" b="1" dirty="0" smtClean="0"/>
              <a:t> :</a:t>
            </a:r>
            <a:endParaRPr lang="en-US" dirty="0" smtClean="0"/>
          </a:p>
          <a:p>
            <a:pPr algn="r" rtl="1">
              <a:lnSpc>
                <a:spcPct val="170000"/>
              </a:lnSpc>
            </a:pPr>
            <a:r>
              <a:rPr lang="en-US" b="1" dirty="0" smtClean="0"/>
              <a:t> </a:t>
            </a:r>
            <a:endParaRPr lang="en-US" dirty="0" smtClean="0"/>
          </a:p>
          <a:p>
            <a:pPr algn="r" rtl="1">
              <a:lnSpc>
                <a:spcPct val="170000"/>
              </a:lnSpc>
            </a:pPr>
            <a:r>
              <a:rPr lang="ar-SA" dirty="0" smtClean="0"/>
              <a:t>از اولين کامپوزيت‌ها يا همان چندسازه‌هاي ساخت بشر مي‌توان به </a:t>
            </a:r>
            <a:r>
              <a:rPr lang="ar-SA" u="sng" dirty="0" smtClean="0"/>
              <a:t>کاه گل</a:t>
            </a:r>
            <a:r>
              <a:rPr lang="ar-SA" dirty="0" smtClean="0"/>
              <a:t> اشاره کرد. قايق‌هايي که سرخ‌پوست‌ها با قير و بامبو مي‌ساختند و تنورهايي که از گل ، پودر شيشه و پشم بز ساخته مي‌شدند و در نواحي مختلف کشورمان يافت شده است، از کامپوزيت‌هاي نخستين هستند. بسياري از نيازهاي صنعتي صنايعي مانند صنايع فضايي ، راکتورسازي ، الکترونيکي و غيره نمي‌تواند با استفاده از مواد معمولي شناخته شده ، برآورده شود. اما قسمتي از آن نيازها ، مي‌تواند با استفاده از چندسازه‌ها يا کامپوزيت‌ها برآورده گردد. چندسازه‌ها به موادي گفته مي‌شود که از مخلوطي از دو يا چند عنصر ساخته شده باشند.</a:t>
            </a:r>
            <a:endParaRPr lang="en-US" dirty="0" smtClean="0"/>
          </a:p>
          <a:p>
            <a:pPr algn="r">
              <a:lnSpc>
                <a:spcPct val="170000"/>
              </a:lnSpc>
            </a:pP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357166"/>
            <a:ext cx="8137555" cy="6143667"/>
          </a:xfrm>
        </p:spPr>
        <p:txBody>
          <a:bodyPr>
            <a:normAutofit fontScale="92500"/>
          </a:bodyPr>
          <a:lstStyle/>
          <a:p>
            <a:pPr algn="r" rtl="1">
              <a:lnSpc>
                <a:spcPct val="170000"/>
              </a:lnSpc>
            </a:pPr>
            <a:r>
              <a:rPr lang="ar-SA" dirty="0" smtClean="0"/>
              <a:t/>
            </a:r>
            <a:br>
              <a:rPr lang="ar-SA" dirty="0" smtClean="0"/>
            </a:br>
            <a:r>
              <a:rPr lang="ar-SA" dirty="0" smtClean="0"/>
              <a:t>در حاليکه در چندسازه‌ها ، نه فقط خواص هر يک از اجزاء آن برجا باقي مي‌ماند، بلکه در نتيجه پيوستن آنها با يکديگر ، خواص جديدتر و بهتر هم بدست مي‌آيد. مواد مختلط هميشه ناهمگن مي‌باشد. بررسيها و تحقيقات براي دست يافتن به مواد جديدتر با خواص مکانيکي بهتر ، همواره انجام مي‌گرفته و هنوز هم همگام با پيشرفت صنايع دنبال مي‌گردد. در اين بررسيها ، اغلب اين هدف دنبال مي‌شود که به موادي با نسبت مناسب از استحکام کششي به چگالي ، استحکام حرارتي بالا و خواص ويژه سطح خارجي دست يابند. </a:t>
            </a:r>
            <a:endParaRPr lang="en-US" dirty="0" smtClean="0"/>
          </a:p>
          <a:p>
            <a:pPr algn="r" rtl="1">
              <a:lnSpc>
                <a:spcPct val="170000"/>
              </a:lnSpc>
            </a:pPr>
            <a:r>
              <a:rPr lang="ar-SA" dirty="0" smtClean="0"/>
              <a:t>انواع چندسازه‌ها :</a:t>
            </a:r>
            <a:endParaRPr lang="en-US" dirty="0" smtClean="0"/>
          </a:p>
          <a:p>
            <a:pPr algn="r" rtl="1">
              <a:lnSpc>
                <a:spcPct val="170000"/>
              </a:lnSpc>
            </a:pPr>
            <a:r>
              <a:rPr lang="ar-SA" dirty="0" smtClean="0"/>
              <a:t>انواع چندسازه‌ها را مي‌توان به گروههاي زير طبقه‌بندي نمود.</a:t>
            </a:r>
            <a:br>
              <a:rPr lang="ar-SA" dirty="0" smtClean="0"/>
            </a:br>
            <a:r>
              <a:rPr lang="ar-SA" dirty="0" smtClean="0"/>
              <a:t>کامپوزيت‌هاي پايه پليمري: اين مواد اهميت صنعتي فراواني دارد و هنوز هم تحقيقات در اين زمينه ادامه دارد. مواد مصنوعي تقويت شده با </a:t>
            </a:r>
            <a:r>
              <a:rPr lang="ar-SA" u="sng" dirty="0" smtClean="0"/>
              <a:t>الياف شيشه</a:t>
            </a:r>
            <a:r>
              <a:rPr lang="ar-SA" dirty="0" smtClean="0"/>
              <a:t> </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57166"/>
            <a:ext cx="8207406" cy="5857915"/>
          </a:xfrm>
        </p:spPr>
        <p:txBody>
          <a:bodyPr>
            <a:normAutofit fontScale="85000" lnSpcReduction="10000"/>
          </a:bodyPr>
          <a:lstStyle/>
          <a:p>
            <a:pPr algn="r" rtl="1">
              <a:lnSpc>
                <a:spcPct val="170000"/>
              </a:lnSpc>
            </a:pPr>
            <a:r>
              <a:rPr lang="ar-SA" dirty="0" smtClean="0"/>
              <a:t>(فايبرگلاس‌ها) يکي از اين مواد مي‌باشد که تاکنون کاربرد صنعتي وسيعي پيدا کرده است.</a:t>
            </a:r>
            <a:endParaRPr lang="en-US" dirty="0" smtClean="0"/>
          </a:p>
          <a:p>
            <a:pPr algn="r" rtl="1">
              <a:lnSpc>
                <a:spcPct val="170000"/>
              </a:lnSpc>
            </a:pPr>
            <a:r>
              <a:rPr lang="ar-SA" dirty="0" smtClean="0"/>
              <a:t>کامپوزيت‌هاي پايه فلزي.</a:t>
            </a:r>
            <a:endParaRPr lang="en-US" dirty="0" smtClean="0"/>
          </a:p>
          <a:p>
            <a:pPr algn="r" rtl="1">
              <a:lnSpc>
                <a:spcPct val="170000"/>
              </a:lnSpc>
            </a:pPr>
            <a:r>
              <a:rPr lang="ar-SA" dirty="0" smtClean="0"/>
              <a:t>کامپوزيت‌هاي پايه سراميکي: کامپوزيت‌هاي پايه پليمري بيش از 90% کاربرد کامپوزيت‌ها را به خود اختصاص داده‌اند و از بقيه مهمتر هستند. </a:t>
            </a:r>
            <a:endParaRPr lang="en-US" dirty="0" smtClean="0"/>
          </a:p>
          <a:p>
            <a:pPr algn="r" rtl="1">
              <a:lnSpc>
                <a:spcPct val="170000"/>
              </a:lnSpc>
            </a:pPr>
            <a:r>
              <a:rPr lang="ar-SA" dirty="0" smtClean="0"/>
              <a:t> </a:t>
            </a:r>
            <a:endParaRPr lang="en-US" dirty="0" smtClean="0"/>
          </a:p>
          <a:p>
            <a:pPr algn="r" rtl="1">
              <a:lnSpc>
                <a:spcPct val="170000"/>
              </a:lnSpc>
            </a:pPr>
            <a:r>
              <a:rPr lang="en-US" dirty="0" smtClean="0"/>
              <a:t> </a:t>
            </a:r>
          </a:p>
          <a:p>
            <a:pPr algn="r" rtl="1">
              <a:lnSpc>
                <a:spcPct val="170000"/>
              </a:lnSpc>
            </a:pPr>
            <a:r>
              <a:rPr lang="ar-SA" dirty="0" smtClean="0"/>
              <a:t>فایبر گلاس :</a:t>
            </a:r>
            <a:endParaRPr lang="en-US" dirty="0" smtClean="0"/>
          </a:p>
          <a:p>
            <a:pPr algn="r" rtl="1">
              <a:lnSpc>
                <a:spcPct val="170000"/>
              </a:lnSpc>
            </a:pPr>
            <a:r>
              <a:rPr lang="ar-SA" dirty="0" smtClean="0"/>
              <a:t>فایبرگلاس یکی از پرکاربردترین کامپوزیت‌هاست. فایبرگلاس یک کامپوزیت با زمینهٔ پلیمری است که توسط فیبرهای </a:t>
            </a:r>
            <a:r>
              <a:rPr lang="ar-SA" dirty="0" smtClean="0">
                <a:hlinkClick r:id="rId2"/>
              </a:rPr>
              <a:t>شیشه</a:t>
            </a:r>
            <a:r>
              <a:rPr lang="en-US" dirty="0" smtClean="0"/>
              <a:t> </a:t>
            </a:r>
            <a:r>
              <a:rPr lang="ar-SA" dirty="0" smtClean="0"/>
              <a:t>تقویت شده‌است. در ساخت بدنه جنگنده‌های رادارگریز از کامپوزیت‌هااستفاده میشود. همچنین در ساخت قطعات هواپیما و پرهٔ نیروگاه بادی و پرهٔ هلیکوپتر از کامپوزیت‌ها استفاده می شود. بطور کلی مواد کامپوزیتی(مواد مرکب) به دلیل داشتن جرم بسیار کم و مقاومت بالا نسبت به فلزات، در صنعت هوا و فضا کاربرد وسیعی دارند.</a:t>
            </a:r>
            <a:endParaRPr lang="en-US" dirty="0" smtClean="0"/>
          </a:p>
          <a:p>
            <a:pPr algn="r">
              <a:lnSpc>
                <a:spcPct val="170000"/>
              </a:lnSpc>
            </a:pP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285728"/>
            <a:ext cx="8135967" cy="6215105"/>
          </a:xfrm>
        </p:spPr>
        <p:txBody>
          <a:bodyPr>
            <a:normAutofit fontScale="85000" lnSpcReduction="10000"/>
          </a:bodyPr>
          <a:lstStyle/>
          <a:p>
            <a:pPr algn="r" rtl="1">
              <a:lnSpc>
                <a:spcPct val="170000"/>
              </a:lnSpc>
            </a:pPr>
            <a:r>
              <a:rPr lang="ar-SA" dirty="0" smtClean="0"/>
              <a:t>ساختمان فایبر گلاس:</a:t>
            </a:r>
            <a:endParaRPr lang="en-US" dirty="0" smtClean="0"/>
          </a:p>
          <a:p>
            <a:pPr algn="r" rtl="1">
              <a:lnSpc>
                <a:spcPct val="170000"/>
              </a:lnSpc>
            </a:pPr>
            <a:r>
              <a:rPr lang="ar-SA" b="1" dirty="0" smtClean="0"/>
              <a:t> </a:t>
            </a:r>
            <a:endParaRPr lang="en-US" dirty="0" smtClean="0"/>
          </a:p>
          <a:p>
            <a:pPr algn="r" rtl="1">
              <a:lnSpc>
                <a:spcPct val="170000"/>
              </a:lnSpc>
            </a:pPr>
            <a:r>
              <a:rPr lang="ar-SA" dirty="0" smtClean="0"/>
              <a:t>ساختمان و اندازه‌ اين الياف شيشه‌ها بسيار متغير است. کوچکترين آنها بوسيله چشم غير مسلح ديده نمي‌شود و بسيار ريز هستند. اندازه‌هاي کمي بزرگتر از آن ذراتي هستند که در کارخانجات ساخت فرآورده‌هاي الياف شيشه‌ها به کمک هوا نقل و انتقال يافته و سبب شوزش پوست و بيني و گلو مي‌شود. الياف شيشه متداولترين الياف مصرفي کامپوزيت‌ها در دنيا و ايران است که متاسفانه در ايران ساخته نمي‌شود. انواع الياف شيشه عبارتند از انواع </a:t>
            </a:r>
            <a:r>
              <a:rPr lang="en-US" dirty="0" smtClean="0"/>
              <a:t>E</a:t>
            </a:r>
            <a:r>
              <a:rPr lang="ar-SA" dirty="0" smtClean="0"/>
              <a:t> ، </a:t>
            </a:r>
            <a:r>
              <a:rPr lang="en-US" dirty="0" smtClean="0"/>
              <a:t>C</a:t>
            </a:r>
            <a:r>
              <a:rPr lang="ar-SA" dirty="0" smtClean="0"/>
              <a:t> ، </a:t>
            </a:r>
            <a:r>
              <a:rPr lang="en-US" dirty="0" smtClean="0"/>
              <a:t>S</a:t>
            </a:r>
            <a:r>
              <a:rPr lang="ar-SA" dirty="0" smtClean="0"/>
              <a:t> و کوارتز. ترکيب الياف شيشه نوع </a:t>
            </a:r>
            <a:r>
              <a:rPr lang="en-US" dirty="0" smtClean="0"/>
              <a:t>E</a:t>
            </a:r>
            <a:r>
              <a:rPr lang="ar-SA" dirty="0" smtClean="0"/>
              <a:t> يا الکتريکي ، از جنس آلومينوبور و سيليکات کلسيم بوده و داراي مقاومت ويژه الکتريکي بالايي است.</a:t>
            </a:r>
            <a:endParaRPr lang="en-US" dirty="0" smtClean="0"/>
          </a:p>
          <a:p>
            <a:pPr algn="r" rtl="1">
              <a:lnSpc>
                <a:spcPct val="170000"/>
              </a:lnSpc>
            </a:pPr>
            <a:r>
              <a:rPr lang="ar-SA" dirty="0" smtClean="0"/>
              <a:t/>
            </a:r>
            <a:br>
              <a:rPr lang="ar-SA" dirty="0" smtClean="0"/>
            </a:br>
            <a:r>
              <a:rPr lang="ar-SA" dirty="0" smtClean="0"/>
              <a:t>الیاف شیشه نوع </a:t>
            </a:r>
            <a:r>
              <a:rPr lang="en-US" dirty="0" smtClean="0"/>
              <a:t>S</a:t>
            </a:r>
            <a:r>
              <a:rPr lang="ar-SA" dirty="0" smtClean="0"/>
              <a:t> ، تقريباْْ 40 درصد استحکام بيشتري نسبت به الياف شيشه نوع </a:t>
            </a:r>
            <a:r>
              <a:rPr lang="en-US" dirty="0" smtClean="0"/>
              <a:t>E</a:t>
            </a:r>
            <a:r>
              <a:rPr lang="ar-SA" dirty="0" smtClean="0"/>
              <a:t> دارند. الياف شيشه نوع </a:t>
            </a:r>
            <a:r>
              <a:rPr lang="en-US" dirty="0" smtClean="0"/>
              <a:t>C</a:t>
            </a:r>
            <a:r>
              <a:rPr lang="ar-SA" dirty="0" smtClean="0"/>
              <a:t> يا الياف شيشه شيميايي ، داراي ترکيب بور و سيليکات </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428604"/>
            <a:ext cx="8572559" cy="6000791"/>
          </a:xfrm>
        </p:spPr>
        <p:txBody>
          <a:bodyPr>
            <a:normAutofit fontScale="92500" lnSpcReduction="10000"/>
          </a:bodyPr>
          <a:lstStyle/>
          <a:p>
            <a:pPr algn="r" rtl="1">
              <a:lnSpc>
                <a:spcPct val="170000"/>
              </a:lnSpc>
            </a:pPr>
            <a:r>
              <a:rPr lang="ar-SA" dirty="0" smtClean="0"/>
              <a:t>کربنات دو سود بوده و نسبت به دو مورد قبل پايداري شيميايي بيشتري بخصوص در محيط‌هاي اسيدي دارد. الياف شيشه کوارتز ، بيشتر در مواردي که خاصيت دي‌الکتريک پايين نياز باشد، مانند پوشش آنتن‌ها و يا رادارهاي هواپيما استفاده مي‌شوند.</a:t>
            </a:r>
            <a:endParaRPr lang="en-US" dirty="0" smtClean="0"/>
          </a:p>
          <a:p>
            <a:pPr algn="r" rtl="1">
              <a:lnSpc>
                <a:spcPct val="170000"/>
              </a:lnSpc>
            </a:pPr>
            <a:r>
              <a:rPr lang="ar-SA" dirty="0" smtClean="0"/>
              <a:t/>
            </a:r>
            <a:br>
              <a:rPr lang="ar-SA" dirty="0" smtClean="0"/>
            </a:br>
            <a:r>
              <a:rPr lang="ar-SA" dirty="0" smtClean="0"/>
              <a:t>سبکي ، سهولت شکل‌دهي ، مقاومت در برابر خوردگي و قابليت آب‌بندي ، از ويژگيهاي کامپوزيت‌هايي است که در صنعت ساختمان بکار مي‌رود. فايبرگلاس يا الياف شيشه که پرکاربردترين کامپوزيت‌ها هستند، فيبرها يا الياف ساخت بشر است که در آن ، ماده‌ تشکيل دهنده‌ فيبر ، شيشه است. الياف شيشه‌ها ، موارد استفاده‌هاي فراواني از جمله در ساخت بدنه‌ خودروها و قايقهاي تندرو و مسابقه‌اي ، کلاه ايمني موتورسواران ، عايقکاري ساختمانها و کوره‌ها و يخچالها و … دارند.</a:t>
            </a:r>
            <a:endParaRPr lang="en-US" dirty="0" smtClean="0"/>
          </a:p>
          <a:p>
            <a:pPr algn="r" rtl="1">
              <a:lnSpc>
                <a:spcPct val="170000"/>
              </a:lnSpc>
            </a:pPr>
            <a:r>
              <a:rPr lang="ar-SA" dirty="0" smtClean="0"/>
              <a:t> </a:t>
            </a:r>
            <a:endParaRPr lang="en-US" dirty="0" smtClean="0"/>
          </a:p>
          <a:p>
            <a:pPr algn="r">
              <a:lnSpc>
                <a:spcPct val="170000"/>
              </a:lnSpc>
            </a:pP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142852"/>
            <a:ext cx="8286808" cy="6215105"/>
          </a:xfrm>
        </p:spPr>
        <p:txBody>
          <a:bodyPr>
            <a:normAutofit fontScale="85000" lnSpcReduction="10000"/>
          </a:bodyPr>
          <a:lstStyle/>
          <a:p>
            <a:pPr algn="r" rtl="1">
              <a:lnSpc>
                <a:spcPct val="170000"/>
              </a:lnSpc>
            </a:pPr>
            <a:r>
              <a:rPr lang="ar-SA" dirty="0" smtClean="0"/>
              <a:t>کاربردهاي کامپوزيت‌ها :</a:t>
            </a:r>
            <a:endParaRPr lang="en-US" dirty="0" smtClean="0"/>
          </a:p>
          <a:p>
            <a:pPr algn="r" rtl="1">
              <a:lnSpc>
                <a:spcPct val="170000"/>
              </a:lnSpc>
            </a:pPr>
            <a:r>
              <a:rPr lang="en-US" dirty="0" smtClean="0"/>
              <a:t>  </a:t>
            </a:r>
          </a:p>
          <a:p>
            <a:pPr algn="r" rtl="1">
              <a:lnSpc>
                <a:spcPct val="170000"/>
              </a:lnSpc>
            </a:pPr>
            <a:r>
              <a:rPr lang="ar-SA" dirty="0" smtClean="0"/>
              <a:t>سابقه استفاده از کامپوزيت‌هاي پيشرفته به دهه‌ 1940 باز مي‌گردد. در آن زمان ارتشهاي آمريکا و شوروي سابق در رقابتي تنگاتنگ با يکديگر ، موفق به ساخت کامپوزيت پايه پليمري الياف بور - رزين اپوکسي براي استفاده در صنعت هوا فضا شدند. 20 تا 30 سال پس از آن ، کامپوزيت‌هاي پايه پليمري بطور گسترده‌اي به سوي صنايع شهري از جمله ساختمان و حمل و نقل روي آوردند. بطور مثال امروزه خودروهايي ساخته مي‌شود که تماماْْ کامپوزيتي هستند. استفاده از کامپوزيت‌ها در اين کاربرد به علت ويژگيهايي چون وزن کمتر ، در نتيجه سوخت کمتر و عمر طولاني‌تر آنهاست.</a:t>
            </a:r>
            <a:endParaRPr lang="en-US" dirty="0" smtClean="0"/>
          </a:p>
          <a:p>
            <a:pPr algn="r" rtl="1">
              <a:lnSpc>
                <a:spcPct val="170000"/>
              </a:lnSpc>
            </a:pPr>
            <a:r>
              <a:rPr lang="en-US" dirty="0" smtClean="0"/>
              <a:t/>
            </a:r>
            <a:br>
              <a:rPr lang="en-US" dirty="0" smtClean="0"/>
            </a:br>
            <a:r>
              <a:rPr lang="ar-SA" dirty="0" smtClean="0"/>
              <a:t>با توجه به پايداري بسيار زياد کامپوزيت‌هاي پايه پليمري و مقاومت بسيار خوب آنها در محيط‌هاي خورنده، اين کامپوزيت‌ها، کاربردهاي وسيعي در صنايع دريايي پيدا کرده‌اند که از آن جمله مي‌توان به ساخت بدنه قايقها و کشتيها و تاسيسات فراساحلي اشاره داشت. استفاده از کامپوزيت‌ها در اين صنعت، حدود </a:t>
            </a:r>
            <a:r>
              <a:rPr lang="en-US" dirty="0" smtClean="0"/>
              <a:t>60% </a:t>
            </a:r>
            <a:r>
              <a:rPr lang="ar-SA" dirty="0" smtClean="0"/>
              <a:t>صرفه‌جويي </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500042"/>
            <a:ext cx="7772400" cy="5929353"/>
          </a:xfrm>
        </p:spPr>
        <p:txBody>
          <a:bodyPr>
            <a:normAutofit fontScale="85000" lnSpcReduction="10000"/>
          </a:bodyPr>
          <a:lstStyle/>
          <a:p>
            <a:pPr algn="r" rtl="1">
              <a:lnSpc>
                <a:spcPct val="170000"/>
              </a:lnSpc>
            </a:pPr>
            <a:r>
              <a:rPr lang="ar-SA" dirty="0" smtClean="0"/>
              <a:t>اقتصادي داشته است که علت اصلي آن مربوط به پايداري اين مواد است. صنعت ساختمان پرمصرف‌ترين صنعت براي مواد کامپوزيتي است. استخرهاي شنا ، وان حمام ، سينک ظرفشويي و دست‌شويي ، کف‌پوش ، نماپوش ، سقف‌پوش ، برج‌هاي خنک‌کننده و … همگي کامپوزيت‌هاي پايه پليمري هستند</a:t>
            </a:r>
            <a:r>
              <a:rPr lang="en-US" dirty="0" smtClean="0"/>
              <a:t>. </a:t>
            </a:r>
          </a:p>
          <a:p>
            <a:pPr algn="r" rtl="1">
              <a:lnSpc>
                <a:spcPct val="170000"/>
              </a:lnSpc>
            </a:pPr>
            <a:r>
              <a:rPr lang="ar-SA" dirty="0" smtClean="0"/>
              <a:t>خواص کامپوزيت هاي </a:t>
            </a:r>
            <a:r>
              <a:rPr lang="en-US" dirty="0" smtClean="0"/>
              <a:t>FRP</a:t>
            </a:r>
            <a:r>
              <a:rPr lang="ar-SA" dirty="0" smtClean="0"/>
              <a:t> به عنوان يک جايگزين خوب آرماتور هاي فولادي در بتن </a:t>
            </a:r>
            <a:endParaRPr lang="en-US" dirty="0" smtClean="0"/>
          </a:p>
          <a:p>
            <a:pPr algn="r" rtl="1">
              <a:lnSpc>
                <a:spcPct val="170000"/>
              </a:lnSpc>
            </a:pPr>
            <a:r>
              <a:rPr lang="ar-SA" dirty="0" smtClean="0"/>
              <a:t>بر طبق گزارش اداره فدرال بزرگراه هاي آمريکا هنگام بررسي پلها از نظر سازه اي به دليل پوشش کم بتن ، طراحي ضيعف ، عدم مهارت کافي هنگام اجرا و ساير عوامل همانند شرايط آب و هوايي سبب ايجاد ترک در بتن و خوردگي آرماتور هاي فولادي شده است.</a:t>
            </a:r>
            <a:endParaRPr lang="en-US" dirty="0" smtClean="0"/>
          </a:p>
          <a:p>
            <a:pPr algn="r" rtl="1">
              <a:lnSpc>
                <a:spcPct val="170000"/>
              </a:lnSpc>
            </a:pPr>
            <a:r>
              <a:rPr lang="ar-SA" dirty="0" smtClean="0"/>
              <a:t/>
            </a:r>
            <a:br>
              <a:rPr lang="ar-SA" dirty="0" smtClean="0"/>
            </a:br>
            <a:r>
              <a:rPr lang="ar-SA" dirty="0" smtClean="0"/>
              <a:t>پس از سالها مطالعه بر روي خوردگي ، </a:t>
            </a:r>
            <a:r>
              <a:rPr lang="en-US" dirty="0" smtClean="0"/>
              <a:t>FRP</a:t>
            </a:r>
            <a:r>
              <a:rPr lang="ar-SA" dirty="0" smtClean="0"/>
              <a:t> به عنوان يک جايگزين خوب آرماتور هاي فولادي در بتن پيشنهاد شده اند. سه نوع ميلگرد ( </a:t>
            </a:r>
            <a:r>
              <a:rPr lang="en-US" dirty="0" smtClean="0"/>
              <a:t>AFRP) , ( CFRP ) , ( GFRP</a:t>
            </a:r>
            <a:r>
              <a:rPr lang="ar-SA" dirty="0" smtClean="0"/>
              <a:t> ) از انواع تجاري آن هستند که در صنعت ساختمان کاربرد </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472" y="285728"/>
            <a:ext cx="8358246" cy="6072229"/>
          </a:xfrm>
        </p:spPr>
        <p:txBody>
          <a:bodyPr>
            <a:normAutofit fontScale="92500" lnSpcReduction="20000"/>
          </a:bodyPr>
          <a:lstStyle/>
          <a:p>
            <a:pPr algn="r" rtl="1">
              <a:lnSpc>
                <a:spcPct val="170000"/>
              </a:lnSpc>
            </a:pPr>
            <a:r>
              <a:rPr lang="ar-SA" dirty="0" smtClean="0"/>
              <a:t>دارند.</a:t>
            </a:r>
            <a:br>
              <a:rPr lang="ar-SA" dirty="0" smtClean="0"/>
            </a:br>
            <a:r>
              <a:rPr lang="ar-SA" dirty="0" smtClean="0"/>
              <a:t>از اين مواد به جاي آرماتور هاي فولادي يا کابلهاي پيش تنيده در سازه هاي بتني پيش تنيده و يا غير پيش تنيده استفاده مي شود. مواد </a:t>
            </a:r>
            <a:r>
              <a:rPr lang="en-US" dirty="0" smtClean="0"/>
              <a:t>FRP</a:t>
            </a:r>
            <a:r>
              <a:rPr lang="ar-SA" dirty="0" smtClean="0"/>
              <a:t> موادي غير فلزي و مقاوم در برابر خوردگي است که در کنار خواص مهم ديگري همانند مقاومت کششي زياد آنها را براي استفاده بعنوان آرماتور مناسب مي کند.</a:t>
            </a:r>
            <a:br>
              <a:rPr lang="ar-SA" dirty="0" smtClean="0"/>
            </a:br>
            <a:r>
              <a:rPr lang="ar-SA" dirty="0" smtClean="0"/>
              <a:t>از آنجايي که </a:t>
            </a:r>
            <a:r>
              <a:rPr lang="en-US" dirty="0" smtClean="0"/>
              <a:t>FRP</a:t>
            </a:r>
            <a:r>
              <a:rPr lang="ar-SA" dirty="0" smtClean="0"/>
              <a:t> ها مصالحي ناهمسانگرد هستند نوع و مقدار فيبرورزين مورد استفاده ، سازگاري فيبر و کنترل کيفيت لازم هنگام ساخت آن نقش اصلي را در بهبود خواص مکانيکي آن دارد. </a:t>
            </a:r>
            <a:endParaRPr lang="en-US" dirty="0" smtClean="0"/>
          </a:p>
          <a:p>
            <a:pPr algn="r" rtl="1">
              <a:lnSpc>
                <a:spcPct val="170000"/>
              </a:lnSpc>
            </a:pPr>
            <a:r>
              <a:rPr lang="ar-SA" dirty="0" smtClean="0"/>
              <a:t>به طور کلي مزاياي آن به صورت زير دسته بندي مي شود:</a:t>
            </a:r>
            <a:endParaRPr lang="en-US" dirty="0" smtClean="0"/>
          </a:p>
          <a:p>
            <a:pPr algn="r" rtl="1">
              <a:lnSpc>
                <a:spcPct val="170000"/>
              </a:lnSpc>
            </a:pPr>
            <a:r>
              <a:rPr lang="ar-SA" dirty="0" smtClean="0"/>
              <a:t> </a:t>
            </a:r>
            <a:endParaRPr lang="en-US" dirty="0" smtClean="0"/>
          </a:p>
          <a:p>
            <a:pPr algn="r" rtl="1">
              <a:lnSpc>
                <a:spcPct val="170000"/>
              </a:lnSpc>
            </a:pPr>
            <a:r>
              <a:rPr lang="ar-SA" dirty="0" smtClean="0"/>
              <a:t> 1-مقاومت کششي بيشتر از فولاد  2- يک چهارم وزن آرماتور فولادي  3- عدم تاثير در ميدانهاي مغناطيسي و فرکانس هاي راديويي ، براي مثال تاثير روط دستگاه هاي بيمارستاني  4- عدم هدايت الکتريکي و حرارتي</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428604"/>
            <a:ext cx="8191528" cy="5786478"/>
          </a:xfrm>
        </p:spPr>
        <p:txBody>
          <a:bodyPr>
            <a:normAutofit lnSpcReduction="10000"/>
          </a:bodyPr>
          <a:lstStyle/>
          <a:p>
            <a:pPr algn="r" rtl="1">
              <a:lnSpc>
                <a:spcPct val="170000"/>
              </a:lnSpc>
            </a:pPr>
            <a:r>
              <a:rPr lang="ar-SA" dirty="0" smtClean="0"/>
              <a:t>كاملا آنتي‌باكتريال است، چون درزي ندارد كه ميكروب‌ها بتوانند در آن نفوذ كنند، بنابراين به سادگي تميز مي‌شود. اين ماده جادويي در مقابل لكه و جرم نيز مقاوم است و در اين موارد در مقايسه با سنگ كه شباهت بسياري به آن دارد وزن چنداني ندارد، تكه‌هاي مستعمل آن مجددا قابل بازيافت است و</a:t>
            </a:r>
            <a:r>
              <a:rPr lang="en-US" dirty="0" smtClean="0"/>
              <a:t>...</a:t>
            </a:r>
            <a:br>
              <a:rPr lang="en-US" dirty="0" smtClean="0"/>
            </a:br>
            <a:r>
              <a:rPr lang="ar-SA" dirty="0" smtClean="0"/>
              <a:t>از ساليد سرفيس، در ساخت وان حمام، روشويي، توالت، پوشش سطوح مختلفي چون ميز، كابينت آنتي‌باكتريال بودن در اماكن عمومي از جمله فرودگاه‌ها، رستوران‌ها و... مي‌تواند انتخابي مناسب تلقي شود</a:t>
            </a:r>
            <a:r>
              <a:rPr lang="en-US" dirty="0" smtClean="0"/>
              <a:t>.. (1)</a:t>
            </a:r>
          </a:p>
          <a:p>
            <a:pPr algn="r" rtl="1">
              <a:lnSpc>
                <a:spcPct val="170000"/>
              </a:lnSpc>
            </a:pPr>
            <a:r>
              <a:rPr lang="ar-SA" dirty="0" smtClean="0"/>
              <a:t>برگرفته شده :</a:t>
            </a:r>
            <a:endParaRPr lang="en-US" dirty="0" smtClean="0"/>
          </a:p>
          <a:p>
            <a:pPr algn="r" rtl="1">
              <a:lnSpc>
                <a:spcPct val="170000"/>
              </a:lnSpc>
            </a:pPr>
            <a:r>
              <a:rPr lang="en-US" dirty="0" smtClean="0"/>
              <a:t>      :</a:t>
            </a:r>
            <a:r>
              <a:rPr lang="en-US" dirty="0" smtClean="0">
                <a:hlinkClick r:id="rId2"/>
              </a:rPr>
              <a:t>http://about.aruna.ir/archives/</a:t>
            </a:r>
            <a:endParaRPr lang="en-US" dirty="0" smtClean="0"/>
          </a:p>
          <a:p>
            <a:pPr algn="r" rtl="1">
              <a:lnSpc>
                <a:spcPct val="170000"/>
              </a:lnSpc>
            </a:pPr>
            <a:r>
              <a:rPr lang="en-US" dirty="0" smtClean="0">
                <a:hlinkClick r:id="rId3"/>
              </a:rPr>
              <a:t>http://www.iranshahrsaz.com/showthread</a:t>
            </a:r>
            <a:endParaRPr lang="en-US" dirty="0" smtClean="0"/>
          </a:p>
          <a:p>
            <a:pPr algn="r" rtl="1">
              <a:lnSpc>
                <a:spcPct val="170000"/>
              </a:lnSpc>
            </a:pPr>
            <a:r>
              <a:rPr lang="ar-SA" dirty="0" smtClean="0"/>
              <a:t>آشپزخانه و... استفاده مي‌شود</a:t>
            </a:r>
            <a:r>
              <a:rPr lang="en-US" dirty="0" smtClean="0"/>
              <a:t>.</a:t>
            </a:r>
            <a:r>
              <a:rPr lang="ar-SA" dirty="0" smtClean="0"/>
              <a:t>به علت</a:t>
            </a:r>
            <a:endParaRPr lang="en-US" dirty="0" smtClean="0"/>
          </a:p>
          <a:p>
            <a:pPr algn="r" rtl="1">
              <a:lnSpc>
                <a:spcPct val="170000"/>
              </a:lnSpc>
            </a:pP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500042"/>
            <a:ext cx="8429683" cy="5857915"/>
          </a:xfrm>
        </p:spPr>
        <p:txBody>
          <a:bodyPr>
            <a:normAutofit fontScale="92500" lnSpcReduction="10000"/>
          </a:bodyPr>
          <a:lstStyle/>
          <a:p>
            <a:pPr algn="r" rtl="1">
              <a:lnSpc>
                <a:spcPct val="170000"/>
              </a:lnSpc>
            </a:pPr>
            <a:r>
              <a:rPr lang="ar-SA" dirty="0" smtClean="0"/>
              <a:t>لذا به دليل مزاياي بالا به عنوان يک جايگزين مناسب براي آرماتورهاي فولادي در سازه هاي دريايي ، سازه پارکيمگ ها ، عرشه هاي پل ها، ساخت بزرگراه هايي که بطور زيادي تحت تاثير عوامل محيطي هستند و در نهايت سازه هايي که در برابر خوردگي و ميدانهاي مغناطيسي حساسيت زيادي دارند پيشنهاد مي کند. </a:t>
            </a:r>
            <a:endParaRPr lang="en-US" dirty="0" smtClean="0"/>
          </a:p>
          <a:p>
            <a:pPr algn="r" rtl="1">
              <a:lnSpc>
                <a:spcPct val="170000"/>
              </a:lnSpc>
            </a:pPr>
            <a:r>
              <a:rPr lang="ar-SA" dirty="0" smtClean="0"/>
              <a:t>دليل عمده استفادة از ميلگردهاي </a:t>
            </a:r>
            <a:r>
              <a:rPr lang="en-US" dirty="0" smtClean="0"/>
              <a:t>FRP</a:t>
            </a:r>
            <a:r>
              <a:rPr lang="ar-SA" dirty="0" smtClean="0"/>
              <a:t> در داخل بتن، جلوگيري از پديده خوردگي و افزايش ميرايي ارتعاشات ايجاد شده در سازه در برابر ارتعاش مي­باشد. هر چند که استفاده از ميل­گردهاي </a:t>
            </a:r>
            <a:r>
              <a:rPr lang="en-US" dirty="0" smtClean="0"/>
              <a:t>FRP</a:t>
            </a:r>
            <a:r>
              <a:rPr lang="ar-SA" dirty="0" smtClean="0"/>
              <a:t> به جاي نمونه­هاي فلزي سبب کاهش وزن بنا نيز خواهد شد، اما در استفاده از اين ميل­گردها، مساله کاهش وزن اهميت ناچيزي نسبت به دو مورد بيان­شده دارد. دليل بالا بودن ضريب ميرايي کامپوزيت­ها، خواص غيرکشسان آنهاست که انرژي جذب شده را ميرا مي­کنند. در حالي که مواد فلزي حالت کشسان داشته و انرژي جذب شده را ميرا نمي­نمايند. بنابراين مواد کامپوزيتي در برابر ارتعاشات زلزله عملکرد </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428604"/>
            <a:ext cx="8135967" cy="6429396"/>
          </a:xfrm>
        </p:spPr>
        <p:txBody>
          <a:bodyPr>
            <a:normAutofit fontScale="92500" lnSpcReduction="20000"/>
          </a:bodyPr>
          <a:lstStyle/>
          <a:p>
            <a:pPr algn="r" rtl="1">
              <a:lnSpc>
                <a:spcPct val="170000"/>
              </a:lnSpc>
            </a:pPr>
            <a:r>
              <a:rPr lang="ar-SA" dirty="0" smtClean="0"/>
              <a:t>بهتري خواهند داشت و بهترين گزينه جهت مقاومت سازه در برابر لرزه­ها خواهند بود. </a:t>
            </a:r>
            <a:endParaRPr lang="en-US" dirty="0" smtClean="0"/>
          </a:p>
          <a:p>
            <a:pPr algn="r" rtl="1">
              <a:lnSpc>
                <a:spcPct val="170000"/>
              </a:lnSpc>
            </a:pPr>
            <a:r>
              <a:rPr lang="ar-SA" dirty="0" smtClean="0"/>
              <a:t/>
            </a:r>
            <a:br>
              <a:rPr lang="ar-SA" dirty="0" smtClean="0"/>
            </a:br>
            <a:r>
              <a:rPr lang="ar-SA" dirty="0" smtClean="0"/>
              <a:t>بکارگيري ميل­گردهاي </a:t>
            </a:r>
            <a:r>
              <a:rPr lang="en-US" dirty="0" smtClean="0"/>
              <a:t>FRP</a:t>
            </a:r>
            <a:r>
              <a:rPr lang="ar-SA" dirty="0" smtClean="0"/>
              <a:t> به جاي فلزي، به­طور قابل ملاحظه­اي از زيان­هاي ناشي از بروز خوردگي جلوگيري مي­کند. ظهور تخريب ناشي از پديدة خوردگي در بتن مسلح­شده با ميل­گرد فلزي بدين گونه است که نخست ميله­­هاي فلزي داخل بتن دچار زنگ­زدگي شده و اکسيد مي­شوند. سپس اين اکسيد­ها به سمت سطح بيروني بتن شروع به مهاجرت کرده و با انتشار در داخل بتن باعث از بين رفتن آن مي­شوند. بدين ترتيب با خورده­شدن دو جزء فلزي و بتني سازه، زمينة تخريب کامل سازة بتني فراهم مي­گردد. روش­هاي سنتي گذشته مانند چسباندن صفحات فلزي بر روي سازه يا اضافه کردن ضخامت بتن جهت مقابله با پديدة خوردگي ضمن آنکه مشکل خوردگي فلز را مرتفع نخواهد نمود، سبب افزايش وزن سازه و آسيب­پذيرترشدن آن در برابر زلزله نيز خواهد شد. جهت جلوگيري از اين امر مي­توان با تقويت سطح خارجي سازة </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357166"/>
            <a:ext cx="8135967" cy="6143667"/>
          </a:xfrm>
        </p:spPr>
        <p:txBody>
          <a:bodyPr>
            <a:normAutofit fontScale="85000" lnSpcReduction="10000"/>
          </a:bodyPr>
          <a:lstStyle/>
          <a:p>
            <a:pPr algn="r" rtl="1">
              <a:lnSpc>
                <a:spcPct val="170000"/>
              </a:lnSpc>
            </a:pPr>
            <a:r>
              <a:rPr lang="ar-SA" dirty="0" smtClean="0"/>
              <a:t>بتني توسط مواد مرکب و استفاده از ميل­گردهاي </a:t>
            </a:r>
            <a:r>
              <a:rPr lang="en-US" dirty="0" smtClean="0"/>
              <a:t>FRP</a:t>
            </a:r>
            <a:r>
              <a:rPr lang="ar-SA" dirty="0" smtClean="0"/>
              <a:t> در داخل بتن، هم مشکل خوردگي فلز داخل سازه را حل نمود و هم جلوي مختل شدن کارايي سازه در صورت خورده شدن بتن را گرفت که اين بهترين روش مقابله با پديدة خوردگي در يک سازة بتني مي­باشد. </a:t>
            </a:r>
            <a:endParaRPr lang="en-US" dirty="0" smtClean="0"/>
          </a:p>
          <a:p>
            <a:pPr algn="r" rtl="1">
              <a:lnSpc>
                <a:spcPct val="170000"/>
              </a:lnSpc>
            </a:pPr>
            <a:r>
              <a:rPr lang="ar-SA" dirty="0" smtClean="0"/>
              <a:t>کشور ما نياز بسيار گسترده­اي به استفاده از کامپوزيت­ها در قالب آرماتورهاي کامپوزيتي دارد. هم­اکنون بسياري از سازه­هاي بنا شده در محيط­هاي خورندة مناطق مختلف کشور همچون پل­هاي درياچة اروميه و يا ساختمان­هاي جنوب کشور دچار معضل خوردگي هستند که استفاده از کامپوزيت­ها مي­تواند پاسخگوي مشکل اين قبيل سازه­ها باشد. </a:t>
            </a:r>
            <a:endParaRPr lang="en-US" dirty="0" smtClean="0"/>
          </a:p>
          <a:p>
            <a:pPr algn="r" rtl="1">
              <a:lnSpc>
                <a:spcPct val="170000"/>
              </a:lnSpc>
            </a:pPr>
            <a:r>
              <a:rPr lang="ar-SA" dirty="0" smtClean="0"/>
              <a:t/>
            </a:r>
            <a:br>
              <a:rPr lang="ar-SA" dirty="0" smtClean="0"/>
            </a:br>
            <a:r>
              <a:rPr lang="ar-SA" dirty="0" smtClean="0"/>
              <a:t>در کشور ما به دليل کمی شناخت اين تکنولوژي، تقريباً حرکت قابل توجهي به سمت بهره­گيري و انتقال آن صورت نپذيرفته است. در گوشه­ و کنار تلاش­هايي از سوي بعضي از کارخانجات و صنايع علاقه­مند جهت ساخت دستگاه پالتروژن انجام گرفته است، اما هنوز تا رسيدن به </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428604"/>
            <a:ext cx="8572559" cy="6143667"/>
          </a:xfrm>
        </p:spPr>
        <p:txBody>
          <a:bodyPr>
            <a:normAutofit fontScale="92500"/>
          </a:bodyPr>
          <a:lstStyle/>
          <a:p>
            <a:pPr algn="r" rtl="1">
              <a:lnSpc>
                <a:spcPct val="170000"/>
              </a:lnSpc>
            </a:pPr>
            <a:r>
              <a:rPr lang="ar-SA" dirty="0" smtClean="0"/>
              <a:t>يک محصول قابل قبول از نظر خواص مناسب و ساختار مکانيکي همگن فاصلة زيادي وجود دارد. اين دستگاه ساختار بسيار پيچيده­اي ندارد و مي­توان در صورت نياز از طريق ارتباط با کشورهاي خارجي اقدام به انتقال تکنولوژي آن به کشور نمود. نوع غربي آن حدود 350 تا 400 هزار دلار قيمت دارد و نوع روسي و چيني آن با قيمت ارزان­تر، تقريباً با نصف اين هزينه قابل تهيه مي­باشند. عدم توجه به اين تکنولوژي مي­تواند موجب عقب­افتادگي صنايع کشور در بهره­گيري از عرصة گستردة کامپوزيت­ها گردد.</a:t>
            </a:r>
            <a:endParaRPr lang="en-US" dirty="0" smtClean="0"/>
          </a:p>
          <a:p>
            <a:pPr algn="r" rtl="1">
              <a:lnSpc>
                <a:spcPct val="170000"/>
              </a:lnSpc>
            </a:pPr>
            <a:r>
              <a:rPr lang="en-US" dirty="0" smtClean="0"/>
              <a:t>  </a:t>
            </a:r>
          </a:p>
          <a:p>
            <a:pPr algn="r" rtl="1">
              <a:lnSpc>
                <a:spcPct val="170000"/>
              </a:lnSpc>
            </a:pPr>
            <a:r>
              <a:rPr lang="ar-SA" dirty="0" smtClean="0"/>
              <a:t>تکنيک مقاوم سازي ستون هاي مسلح بتني با استفاده از کامپوزيت هاي </a:t>
            </a:r>
            <a:r>
              <a:rPr lang="en-US" dirty="0" smtClean="0"/>
              <a:t>FRP</a:t>
            </a:r>
            <a:r>
              <a:rPr lang="ar-SA" dirty="0" smtClean="0"/>
              <a:t> به طور گسترده اي به جاي پوشش نمودن به وسيله فولاد مورد کاربرد قرار گرفته است.در مقايسه با استفاده از تنگ ها و مارپيچ فولادي. تکنيک محصور سازي با استفاده از </a:t>
            </a:r>
            <a:r>
              <a:rPr lang="en-US" dirty="0" smtClean="0"/>
              <a:t>FRP</a:t>
            </a:r>
            <a:r>
              <a:rPr lang="ar-SA" dirty="0" smtClean="0"/>
              <a:t>  قابليت اين را دارد که محصور شدگي را به صورت پيوسته براي تمام مقطع عرضي ستون تامين کنند.همچنين اين موارد داراي خواص </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2844" y="357166"/>
            <a:ext cx="8643997" cy="5929353"/>
          </a:xfrm>
        </p:spPr>
        <p:txBody>
          <a:bodyPr>
            <a:normAutofit/>
          </a:bodyPr>
          <a:lstStyle/>
          <a:p>
            <a:pPr algn="r" rtl="1">
              <a:lnSpc>
                <a:spcPct val="170000"/>
              </a:lnSpc>
            </a:pPr>
            <a:r>
              <a:rPr lang="ar-SA" dirty="0" smtClean="0"/>
              <a:t>ذاتي مطلوبي (نسبت زياد مقاومت به وزن و مقاومت بالا در برابر خوردگي و خنثي بودن الکترو مغناطيسي)هستند.به گونه اي که مي توان در مقاوم سازي يا بازسازي اعضاي بتني به طور موفقيت اميزي از آنها بهره گرفت. رفتار </a:t>
            </a:r>
            <a:r>
              <a:rPr lang="en-US" dirty="0" smtClean="0"/>
              <a:t>FRP</a:t>
            </a:r>
            <a:r>
              <a:rPr lang="ar-SA" dirty="0" smtClean="0"/>
              <a:t>  را نمي توان مانند پوشش فولاد (خاموت)در نظر گرفت. زيرا يک ماده الاستوپلاستيک است در حالي که الياف </a:t>
            </a:r>
            <a:r>
              <a:rPr lang="en-US" dirty="0" smtClean="0"/>
              <a:t>FRP</a:t>
            </a:r>
            <a:r>
              <a:rPr lang="ar-SA" dirty="0" smtClean="0"/>
              <a:t>  کاملا الاستيک مي باشد.</a:t>
            </a:r>
            <a:endParaRPr lang="en-US" dirty="0" smtClean="0"/>
          </a:p>
          <a:p>
            <a:pPr algn="r" rtl="1">
              <a:lnSpc>
                <a:spcPct val="170000"/>
              </a:lnSpc>
            </a:pPr>
            <a:r>
              <a:rPr lang="en-US" dirty="0" smtClean="0"/>
              <a:t>  </a:t>
            </a:r>
          </a:p>
          <a:p>
            <a:pPr algn="r" rtl="1">
              <a:lnSpc>
                <a:spcPct val="170000"/>
              </a:lnSpc>
            </a:pPr>
            <a:r>
              <a:rPr lang="en-US" dirty="0" smtClean="0"/>
              <a:t>FRP</a:t>
            </a:r>
            <a:r>
              <a:rPr lang="ar-SA" dirty="0" smtClean="0"/>
              <a:t>  نوعي ماده کامپوزيت متشکل از دو بخش فيبر يا الياف تقويتي است که به وسيله يک ماتريس رزين از جنس پليمر احاطه شده است. که به دو شکل ورق هاي </a:t>
            </a:r>
            <a:r>
              <a:rPr lang="en-US" dirty="0" smtClean="0"/>
              <a:t>FRP</a:t>
            </a:r>
            <a:r>
              <a:rPr lang="ar-SA" dirty="0" smtClean="0"/>
              <a:t>  و ميلگردهاي </a:t>
            </a:r>
            <a:r>
              <a:rPr lang="en-US" dirty="0" smtClean="0"/>
              <a:t>FRP</a:t>
            </a:r>
            <a:r>
              <a:rPr lang="ar-SA" dirty="0" smtClean="0"/>
              <a:t>  وجود دارد.</a:t>
            </a:r>
            <a:endParaRPr lang="en-US" dirty="0" smtClean="0"/>
          </a:p>
          <a:p>
            <a:pPr algn="r" rtl="1">
              <a:lnSpc>
                <a:spcPct val="170000"/>
              </a:lnSpc>
            </a:pPr>
            <a:r>
              <a:rPr lang="ar-SA" dirty="0" smtClean="0"/>
              <a:t> </a:t>
            </a:r>
            <a:endParaRPr lang="en-US" dirty="0" smtClean="0"/>
          </a:p>
          <a:p>
            <a:pPr algn="r" rtl="1">
              <a:lnSpc>
                <a:spcPct val="170000"/>
              </a:lnSpc>
            </a:pP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2906713"/>
            <a:ext cx="7921653" cy="3665559"/>
          </a:xfrm>
        </p:spPr>
        <p:txBody>
          <a:bodyPr>
            <a:normAutofit fontScale="70000" lnSpcReduction="20000"/>
          </a:bodyPr>
          <a:lstStyle/>
          <a:p>
            <a:pPr algn="r" rtl="1">
              <a:lnSpc>
                <a:spcPct val="170000"/>
              </a:lnSpc>
            </a:pPr>
            <a:endParaRPr lang="ar-SA" dirty="0" smtClean="0"/>
          </a:p>
          <a:p>
            <a:pPr algn="ctr" rtl="1">
              <a:lnSpc>
                <a:spcPct val="170000"/>
              </a:lnSpc>
            </a:pPr>
            <a:r>
              <a:rPr lang="ar-SA" dirty="0" smtClean="0"/>
              <a:t>كامپوزيتهاي</a:t>
            </a:r>
            <a:r>
              <a:rPr lang="en-US" dirty="0" smtClean="0"/>
              <a:t> </a:t>
            </a:r>
            <a:r>
              <a:rPr lang="en-US" dirty="0" err="1" smtClean="0"/>
              <a:t>Frp</a:t>
            </a:r>
            <a:endParaRPr lang="en-US" dirty="0" smtClean="0"/>
          </a:p>
          <a:p>
            <a:pPr algn="r" rtl="1">
              <a:lnSpc>
                <a:spcPct val="170000"/>
              </a:lnSpc>
            </a:pPr>
            <a:r>
              <a:rPr lang="ar-SA" dirty="0" smtClean="0"/>
              <a:t> </a:t>
            </a:r>
            <a:endParaRPr lang="en-US" dirty="0" smtClean="0"/>
          </a:p>
          <a:p>
            <a:pPr algn="r" rtl="1">
              <a:lnSpc>
                <a:spcPct val="170000"/>
              </a:lnSpc>
            </a:pPr>
            <a:r>
              <a:rPr lang="en-US" dirty="0" smtClean="0"/>
              <a:t>  </a:t>
            </a:r>
          </a:p>
          <a:p>
            <a:pPr algn="r" rtl="1">
              <a:lnSpc>
                <a:spcPct val="170000"/>
              </a:lnSpc>
            </a:pPr>
            <a:r>
              <a:rPr lang="ar-SA" dirty="0" smtClean="0"/>
              <a:t> نقش اصلي ماتريس عبارت است از :</a:t>
            </a:r>
            <a:endParaRPr lang="en-US" dirty="0" smtClean="0"/>
          </a:p>
          <a:p>
            <a:pPr algn="r" rtl="1">
              <a:lnSpc>
                <a:spcPct val="170000"/>
              </a:lnSpc>
            </a:pPr>
            <a:r>
              <a:rPr lang="ar-SA" dirty="0" smtClean="0"/>
              <a:t> 1- انتقال برش از فيبر تقويتي به ماده مجاور  2- محافظت از فيبر در شرايط محيطي  3- جلوگيري از خسارات مکانيکي وارد بر الياف   4- کنترل کمانش موضعي الياف تحت فشار </a:t>
            </a:r>
            <a:endParaRPr lang="en-US" dirty="0" smtClean="0"/>
          </a:p>
          <a:p>
            <a:pPr algn="r" rtl="1">
              <a:lnSpc>
                <a:spcPct val="170000"/>
              </a:lnSpc>
            </a:pPr>
            <a:r>
              <a:rPr lang="en-US" dirty="0" smtClean="0"/>
              <a:t>  </a:t>
            </a:r>
          </a:p>
          <a:p>
            <a:pPr algn="r" rtl="1">
              <a:lnSpc>
                <a:spcPct val="170000"/>
              </a:lnSpc>
            </a:pPr>
            <a:r>
              <a:rPr lang="ar-SA" dirty="0" smtClean="0"/>
              <a:t>به طور کلي</a:t>
            </a:r>
            <a:r>
              <a:rPr lang="en-US" dirty="0" smtClean="0"/>
              <a:t>FRP</a:t>
            </a:r>
            <a:r>
              <a:rPr lang="ar-SA" dirty="0" smtClean="0"/>
              <a:t> ها بر اساس فيبر تشکيل دهنده ي آنها به چند دسته زير تقسيم مي شوند:</a:t>
            </a:r>
            <a:endParaRPr lang="en-US" dirty="0" smtClean="0"/>
          </a:p>
          <a:p>
            <a:pPr algn="r" rtl="1">
              <a:lnSpc>
                <a:spcPct val="170000"/>
              </a:lnSpc>
            </a:pPr>
            <a:endParaRPr lang="en-US" dirty="0"/>
          </a:p>
        </p:txBody>
      </p:sp>
      <p:pic>
        <p:nvPicPr>
          <p:cNvPr id="4" name="Picture 3" descr="http://www.technicaltoolworld.com/Binary/UploadedFiles/2011-02-13/nfhexbwlhd_Frp-Bathtub-Swimming-Pool.jpg"/>
          <p:cNvPicPr/>
          <p:nvPr/>
        </p:nvPicPr>
        <p:blipFill>
          <a:blip r:embed="rId2" cstate="print"/>
          <a:srcRect/>
          <a:stretch>
            <a:fillRect/>
          </a:stretch>
        </p:blipFill>
        <p:spPr bwMode="auto">
          <a:xfrm>
            <a:off x="2571736" y="214290"/>
            <a:ext cx="3152775" cy="2809875"/>
          </a:xfrm>
          <a:prstGeom prst="rect">
            <a:avLst/>
          </a:prstGeom>
          <a:noFill/>
          <a:ln w="9525">
            <a:noFill/>
            <a:miter lim="800000"/>
            <a:headEnd/>
            <a:tailEnd/>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500042"/>
            <a:ext cx="8135967" cy="6143667"/>
          </a:xfrm>
        </p:spPr>
        <p:txBody>
          <a:bodyPr>
            <a:normAutofit fontScale="85000" lnSpcReduction="20000"/>
          </a:bodyPr>
          <a:lstStyle/>
          <a:p>
            <a:pPr algn="r" rtl="1">
              <a:lnSpc>
                <a:spcPct val="170000"/>
              </a:lnSpc>
            </a:pPr>
            <a:r>
              <a:rPr lang="ar-SA" dirty="0" smtClean="0"/>
              <a:t> 1- </a:t>
            </a:r>
            <a:r>
              <a:rPr lang="en-US" dirty="0" smtClean="0"/>
              <a:t>CFRP</a:t>
            </a:r>
            <a:r>
              <a:rPr lang="ar-SA" dirty="0" smtClean="0"/>
              <a:t>  با اليافي از جنس کربن 2-</a:t>
            </a:r>
            <a:r>
              <a:rPr lang="en-US" dirty="0" smtClean="0"/>
              <a:t>GFRP</a:t>
            </a:r>
            <a:r>
              <a:rPr lang="ar-SA" dirty="0" smtClean="0"/>
              <a:t> با اليافي از جنس شيشه 3- </a:t>
            </a:r>
            <a:r>
              <a:rPr lang="en-US" dirty="0" smtClean="0"/>
              <a:t>AFRP</a:t>
            </a:r>
            <a:r>
              <a:rPr lang="ar-SA" dirty="0" smtClean="0"/>
              <a:t> با اليافي از جنس آراميد </a:t>
            </a:r>
            <a:endParaRPr lang="en-US" dirty="0" smtClean="0"/>
          </a:p>
          <a:p>
            <a:pPr algn="r" rtl="1">
              <a:lnSpc>
                <a:spcPct val="170000"/>
              </a:lnSpc>
            </a:pPr>
            <a:r>
              <a:rPr lang="en-US" dirty="0" smtClean="0"/>
              <a:t>  </a:t>
            </a:r>
          </a:p>
          <a:p>
            <a:pPr algn="r" rtl="1">
              <a:lnSpc>
                <a:spcPct val="170000"/>
              </a:lnSpc>
            </a:pPr>
            <a:r>
              <a:rPr lang="ar-SA" dirty="0" smtClean="0"/>
              <a:t>مزاياي استفاده از </a:t>
            </a:r>
            <a:r>
              <a:rPr lang="en-US" dirty="0" smtClean="0"/>
              <a:t>FRP</a:t>
            </a:r>
            <a:r>
              <a:rPr lang="ar-SA" dirty="0" smtClean="0"/>
              <a:t> :</a:t>
            </a:r>
            <a:endParaRPr lang="en-US" dirty="0" smtClean="0"/>
          </a:p>
          <a:p>
            <a:pPr algn="r" rtl="1">
              <a:lnSpc>
                <a:spcPct val="170000"/>
              </a:lnSpc>
            </a:pPr>
            <a:r>
              <a:rPr lang="ar-SA" dirty="0" smtClean="0"/>
              <a:t> 1- وزن کم (چگالي آن در حدود 20% فولاد است .)  2- مقاومت در برابر خورندگي 3- نفوذناپذيري مغناطيسي  4- امکان تقويت به صورت خارجي 5- حمل و نقل آسان وسرعت اجراي بالابه دليل وزن کم </a:t>
            </a:r>
            <a:endParaRPr lang="en-US" dirty="0" smtClean="0"/>
          </a:p>
          <a:p>
            <a:pPr algn="r" rtl="1">
              <a:lnSpc>
                <a:spcPct val="170000"/>
              </a:lnSpc>
            </a:pPr>
            <a:r>
              <a:rPr lang="ar-SA" dirty="0" smtClean="0"/>
              <a:t> </a:t>
            </a:r>
            <a:endParaRPr lang="en-US" dirty="0" smtClean="0"/>
          </a:p>
          <a:p>
            <a:pPr algn="r" rtl="1">
              <a:lnSpc>
                <a:spcPct val="170000"/>
              </a:lnSpc>
            </a:pPr>
            <a:r>
              <a:rPr lang="ar-SA" dirty="0" smtClean="0"/>
              <a:t>مزاياي استفاده از پروفيل هاي کامپوزيتي </a:t>
            </a:r>
            <a:r>
              <a:rPr lang="en-US" dirty="0" smtClean="0"/>
              <a:t>FRP</a:t>
            </a:r>
            <a:r>
              <a:rPr lang="ar-SA" dirty="0" smtClean="0"/>
              <a:t> در صنعت ساختمان:</a:t>
            </a:r>
            <a:endParaRPr lang="en-US" dirty="0" smtClean="0"/>
          </a:p>
          <a:p>
            <a:pPr algn="r" rtl="1">
              <a:lnSpc>
                <a:spcPct val="170000"/>
              </a:lnSpc>
            </a:pPr>
            <a:r>
              <a:rPr lang="en-US" dirty="0" smtClean="0"/>
              <a:t>  </a:t>
            </a:r>
          </a:p>
          <a:p>
            <a:pPr algn="r" rtl="1">
              <a:lnSpc>
                <a:spcPct val="170000"/>
              </a:lnSpc>
            </a:pPr>
            <a:r>
              <a:rPr lang="ar-SA" dirty="0" smtClean="0"/>
              <a:t>با توجه به کاربرد روز افزون اشکال مختلف </a:t>
            </a:r>
            <a:r>
              <a:rPr lang="en-US" dirty="0" smtClean="0"/>
              <a:t>FRP</a:t>
            </a:r>
            <a:r>
              <a:rPr lang="ar-SA" dirty="0" smtClean="0"/>
              <a:t> در تقويت سازه هاي بتن آرمه , حتي کاربرد آنها در تقويت سازه هاي فولادي لزوم آشنايي با برخي از مفاهيم پايه در اين مقوله ضروري به نظر مي رسد.</a:t>
            </a:r>
            <a:endParaRPr lang="en-US" dirty="0" smtClean="0"/>
          </a:p>
          <a:p>
            <a:pPr algn="r" rtl="1">
              <a:lnSpc>
                <a:spcPct val="170000"/>
              </a:lnSpc>
            </a:pPr>
            <a:r>
              <a:rPr lang="en-US" dirty="0" smtClean="0"/>
              <a:t>  </a:t>
            </a:r>
          </a:p>
          <a:p>
            <a:pPr algn="r">
              <a:lnSpc>
                <a:spcPct val="170000"/>
              </a:lnSpc>
            </a:pP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285728"/>
            <a:ext cx="8572559" cy="6286544"/>
          </a:xfrm>
        </p:spPr>
        <p:txBody>
          <a:bodyPr>
            <a:normAutofit fontScale="85000" lnSpcReduction="10000"/>
          </a:bodyPr>
          <a:lstStyle/>
          <a:p>
            <a:pPr algn="r" rtl="1">
              <a:lnSpc>
                <a:spcPct val="170000"/>
              </a:lnSpc>
            </a:pPr>
            <a:r>
              <a:rPr lang="ar-SA" dirty="0" smtClean="0"/>
              <a:t>با آشنايي با مفهوم </a:t>
            </a:r>
            <a:r>
              <a:rPr lang="en-US" dirty="0" smtClean="0"/>
              <a:t>FRP</a:t>
            </a:r>
            <a:r>
              <a:rPr lang="ar-SA" dirty="0" smtClean="0"/>
              <a:t> , لزوم آشنايي با برخي ازمفاهيم چون کامپوزيت ,پليمر , رزين يا ماتريس , طبقه بندي </a:t>
            </a:r>
            <a:r>
              <a:rPr lang="en-US" dirty="0" smtClean="0"/>
              <a:t>FRP</a:t>
            </a:r>
            <a:r>
              <a:rPr lang="ar-SA" dirty="0" smtClean="0"/>
              <a:t> براساس فيبر يا الياف تشکيل دهنده يا انواع رزينهاي پليمري تشکيل دهنده آن, مقايسه بين آنها , روشهاي توليد, عوامل مؤثر در خواص مکانيکي لزوم دارد. </a:t>
            </a:r>
            <a:endParaRPr lang="en-US" dirty="0" smtClean="0"/>
          </a:p>
          <a:p>
            <a:pPr algn="r" rtl="1">
              <a:lnSpc>
                <a:spcPct val="170000"/>
              </a:lnSpc>
            </a:pPr>
            <a:r>
              <a:rPr lang="en-US" dirty="0" smtClean="0"/>
              <a:t>  </a:t>
            </a:r>
          </a:p>
          <a:p>
            <a:pPr algn="r" rtl="1">
              <a:lnSpc>
                <a:spcPct val="170000"/>
              </a:lnSpc>
            </a:pPr>
            <a:r>
              <a:rPr lang="ar-SA" dirty="0" smtClean="0"/>
              <a:t>اين کلمه اختصاري از کلمات </a:t>
            </a:r>
            <a:r>
              <a:rPr lang="en-US" dirty="0" smtClean="0"/>
              <a:t>Fiber Reinforced Polymer or Plastic</a:t>
            </a:r>
            <a:r>
              <a:rPr lang="ar-SA" dirty="0" smtClean="0"/>
              <a:t> مي با شد به عبارت ديگر به يک ماده مرکب و کامپوزيتي اطلاق مي شود که از فيبريا الياف تقويتي و ماتريس ( ماده در برگيرنده ) يا رزين از جنس پليمر مطابق شکل 1 تشکيل شده است. بزرگترين سهم بازار مصرف مواد مرکب (کامپوزيت) در دنيا در اختيار صنعت ساختمان است. در اين ميان پروفيلهاي کامپوزيتي به ميزان وسيعي در ساختمان سازي بويژه احداث بناهاي ساحلي و يا سازه‌هاي مستقر شده در شرايط اقليمي خورنده کاربرد يافته اند.</a:t>
            </a:r>
            <a:endParaRPr lang="en-US" dirty="0" smtClean="0"/>
          </a:p>
          <a:p>
            <a:pPr algn="r" rtl="1">
              <a:lnSpc>
                <a:spcPct val="170000"/>
              </a:lnSpc>
            </a:pPr>
            <a:r>
              <a:rPr lang="ar-SA" dirty="0" smtClean="0"/>
              <a:t/>
            </a:r>
            <a:br>
              <a:rPr lang="ar-SA" dirty="0" smtClean="0"/>
            </a:br>
            <a:r>
              <a:rPr lang="ar-SA" dirty="0" smtClean="0"/>
              <a:t>دليل عمده استفاده از پروفيل هاي </a:t>
            </a:r>
            <a:r>
              <a:rPr lang="en-US" dirty="0" smtClean="0"/>
              <a:t>FRP</a:t>
            </a:r>
            <a:r>
              <a:rPr lang="ar-SA" dirty="0" smtClean="0"/>
              <a:t> در داخل بتن، </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785794"/>
            <a:ext cx="8137555" cy="5572163"/>
          </a:xfrm>
        </p:spPr>
        <p:txBody>
          <a:bodyPr>
            <a:normAutofit fontScale="85000" lnSpcReduction="10000"/>
          </a:bodyPr>
          <a:lstStyle/>
          <a:p>
            <a:pPr algn="r" rtl="1">
              <a:lnSpc>
                <a:spcPct val="170000"/>
              </a:lnSpc>
            </a:pPr>
            <a:r>
              <a:rPr lang="ar-SA" dirty="0" smtClean="0"/>
              <a:t>جلوگيري از پديده خوردگي و افزايش عمر سازه در برابر ارتعاش مي باشد. هرچند که استفاده از پروفيل هاي </a:t>
            </a:r>
            <a:r>
              <a:rPr lang="en-US" dirty="0" smtClean="0"/>
              <a:t>FRP</a:t>
            </a:r>
            <a:r>
              <a:rPr lang="ar-SA" dirty="0" smtClean="0"/>
              <a:t> به جاي نمونه هاي فلزي سبب کاهش وزن بنا نيز خواهد شد، اما در استفاده از اين پروفيلها، مساله کاهش وزن اهميت ناچيزي نسبت به دو مورد بيان شده دارد. دليل بالا بودن عمر کامپوزيت ها، خواص غير کشسان آنهاست. در حالي که مواد فلزي حالت کشسان داشته و انرژي جذب شده را ميرا مي نمايند. بنابراين مواد کامپوزيتي در برابر ارتعاشات زلزله عملکرد بهتري خواهند داشت و بهترين گزينه جهت مقاومت سازه در برابر لرزه خواهند بود. </a:t>
            </a:r>
            <a:endParaRPr lang="en-US" dirty="0" smtClean="0"/>
          </a:p>
          <a:p>
            <a:pPr algn="r" rtl="1">
              <a:lnSpc>
                <a:spcPct val="170000"/>
              </a:lnSpc>
            </a:pPr>
            <a:r>
              <a:rPr lang="ar-SA" dirty="0" smtClean="0"/>
              <a:t/>
            </a:r>
            <a:br>
              <a:rPr lang="ar-SA" dirty="0" smtClean="0"/>
            </a:br>
            <a:r>
              <a:rPr lang="ar-SA" dirty="0" smtClean="0"/>
              <a:t>بکارگيري پروفيل هاي </a:t>
            </a:r>
            <a:r>
              <a:rPr lang="en-US" dirty="0" smtClean="0"/>
              <a:t>FRP</a:t>
            </a:r>
            <a:r>
              <a:rPr lang="ar-SA" dirty="0" smtClean="0"/>
              <a:t> به جاي فلزي، بطور قابل ملاحظه اي از زيانهاي ناشي از بروز خوردگي جلوگيري مي کند. ظهور تخريب ناشي از پديده خوردگي در بتن مسلح شده با پروفيل فلزي بدين گونه است که نخست ميله هاي فلزي داخل بتن دچار زنگ زدگي شده و اکسيد مي شوند. سپس اين اکسيدها به سمت سطح بيروني بتن شروع به مهاجرت کرده و با انتشار در داخل بتن باعث </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214290"/>
            <a:ext cx="8429684" cy="6286543"/>
          </a:xfrm>
        </p:spPr>
        <p:txBody>
          <a:bodyPr>
            <a:normAutofit fontScale="92500" lnSpcReduction="10000"/>
          </a:bodyPr>
          <a:lstStyle/>
          <a:p>
            <a:pPr algn="r" rtl="1">
              <a:lnSpc>
                <a:spcPct val="170000"/>
              </a:lnSpc>
            </a:pPr>
            <a:r>
              <a:rPr lang="ar-SA" dirty="0" smtClean="0"/>
              <a:t>از بين رفتن آن مي شوند. بدين ترتيب با خورده شدن دو جزء فلزي و بتن سازه، زمينه تخريب کامل سازه بتني فراهم مي گردد. روشهاي سنتي گذشته مانند چسباندن صفحات فلزي بر روي سازه يا اضافه کردن ضخامت بتن جهت مقابله با پديده خوردگي ضمن آنکه مشکل خوردگي فلز را مرتفع نخواهد نمود، سبب افزايش وزن سازه و آسيب پذيرتر شدن آن در برابر زلزله نيز خواهد شد. جهت جلوگيري از اين امر مي توان با تقويت سطح خارجي سازه بتني توسط مواد مرکب و استفاده از پروفيل هاي </a:t>
            </a:r>
            <a:r>
              <a:rPr lang="en-US" dirty="0" smtClean="0"/>
              <a:t>FRP</a:t>
            </a:r>
            <a:r>
              <a:rPr lang="ar-SA" dirty="0" smtClean="0"/>
              <a:t> در داخل بتن، هم مشکل خوردگي فلز داخل سازه را حل نمود و هم جلوي مختل شدن کارايي سازه در صورت خورده شدن بتن را گرفت که اين بهترين روش مقابله با پديده خوردگي در يک سازه بتني مي باشد. </a:t>
            </a:r>
            <a:endParaRPr lang="en-US" dirty="0" smtClean="0"/>
          </a:p>
          <a:p>
            <a:pPr algn="r" rtl="1">
              <a:lnSpc>
                <a:spcPct val="170000"/>
              </a:lnSpc>
            </a:pPr>
            <a:r>
              <a:rPr lang="ar-SA" dirty="0" smtClean="0"/>
              <a:t/>
            </a:r>
            <a:br>
              <a:rPr lang="ar-SA" dirty="0" smtClean="0"/>
            </a:br>
            <a:r>
              <a:rPr lang="ar-SA" dirty="0" smtClean="0"/>
              <a:t>کشور ما نياز بسيار گسترده اي به استفاده از کامپوزيت ها در قالب پروفيلهاي کامپوزيتي دارد. هم اکنون بسياري از سازه هاي بنا شده در محيط هاي خورنده مناطق مختلف کشور همچون پل هاي درياچه اروميه و يا</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85728"/>
            <a:ext cx="8715436" cy="6286544"/>
          </a:xfrm>
        </p:spPr>
        <p:txBody>
          <a:bodyPr>
            <a:normAutofit/>
          </a:bodyPr>
          <a:lstStyle/>
          <a:p>
            <a:pPr algn="r" rtl="1">
              <a:lnSpc>
                <a:spcPct val="170000"/>
              </a:lnSpc>
            </a:pPr>
            <a:endParaRPr lang="en-US" dirty="0"/>
          </a:p>
          <a:p>
            <a:pPr algn="r" rtl="1">
              <a:lnSpc>
                <a:spcPct val="170000"/>
              </a:lnSpc>
            </a:pPr>
            <a:r>
              <a:rPr lang="ar-SA" b="1" dirty="0"/>
              <a:t>بتن و سیمان ضد آب :</a:t>
            </a:r>
            <a:endParaRPr lang="en-US" dirty="0"/>
          </a:p>
          <a:p>
            <a:pPr algn="r" rtl="1">
              <a:lnSpc>
                <a:spcPct val="170000"/>
              </a:lnSpc>
            </a:pPr>
            <a:r>
              <a:rPr lang="ar-SA" dirty="0"/>
              <a:t>از گذشته ها تاکنون دیوارهای بتونی و سنگی و شالوده های ساختمان می بایست دارای جدار ضد آب باشند تا از نفوذ آب به داخل آن تاحد امکان بتوان جلوگیری کرد چراکه همانطور که می دانیم نم و رطوبت می تواند خسارات جبران ناپذیری رابه ساختمان وارد کند</a:t>
            </a:r>
            <a:r>
              <a:rPr lang="en-US" dirty="0"/>
              <a:t>. </a:t>
            </a:r>
            <a:r>
              <a:rPr lang="ar-SA" dirty="0"/>
              <a:t>شرکت "کویکرت</a:t>
            </a:r>
            <a:r>
              <a:rPr lang="en-US" dirty="0"/>
              <a:t>" (QUIKRETE) </a:t>
            </a:r>
            <a:r>
              <a:rPr lang="ar-SA" dirty="0"/>
              <a:t>توانسته است محصولاتی را در این زمینه تولید کند که شامل بتون مقاوم ضد آب "کویکرت"، بتون معمولی ضد آب، بتون و مصالحی که دارای رنگ ثابت در برابر آب هستند، می باشد. تمامی این محصولات قابل مصرف در بخش های داخلی و خارجی دیوارهای منزل می باشد. البته این مصالح در کف سازی</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28605"/>
            <a:ext cx="7772400" cy="3978296"/>
          </a:xfrm>
        </p:spPr>
        <p:txBody>
          <a:bodyPr>
            <a:normAutofit/>
          </a:bodyPr>
          <a:lstStyle/>
          <a:p>
            <a:pPr algn="r" rtl="1">
              <a:lnSpc>
                <a:spcPct val="170000"/>
              </a:lnSpc>
            </a:pPr>
            <a:r>
              <a:rPr lang="ar-SA" dirty="0" smtClean="0"/>
              <a:t>ساختمان هاي جنوب کشور دچار معضل خوردگي هستند که استفاده از کامپوزيت ها مي تواند پاسخگوي مشکل اين قبيل سازه ها باشد.</a:t>
            </a:r>
            <a:endParaRPr lang="en-US" dirty="0" smtClean="0"/>
          </a:p>
          <a:p>
            <a:pPr algn="r" rtl="1">
              <a:lnSpc>
                <a:spcPct val="170000"/>
              </a:lnSpc>
            </a:pPr>
            <a:r>
              <a:rPr lang="ar-SA" dirty="0" smtClean="0"/>
              <a:t> </a:t>
            </a:r>
            <a:endParaRPr lang="en-US" dirty="0" smtClean="0"/>
          </a:p>
          <a:p>
            <a:pPr algn="r" rtl="1">
              <a:lnSpc>
                <a:spcPct val="170000"/>
              </a:lnSpc>
            </a:pPr>
            <a:r>
              <a:rPr lang="ar-SA" dirty="0" smtClean="0"/>
              <a:t> </a:t>
            </a:r>
            <a:endParaRPr lang="en-US" dirty="0" smtClean="0"/>
          </a:p>
          <a:p>
            <a:pPr algn="r" rtl="1">
              <a:lnSpc>
                <a:spcPct val="170000"/>
              </a:lnSpc>
            </a:pPr>
            <a:r>
              <a:rPr lang="ar-SA" dirty="0" smtClean="0"/>
              <a:t> </a:t>
            </a:r>
            <a:endParaRPr lang="en-US" dirty="0" smtClean="0"/>
          </a:p>
          <a:p>
            <a:pPr algn="r" rtl="1">
              <a:lnSpc>
                <a:spcPct val="170000"/>
              </a:lnSpc>
            </a:pPr>
            <a:endParaRPr lang="en-US" dirty="0"/>
          </a:p>
        </p:txBody>
      </p:sp>
      <p:pic>
        <p:nvPicPr>
          <p:cNvPr id="4" name="Picture 3" descr="http://www.technicaltoolworld.com/Binary/UploadedFiles/2009-09-25/oyospgtsix__427_494_%D8%B3%D8%A7%D8%AE%D8%AA%D9%85%D8%A7%D9%86%20%DA%A9%D8%A7%D9%85%D9%BE%D9%88%D8%B2%DB%8C%D8%AA.bmp"/>
          <p:cNvPicPr/>
          <p:nvPr/>
        </p:nvPicPr>
        <p:blipFill>
          <a:blip r:embed="rId2" cstate="print"/>
          <a:srcRect/>
          <a:stretch>
            <a:fillRect/>
          </a:stretch>
        </p:blipFill>
        <p:spPr bwMode="auto">
          <a:xfrm>
            <a:off x="4786314" y="2357430"/>
            <a:ext cx="4067175" cy="4071966"/>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57158" y="2428868"/>
            <a:ext cx="4000528" cy="4071966"/>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14291"/>
            <a:ext cx="8572559" cy="3857652"/>
          </a:xfrm>
        </p:spPr>
        <p:txBody>
          <a:bodyPr>
            <a:normAutofit/>
          </a:bodyPr>
          <a:lstStyle/>
          <a:p>
            <a:pPr algn="r" rtl="1">
              <a:lnSpc>
                <a:spcPct val="160000"/>
              </a:lnSpc>
            </a:pPr>
            <a:r>
              <a:rPr lang="fa-IR" dirty="0" smtClean="0"/>
              <a:t>برگرفته شده:</a:t>
            </a:r>
            <a:endParaRPr lang="en-US" dirty="0" smtClean="0"/>
          </a:p>
          <a:p>
            <a:pPr algn="r" rtl="1">
              <a:lnSpc>
                <a:spcPct val="160000"/>
              </a:lnSpc>
            </a:pPr>
            <a:r>
              <a:rPr lang="ar-SA" dirty="0" smtClean="0"/>
              <a:t> </a:t>
            </a:r>
            <a:endParaRPr lang="en-US" dirty="0" smtClean="0"/>
          </a:p>
          <a:p>
            <a:pPr lvl="0" algn="r" rtl="1">
              <a:lnSpc>
                <a:spcPct val="160000"/>
              </a:lnSpc>
            </a:pPr>
            <a:r>
              <a:rPr lang="en-US" dirty="0" smtClean="0"/>
              <a:t>ASM Handbook Vol.-1 </a:t>
            </a:r>
            <a:r>
              <a:rPr lang="ar-SA" dirty="0" smtClean="0"/>
              <a:t>۲۱</a:t>
            </a:r>
            <a:r>
              <a:rPr lang="en-US" dirty="0" smtClean="0"/>
              <a:t>,</a:t>
            </a:r>
            <a:r>
              <a:rPr lang="en-US" i="1" dirty="0" smtClean="0"/>
              <a:t>Composites</a:t>
            </a:r>
            <a:r>
              <a:rPr lang="en-US" dirty="0" smtClean="0"/>
              <a:t>, ASM International, 2001.</a:t>
            </a:r>
          </a:p>
          <a:p>
            <a:pPr algn="r" rtl="1">
              <a:lnSpc>
                <a:spcPct val="160000"/>
              </a:lnSpc>
            </a:pPr>
            <a:r>
              <a:rPr lang="en-US" dirty="0" err="1" smtClean="0"/>
              <a:t>Bioinert</a:t>
            </a:r>
            <a:r>
              <a:rPr lang="en-US" dirty="0" smtClean="0"/>
              <a:t>, biodegradable and </a:t>
            </a:r>
            <a:r>
              <a:rPr lang="en-US" dirty="0" err="1" smtClean="0"/>
              <a:t>injectible</a:t>
            </a:r>
            <a:r>
              <a:rPr lang="en-US" dirty="0" smtClean="0"/>
              <a:t> polymeric matrix composites...,Joao F. </a:t>
            </a:r>
            <a:r>
              <a:rPr lang="en-US" dirty="0" err="1" smtClean="0"/>
              <a:t>Mano</a:t>
            </a:r>
            <a:endParaRPr lang="en-US" dirty="0" smtClean="0"/>
          </a:p>
          <a:p>
            <a:pPr lvl="0" algn="r" rtl="1">
              <a:lnSpc>
                <a:spcPct val="160000"/>
              </a:lnSpc>
            </a:pPr>
            <a:r>
              <a:rPr lang="en-US" dirty="0" smtClean="0"/>
              <a:t>al.-Composite Science and technology,-2 </a:t>
            </a:r>
            <a:r>
              <a:rPr lang="ar-SA" dirty="0" smtClean="0"/>
              <a:t>۶۴ </a:t>
            </a:r>
            <a:r>
              <a:rPr lang="en-US" dirty="0" smtClean="0"/>
              <a:t>(</a:t>
            </a:r>
            <a:r>
              <a:rPr lang="ar-SA" dirty="0" smtClean="0"/>
              <a:t>۲۰۰۴</a:t>
            </a:r>
            <a:r>
              <a:rPr lang="en-US" dirty="0" smtClean="0"/>
              <a:t>) </a:t>
            </a:r>
            <a:r>
              <a:rPr lang="ar-SA" dirty="0" smtClean="0"/>
              <a:t>۷۸۹-۸۱۷</a:t>
            </a:r>
            <a:endParaRPr lang="en-US" dirty="0" smtClean="0"/>
          </a:p>
          <a:p>
            <a:pPr algn="r" rtl="1">
              <a:lnSpc>
                <a:spcPct val="160000"/>
              </a:lnSpc>
            </a:pP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357167"/>
            <a:ext cx="7994679" cy="5072098"/>
          </a:xfrm>
        </p:spPr>
        <p:txBody>
          <a:bodyPr>
            <a:normAutofit/>
          </a:bodyPr>
          <a:lstStyle/>
          <a:p>
            <a:pPr algn="r" rtl="1">
              <a:lnSpc>
                <a:spcPct val="170000"/>
              </a:lnSpc>
            </a:pPr>
            <a:r>
              <a:rPr lang="fa-IR" dirty="0" smtClean="0"/>
              <a:t>پانل:               </a:t>
            </a:r>
            <a:endParaRPr lang="en-US" dirty="0" smtClean="0"/>
          </a:p>
          <a:p>
            <a:pPr algn="r" rtl="1">
              <a:lnSpc>
                <a:spcPct val="170000"/>
              </a:lnSpc>
            </a:pPr>
            <a:r>
              <a:rPr lang="ar-SA" dirty="0" smtClean="0"/>
              <a:t>با توجه به وسعت کشور ايران و شرايط اقليمي متفاوت در نواحي مختلف اين سرزمين لازم است روشهاي ساختمان سازي متناسب با ويژگيهاي خاص منطقه اي تدوين و به مورد اجرا گذاشته شود . نظر به اينکه اين کشور روي يکي از کمربندهاي فعال زمين لرزه در جهان قرار دارد لذا ايجاد سازه هاي مقاوم و امن از اولويت خاصي برخوردار است . بررسي نياز کشور به واحدهاي مسکوني نشان مي دهد که با توجه به بافت جوان نيروي انساني هر ساله به حدود </a:t>
            </a:r>
            <a:r>
              <a:rPr lang="fa-IR" dirty="0" smtClean="0"/>
              <a:t>۶۰۰۰۰۰</a:t>
            </a:r>
            <a:r>
              <a:rPr lang="ar-SA" dirty="0" smtClean="0"/>
              <a:t> واحد مسکوني جديد نياز هست که روشهاي سنتي ساخت جوابگوي بخش محدودي از اين نياز مي باشد .</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285728"/>
            <a:ext cx="8429683" cy="6143667"/>
          </a:xfrm>
        </p:spPr>
        <p:txBody>
          <a:bodyPr>
            <a:normAutofit lnSpcReduction="10000"/>
          </a:bodyPr>
          <a:lstStyle/>
          <a:p>
            <a:pPr algn="r" rtl="1">
              <a:lnSpc>
                <a:spcPct val="170000"/>
              </a:lnSpc>
            </a:pPr>
            <a:r>
              <a:rPr lang="ar-SA" dirty="0" smtClean="0"/>
              <a:t>علاوه بر نيازهاي جديد ، کيفيت ضعيف ساخت باعث استهلاک سريع ساختمانهاي موجود شده که اين امر باعث افزايش نياز به ساختمان سازي جديد مي شود ؛ همچنين به مقوله مقاوم سازي سازه هاي موجود نيز بايد توجه لازم مبذول گردد . با توجه به نيازهاي وسيع ذکر شده و لزوم بهبود کيفيت توليد ساختمان همانطور که در غالب کشورهاي بزرگ نيز متداول است بايد روشهاي توليد صنعتي ساختمان بطور جدي مورد توجه قرار گيرد . يکي از اين فنون مطرح شده در دو دهه اخير استفاده از صفحات ساندويچي متشکل از دو لايه بتن مسلح با شبکه جوش شده و يک لايه پلي استايرن است که در برخي طرحهاي ساخت مسکن در ايران به کار گرفته شده است .</a:t>
            </a:r>
            <a:br>
              <a:rPr lang="ar-SA" dirty="0" smtClean="0"/>
            </a:br>
            <a:r>
              <a:rPr lang="ar-SA" dirty="0" smtClean="0"/>
              <a:t/>
            </a:r>
            <a:br>
              <a:rPr lang="ar-SA" dirty="0" smtClean="0"/>
            </a:br>
            <a:r>
              <a:rPr lang="ar-SA" dirty="0" smtClean="0"/>
              <a:t>در اين مقال سعي بر اين بوده که بيشتر با ضوابط آئين نامه اي اجراي اين نوع ساختمانها آشنا شويم و براي تکميل بحث ، فيلم مستندي از نحوه اجراي </a:t>
            </a: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0"/>
            <a:ext cx="8501121" cy="6643709"/>
          </a:xfrm>
        </p:spPr>
        <p:txBody>
          <a:bodyPr>
            <a:normAutofit fontScale="92500" lnSpcReduction="10000"/>
          </a:bodyPr>
          <a:lstStyle/>
          <a:p>
            <a:pPr algn="r" rtl="1">
              <a:lnSpc>
                <a:spcPct val="170000"/>
              </a:lnSpc>
            </a:pPr>
            <a:r>
              <a:rPr lang="ar-SA" dirty="0" smtClean="0"/>
              <a:t>عملـي چنين ساختمانهايي تهيـه و ضميمه ايــن بحث کرده ايم . اگر توجه کافي به مجموعه ايـن پروژه شود متوجــه خواهيم شد کــه بعضي از بحث هاي آئين نامه اي بطورکامل در اجرا پياده نمي شود که دلايل متعددي از جمله محدوديت هاي اجرايي و غيره دارد .(1)</a:t>
            </a:r>
            <a:endParaRPr lang="en-US" dirty="0" smtClean="0"/>
          </a:p>
          <a:p>
            <a:pPr algn="r" rtl="1">
              <a:lnSpc>
                <a:spcPct val="170000"/>
              </a:lnSpc>
            </a:pPr>
            <a:r>
              <a:rPr lang="en-US" dirty="0" smtClean="0"/>
              <a:t> </a:t>
            </a:r>
          </a:p>
          <a:p>
            <a:pPr algn="r" rtl="1">
              <a:lnSpc>
                <a:spcPct val="170000"/>
              </a:lnSpc>
            </a:pPr>
            <a:r>
              <a:rPr lang="fa-IR" b="1" dirty="0" smtClean="0"/>
              <a:t>ساندويچ پانل چيست؟</a:t>
            </a:r>
            <a:r>
              <a:rPr lang="fa-IR" dirty="0" smtClean="0"/>
              <a:t>  </a:t>
            </a:r>
            <a:endParaRPr lang="en-US" dirty="0" smtClean="0"/>
          </a:p>
          <a:p>
            <a:pPr algn="r" rtl="1">
              <a:lnSpc>
                <a:spcPct val="170000"/>
              </a:lnSpc>
            </a:pPr>
            <a:r>
              <a:rPr lang="fa-IR" dirty="0" smtClean="0"/>
              <a:t>ساندويچ پانل يک ساختار سبک و مرکب است که از دو طرف به دولايه محدود شده و در وسط يک لايه عايق قرار دارد که ماده عايق مي بايست بسيار نرم و سبک و داراي خواص فيزيکي خاص باشد .ساندويچ پانلهاي بارون به دو گروه پانلهاي سقفي و پانلهاي ديواري تقسيم مي شوند. ساندويچ پانل هاي ديواري با عايقهاي پلي اوريتان , پلي استايرن و پشم شيشه توليد مي شوند . ساندويچ پانل هاي سقفي شامل طرح هاي ذوزنقه ايي و کاشي مي باشند که طرح ذوزنقه ايي با انواع عايق شامل (پلي اوريتان ,پلي استايرن و پشم سنگ) و طرح </a:t>
            </a: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357167"/>
            <a:ext cx="8429683" cy="6215106"/>
          </a:xfrm>
        </p:spPr>
        <p:txBody>
          <a:bodyPr>
            <a:normAutofit fontScale="85000" lnSpcReduction="10000"/>
          </a:bodyPr>
          <a:lstStyle/>
          <a:p>
            <a:pPr algn="r" rtl="1">
              <a:lnSpc>
                <a:spcPct val="170000"/>
              </a:lnSpc>
            </a:pPr>
            <a:r>
              <a:rPr lang="fa-IR" dirty="0" smtClean="0"/>
              <a:t>کاشي با عايق پلي اوريتان توليد مي گردند کاربرد ساندويچ پانل ها: - انواع سرد خانه ها و صنايع برودتي دفاتر کارگاهي درمانگاه صحرايي سرويس بهداشتي نمازخانه و محيط آموزشي تعميرگاه سيار پست نگهباني ويلا هاي يک و دو طبقه- واحد هاي امدادي در زمانهاي بحراني مانند زلزله ساخت انواع سوله مزايا و ويژگي هاي ساندويچ پانل: مقاوم در برابر زلزله بواسطه جذب انرژي همانند ديوار برشي و وزن سبک انبساط و انقباض بسيار پايين حمل و نقل و نصب سريع و آسان عايق حرارتي، رطوبتي، صوتي سهولت در اجراي تاسيسات مناسب براي تمام اقليم ها ضد قارچ کپک و پوسيدگي قابل شستشو و بهداشتي عدم نياز به قالب بندي تنوع رنگ </a:t>
            </a:r>
            <a:br>
              <a:rPr lang="fa-IR" dirty="0" smtClean="0"/>
            </a:br>
            <a:r>
              <a:rPr lang="fa-IR" dirty="0" smtClean="0"/>
              <a:t>ساندويچ پنل سقفي </a:t>
            </a:r>
            <a:br>
              <a:rPr lang="fa-IR" dirty="0" smtClean="0"/>
            </a:br>
            <a:r>
              <a:rPr lang="fa-IR" dirty="0" smtClean="0"/>
              <a:t>ساندويچ پنل سقفي و ديواري </a:t>
            </a:r>
            <a:br>
              <a:rPr lang="fa-IR" dirty="0" smtClean="0"/>
            </a:br>
            <a:r>
              <a:rPr lang="fa-IR" dirty="0" smtClean="0"/>
              <a:t>ساندويچ پنل ديواري </a:t>
            </a:r>
            <a:br>
              <a:rPr lang="fa-IR" dirty="0" smtClean="0"/>
            </a:br>
            <a:r>
              <a:rPr lang="fa-IR" dirty="0" smtClean="0"/>
              <a:t>( سوله ) با سقف ساندويچ پنل </a:t>
            </a:r>
            <a:br>
              <a:rPr lang="fa-IR" dirty="0" smtClean="0"/>
            </a:br>
            <a:r>
              <a:rPr lang="fa-IR" dirty="0" smtClean="0"/>
              <a:t>ساندويچ سقفي پنل </a:t>
            </a:r>
            <a:br>
              <a:rPr lang="fa-IR" dirty="0" smtClean="0"/>
            </a:b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57166"/>
            <a:ext cx="7772400" cy="6000791"/>
          </a:xfrm>
        </p:spPr>
        <p:txBody>
          <a:bodyPr>
            <a:normAutofit lnSpcReduction="10000"/>
          </a:bodyPr>
          <a:lstStyle/>
          <a:p>
            <a:pPr algn="r" rtl="1">
              <a:lnSpc>
                <a:spcPct val="170000"/>
              </a:lnSpc>
            </a:pPr>
            <a:r>
              <a:rPr lang="fa-IR" dirty="0" smtClean="0"/>
              <a:t>ساندويچ پنل </a:t>
            </a:r>
            <a:br>
              <a:rPr lang="fa-IR" dirty="0" smtClean="0"/>
            </a:br>
            <a:r>
              <a:rPr lang="fa-IR" dirty="0" smtClean="0"/>
              <a:t>ساندويچ پانل ديواري </a:t>
            </a:r>
            <a:br>
              <a:rPr lang="fa-IR" dirty="0" smtClean="0"/>
            </a:br>
            <a:r>
              <a:rPr lang="fa-IR" dirty="0" smtClean="0"/>
              <a:t>ساندويچ پنل با فوم پلي يورتان </a:t>
            </a:r>
            <a:br>
              <a:rPr lang="fa-IR" dirty="0" smtClean="0"/>
            </a:br>
            <a:r>
              <a:rPr lang="fa-IR" dirty="0" smtClean="0"/>
              <a:t>عايق حرارتي ( پنل سقفي ) </a:t>
            </a:r>
            <a:br>
              <a:rPr lang="fa-IR" dirty="0" smtClean="0"/>
            </a:br>
            <a:r>
              <a:rPr lang="fa-IR" dirty="0" smtClean="0"/>
              <a:t>ساندويچ پانل سقفي و ديواري با پوشش گالوانيزه </a:t>
            </a:r>
            <a:br>
              <a:rPr lang="fa-IR" dirty="0" smtClean="0"/>
            </a:br>
            <a:r>
              <a:rPr lang="fa-IR" dirty="0" smtClean="0"/>
              <a:t>ساندويچ پنل ديواري ( سوله ) </a:t>
            </a:r>
            <a:br>
              <a:rPr lang="fa-IR" dirty="0" smtClean="0"/>
            </a:br>
            <a:r>
              <a:rPr lang="fa-IR" dirty="0" smtClean="0"/>
              <a:t>ساندويچ پنل ( پوشش سوله صنعتي ) </a:t>
            </a:r>
            <a:br>
              <a:rPr lang="fa-IR" dirty="0" smtClean="0"/>
            </a:br>
            <a:r>
              <a:rPr lang="fa-IR" dirty="0" smtClean="0"/>
              <a:t>ساندويچ پانل با فوم پلي يورتان </a:t>
            </a:r>
            <a:br>
              <a:rPr lang="fa-IR" dirty="0" smtClean="0"/>
            </a:br>
            <a:r>
              <a:rPr lang="fa-IR" dirty="0" smtClean="0"/>
              <a:t>ساندويچ پنل ( يک طرف پوشش فلزي ) </a:t>
            </a:r>
            <a:br>
              <a:rPr lang="fa-IR" dirty="0" smtClean="0"/>
            </a:br>
            <a:r>
              <a:rPr lang="fa-IR" dirty="0" smtClean="0"/>
              <a:t>ساندويچ پنل ( مقاوم در برابر زلزله ) </a:t>
            </a:r>
            <a:br>
              <a:rPr lang="fa-IR" dirty="0" smtClean="0"/>
            </a:br>
            <a:r>
              <a:rPr lang="fa-IR" dirty="0" smtClean="0"/>
              <a:t>پانل سقفي با پوشش گالوانيزه ( آلوزينگ ) </a:t>
            </a:r>
            <a:br>
              <a:rPr lang="fa-IR" dirty="0" smtClean="0"/>
            </a:br>
            <a:r>
              <a:rPr lang="fa-IR" dirty="0" smtClean="0"/>
              <a:t>ساندويچ پانل سقفي در حال ساخت(2)</a:t>
            </a: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14290"/>
            <a:ext cx="8501122" cy="6143667"/>
          </a:xfrm>
        </p:spPr>
        <p:txBody>
          <a:bodyPr>
            <a:normAutofit fontScale="85000" lnSpcReduction="10000"/>
          </a:bodyPr>
          <a:lstStyle/>
          <a:p>
            <a:pPr algn="r" rtl="1">
              <a:lnSpc>
                <a:spcPct val="170000"/>
              </a:lnSpc>
            </a:pPr>
            <a:r>
              <a:rPr lang="ar-SA" dirty="0" smtClean="0"/>
              <a:t>برتری های ساندوچ پانل ها نسبت به دیوار های ساخته شده با مصالح سنتی:</a:t>
            </a:r>
            <a:endParaRPr lang="en-US" dirty="0" smtClean="0"/>
          </a:p>
          <a:p>
            <a:pPr algn="r" rtl="1">
              <a:lnSpc>
                <a:spcPct val="170000"/>
              </a:lnSpc>
            </a:pPr>
            <a:r>
              <a:rPr lang="ar-SA" dirty="0" smtClean="0"/>
              <a:t>به علت استفاده از مواد سبك در هسته اين پانل‌ها، وزن پانل به شدت كاهش می‌يابد و به میزان 8 تا 10 کیلوگرم بر متر مربع می رسد.يك ديواره ساندويچی در مقايسه با نمونه مشابه سيمانی يا آجری گاه تا50 برابر سبك‌تر است. اين مسئله به ويژه در سبك‌سازی فونداسیون و سازه ،مقابله با زلزله و كاهش هزينه زيرسازی بسيار مهم است. علی‌‌رغم سبكي فوق‌العاده ساندويچ پانل ها، اين محصولات مقاومت فوق‌العاده‌اي در برابر انواع بارهای فشاري و ضربه‌اي دارند. اين پانل‌ها نيروی وارده را به خوبي جذب كرده و مقاومت بالاتری نسبت به چوب از خود نشان مي‌‌دهند. اين مسئله در ساخت ديوار‌ه‌ها و سقف‌های كاذب از اهميت ويژه‌اي برخوردار است.</a:t>
            </a:r>
            <a:endParaRPr lang="en-US" dirty="0" smtClean="0"/>
          </a:p>
          <a:p>
            <a:pPr algn="r" rtl="1">
              <a:lnSpc>
                <a:spcPct val="170000"/>
              </a:lnSpc>
            </a:pPr>
            <a:r>
              <a:rPr lang="ar-SA" dirty="0" smtClean="0"/>
              <a:t>اين قبيل پانل‌ها بر خلاف ديوار‌ه‌هاي متداول بتني در برابر رطوبت هوا و شرايط خورنده محيطی دچار آسيب‌های ناشی از خوردگی نمی‌شوند. اين مسئله باعث حداقل شدن هزينه تعميرونگهداری مي‌گردد. در مقايسه با پارتيشن‌هاي چوبي اين پانل‌ها از طول عمر چندين برابر </a:t>
            </a:r>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85728"/>
            <a:ext cx="8501122" cy="6286543"/>
          </a:xfrm>
        </p:spPr>
        <p:txBody>
          <a:bodyPr>
            <a:normAutofit fontScale="92500"/>
          </a:bodyPr>
          <a:lstStyle/>
          <a:p>
            <a:pPr algn="r" rtl="1">
              <a:lnSpc>
                <a:spcPct val="170000"/>
              </a:lnSpc>
            </a:pPr>
            <a:r>
              <a:rPr lang="ar-SA" dirty="0" smtClean="0"/>
              <a:t>در محيط‌هاي مرطوب برخوردارند. همچنين به علت عدم پوسيدگی، از نظر بهداشتی نيز مطمئن بوده و جاي نگرانی برای تجمع ميكروب در ساختمان باقی نمی‌گذارد. </a:t>
            </a:r>
            <a:endParaRPr lang="en-US" dirty="0" smtClean="0"/>
          </a:p>
          <a:p>
            <a:pPr algn="r" rtl="1">
              <a:lnSpc>
                <a:spcPct val="170000"/>
              </a:lnSpc>
            </a:pPr>
            <a:r>
              <a:rPr lang="ar-SA" dirty="0" smtClean="0"/>
              <a:t>سرعت حمل و نقل و سهولت نصب ساندويچ پانل ها در ارتفاع، مقاومت زياد در برابر نيروهاي برشي ناشي از زلزله، عايق حرارتی صوتی ، عايق رطوبت و عايق صوتي، دستيابی به فضای مفيد بيشتر به علت ضخامت ناچيز ساندويچ پانل ها، صرفه جويی در هزينه پی سازی و اسکلت ساختمانهای بلند به دليل وزن اندک سقف و ديوار از ساندويچ پانل ها، صرفه جويی در هزينه های سرمايش و گرمايش ساختمان به دليل جلوگيری از تبادل سرما و گرما و در نتيجه صرف انرژی کمتر، زيبايي محصول و تنوع رنگ، سهولت پاکيزگی و نگهداری، غیر قابل اشتعال، محافظ محیط زیست، عدم نیاز به قالب بندی، مناسب برای تمامی اقلیم ها، قابلیت شستشو، حذف گچ و خاک، افزایش سطح زیر بنای مفید و تقلیل زمان اجرا به میزان 50 درصد از جمله برتری های ساندویچ پانل ها نسبت به مصالح سنتی می باشند</a:t>
            </a:r>
            <a:r>
              <a:rPr lang="en-US" dirty="0" smtClean="0"/>
              <a:t>.(3)</a:t>
            </a:r>
          </a:p>
          <a:p>
            <a:pPr algn="r">
              <a:lnSpc>
                <a:spcPct val="170000"/>
              </a:lnSpc>
            </a:pPr>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85729"/>
            <a:ext cx="8501122" cy="5929354"/>
          </a:xfrm>
        </p:spPr>
        <p:txBody>
          <a:bodyPr>
            <a:normAutofit fontScale="92500"/>
          </a:bodyPr>
          <a:lstStyle/>
          <a:p>
            <a:pPr algn="r" rtl="1">
              <a:lnSpc>
                <a:spcPct val="170000"/>
              </a:lnSpc>
            </a:pPr>
            <a:r>
              <a:rPr lang="ar-SA" dirty="0" smtClean="0"/>
              <a:t>● کليات استفاده از </a:t>
            </a:r>
            <a:r>
              <a:rPr lang="ar-SA" b="1" i="1" dirty="0" smtClean="0"/>
              <a:t>پانل </a:t>
            </a:r>
            <a:r>
              <a:rPr lang="ar-SA" dirty="0" smtClean="0"/>
              <a:t>هاي ساندويچي :</a:t>
            </a:r>
            <a:br>
              <a:rPr lang="ar-SA" dirty="0" smtClean="0"/>
            </a:br>
            <a:r>
              <a:rPr lang="ar-SA" dirty="0" smtClean="0"/>
              <a:t/>
            </a:r>
            <a:br>
              <a:rPr lang="ar-SA" dirty="0" smtClean="0"/>
            </a:br>
            <a:r>
              <a:rPr lang="ar-SA" dirty="0" smtClean="0"/>
              <a:t>صفحات ساندويچي ( </a:t>
            </a:r>
            <a:r>
              <a:rPr lang="fa-IR" dirty="0" smtClean="0"/>
              <a:t>۳</a:t>
            </a:r>
            <a:r>
              <a:rPr lang="en-US" dirty="0" smtClean="0"/>
              <a:t>D</a:t>
            </a:r>
            <a:r>
              <a:rPr lang="fa-IR" dirty="0" smtClean="0"/>
              <a:t> ) </a:t>
            </a:r>
            <a:r>
              <a:rPr lang="ar-SA" dirty="0" smtClean="0"/>
              <a:t>از يک لايه پلي استايرن به ضخامت حداقل </a:t>
            </a:r>
            <a:r>
              <a:rPr lang="fa-IR" dirty="0" smtClean="0"/>
              <a:t>۴</a:t>
            </a:r>
            <a:r>
              <a:rPr lang="ar-SA" dirty="0" smtClean="0"/>
              <a:t> سانتيمتر و دو شبکه ميلگرد جوش شده در دوطرف اين لايه تشکيل شده است . براي انتخاب عرض و ارتفاع </a:t>
            </a:r>
            <a:r>
              <a:rPr lang="ar-SA" b="1" i="1" dirty="0" smtClean="0"/>
              <a:t>پانل </a:t>
            </a:r>
            <a:r>
              <a:rPr lang="ar-SA" dirty="0" smtClean="0"/>
              <a:t>ها استفاده از مدل </a:t>
            </a:r>
            <a:r>
              <a:rPr lang="fa-IR" dirty="0" smtClean="0"/>
              <a:t>۳۰</a:t>
            </a:r>
            <a:r>
              <a:rPr lang="ar-SA" dirty="0" smtClean="0"/>
              <a:t> سانتيمتر توصيه مي شود ( عرض هاي </a:t>
            </a:r>
            <a:r>
              <a:rPr lang="fa-IR" dirty="0" smtClean="0"/>
              <a:t>۹۰ – ۱۲۰ – ۱۵۰</a:t>
            </a:r>
            <a:r>
              <a:rPr lang="ar-SA" dirty="0" smtClean="0"/>
              <a:t> سانتيمتر و ارتفاع </a:t>
            </a:r>
            <a:r>
              <a:rPr lang="fa-IR" dirty="0" smtClean="0"/>
              <a:t>۲۷۰</a:t>
            </a:r>
            <a:r>
              <a:rPr lang="ar-SA" dirty="0" smtClean="0"/>
              <a:t> و </a:t>
            </a:r>
            <a:r>
              <a:rPr lang="fa-IR" dirty="0" smtClean="0"/>
              <a:t>۳۰۰</a:t>
            </a:r>
            <a:r>
              <a:rPr lang="ar-SA" dirty="0" smtClean="0"/>
              <a:t> سانتيمتر ) ، وزن متوسط هر صفحه با اندازه </a:t>
            </a:r>
            <a:r>
              <a:rPr lang="fa-IR" dirty="0" smtClean="0"/>
              <a:t>۳۰۰ - ۱۵۰</a:t>
            </a:r>
            <a:r>
              <a:rPr lang="ar-SA" dirty="0" smtClean="0"/>
              <a:t> سانتيمتر و بدون بتن سبک بوده و به سادگي توسط يک کارگر قابل حمل و نصب مي باشد و سرعت عمل در نصب نيز قابل ملاحظه است .</a:t>
            </a:r>
            <a:br>
              <a:rPr lang="ar-SA" dirty="0" smtClean="0"/>
            </a:br>
            <a:r>
              <a:rPr lang="ar-SA" dirty="0" smtClean="0"/>
              <a:t/>
            </a:r>
            <a:br>
              <a:rPr lang="ar-SA" dirty="0" smtClean="0"/>
            </a:br>
            <a:r>
              <a:rPr lang="ar-SA" dirty="0" smtClean="0"/>
              <a:t>مقاومت صفحات در برابر آتش سوزي مناسب بوده و در جهت بهبود آن بکارگيري لايه مقاوم در برابر آتش سوزي توصيه مي شود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14290"/>
            <a:ext cx="8715436" cy="6429419"/>
          </a:xfrm>
        </p:spPr>
        <p:txBody>
          <a:bodyPr>
            <a:normAutofit/>
          </a:bodyPr>
          <a:lstStyle/>
          <a:p>
            <a:pPr algn="r" rtl="1">
              <a:lnSpc>
                <a:spcPct val="160000"/>
              </a:lnSpc>
            </a:pPr>
            <a:r>
              <a:rPr lang="ar-SA" dirty="0"/>
              <a:t>سطوح کاربرد ندارد</a:t>
            </a:r>
            <a:r>
              <a:rPr lang="en-US" dirty="0"/>
              <a:t>. </a:t>
            </a:r>
            <a:r>
              <a:rPr lang="ar-SA" dirty="0"/>
              <a:t>استحکام بتون مقاوم ضد آب "کویکرت" و بتون معمولی ضد آب بوسیله مواد معدنی افزایش می یابد و در برابر آب نفوذ پذیری کمتر و در نتیجه دام بیشتری خواهد داشت</a:t>
            </a:r>
            <a:r>
              <a:rPr lang="en-US" dirty="0"/>
              <a:t>. </a:t>
            </a:r>
            <a:r>
              <a:rPr lang="ar-SA" dirty="0"/>
              <a:t>رطوبت شالوده دیوارها ممکن است در اثر ایجاد میعان در فضای داخلی ساختمان و یا نفوذ آب از بیرون ساختمان به درون دیوارها پدید آمده باشد. برای اینکه مطمئن شوید این رطوبت نتیجه میعان در داخل ساختمان نیست بهترین راه این است که یک ورقه آلومینیومی مربع شکل طوری بر روی دیوار قرار داده و بچسبانید که هوا از هیچ یک از اضلاع آن وارد نشود. بگذارید 2 روز ورقه آلومینیومی به همین شکل باقی بماند. پس از 2 روز آن را بردارید اگر قسمت بیرونی نوار آلومینیومی نمناک است مشکل از میعان داخل ساختمان می باشد</a:t>
            </a:r>
            <a:r>
              <a:rPr lang="en-US" dirty="0"/>
              <a:t>. </a:t>
            </a:r>
            <a:r>
              <a:rPr lang="ar-SA" dirty="0"/>
              <a:t>این مشکل را می توان از طریق نصب یک دستگاه رطوبت زا و یا یک دستگاه تهویه در زیر زمین حل کرد. اگر بخشی ا</a:t>
            </a:r>
            <a:r>
              <a:rPr lang="fa-IR" dirty="0"/>
              <a:t>ز</a:t>
            </a:r>
            <a:r>
              <a:rPr lang="ar-SA" dirty="0"/>
              <a:t> </a:t>
            </a:r>
            <a:r>
              <a:rPr lang="ar-SA" dirty="0" smtClean="0"/>
              <a:t>ورقه</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357166"/>
            <a:ext cx="8572560" cy="6215105"/>
          </a:xfrm>
        </p:spPr>
        <p:txBody>
          <a:bodyPr>
            <a:normAutofit fontScale="85000" lnSpcReduction="10000"/>
          </a:bodyPr>
          <a:lstStyle/>
          <a:p>
            <a:pPr algn="r" rtl="1">
              <a:lnSpc>
                <a:spcPct val="170000"/>
              </a:lnSpc>
            </a:pPr>
            <a:r>
              <a:rPr lang="ar-SA" dirty="0" smtClean="0"/>
              <a:t/>
            </a:r>
            <a:br>
              <a:rPr lang="ar-SA" dirty="0" smtClean="0"/>
            </a:br>
            <a:r>
              <a:rPr lang="ar-SA" dirty="0" smtClean="0"/>
              <a:t>با توجه به وجود لايه عايق بتن ، بکارگيري اين صفحات علاوه بر بهبود خاصيت عايق حرارتي و صوتي بودن ديوارها باعث سبک سازي بنا خواهد شد که جدا از کاهش حجم مصالح مصرفي باعث کاهش جرم ساختمان خواهد شد .</a:t>
            </a:r>
            <a:br>
              <a:rPr lang="ar-SA" dirty="0" smtClean="0"/>
            </a:br>
            <a:r>
              <a:rPr lang="ar-SA" dirty="0" smtClean="0"/>
              <a:t/>
            </a:r>
            <a:br>
              <a:rPr lang="ar-SA" dirty="0" smtClean="0"/>
            </a:br>
            <a:r>
              <a:rPr lang="ar-SA" dirty="0" smtClean="0"/>
              <a:t>استفاده از اين صفحات در پارکينگ ساختمانها ايجاد محدوديت نموده و لذا در شرايط لزوم تأمين پارکينگ در طبقات زيرين ساختمانها ، بکارگيري سيستم ترکيبي متشکل از اسکلت فلزي با بتن آرمه و صفحات ساندويچي به عنوان عامل جداکننده مورد توجه مي باشد .</a:t>
            </a:r>
            <a:br>
              <a:rPr lang="ar-SA" dirty="0" smtClean="0"/>
            </a:br>
            <a:r>
              <a:rPr lang="ar-SA" dirty="0" smtClean="0"/>
              <a:t/>
            </a:r>
            <a:br>
              <a:rPr lang="ar-SA" dirty="0" smtClean="0"/>
            </a:br>
            <a:r>
              <a:rPr lang="ar-SA" dirty="0" smtClean="0"/>
              <a:t>با توجه به اطلاعات بدست آمده از کشورهاي اروپايي ، غالب ساختمانهاي اجرا شده به اين روش در حد يک يا دو طبقه بوده است . لذا طرح و اجراي ساختمانها با تعداد طبقات بيشتر نياز به مطالعات ويژه داشته و در اينصورت مطالعات مهندس طراح بايد پاسخگوي شرايط آئين نامه هاي معتبر باشد .</a:t>
            </a:r>
            <a:br>
              <a:rPr lang="ar-SA" dirty="0" smtClean="0"/>
            </a:b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357166"/>
            <a:ext cx="8501121" cy="5857915"/>
          </a:xfrm>
        </p:spPr>
        <p:txBody>
          <a:bodyPr>
            <a:normAutofit fontScale="85000" lnSpcReduction="20000"/>
          </a:bodyPr>
          <a:lstStyle/>
          <a:p>
            <a:pPr algn="r" rtl="1">
              <a:lnSpc>
                <a:spcPct val="170000"/>
              </a:lnSpc>
            </a:pPr>
            <a:r>
              <a:rPr lang="ar-SA" dirty="0" smtClean="0"/>
              <a:t>▪ مزاياي استفاده از </a:t>
            </a:r>
            <a:r>
              <a:rPr lang="ar-SA" b="1" i="1" dirty="0" smtClean="0"/>
              <a:t>پانل </a:t>
            </a:r>
            <a:r>
              <a:rPr lang="ar-SA" dirty="0" smtClean="0"/>
              <a:t>هاي ساندويچي :</a:t>
            </a:r>
            <a:br>
              <a:rPr lang="ar-SA" dirty="0" smtClean="0"/>
            </a:br>
            <a:r>
              <a:rPr lang="ar-SA" dirty="0" smtClean="0"/>
              <a:t/>
            </a:r>
            <a:br>
              <a:rPr lang="ar-SA" dirty="0" smtClean="0"/>
            </a:br>
            <a:r>
              <a:rPr lang="ar-SA" dirty="0" smtClean="0"/>
              <a:t>ـ سبکي ديوارهاي ساخته شده از </a:t>
            </a:r>
            <a:r>
              <a:rPr lang="ar-SA" b="1" i="1" dirty="0" smtClean="0"/>
              <a:t>پانل </a:t>
            </a:r>
            <a:r>
              <a:rPr lang="ar-SA" dirty="0" smtClean="0"/>
              <a:t>هاي ساندويچي در مقايسه با ديگر مصالح</a:t>
            </a:r>
            <a:br>
              <a:rPr lang="ar-SA" dirty="0" smtClean="0"/>
            </a:br>
            <a:r>
              <a:rPr lang="ar-SA" dirty="0" smtClean="0"/>
              <a:t/>
            </a:r>
            <a:br>
              <a:rPr lang="ar-SA" dirty="0" smtClean="0"/>
            </a:br>
            <a:r>
              <a:rPr lang="ar-SA" dirty="0" smtClean="0"/>
              <a:t>ـ سرعت حمل و نقل و سهولت </a:t>
            </a:r>
            <a:r>
              <a:rPr lang="ar-SA" b="1" i="1" dirty="0" smtClean="0"/>
              <a:t>پانل </a:t>
            </a:r>
            <a:r>
              <a:rPr lang="ar-SA" dirty="0" smtClean="0"/>
              <a:t>هاي ساندويچي در ارتفاع</a:t>
            </a:r>
            <a:br>
              <a:rPr lang="ar-SA" dirty="0" smtClean="0"/>
            </a:br>
            <a:r>
              <a:rPr lang="ar-SA" dirty="0" smtClean="0"/>
              <a:t/>
            </a:r>
            <a:br>
              <a:rPr lang="ar-SA" dirty="0" smtClean="0"/>
            </a:br>
            <a:r>
              <a:rPr lang="ar-SA" dirty="0" smtClean="0"/>
              <a:t>ـ مقاومت زياد در برابر نيروهاي برشي ناشي از زلزله</a:t>
            </a:r>
            <a:br>
              <a:rPr lang="ar-SA" dirty="0" smtClean="0"/>
            </a:br>
            <a:r>
              <a:rPr lang="ar-SA" dirty="0" smtClean="0"/>
              <a:t/>
            </a:r>
            <a:br>
              <a:rPr lang="ar-SA" dirty="0" smtClean="0"/>
            </a:br>
            <a:r>
              <a:rPr lang="ar-SA" dirty="0" smtClean="0"/>
              <a:t>ـ عايق در مقابل حرارت ، برودت ، رطوبت و صدا</a:t>
            </a:r>
            <a:br>
              <a:rPr lang="ar-SA" dirty="0" smtClean="0"/>
            </a:br>
            <a:r>
              <a:rPr lang="ar-SA" dirty="0" smtClean="0"/>
              <a:t/>
            </a:r>
            <a:br>
              <a:rPr lang="ar-SA" dirty="0" smtClean="0"/>
            </a:br>
            <a:r>
              <a:rPr lang="ar-SA" dirty="0" smtClean="0"/>
              <a:t>ـ مقاوم در برابر آتش سوزي بعلت وجود قشرهاي بتوني طرفين </a:t>
            </a:r>
            <a:r>
              <a:rPr lang="ar-SA" b="1" i="1" dirty="0" smtClean="0"/>
              <a:t>پانل </a:t>
            </a:r>
            <a:r>
              <a:rPr lang="ar-SA" dirty="0" smtClean="0"/>
              <a:t>ساندويچي</a:t>
            </a:r>
            <a:br>
              <a:rPr lang="ar-SA" dirty="0" smtClean="0"/>
            </a:br>
            <a:r>
              <a:rPr lang="ar-SA" dirty="0" smtClean="0"/>
              <a:t/>
            </a:r>
            <a:br>
              <a:rPr lang="ar-SA" dirty="0" smtClean="0"/>
            </a:br>
            <a:r>
              <a:rPr lang="ar-SA" dirty="0" smtClean="0"/>
              <a:t>ـ نفوذناپذيري ساختمان در مقابل حشرات</a:t>
            </a:r>
            <a:br>
              <a:rPr lang="ar-SA" dirty="0" smtClean="0"/>
            </a:b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357166"/>
            <a:ext cx="8429684" cy="6215105"/>
          </a:xfrm>
        </p:spPr>
        <p:txBody>
          <a:bodyPr>
            <a:normAutofit fontScale="85000" lnSpcReduction="20000"/>
          </a:bodyPr>
          <a:lstStyle/>
          <a:p>
            <a:pPr algn="r" rtl="1">
              <a:lnSpc>
                <a:spcPct val="170000"/>
              </a:lnSpc>
            </a:pPr>
            <a:r>
              <a:rPr lang="ar-SA" dirty="0" smtClean="0"/>
              <a:t/>
            </a:r>
            <a:br>
              <a:rPr lang="ar-SA" dirty="0" smtClean="0"/>
            </a:br>
            <a:r>
              <a:rPr lang="ar-SA" dirty="0" smtClean="0"/>
              <a:t>ـ امکان حمل و بکارگيري </a:t>
            </a:r>
            <a:r>
              <a:rPr lang="ar-SA" b="1" i="1" dirty="0" smtClean="0"/>
              <a:t>پانل </a:t>
            </a:r>
            <a:r>
              <a:rPr lang="ar-SA" dirty="0" smtClean="0"/>
              <a:t>هاي ساندويچي در مناطق صعب العبور جهت احداث ساختمان بدون نياز به کارگران متخصص</a:t>
            </a:r>
            <a:br>
              <a:rPr lang="ar-SA" dirty="0" smtClean="0"/>
            </a:br>
            <a:r>
              <a:rPr lang="ar-SA" dirty="0" smtClean="0"/>
              <a:t/>
            </a:r>
            <a:br>
              <a:rPr lang="ar-SA" dirty="0" smtClean="0"/>
            </a:br>
            <a:r>
              <a:rPr lang="ar-SA" dirty="0" smtClean="0"/>
              <a:t>ـ دستيابي به فضاي مفيد بيشتر بعلت ضخامت ناچيز ديوارهاي </a:t>
            </a:r>
            <a:r>
              <a:rPr lang="ar-SA" b="1" i="1" dirty="0" smtClean="0"/>
              <a:t>پانل </a:t>
            </a:r>
            <a:r>
              <a:rPr lang="ar-SA" dirty="0" smtClean="0"/>
              <a:t>ساندويچي</a:t>
            </a:r>
            <a:br>
              <a:rPr lang="ar-SA" dirty="0" smtClean="0"/>
            </a:br>
            <a:r>
              <a:rPr lang="ar-SA" dirty="0" smtClean="0"/>
              <a:t/>
            </a:r>
            <a:br>
              <a:rPr lang="ar-SA" dirty="0" smtClean="0"/>
            </a:br>
            <a:r>
              <a:rPr lang="ar-SA" dirty="0" smtClean="0"/>
              <a:t>ـ آزادي عمل در اجراي طرحهاي متنوع به علت انعطاف پذيري قطعات پيش ساخته </a:t>
            </a:r>
            <a:r>
              <a:rPr lang="ar-SA" b="1" i="1" dirty="0" smtClean="0"/>
              <a:t>پانل </a:t>
            </a:r>
            <a:r>
              <a:rPr lang="ar-SA" dirty="0" smtClean="0"/>
              <a:t>هاي ساندويچي</a:t>
            </a:r>
            <a:br>
              <a:rPr lang="ar-SA" dirty="0" smtClean="0"/>
            </a:br>
            <a:r>
              <a:rPr lang="ar-SA" dirty="0" smtClean="0"/>
              <a:t/>
            </a:r>
            <a:br>
              <a:rPr lang="ar-SA" dirty="0" smtClean="0"/>
            </a:br>
            <a:r>
              <a:rPr lang="ar-SA" dirty="0" smtClean="0"/>
              <a:t>ـ صرفه جويي در هزينه پي سازي و اسکلت ساختمانهاي بلندمرتبه بدليل وزن اندک قطعات سقف و ديوار </a:t>
            </a:r>
            <a:r>
              <a:rPr lang="ar-SA" b="1" i="1" dirty="0" smtClean="0"/>
              <a:t>پانل </a:t>
            </a:r>
            <a:r>
              <a:rPr lang="ar-SA" dirty="0" smtClean="0"/>
              <a:t>هاي ساندويچي</a:t>
            </a:r>
            <a:br>
              <a:rPr lang="ar-SA" dirty="0" smtClean="0"/>
            </a:br>
            <a:r>
              <a:rPr lang="ar-SA" dirty="0" smtClean="0"/>
              <a:t/>
            </a:r>
            <a:br>
              <a:rPr lang="ar-SA" dirty="0" smtClean="0"/>
            </a:br>
            <a:r>
              <a:rPr lang="ar-SA" dirty="0" smtClean="0"/>
              <a:t>ـ صرفه جويي در هزينه تهويه مطبوع ساختمان در تابستان و يا زمستان بدليل جلوگيري از تبادل حرارت و يا برودت و در نتيجه صرف انرژي کمتر</a:t>
            </a:r>
            <a:br>
              <a:rPr lang="ar-SA" dirty="0" smtClean="0"/>
            </a:b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357166"/>
            <a:ext cx="8429684" cy="6000791"/>
          </a:xfrm>
        </p:spPr>
        <p:txBody>
          <a:bodyPr>
            <a:normAutofit fontScale="85000" lnSpcReduction="10000"/>
          </a:bodyPr>
          <a:lstStyle/>
          <a:p>
            <a:pPr algn="r" rtl="1">
              <a:lnSpc>
                <a:spcPct val="170000"/>
              </a:lnSpc>
            </a:pPr>
            <a:r>
              <a:rPr lang="ar-SA" dirty="0" smtClean="0"/>
              <a:t/>
            </a:r>
            <a:br>
              <a:rPr lang="ar-SA" dirty="0" smtClean="0"/>
            </a:br>
            <a:r>
              <a:rPr lang="ar-SA" dirty="0" smtClean="0"/>
              <a:t>ـ افزايش عمر مفيد ساختمان و دستگاههاي تأسيساتي آن</a:t>
            </a:r>
            <a:br>
              <a:rPr lang="ar-SA" dirty="0" smtClean="0"/>
            </a:br>
            <a:r>
              <a:rPr lang="ar-SA" dirty="0" smtClean="0"/>
              <a:t/>
            </a:r>
            <a:br>
              <a:rPr lang="ar-SA" dirty="0" smtClean="0"/>
            </a:br>
            <a:r>
              <a:rPr lang="ar-SA" dirty="0" smtClean="0"/>
              <a:t>ـ عدم نفوذ نسبي آلودگي صوتي و ايجاد آرامش براي ساکنين ساختمان در شهرهاي بزرگ</a:t>
            </a:r>
            <a:br>
              <a:rPr lang="ar-SA" dirty="0" smtClean="0"/>
            </a:br>
            <a:r>
              <a:rPr lang="ar-SA" dirty="0" smtClean="0"/>
              <a:t/>
            </a:r>
            <a:br>
              <a:rPr lang="ar-SA" dirty="0" smtClean="0"/>
            </a:br>
            <a:r>
              <a:rPr lang="ar-SA" dirty="0" smtClean="0"/>
              <a:t>ـ بازگشت سرمايه گذاري در امور ساختمان سازي در کوتاهترين زمان</a:t>
            </a:r>
            <a:br>
              <a:rPr lang="ar-SA" dirty="0" smtClean="0"/>
            </a:br>
            <a:r>
              <a:rPr lang="ar-SA" dirty="0" smtClean="0"/>
              <a:t/>
            </a:r>
            <a:br>
              <a:rPr lang="ar-SA" dirty="0" smtClean="0"/>
            </a:br>
            <a:r>
              <a:rPr lang="ar-SA" dirty="0" smtClean="0"/>
              <a:t>ـ عبور دادن لوله هاي آب و فاضلاب و برق و تلفن به سادگي از زير شبکه </a:t>
            </a:r>
            <a:r>
              <a:rPr lang="ar-SA" b="1" i="1" dirty="0" smtClean="0"/>
              <a:t>پانل </a:t>
            </a:r>
            <a:r>
              <a:rPr lang="ar-SA" dirty="0" smtClean="0"/>
              <a:t>و نصب چهارچوب دربها و کلاف فلزي پنجره ها قبل از بتن پاشي و کلاً اجراي تأسيسات ساختمان با کمترين هزينه</a:t>
            </a:r>
            <a:br>
              <a:rPr lang="ar-SA" dirty="0" smtClean="0"/>
            </a:br>
            <a:r>
              <a:rPr lang="ar-SA" dirty="0" smtClean="0"/>
              <a:t/>
            </a:r>
            <a:br>
              <a:rPr lang="ar-SA" dirty="0" smtClean="0"/>
            </a:br>
            <a:r>
              <a:rPr lang="ar-SA" dirty="0" smtClean="0"/>
              <a:t>ـ عدم نياز به کنده کاري و تخريب تأسيساتي ديوارها و سقف و در نتيجه عدم ايجاد ن_____ هاي انباشته که صرفه جويي در هزينه و وقت را بدنبال دارد .</a:t>
            </a:r>
            <a:br>
              <a:rPr lang="ar-SA" dirty="0" smtClean="0"/>
            </a:b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571480"/>
            <a:ext cx="8207406" cy="5857916"/>
          </a:xfrm>
        </p:spPr>
        <p:txBody>
          <a:bodyPr>
            <a:normAutofit fontScale="85000" lnSpcReduction="20000"/>
          </a:bodyPr>
          <a:lstStyle/>
          <a:p>
            <a:pPr algn="r" rtl="1">
              <a:lnSpc>
                <a:spcPct val="170000"/>
              </a:lnSpc>
            </a:pPr>
            <a:r>
              <a:rPr lang="ar-SA" dirty="0" smtClean="0"/>
              <a:t>ـ پس از بتن پاشي طرفين </a:t>
            </a:r>
            <a:r>
              <a:rPr lang="ar-SA" b="1" i="1" dirty="0" smtClean="0"/>
              <a:t>پانل </a:t>
            </a:r>
            <a:r>
              <a:rPr lang="ar-SA" dirty="0" smtClean="0"/>
              <a:t>ها با ضخامت حداقل </a:t>
            </a:r>
            <a:r>
              <a:rPr lang="fa-IR" dirty="0" smtClean="0"/>
              <a:t>۴</a:t>
            </a:r>
            <a:r>
              <a:rPr lang="ar-SA" dirty="0" smtClean="0"/>
              <a:t> سانتيمتر ، </a:t>
            </a:r>
            <a:r>
              <a:rPr lang="ar-SA" b="1" i="1" dirty="0" smtClean="0"/>
              <a:t>پانل </a:t>
            </a:r>
            <a:r>
              <a:rPr lang="ar-SA" dirty="0" smtClean="0"/>
              <a:t>ها بي نياز از ملات گچ و خاک ميباشد و با اجراي پلاستر گچ ( سفيدکاري ) ، ديوارها و سقف آماده براي نقاشي خواهد بود .</a:t>
            </a:r>
            <a:br>
              <a:rPr lang="ar-SA" dirty="0" smtClean="0"/>
            </a:br>
            <a:r>
              <a:rPr lang="ar-SA" dirty="0" smtClean="0"/>
              <a:t>ـ حذف نعل درگاه در سيستم پيشرفته </a:t>
            </a:r>
            <a:r>
              <a:rPr lang="ar-SA" b="1" i="1" dirty="0" smtClean="0"/>
              <a:t>پانل </a:t>
            </a:r>
            <a:r>
              <a:rPr lang="ar-SA" dirty="0" smtClean="0"/>
              <a:t>هاي ساندويچي .</a:t>
            </a:r>
            <a:br>
              <a:rPr lang="ar-SA" dirty="0" smtClean="0"/>
            </a:br>
            <a:r>
              <a:rPr lang="ar-SA" dirty="0" smtClean="0"/>
              <a:t>ـ حمل و نقل </a:t>
            </a:r>
            <a:r>
              <a:rPr lang="ar-SA" b="1" i="1" dirty="0" smtClean="0"/>
              <a:t>پانل </a:t>
            </a:r>
            <a:r>
              <a:rPr lang="ar-SA" dirty="0" smtClean="0"/>
              <a:t>هاي ساندويچي با هزينه اندک صورت مي گيرد . بطور مثال يکدستگاه تريلر قادر است حدود </a:t>
            </a:r>
            <a:r>
              <a:rPr lang="fa-IR" dirty="0" smtClean="0"/>
              <a:t>۱۰۰۰</a:t>
            </a:r>
            <a:r>
              <a:rPr lang="ar-SA" dirty="0" smtClean="0"/>
              <a:t> متر مربع </a:t>
            </a:r>
            <a:r>
              <a:rPr lang="ar-SA" b="1" i="1" dirty="0" smtClean="0"/>
              <a:t>پانل </a:t>
            </a:r>
            <a:r>
              <a:rPr lang="ar-SA" dirty="0" smtClean="0"/>
              <a:t>سانويچي را حمل کند .</a:t>
            </a:r>
            <a:br>
              <a:rPr lang="ar-SA" dirty="0" smtClean="0"/>
            </a:br>
            <a:r>
              <a:rPr lang="ar-SA" dirty="0" smtClean="0"/>
              <a:t>ـ استفاده از ديوار و سقف </a:t>
            </a:r>
            <a:r>
              <a:rPr lang="ar-SA" b="1" i="1" dirty="0" smtClean="0"/>
              <a:t>پانل </a:t>
            </a:r>
            <a:r>
              <a:rPr lang="ar-SA" dirty="0" smtClean="0"/>
              <a:t>هاي ساندويچي در ساختمان سازي ، بهره وري مناسب آهن آلات مصرفي را موجب ميگردد . بطور مثال باصرف </a:t>
            </a:r>
            <a:r>
              <a:rPr lang="fa-IR" dirty="0" smtClean="0"/>
              <a:t>۱۷</a:t>
            </a:r>
            <a:r>
              <a:rPr lang="ar-SA" dirty="0" smtClean="0"/>
              <a:t> کيلوگرم در متر مربع فولاد بصورت مفتول و ميلگرد مي توان يک واحد مسکوني يک طبقه را بنا کرد .</a:t>
            </a:r>
            <a:endParaRPr lang="en-US" dirty="0" smtClean="0"/>
          </a:p>
          <a:p>
            <a:pPr algn="r" rtl="1">
              <a:lnSpc>
                <a:spcPct val="170000"/>
              </a:lnSpc>
            </a:pPr>
            <a:r>
              <a:rPr lang="ar-SA" dirty="0" smtClean="0"/>
              <a:t>● ضوابط بارگذاري ، تحليل ، طراحي و مصالح</a:t>
            </a:r>
            <a:br>
              <a:rPr lang="ar-SA" dirty="0" smtClean="0"/>
            </a:br>
            <a:r>
              <a:rPr lang="ar-SA" dirty="0" smtClean="0"/>
              <a:t/>
            </a:r>
            <a:br>
              <a:rPr lang="ar-SA" dirty="0" smtClean="0"/>
            </a:br>
            <a:r>
              <a:rPr lang="fa-IR" dirty="0" smtClean="0"/>
              <a:t>۱) </a:t>
            </a:r>
            <a:r>
              <a:rPr lang="ar-SA" dirty="0" smtClean="0"/>
              <a:t>گستره</a:t>
            </a:r>
            <a:br>
              <a:rPr lang="ar-SA" dirty="0" smtClean="0"/>
            </a:br>
            <a:r>
              <a:rPr lang="ar-SA" dirty="0" smtClean="0"/>
              <a:t>▪ مشخصات مصالح</a:t>
            </a:r>
            <a:br>
              <a:rPr lang="ar-SA" dirty="0" smtClean="0"/>
            </a:br>
            <a:r>
              <a:rPr lang="ar-SA" dirty="0" smtClean="0"/>
              <a:t>ـ شبکه جوش شده و مفتولهاي قطري</a:t>
            </a:r>
            <a:endParaRPr lang="en-US" dirty="0" smtClean="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14290"/>
            <a:ext cx="8929718" cy="6500858"/>
          </a:xfrm>
        </p:spPr>
        <p:txBody>
          <a:bodyPr>
            <a:normAutofit fontScale="70000" lnSpcReduction="20000"/>
          </a:bodyPr>
          <a:lstStyle/>
          <a:p>
            <a:pPr algn="r" rtl="1">
              <a:lnSpc>
                <a:spcPct val="120000"/>
              </a:lnSpc>
            </a:pPr>
            <a:r>
              <a:rPr lang="ar-SA" dirty="0" smtClean="0"/>
              <a:t/>
            </a:r>
            <a:br>
              <a:rPr lang="ar-SA" dirty="0" smtClean="0"/>
            </a:br>
            <a:r>
              <a:rPr lang="ar-SA" dirty="0" smtClean="0"/>
              <a:t/>
            </a:r>
            <a:br>
              <a:rPr lang="ar-SA" dirty="0" smtClean="0"/>
            </a:br>
            <a:r>
              <a:rPr lang="ar-SA" dirty="0" smtClean="0"/>
              <a:t/>
            </a:r>
            <a:br>
              <a:rPr lang="ar-SA" dirty="0" smtClean="0"/>
            </a:br>
            <a:r>
              <a:rPr lang="ar-SA" sz="2500" dirty="0" smtClean="0"/>
              <a:t>ـ لايه عايق مياني</a:t>
            </a:r>
            <a:br>
              <a:rPr lang="ar-SA" sz="2500" dirty="0" smtClean="0"/>
            </a:br>
            <a:r>
              <a:rPr lang="ar-SA" sz="2500" dirty="0" smtClean="0"/>
              <a:t/>
            </a:r>
            <a:br>
              <a:rPr lang="ar-SA" sz="2500" dirty="0" smtClean="0"/>
            </a:br>
            <a:r>
              <a:rPr lang="ar-SA" sz="2500" dirty="0" smtClean="0"/>
              <a:t>ـ بتن پاشيدني</a:t>
            </a:r>
            <a:br>
              <a:rPr lang="ar-SA" sz="2500" dirty="0" smtClean="0"/>
            </a:br>
            <a:r>
              <a:rPr lang="ar-SA" sz="2500" dirty="0" smtClean="0"/>
              <a:t/>
            </a:r>
            <a:br>
              <a:rPr lang="ar-SA" sz="2500" dirty="0" smtClean="0"/>
            </a:br>
            <a:r>
              <a:rPr lang="ar-SA" sz="2500" dirty="0" smtClean="0"/>
              <a:t>- بارگذاري و تحليل</a:t>
            </a:r>
            <a:br>
              <a:rPr lang="ar-SA" sz="2500" dirty="0" smtClean="0"/>
            </a:br>
            <a:r>
              <a:rPr lang="ar-SA" sz="2500" dirty="0" smtClean="0"/>
              <a:t/>
            </a:r>
            <a:br>
              <a:rPr lang="ar-SA" sz="2500" dirty="0" smtClean="0"/>
            </a:br>
            <a:r>
              <a:rPr lang="ar-SA" sz="2500" dirty="0" smtClean="0"/>
              <a:t>- طراحي ساختاري ( سازه اي )</a:t>
            </a:r>
            <a:br>
              <a:rPr lang="ar-SA" sz="2500" dirty="0" smtClean="0"/>
            </a:br>
            <a:r>
              <a:rPr lang="ar-SA" sz="2500" dirty="0" smtClean="0"/>
              <a:t/>
            </a:r>
            <a:br>
              <a:rPr lang="ar-SA" sz="2500" dirty="0" smtClean="0"/>
            </a:br>
            <a:r>
              <a:rPr lang="ar-SA" sz="2500" dirty="0" smtClean="0"/>
              <a:t>- مقاومت خمشي</a:t>
            </a:r>
            <a:br>
              <a:rPr lang="ar-SA" sz="2500" dirty="0" smtClean="0"/>
            </a:br>
            <a:r>
              <a:rPr lang="ar-SA" sz="2500" dirty="0" smtClean="0"/>
              <a:t/>
            </a:r>
            <a:br>
              <a:rPr lang="ar-SA" sz="2500" dirty="0" smtClean="0"/>
            </a:br>
            <a:r>
              <a:rPr lang="ar-SA" sz="2500" dirty="0" smtClean="0"/>
              <a:t>- مقاومت برشي</a:t>
            </a:r>
            <a:br>
              <a:rPr lang="ar-SA" sz="2500" dirty="0" smtClean="0"/>
            </a:br>
            <a:r>
              <a:rPr lang="ar-SA" sz="2500" dirty="0" smtClean="0"/>
              <a:t/>
            </a:r>
            <a:br>
              <a:rPr lang="ar-SA" sz="2500" dirty="0" smtClean="0"/>
            </a:br>
            <a:r>
              <a:rPr lang="ar-SA" sz="2500" dirty="0" smtClean="0"/>
              <a:t>- مقاومت در خمش و بار محوري همزمان</a:t>
            </a:r>
            <a:br>
              <a:rPr lang="ar-SA" sz="2500" dirty="0" smtClean="0"/>
            </a:br>
            <a:r>
              <a:rPr lang="ar-SA" sz="2500" dirty="0" smtClean="0"/>
              <a:t/>
            </a:r>
            <a:br>
              <a:rPr lang="ar-SA" sz="2500" dirty="0" smtClean="0"/>
            </a:br>
            <a:r>
              <a:rPr lang="ar-SA" sz="2500" dirty="0" smtClean="0"/>
              <a:t>- چگونگي فولادگذاري ، قرارگيري مفتولها و پوشش بتن</a:t>
            </a:r>
            <a:br>
              <a:rPr lang="ar-SA" sz="2500" dirty="0" smtClean="0"/>
            </a:br>
            <a:r>
              <a:rPr lang="ar-SA" sz="2500" dirty="0" smtClean="0"/>
              <a:t/>
            </a:r>
            <a:br>
              <a:rPr lang="ar-SA" sz="2500" dirty="0" smtClean="0"/>
            </a:br>
            <a:r>
              <a:rPr lang="ar-SA" sz="2500" dirty="0" smtClean="0"/>
              <a:t>ـ بازشوها</a:t>
            </a:r>
            <a:br>
              <a:rPr lang="ar-SA" sz="2500" dirty="0" smtClean="0"/>
            </a:br>
            <a:r>
              <a:rPr lang="ar-SA" sz="2500" dirty="0" smtClean="0"/>
              <a:t/>
            </a:r>
            <a:br>
              <a:rPr lang="ar-SA" sz="2500" dirty="0" smtClean="0"/>
            </a:br>
            <a:r>
              <a:rPr lang="ar-SA" sz="2500" dirty="0" smtClean="0"/>
              <a:t>ـ معيارهاي تحليل و طراحي در برابر آثار زمين لرزه</a:t>
            </a:r>
            <a:br>
              <a:rPr lang="ar-SA" sz="2500" dirty="0" smtClean="0"/>
            </a:br>
            <a:r>
              <a:rPr lang="ar-SA" sz="2500" dirty="0" smtClean="0"/>
              <a:t/>
            </a:r>
            <a:br>
              <a:rPr lang="ar-SA" sz="2500" dirty="0" smtClean="0"/>
            </a:br>
            <a:endParaRPr lang="en-US" sz="2500"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14290"/>
            <a:ext cx="8643998" cy="6286544"/>
          </a:xfrm>
        </p:spPr>
        <p:txBody>
          <a:bodyPr>
            <a:normAutofit fontScale="77500" lnSpcReduction="20000"/>
          </a:bodyPr>
          <a:lstStyle/>
          <a:p>
            <a:pPr algn="r" rtl="1">
              <a:lnSpc>
                <a:spcPct val="170000"/>
              </a:lnSpc>
            </a:pPr>
            <a:r>
              <a:rPr lang="ar-SA" dirty="0" smtClean="0"/>
              <a:t>ضوابط اين مجموعه معيارها ، صفحات ساندويچي ( </a:t>
            </a:r>
            <a:r>
              <a:rPr lang="fa-IR" dirty="0" smtClean="0"/>
              <a:t>۳</a:t>
            </a:r>
            <a:r>
              <a:rPr lang="en-US" dirty="0" smtClean="0"/>
              <a:t>D</a:t>
            </a:r>
            <a:r>
              <a:rPr lang="fa-IR" dirty="0" smtClean="0"/>
              <a:t> ) </a:t>
            </a:r>
            <a:r>
              <a:rPr lang="ar-SA" dirty="0" smtClean="0"/>
              <a:t>و سازه هاي متشکل از اين صفحات را در بر مي گيرد .</a:t>
            </a:r>
            <a:br>
              <a:rPr lang="ar-SA" dirty="0" smtClean="0"/>
            </a:br>
            <a:r>
              <a:rPr lang="ar-SA" dirty="0" smtClean="0"/>
              <a:t/>
            </a:r>
            <a:br>
              <a:rPr lang="ar-SA" dirty="0" smtClean="0"/>
            </a:br>
            <a:r>
              <a:rPr lang="ar-SA" dirty="0" smtClean="0"/>
              <a:t>صفحات ساندويچي پيش ساخته که از اين به بعد صفحه ناميده مي شود از دو لايه شبکه فولادي جوش شده </a:t>
            </a:r>
            <a:endParaRPr lang="en-US" dirty="0" smtClean="0"/>
          </a:p>
          <a:p>
            <a:pPr algn="r" rtl="1">
              <a:lnSpc>
                <a:spcPct val="170000"/>
              </a:lnSpc>
            </a:pPr>
            <a:endParaRPr lang="en-US" dirty="0" smtClean="0"/>
          </a:p>
          <a:p>
            <a:pPr algn="r" rtl="1">
              <a:lnSpc>
                <a:spcPct val="170000"/>
              </a:lnSpc>
            </a:pPr>
            <a:r>
              <a:rPr lang="ar-SA" dirty="0" smtClean="0"/>
              <a:t>تشکيل شده است که در بين آنها يک لايه عايق از نوع پلي استايرن قرار گرفته و توسط اعضاي قطري به يکديگر متصل شده اند . مقاومت و انسجام اين صفحات بوسيله مفتولهاي قطري جوش شده به شبکه دو طرف تأمين مي شود .</a:t>
            </a:r>
            <a:br>
              <a:rPr lang="ar-SA" dirty="0" smtClean="0"/>
            </a:br>
            <a:r>
              <a:rPr lang="ar-SA" dirty="0" smtClean="0"/>
              <a:t/>
            </a:r>
            <a:br>
              <a:rPr lang="ar-SA" dirty="0" smtClean="0"/>
            </a:br>
            <a:r>
              <a:rPr lang="ar-SA" dirty="0" smtClean="0"/>
              <a:t>اين صفحات پس از بتن پاشي يا بتن ريزي بعنوان ديوارهاي باربر داخلي و خارجي ساختمان مورد استفاده قــرار مي گيرند . سازه متشکل از صفحات ساندويــچي به سازه هايي اطلاق مي شود که کليه بارهاي ثقلي و جانبي وارد بر آن توسط صفحات تحمل مي شود . از اين صفحات مي توان بعنوان تيغه هاي غير باربر الحاقي به ساير اجزاي باربر نيز طبق ضوابط مربوط به ديوارهاي جداکننده استفاده نمود .</a:t>
            </a:r>
            <a:br>
              <a:rPr lang="ar-SA" dirty="0" smtClean="0"/>
            </a:br>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2844" y="285728"/>
            <a:ext cx="8858312" cy="6572271"/>
          </a:xfrm>
        </p:spPr>
        <p:txBody>
          <a:bodyPr>
            <a:normAutofit fontScale="70000" lnSpcReduction="20000"/>
          </a:bodyPr>
          <a:lstStyle/>
          <a:p>
            <a:pPr algn="r" rtl="1">
              <a:lnSpc>
                <a:spcPct val="170000"/>
              </a:lnSpc>
            </a:pPr>
            <a:r>
              <a:rPr lang="ar-SA" dirty="0" smtClean="0"/>
              <a:t/>
            </a:r>
            <a:br>
              <a:rPr lang="ar-SA" dirty="0" smtClean="0"/>
            </a:br>
            <a:r>
              <a:rPr lang="fa-IR" dirty="0" smtClean="0"/>
              <a:t>۲) </a:t>
            </a:r>
            <a:r>
              <a:rPr lang="ar-SA" dirty="0" smtClean="0"/>
              <a:t>مشخصات مصالح :</a:t>
            </a:r>
            <a:br>
              <a:rPr lang="ar-SA" dirty="0" smtClean="0"/>
            </a:br>
            <a:r>
              <a:rPr lang="ar-SA" dirty="0" smtClean="0"/>
              <a:t/>
            </a:r>
            <a:br>
              <a:rPr lang="ar-SA" dirty="0" smtClean="0"/>
            </a:br>
            <a:r>
              <a:rPr lang="ar-SA" dirty="0" smtClean="0"/>
              <a:t>ـ شبکه جوش شده و مفتولهاي قطري</a:t>
            </a:r>
            <a:br>
              <a:rPr lang="ar-SA" dirty="0" smtClean="0"/>
            </a:br>
            <a:r>
              <a:rPr lang="ar-SA" dirty="0" smtClean="0"/>
              <a:t/>
            </a:r>
            <a:br>
              <a:rPr lang="ar-SA" dirty="0" smtClean="0"/>
            </a:br>
            <a:r>
              <a:rPr lang="ar-SA" dirty="0" smtClean="0"/>
              <a:t>ـ شبکه جوش شده ( مش ) با ماشين آلات تمام اتوماتيک ساخته شده و بايستي الزاماً با استاندارد</a:t>
            </a:r>
            <a:r>
              <a:rPr lang="en-US" dirty="0" smtClean="0"/>
              <a:t>ASTMA</a:t>
            </a:r>
            <a:r>
              <a:rPr lang="fa-IR" dirty="0" smtClean="0"/>
              <a:t>۸۵</a:t>
            </a:r>
            <a:r>
              <a:rPr lang="ar-SA" dirty="0" smtClean="0"/>
              <a:t> مطابقت داشته باشد .</a:t>
            </a:r>
            <a:br>
              <a:rPr lang="ar-SA" dirty="0" smtClean="0"/>
            </a:br>
            <a:r>
              <a:rPr lang="ar-SA" dirty="0" smtClean="0"/>
              <a:t/>
            </a:r>
            <a:br>
              <a:rPr lang="ar-SA" dirty="0" smtClean="0"/>
            </a:br>
            <a:r>
              <a:rPr lang="ar-SA" dirty="0" smtClean="0"/>
              <a:t>ـ مشخصات مفتول شبکه جوش شده و مفتول قطري بايد مطابق الزامات ذکر شده در استاندارد </a:t>
            </a:r>
            <a:r>
              <a:rPr lang="en-US" dirty="0" smtClean="0"/>
              <a:t>ASTMA</a:t>
            </a:r>
            <a:r>
              <a:rPr lang="fa-IR" dirty="0" smtClean="0"/>
              <a:t>۸۵</a:t>
            </a:r>
            <a:r>
              <a:rPr lang="ar-SA" dirty="0" smtClean="0"/>
              <a:t> باشد .</a:t>
            </a:r>
            <a:br>
              <a:rPr lang="ar-SA" dirty="0" smtClean="0"/>
            </a:br>
            <a:r>
              <a:rPr lang="ar-SA" dirty="0" smtClean="0"/>
              <a:t/>
            </a:r>
            <a:br>
              <a:rPr lang="ar-SA" dirty="0" smtClean="0"/>
            </a:br>
            <a:r>
              <a:rPr lang="ar-SA" dirty="0" smtClean="0"/>
              <a:t>ـ مشخصات جوش مفتولهاي قطري بايد مطابق با الزامات ذکر شده در استاندارد </a:t>
            </a:r>
            <a:r>
              <a:rPr lang="en-US" dirty="0" smtClean="0"/>
              <a:t>ASTMA</a:t>
            </a:r>
            <a:r>
              <a:rPr lang="fa-IR" dirty="0" smtClean="0"/>
              <a:t>۸۵</a:t>
            </a:r>
            <a:r>
              <a:rPr lang="ar-SA" dirty="0" smtClean="0"/>
              <a:t> باشد .</a:t>
            </a:r>
            <a:br>
              <a:rPr lang="ar-SA" dirty="0" smtClean="0"/>
            </a:br>
            <a:r>
              <a:rPr lang="ar-SA" dirty="0" smtClean="0"/>
              <a:t/>
            </a:r>
            <a:br>
              <a:rPr lang="ar-SA" dirty="0" smtClean="0"/>
            </a:br>
            <a:r>
              <a:rPr lang="ar-SA" dirty="0" smtClean="0"/>
              <a:t>ـ در صورتيکه مقاومت جاري شدن مفتولهاي بکاررفته در شبکه از </a:t>
            </a:r>
            <a:r>
              <a:rPr lang="fa-IR" dirty="0" smtClean="0"/>
              <a:t>۴۰۰ </a:t>
            </a:r>
            <a:r>
              <a:rPr lang="en-US" dirty="0" smtClean="0"/>
              <a:t>NPA</a:t>
            </a:r>
            <a:r>
              <a:rPr lang="ar-SA" dirty="0" smtClean="0"/>
              <a:t> فراتر رود بايد تنش نظير کرنش </a:t>
            </a:r>
            <a:r>
              <a:rPr lang="fa-IR" dirty="0" smtClean="0"/>
              <a:t>۵/۳</a:t>
            </a:r>
            <a:r>
              <a:rPr lang="ar-SA" dirty="0" smtClean="0"/>
              <a:t> در هزار در نظر گرفته شود .</a:t>
            </a:r>
            <a:br>
              <a:rPr lang="ar-SA" dirty="0" smtClean="0"/>
            </a:br>
            <a:r>
              <a:rPr lang="ar-SA" dirty="0" smtClean="0"/>
              <a:t/>
            </a:r>
            <a:br>
              <a:rPr lang="ar-SA" dirty="0" smtClean="0"/>
            </a:br>
            <a:r>
              <a:rPr lang="ar-SA" dirty="0" smtClean="0"/>
              <a:t>ـ شکل پذيري مفتولهاي بکاررفته بايد مطابق با الزامات بند </a:t>
            </a:r>
            <a:r>
              <a:rPr lang="fa-IR" dirty="0" smtClean="0"/>
              <a:t>۴-۶</a:t>
            </a:r>
            <a:r>
              <a:rPr lang="ar-SA" dirty="0" smtClean="0"/>
              <a:t> آئين نامه بتن ايران باشد .</a:t>
            </a:r>
            <a:br>
              <a:rPr lang="ar-SA" dirty="0" smtClean="0"/>
            </a:br>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214290"/>
            <a:ext cx="8066117" cy="6357981"/>
          </a:xfrm>
        </p:spPr>
        <p:txBody>
          <a:bodyPr>
            <a:normAutofit fontScale="92500" lnSpcReduction="10000"/>
          </a:bodyPr>
          <a:lstStyle/>
          <a:p>
            <a:pPr algn="r" rtl="1">
              <a:lnSpc>
                <a:spcPct val="170000"/>
              </a:lnSpc>
            </a:pPr>
            <a:r>
              <a:rPr lang="ar-SA" dirty="0" smtClean="0"/>
              <a:t>ـ در مناطق با شرايط محيط بسيار شديد و فوق العاده شديد طبق بند </a:t>
            </a:r>
            <a:r>
              <a:rPr lang="fa-IR" dirty="0" smtClean="0"/>
              <a:t>۸-۲-۹-۲</a:t>
            </a:r>
            <a:r>
              <a:rPr lang="ar-SA" dirty="0" smtClean="0"/>
              <a:t> آبا بايد از مفتولهاي قطري گالوانيزه استفاده کرد که مشخصات آن مطابق با استاندارد </a:t>
            </a:r>
            <a:r>
              <a:rPr lang="en-US" dirty="0" smtClean="0"/>
              <a:t>ASTMA</a:t>
            </a:r>
            <a:r>
              <a:rPr lang="fa-IR" dirty="0" smtClean="0"/>
              <a:t>۷۹۷</a:t>
            </a:r>
            <a:r>
              <a:rPr lang="ar-SA" dirty="0" smtClean="0"/>
              <a:t> باشد ، همچنين در صورت تشخيص مراجــع ذيصلاح مي توان از شبکه جوش شده گالوانيزه استفاده کرد .</a:t>
            </a:r>
            <a:br>
              <a:rPr lang="ar-SA" dirty="0" smtClean="0"/>
            </a:br>
            <a:r>
              <a:rPr lang="ar-SA" dirty="0" smtClean="0"/>
              <a:t/>
            </a:r>
            <a:br>
              <a:rPr lang="ar-SA" dirty="0" smtClean="0"/>
            </a:br>
            <a:r>
              <a:rPr lang="ar-SA" dirty="0" smtClean="0"/>
              <a:t>ـ قطر اسمي مفتولهاي شبکه جوش شده از </a:t>
            </a:r>
            <a:r>
              <a:rPr lang="fa-IR" dirty="0" smtClean="0"/>
              <a:t>۳</a:t>
            </a:r>
            <a:r>
              <a:rPr lang="ar-SA" dirty="0" smtClean="0"/>
              <a:t> ميليمتر با گام </a:t>
            </a:r>
            <a:r>
              <a:rPr lang="fa-IR" dirty="0" smtClean="0"/>
              <a:t>۵/۰</a:t>
            </a:r>
            <a:r>
              <a:rPr lang="ar-SA" dirty="0" smtClean="0"/>
              <a:t> ميليمتر مي باشد.</a:t>
            </a:r>
            <a:br>
              <a:rPr lang="ar-SA" dirty="0" smtClean="0"/>
            </a:br>
            <a:r>
              <a:rPr lang="ar-SA" dirty="0" smtClean="0"/>
              <a:t>ـ قطر مفتولهاي قطري حداقل </a:t>
            </a:r>
            <a:r>
              <a:rPr lang="fa-IR" dirty="0" smtClean="0"/>
              <a:t>۳/۰</a:t>
            </a:r>
            <a:r>
              <a:rPr lang="ar-SA" dirty="0" smtClean="0"/>
              <a:t> ميليمتر مي باشد .</a:t>
            </a:r>
            <a:br>
              <a:rPr lang="ar-SA" dirty="0" smtClean="0"/>
            </a:br>
            <a:endParaRPr lang="en-US" dirty="0" smtClean="0"/>
          </a:p>
          <a:p>
            <a:pPr algn="r" rtl="1">
              <a:lnSpc>
                <a:spcPct val="170000"/>
              </a:lnSpc>
            </a:pPr>
            <a:r>
              <a:rPr lang="ar-SA" dirty="0" smtClean="0"/>
              <a:t>▪ لايه عايق مياني :</a:t>
            </a:r>
            <a:br>
              <a:rPr lang="ar-SA" dirty="0" smtClean="0"/>
            </a:br>
            <a:r>
              <a:rPr lang="ar-SA" dirty="0" smtClean="0"/>
              <a:t>ـ لايه عايق از فوم پلي استايرن منبسط شده تشکيل شده که داراي حداقل چگالي اسمي طبق استاندارد </a:t>
            </a:r>
            <a:r>
              <a:rPr lang="en-US" dirty="0" smtClean="0"/>
              <a:t>ASTMA</a:t>
            </a:r>
            <a:r>
              <a:rPr lang="fa-IR" dirty="0" smtClean="0"/>
              <a:t>۷۸</a:t>
            </a:r>
            <a:r>
              <a:rPr lang="ar-SA" dirty="0" smtClean="0"/>
              <a:t> مي باشد .</a:t>
            </a:r>
            <a:br>
              <a:rPr lang="ar-SA" dirty="0" smtClean="0"/>
            </a:br>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14290"/>
            <a:ext cx="8643998" cy="6429419"/>
          </a:xfrm>
        </p:spPr>
        <p:txBody>
          <a:bodyPr>
            <a:normAutofit fontScale="85000" lnSpcReduction="10000"/>
          </a:bodyPr>
          <a:lstStyle/>
          <a:p>
            <a:pPr algn="r" rtl="1">
              <a:lnSpc>
                <a:spcPct val="170000"/>
              </a:lnSpc>
            </a:pPr>
            <a:r>
              <a:rPr lang="ar-SA" dirty="0" smtClean="0"/>
              <a:t>ـ لايه عايق پلي استايرن تحت آزمايش استاندارد </a:t>
            </a:r>
            <a:r>
              <a:rPr lang="en-US" dirty="0" smtClean="0"/>
              <a:t>ASTMA</a:t>
            </a:r>
            <a:r>
              <a:rPr lang="fa-IR" dirty="0" smtClean="0"/>
              <a:t>۸۴</a:t>
            </a:r>
            <a:r>
              <a:rPr lang="ar-SA" dirty="0" smtClean="0"/>
              <a:t> آزمايش مي شود تا حراکثر پتانسيل گرمايي را دارا باشد .</a:t>
            </a:r>
            <a:br>
              <a:rPr lang="ar-SA" dirty="0" smtClean="0"/>
            </a:br>
            <a:r>
              <a:rPr lang="ar-SA" dirty="0" smtClean="0"/>
              <a:t/>
            </a:r>
            <a:br>
              <a:rPr lang="ar-SA" dirty="0" smtClean="0"/>
            </a:br>
            <a:r>
              <a:rPr lang="ar-SA" dirty="0" smtClean="0"/>
              <a:t>▪ بتن پاشيدني ( شاتريک ) :</a:t>
            </a:r>
            <a:br>
              <a:rPr lang="ar-SA" dirty="0" smtClean="0"/>
            </a:br>
            <a:r>
              <a:rPr lang="ar-SA" dirty="0" smtClean="0"/>
              <a:t/>
            </a:r>
            <a:br>
              <a:rPr lang="ar-SA" dirty="0" smtClean="0"/>
            </a:br>
            <a:r>
              <a:rPr lang="ar-SA" dirty="0" smtClean="0"/>
              <a:t>ـ اجزاي بتن پاشيدني :</a:t>
            </a:r>
            <a:br>
              <a:rPr lang="ar-SA" dirty="0" smtClean="0"/>
            </a:br>
            <a:r>
              <a:rPr lang="ar-SA" dirty="0" smtClean="0"/>
              <a:t>ـ مشخصات کلي سنگدانه ها براي بتن پاشيدني بايد مطابق با مندرجات استانداردهاي "دت </a:t>
            </a:r>
            <a:r>
              <a:rPr lang="fa-IR" dirty="0" smtClean="0"/>
              <a:t>۲۰۳ " </a:t>
            </a:r>
            <a:r>
              <a:rPr lang="ar-SA" dirty="0" smtClean="0"/>
              <a:t>و "دت </a:t>
            </a:r>
            <a:r>
              <a:rPr lang="fa-IR" dirty="0" smtClean="0"/>
              <a:t>۲۰۱ " </a:t>
            </a:r>
            <a:r>
              <a:rPr lang="ar-SA" dirty="0" smtClean="0"/>
              <a:t>دفتر امور فني و تدوين معيارهاي سازمان مديريت و برنامه ريزي کشور باشد </a:t>
            </a:r>
            <a:br>
              <a:rPr lang="ar-SA" dirty="0" smtClean="0"/>
            </a:br>
            <a:r>
              <a:rPr lang="ar-SA" dirty="0" smtClean="0"/>
              <a:t/>
            </a:r>
            <a:br>
              <a:rPr lang="ar-SA" dirty="0" smtClean="0"/>
            </a:br>
            <a:r>
              <a:rPr lang="ar-SA" dirty="0" smtClean="0"/>
              <a:t>ـ بــزرگترين انــدازه اســمي سنـگدانــه ها نبــايد از هيچ يک از مقادير زير تجاوز کند:</a:t>
            </a:r>
            <a:br>
              <a:rPr lang="ar-SA" dirty="0" smtClean="0"/>
            </a:br>
            <a:r>
              <a:rPr lang="ar-SA" dirty="0" smtClean="0"/>
              <a:t/>
            </a:r>
            <a:br>
              <a:rPr lang="ar-SA" dirty="0" smtClean="0"/>
            </a:br>
            <a:r>
              <a:rPr lang="ar-SA" dirty="0" smtClean="0"/>
              <a:t>الف ) يک پنجم ضخامت فاصله آزاد بين شبکه جوش شده تا لايه عايق</a:t>
            </a:r>
            <a:br>
              <a:rPr lang="ar-SA" dirty="0" smtClean="0"/>
            </a:br>
            <a:r>
              <a:rPr lang="ar-SA" dirty="0" smtClean="0"/>
              <a:t>ب ) سه چهارم حداقل فاصله آزاد بين شبکه جوش شده تا لايه عايق</a:t>
            </a:r>
            <a:br>
              <a:rPr lang="ar-SA" dirty="0" smtClean="0"/>
            </a:br>
            <a:r>
              <a:rPr lang="ar-SA" dirty="0" smtClean="0"/>
              <a:t/>
            </a:r>
            <a:br>
              <a:rPr lang="ar-SA"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500042"/>
            <a:ext cx="7905776" cy="5857916"/>
          </a:xfrm>
        </p:spPr>
        <p:txBody>
          <a:bodyPr>
            <a:normAutofit/>
          </a:bodyPr>
          <a:lstStyle/>
          <a:p>
            <a:pPr algn="r" rtl="1">
              <a:lnSpc>
                <a:spcPct val="170000"/>
              </a:lnSpc>
            </a:pPr>
            <a:r>
              <a:rPr lang="ar-SA" dirty="0" smtClean="0"/>
              <a:t>آلومینیومی که با دیوار در تماس بوده است نمناک شد، مشکل از بیرون ساختمان است </a:t>
            </a:r>
            <a:r>
              <a:rPr lang="en-US" dirty="0" smtClean="0"/>
              <a:t>. </a:t>
            </a:r>
            <a:r>
              <a:rPr lang="ar-SA" dirty="0" smtClean="0"/>
              <a:t>سیستم ساختمانی</a:t>
            </a:r>
            <a:r>
              <a:rPr lang="en-US" dirty="0" smtClean="0"/>
              <a:t> D.C.G ( </a:t>
            </a:r>
            <a:r>
              <a:rPr lang="ar-SA" dirty="0" smtClean="0"/>
              <a:t>تازه ها</a:t>
            </a:r>
            <a:r>
              <a:rPr lang="en-US" dirty="0" smtClean="0"/>
              <a:t> ) </a:t>
            </a:r>
            <a:r>
              <a:rPr lang="ar-SA" dirty="0" smtClean="0"/>
              <a:t>همگان آگاهند که قرن 21 را سده بحران انرژی نیز نامیده اند. بی اگر اخیراً در گوشه و کنار این کره خاکی شاهد بروز جنگ هایی بر سر تصاحب منابع انرژی هستیم. بدیهی است با توجه به روند افزایش جمعیت مخصوصاً در کشورهای در حال توسعه و محدود بودن منابع انرژی این کشمکش ها بیشتر و علت نیست</a:t>
            </a:r>
            <a:endParaRPr lang="en-US" dirty="0" smtClean="0"/>
          </a:p>
          <a:p>
            <a:pPr>
              <a:lnSpc>
                <a:spcPct val="170000"/>
              </a:lnSpc>
            </a:pP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14290"/>
            <a:ext cx="8501122" cy="6357981"/>
          </a:xfrm>
        </p:spPr>
        <p:txBody>
          <a:bodyPr>
            <a:normAutofit fontScale="92500" lnSpcReduction="20000"/>
          </a:bodyPr>
          <a:lstStyle/>
          <a:p>
            <a:pPr algn="r" rtl="1">
              <a:lnSpc>
                <a:spcPct val="170000"/>
              </a:lnSpc>
            </a:pPr>
            <a:r>
              <a:rPr lang="ar-SA" dirty="0" smtClean="0"/>
              <a:t>ـ تبصره</a:t>
            </a:r>
            <a:br>
              <a:rPr lang="ar-SA" dirty="0" smtClean="0"/>
            </a:br>
            <a:r>
              <a:rPr lang="ar-SA" dirty="0" smtClean="0"/>
              <a:t/>
            </a:r>
            <a:br>
              <a:rPr lang="ar-SA" dirty="0" smtClean="0"/>
            </a:br>
            <a:r>
              <a:rPr lang="ar-SA" dirty="0" smtClean="0"/>
              <a:t>دانه بندي شماره </a:t>
            </a:r>
            <a:r>
              <a:rPr lang="fa-IR" dirty="0" smtClean="0"/>
              <a:t>۲</a:t>
            </a:r>
            <a:r>
              <a:rPr lang="ar-SA" dirty="0" smtClean="0"/>
              <a:t> جدول </a:t>
            </a:r>
            <a:r>
              <a:rPr lang="fa-IR" dirty="0" smtClean="0"/>
              <a:t>۲-۱</a:t>
            </a:r>
            <a:r>
              <a:rPr lang="ar-SA" dirty="0" smtClean="0"/>
              <a:t> آئين نامه </a:t>
            </a:r>
            <a:r>
              <a:rPr lang="en-US" dirty="0" smtClean="0"/>
              <a:t>AC</a:t>
            </a:r>
            <a:r>
              <a:rPr lang="fa-IR" dirty="0" smtClean="0"/>
              <a:t>۱۵۰۶</a:t>
            </a:r>
            <a:r>
              <a:rPr lang="en-US" dirty="0" smtClean="0"/>
              <a:t>R-</a:t>
            </a:r>
            <a:r>
              <a:rPr lang="fa-IR" dirty="0" smtClean="0"/>
              <a:t>۹۰</a:t>
            </a:r>
            <a:r>
              <a:rPr lang="ar-SA" dirty="0" smtClean="0"/>
              <a:t> براي بتن پاشيدني توصيه مي شود .</a:t>
            </a:r>
            <a:br>
              <a:rPr lang="ar-SA" dirty="0" smtClean="0"/>
            </a:br>
            <a:r>
              <a:rPr lang="ar-SA" dirty="0" smtClean="0"/>
              <a:t/>
            </a:r>
            <a:br>
              <a:rPr lang="ar-SA" dirty="0" smtClean="0"/>
            </a:br>
            <a:r>
              <a:rPr lang="ar-SA" dirty="0" smtClean="0"/>
              <a:t>در صورتيکه مهندس طراح پس از آزمايشهاي گوناگون از يک نوع مصالح سنگي بتواند بتني با مقاومت ، کارايي ، پمپ پذيري ، دوام و محصور شدن مناسب آرماتورها بسازد مي تواند از آن مصالح نيز استفاده نمايد .</a:t>
            </a:r>
            <a:br>
              <a:rPr lang="ar-SA" dirty="0" smtClean="0"/>
            </a:br>
            <a:r>
              <a:rPr lang="ar-SA" dirty="0" smtClean="0"/>
              <a:t/>
            </a:r>
            <a:br>
              <a:rPr lang="ar-SA" dirty="0" smtClean="0"/>
            </a:br>
            <a:r>
              <a:rPr lang="ar-SA" dirty="0" smtClean="0"/>
              <a:t>ـ استفاده از مصالح گردگوشه با درصد دانه سوزني و پولکي به ميزان حداکثر </a:t>
            </a:r>
            <a:r>
              <a:rPr lang="fa-IR" dirty="0" smtClean="0"/>
              <a:t>۱۰%</a:t>
            </a:r>
            <a:r>
              <a:rPr lang="ar-SA" dirty="0" smtClean="0"/>
              <a:t> درشت دانه توصيه مي شود .</a:t>
            </a:r>
            <a:br>
              <a:rPr lang="ar-SA" dirty="0" smtClean="0"/>
            </a:br>
            <a:r>
              <a:rPr lang="ar-SA" dirty="0" smtClean="0"/>
              <a:t/>
            </a:r>
            <a:br>
              <a:rPr lang="ar-SA" dirty="0" smtClean="0"/>
            </a:br>
            <a:r>
              <a:rPr lang="ar-SA" dirty="0" smtClean="0"/>
              <a:t>ـ سيمان مصرفي در بتن پاشيدني بايد مطابق با شرايط بند </a:t>
            </a:r>
            <a:r>
              <a:rPr lang="fa-IR" dirty="0" smtClean="0"/>
              <a:t>۳-۳</a:t>
            </a:r>
            <a:r>
              <a:rPr lang="ar-SA" dirty="0" smtClean="0"/>
              <a:t> آبا باشد .</a:t>
            </a:r>
            <a:br>
              <a:rPr lang="ar-SA" dirty="0" smtClean="0"/>
            </a:br>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14290"/>
            <a:ext cx="8643998" cy="6357981"/>
          </a:xfrm>
        </p:spPr>
        <p:txBody>
          <a:bodyPr>
            <a:normAutofit/>
          </a:bodyPr>
          <a:lstStyle/>
          <a:p>
            <a:pPr algn="r" rtl="1">
              <a:lnSpc>
                <a:spcPct val="120000"/>
              </a:lnSpc>
            </a:pPr>
            <a:r>
              <a:rPr lang="ar-SA" dirty="0" smtClean="0"/>
              <a:t>ـ آب مصرفي در بتن پاشيدني بايد مطابق با شرايط بند </a:t>
            </a:r>
            <a:r>
              <a:rPr lang="fa-IR" dirty="0" smtClean="0"/>
              <a:t>۳-۵</a:t>
            </a:r>
            <a:r>
              <a:rPr lang="ar-SA" dirty="0" smtClean="0"/>
              <a:t> آبا باشد .</a:t>
            </a:r>
            <a:br>
              <a:rPr lang="ar-SA" dirty="0" smtClean="0"/>
            </a:br>
            <a:r>
              <a:rPr lang="ar-SA" dirty="0" smtClean="0"/>
              <a:t/>
            </a:r>
            <a:br>
              <a:rPr lang="ar-SA" dirty="0" smtClean="0"/>
            </a:br>
            <a:r>
              <a:rPr lang="ar-SA" dirty="0" smtClean="0"/>
              <a:t>ـ مواد افزودني بکاررفته در بتن پاشيدني بايد با مندرجات بند </a:t>
            </a:r>
            <a:r>
              <a:rPr lang="fa-IR" dirty="0" smtClean="0"/>
              <a:t>۳-۶</a:t>
            </a:r>
            <a:r>
              <a:rPr lang="ar-SA" dirty="0" smtClean="0"/>
              <a:t> آبــا مطابقت داشته باشد .</a:t>
            </a:r>
            <a:br>
              <a:rPr lang="ar-SA" dirty="0" smtClean="0"/>
            </a:br>
            <a:r>
              <a:rPr lang="ar-SA" dirty="0" smtClean="0"/>
              <a:t/>
            </a:r>
            <a:br>
              <a:rPr lang="ar-SA" dirty="0" smtClean="0"/>
            </a:br>
            <a:r>
              <a:rPr lang="ar-SA" dirty="0" smtClean="0"/>
              <a:t>▪ طرح اختلاط :</a:t>
            </a:r>
            <a:br>
              <a:rPr lang="ar-SA" dirty="0" smtClean="0"/>
            </a:br>
            <a:r>
              <a:rPr lang="ar-SA" dirty="0" smtClean="0"/>
              <a:t/>
            </a:r>
            <a:br>
              <a:rPr lang="ar-SA" dirty="0" smtClean="0"/>
            </a:br>
            <a:r>
              <a:rPr lang="ar-SA" dirty="0" smtClean="0"/>
              <a:t>ـ مقدار نسبت آب به سيمان </a:t>
            </a:r>
            <a:r>
              <a:rPr lang="en-US" dirty="0" smtClean="0"/>
              <a:t>w/c</a:t>
            </a:r>
            <a:r>
              <a:rPr lang="ar-SA" dirty="0" smtClean="0"/>
              <a:t> بين </a:t>
            </a:r>
            <a:r>
              <a:rPr lang="fa-IR" dirty="0" smtClean="0"/>
              <a:t>۴۰/۰</a:t>
            </a:r>
            <a:r>
              <a:rPr lang="ar-SA" dirty="0" smtClean="0"/>
              <a:t> تا </a:t>
            </a:r>
            <a:r>
              <a:rPr lang="fa-IR" dirty="0" smtClean="0"/>
              <a:t>۵۵/۰</a:t>
            </a:r>
            <a:r>
              <a:rPr lang="ar-SA" dirty="0" smtClean="0"/>
              <a:t> مي باشد .</a:t>
            </a:r>
            <a:br>
              <a:rPr lang="ar-SA" dirty="0" smtClean="0"/>
            </a:br>
            <a:r>
              <a:rPr lang="ar-SA" dirty="0" smtClean="0"/>
              <a:t/>
            </a:r>
            <a:br>
              <a:rPr lang="ar-SA" dirty="0" smtClean="0"/>
            </a:br>
            <a:r>
              <a:rPr lang="ar-SA" dirty="0" smtClean="0"/>
              <a:t>ـ حـداقل مقاومت مشخصه بتــن پاشيدني مطابق بند </a:t>
            </a:r>
            <a:r>
              <a:rPr lang="fa-IR" dirty="0" smtClean="0"/>
              <a:t>۶-۴-۲</a:t>
            </a:r>
            <a:r>
              <a:rPr lang="ar-SA" dirty="0" smtClean="0"/>
              <a:t> آبــا مشخص مي گردد .</a:t>
            </a:r>
            <a:br>
              <a:rPr lang="ar-SA" dirty="0" smtClean="0"/>
            </a:br>
            <a:r>
              <a:rPr lang="ar-SA" dirty="0" smtClean="0"/>
              <a:t/>
            </a:r>
            <a:br>
              <a:rPr lang="ar-SA" dirty="0" smtClean="0"/>
            </a:br>
            <a:r>
              <a:rPr lang="ar-SA" dirty="0" smtClean="0"/>
              <a:t>ـ عيار سيمان در هر متر مکعب بتن پاشيدني حداقل </a:t>
            </a:r>
            <a:r>
              <a:rPr lang="fa-IR" dirty="0" smtClean="0"/>
              <a:t>۳۵۰</a:t>
            </a:r>
            <a:r>
              <a:rPr lang="ar-SA" dirty="0" smtClean="0"/>
              <a:t> بوده و حداکثر </a:t>
            </a:r>
            <a:r>
              <a:rPr lang="fa-IR" dirty="0" smtClean="0"/>
              <a:t>۵۰۰</a:t>
            </a:r>
            <a:r>
              <a:rPr lang="ar-SA" dirty="0" smtClean="0"/>
              <a:t> مي باشد .</a:t>
            </a:r>
            <a:br>
              <a:rPr lang="ar-SA" dirty="0" smtClean="0"/>
            </a:br>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14290"/>
            <a:ext cx="8501122" cy="6429419"/>
          </a:xfrm>
        </p:spPr>
        <p:txBody>
          <a:bodyPr>
            <a:normAutofit fontScale="85000" lnSpcReduction="20000"/>
          </a:bodyPr>
          <a:lstStyle/>
          <a:p>
            <a:pPr algn="r" rtl="1">
              <a:lnSpc>
                <a:spcPct val="170000"/>
              </a:lnSpc>
            </a:pPr>
            <a:r>
              <a:rPr lang="ar-SA" dirty="0" smtClean="0"/>
              <a:t>ـ روش بتن پاشي در اين نوع سازه ها از نوع بتن پاشيدني تر مي باشد .</a:t>
            </a:r>
            <a:br>
              <a:rPr lang="ar-SA" dirty="0" smtClean="0"/>
            </a:br>
            <a:r>
              <a:rPr lang="ar-SA" dirty="0" smtClean="0"/>
              <a:t/>
            </a:r>
            <a:br>
              <a:rPr lang="ar-SA" dirty="0" smtClean="0"/>
            </a:br>
            <a:r>
              <a:rPr lang="ar-SA" dirty="0" smtClean="0"/>
              <a:t>ـ کارايي بتن پاشيدني به گونه اي باشد که پمپ پذيري آن تأمين گردد . محدوده مناسب نشست بتن ( اسلامپ ) را مي توان بين </a:t>
            </a:r>
            <a:r>
              <a:rPr lang="fa-IR" dirty="0" smtClean="0"/>
              <a:t>۴۰</a:t>
            </a:r>
            <a:r>
              <a:rPr lang="ar-SA" dirty="0" smtClean="0"/>
              <a:t> تا </a:t>
            </a:r>
            <a:r>
              <a:rPr lang="fa-IR" dirty="0" smtClean="0"/>
              <a:t>۱۰۰</a:t>
            </a:r>
            <a:r>
              <a:rPr lang="ar-SA" dirty="0" smtClean="0"/>
              <a:t> ميليمتر در نظر گرفت .</a:t>
            </a:r>
            <a:br>
              <a:rPr lang="ar-SA" dirty="0" smtClean="0"/>
            </a:br>
            <a:r>
              <a:rPr lang="ar-SA" dirty="0" smtClean="0"/>
              <a:t/>
            </a:r>
            <a:br>
              <a:rPr lang="ar-SA" dirty="0" smtClean="0"/>
            </a:br>
            <a:r>
              <a:rPr lang="ar-SA" dirty="0" smtClean="0"/>
              <a:t>ـ چگونگي اختلاط بتن ، عمل آوري و بتن پاشي در هواي سرد و گرم بايد بر اساس مندرجات فصل هفتم آبــا صورت پذيرد .</a:t>
            </a:r>
            <a:br>
              <a:rPr lang="ar-SA" dirty="0" smtClean="0"/>
            </a:br>
            <a:r>
              <a:rPr lang="ar-SA" dirty="0" smtClean="0"/>
              <a:t/>
            </a:r>
            <a:br>
              <a:rPr lang="ar-SA" dirty="0" smtClean="0"/>
            </a:br>
            <a:r>
              <a:rPr lang="ar-SA" dirty="0" smtClean="0"/>
              <a:t>ـ زمان استفاده از بتن تازه به شرط تأمين کارايي حداکثر </a:t>
            </a:r>
            <a:r>
              <a:rPr lang="fa-IR" dirty="0" smtClean="0"/>
              <a:t>۹۰</a:t>
            </a:r>
            <a:r>
              <a:rPr lang="ar-SA" dirty="0" smtClean="0"/>
              <a:t> دقيقه پي از اختلاط مي باشد.</a:t>
            </a:r>
            <a:br>
              <a:rPr lang="ar-SA" dirty="0" smtClean="0"/>
            </a:br>
            <a:r>
              <a:rPr lang="ar-SA" dirty="0" smtClean="0"/>
              <a:t/>
            </a:r>
            <a:br>
              <a:rPr lang="ar-SA" dirty="0" smtClean="0"/>
            </a:br>
            <a:r>
              <a:rPr lang="ar-SA" dirty="0" smtClean="0"/>
              <a:t>ـ دماي محيط در زمان بتن پاشي حداکثر به </a:t>
            </a:r>
            <a:r>
              <a:rPr lang="fa-IR" dirty="0" smtClean="0"/>
              <a:t>۳۵</a:t>
            </a:r>
            <a:r>
              <a:rPr lang="ar-SA" dirty="0" smtClean="0"/>
              <a:t> درجه سانتيگراد و حداقل به </a:t>
            </a:r>
            <a:r>
              <a:rPr lang="fa-IR" dirty="0" smtClean="0"/>
              <a:t>۵</a:t>
            </a:r>
            <a:r>
              <a:rPr lang="ar-SA" dirty="0" smtClean="0"/>
              <a:t> درجه سانتيگراد محدود مي گردد .</a:t>
            </a:r>
            <a:br>
              <a:rPr lang="ar-SA" dirty="0" smtClean="0"/>
            </a:br>
            <a:r>
              <a:rPr lang="ar-SA" dirty="0" smtClean="0"/>
              <a:t/>
            </a:r>
            <a:br>
              <a:rPr lang="ar-SA" dirty="0" smtClean="0"/>
            </a:br>
            <a:r>
              <a:rPr lang="ar-SA" dirty="0" smtClean="0"/>
              <a:t>ـ استفاده از مواد افزودني بايد مطابق با استانداردهاي آبـــا باشد .</a:t>
            </a:r>
            <a:br>
              <a:rPr lang="ar-SA" dirty="0" smtClean="0"/>
            </a:br>
            <a:r>
              <a:rPr lang="ar-SA" dirty="0" smtClean="0"/>
              <a:t/>
            </a:r>
            <a:br>
              <a:rPr lang="ar-SA" dirty="0" smtClean="0"/>
            </a:br>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14290"/>
            <a:ext cx="8715436" cy="6215105"/>
          </a:xfrm>
        </p:spPr>
        <p:txBody>
          <a:bodyPr>
            <a:normAutofit lnSpcReduction="10000"/>
          </a:bodyPr>
          <a:lstStyle/>
          <a:p>
            <a:pPr algn="r" rtl="1">
              <a:lnSpc>
                <a:spcPct val="170000"/>
              </a:lnSpc>
            </a:pPr>
            <a:r>
              <a:rPr lang="ar-SA" dirty="0" smtClean="0"/>
              <a:t>▪ آزمايشهاي بتن پاشيدني :</a:t>
            </a:r>
            <a:br>
              <a:rPr lang="ar-SA" dirty="0" smtClean="0"/>
            </a:br>
            <a:r>
              <a:rPr lang="ar-SA" dirty="0" smtClean="0"/>
              <a:t/>
            </a:r>
            <a:br>
              <a:rPr lang="ar-SA" dirty="0" smtClean="0"/>
            </a:br>
            <a:r>
              <a:rPr lang="ar-SA" dirty="0" smtClean="0"/>
              <a:t>ـ بهترين روش آزمايش بتن پاشيدني مغزه گيري مي باشد .</a:t>
            </a:r>
            <a:br>
              <a:rPr lang="ar-SA" dirty="0" smtClean="0"/>
            </a:br>
            <a:r>
              <a:rPr lang="ar-SA" dirty="0" smtClean="0"/>
              <a:t/>
            </a:r>
            <a:br>
              <a:rPr lang="ar-SA" dirty="0" smtClean="0"/>
            </a:br>
            <a:r>
              <a:rPr lang="ar-SA" dirty="0" smtClean="0"/>
              <a:t>بعلت محدوديت ضخامت بستن در اين نوع سازه ها مي بايست از نمونه مکعبي شکل ( چوبي يا فلزي به ابعاد حداقل </a:t>
            </a:r>
            <a:r>
              <a:rPr lang="fa-IR" dirty="0" smtClean="0"/>
              <a:t>۷۵-۴۶۰-۴۶۰</a:t>
            </a:r>
            <a:r>
              <a:rPr lang="ar-SA" dirty="0" smtClean="0"/>
              <a:t> ميليمتر و يا نمونه </a:t>
            </a:r>
            <a:r>
              <a:rPr lang="fa-IR" dirty="0" smtClean="0"/>
              <a:t>۱۵۰-۷۵۰-۷۵۰</a:t>
            </a:r>
            <a:r>
              <a:rPr lang="ar-SA" dirty="0" smtClean="0"/>
              <a:t> ميليمتر استفاده نمود . نمونه جهت آزمايش مقاومت فشاري و آزمايشهاي ديگر از قبيل تخلخل ، وزن حجمي وغيره ميباشد .</a:t>
            </a:r>
            <a:br>
              <a:rPr lang="ar-SA" dirty="0" smtClean="0"/>
            </a:br>
            <a:r>
              <a:rPr lang="ar-SA" dirty="0" smtClean="0"/>
              <a:t/>
            </a:r>
            <a:br>
              <a:rPr lang="ar-SA" dirty="0" smtClean="0"/>
            </a:br>
            <a:r>
              <a:rPr lang="ar-SA" dirty="0" smtClean="0"/>
              <a:t>ـ وضعيت پوشش ميلگرد در نمونه هاي بند فوق بايستي مشابه شرايط اجرا باشد .</a:t>
            </a:r>
            <a:br>
              <a:rPr lang="ar-SA" dirty="0" smtClean="0"/>
            </a:br>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214290"/>
            <a:ext cx="8429683" cy="6357981"/>
          </a:xfrm>
        </p:spPr>
        <p:txBody>
          <a:bodyPr>
            <a:normAutofit fontScale="92500" lnSpcReduction="10000"/>
          </a:bodyPr>
          <a:lstStyle/>
          <a:p>
            <a:pPr algn="r" rtl="1">
              <a:lnSpc>
                <a:spcPct val="170000"/>
              </a:lnSpc>
            </a:pPr>
            <a:r>
              <a:rPr lang="ar-SA" dirty="0" smtClean="0"/>
              <a:t>ـ براي آزمايش مقاومت فشاري بايد حداقل سه آزمايش که هر آزمايش شامل يک زوج نمونه مغزه گيري از قسمت بتن غير مسلح وبراي ساير آزمايشها حداقل شش مغزه از قسمت بتن مسلح گرفته شود .</a:t>
            </a:r>
            <a:br>
              <a:rPr lang="ar-SA" dirty="0" smtClean="0"/>
            </a:br>
            <a:r>
              <a:rPr lang="ar-SA" dirty="0" smtClean="0"/>
              <a:t/>
            </a:r>
            <a:br>
              <a:rPr lang="ar-SA" dirty="0" smtClean="0"/>
            </a:br>
            <a:r>
              <a:rPr lang="ar-SA" dirty="0" smtClean="0"/>
              <a:t>ـ آزمايش مغزه ها بايد مطابق "د ت </a:t>
            </a:r>
            <a:r>
              <a:rPr lang="fa-IR" dirty="0" smtClean="0"/>
              <a:t>۶۵" </a:t>
            </a:r>
            <a:r>
              <a:rPr lang="ar-SA" dirty="0" smtClean="0"/>
              <a:t>صورت پذيرد .</a:t>
            </a:r>
            <a:br>
              <a:rPr lang="ar-SA" dirty="0" smtClean="0"/>
            </a:br>
            <a:r>
              <a:rPr lang="ar-SA" dirty="0" smtClean="0"/>
              <a:t/>
            </a:r>
            <a:br>
              <a:rPr lang="ar-SA" dirty="0" smtClean="0"/>
            </a:br>
            <a:r>
              <a:rPr lang="ar-SA" dirty="0" smtClean="0"/>
              <a:t>ـ ارزيابي نمونه هاي مغزه مي بايست مطابق بند </a:t>
            </a:r>
            <a:r>
              <a:rPr lang="fa-IR" dirty="0" smtClean="0"/>
              <a:t>۶-۶-۵</a:t>
            </a:r>
            <a:r>
              <a:rPr lang="ar-SA" dirty="0" smtClean="0"/>
              <a:t> آبا صورت پذيرد .</a:t>
            </a:r>
            <a:br>
              <a:rPr lang="ar-SA" dirty="0" smtClean="0"/>
            </a:br>
            <a:r>
              <a:rPr lang="ar-SA" dirty="0" smtClean="0"/>
              <a:t/>
            </a:r>
            <a:br>
              <a:rPr lang="ar-SA" dirty="0" smtClean="0"/>
            </a:br>
            <a:r>
              <a:rPr lang="ar-SA" dirty="0" smtClean="0"/>
              <a:t>ـ بمنظور ارزيابي کيفي بتن پاشيدني ميتوان از آزمايشهايي نظير آزمايش چکش اشميت ، بيرون کشيدن فولاد و نمونه گيري به شکل قالبهاي استاندارد مکعبي يا استوانه اي و غيره مطابق با استانداردهاي مربوطه استفاده کرد .</a:t>
            </a:r>
            <a:br>
              <a:rPr lang="ar-SA" dirty="0" smtClean="0"/>
            </a:br>
            <a:r>
              <a:rPr lang="ar-SA" dirty="0" smtClean="0"/>
              <a:t/>
            </a:r>
            <a:br>
              <a:rPr lang="ar-SA" dirty="0" smtClean="0"/>
            </a:br>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214290"/>
            <a:ext cx="8429683" cy="6429419"/>
          </a:xfrm>
        </p:spPr>
        <p:txBody>
          <a:bodyPr>
            <a:normAutofit fontScale="85000" lnSpcReduction="20000"/>
          </a:bodyPr>
          <a:lstStyle/>
          <a:p>
            <a:pPr algn="r" rtl="1">
              <a:lnSpc>
                <a:spcPct val="170000"/>
              </a:lnSpc>
            </a:pPr>
            <a:r>
              <a:rPr lang="ar-SA" dirty="0" smtClean="0"/>
              <a:t>▪ بارگذاري و تحليل :</a:t>
            </a:r>
            <a:br>
              <a:rPr lang="ar-SA" dirty="0" smtClean="0"/>
            </a:br>
            <a:r>
              <a:rPr lang="ar-SA" dirty="0" smtClean="0"/>
              <a:t/>
            </a:r>
            <a:br>
              <a:rPr lang="ar-SA" dirty="0" smtClean="0"/>
            </a:br>
            <a:r>
              <a:rPr lang="ar-SA" dirty="0" smtClean="0"/>
              <a:t>ـ کليه بارهاي وارد به سازه بجز بارهاي ناشي از زلزله بايد براساس ضوابط استاندارد </a:t>
            </a:r>
            <a:r>
              <a:rPr lang="fa-IR" dirty="0" smtClean="0"/>
              <a:t>۵۱۹</a:t>
            </a:r>
            <a:r>
              <a:rPr lang="ar-SA" dirty="0" smtClean="0"/>
              <a:t> ايران تحت عنوان "حداقل بار وارده به ساختمانها و ابنيه فني" تعيين شوند .</a:t>
            </a:r>
            <a:br>
              <a:rPr lang="ar-SA" dirty="0" smtClean="0"/>
            </a:br>
            <a:r>
              <a:rPr lang="ar-SA" dirty="0" smtClean="0"/>
              <a:t/>
            </a:r>
            <a:br>
              <a:rPr lang="ar-SA" dirty="0" smtClean="0"/>
            </a:br>
            <a:r>
              <a:rPr lang="ar-SA" dirty="0" smtClean="0"/>
              <a:t>ـ در محاسبات زلزله با رعايت کليه ضوابط ذکرشده ضريب رفتار حداکثر معادل </a:t>
            </a:r>
            <a:r>
              <a:rPr lang="fa-IR" dirty="0" smtClean="0"/>
              <a:t>۱۵</a:t>
            </a:r>
            <a:r>
              <a:rPr lang="ar-SA" dirty="0" smtClean="0"/>
              <a:t> اختيار ميشود .</a:t>
            </a:r>
            <a:br>
              <a:rPr lang="ar-SA" dirty="0" smtClean="0"/>
            </a:br>
            <a:r>
              <a:rPr lang="ar-SA" dirty="0" smtClean="0"/>
              <a:t/>
            </a:r>
            <a:br>
              <a:rPr lang="ar-SA" dirty="0" smtClean="0"/>
            </a:br>
            <a:r>
              <a:rPr lang="ar-SA" dirty="0" smtClean="0"/>
              <a:t>ـ اصول تحليل سازه هاي صفحه اي و همچنين مشخصات مصالح ، مشخصات هندسي و مدل سازي آنها بايد مطابق ضوابط بخش </a:t>
            </a:r>
            <a:r>
              <a:rPr lang="fa-IR" dirty="0" smtClean="0"/>
              <a:t>۳-۱۰</a:t>
            </a:r>
            <a:r>
              <a:rPr lang="ar-SA" dirty="0" smtClean="0"/>
              <a:t> آبا باشد .</a:t>
            </a:r>
            <a:br>
              <a:rPr lang="ar-SA" dirty="0" smtClean="0"/>
            </a:br>
            <a:r>
              <a:rPr lang="ar-SA" dirty="0" smtClean="0"/>
              <a:t/>
            </a:r>
            <a:br>
              <a:rPr lang="ar-SA" dirty="0" smtClean="0"/>
            </a:br>
            <a:r>
              <a:rPr lang="ar-SA" dirty="0" smtClean="0"/>
              <a:t>● طراحي ساختاري ( سازه اي ) :</a:t>
            </a:r>
            <a:br>
              <a:rPr lang="ar-SA" dirty="0" smtClean="0"/>
            </a:br>
            <a:r>
              <a:rPr lang="ar-SA" dirty="0" smtClean="0"/>
              <a:t/>
            </a:r>
            <a:br>
              <a:rPr lang="ar-SA" dirty="0" smtClean="0"/>
            </a:br>
            <a:r>
              <a:rPr lang="ar-SA" dirty="0" smtClean="0"/>
              <a:t>▪ کليات :</a:t>
            </a:r>
            <a:br>
              <a:rPr lang="ar-SA" dirty="0" smtClean="0"/>
            </a:br>
            <a:r>
              <a:rPr lang="ar-SA" dirty="0" smtClean="0"/>
              <a:t/>
            </a:r>
            <a:br>
              <a:rPr lang="ar-SA" dirty="0" smtClean="0"/>
            </a:br>
            <a:r>
              <a:rPr lang="ar-SA" dirty="0" smtClean="0"/>
              <a:t>طراحي اعضاي ساختاري ( سازه اي ) در سيستم صفحه </a:t>
            </a:r>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214290"/>
            <a:ext cx="8501121" cy="6429419"/>
          </a:xfrm>
        </p:spPr>
        <p:txBody>
          <a:bodyPr>
            <a:normAutofit fontScale="92500" lnSpcReduction="20000"/>
          </a:bodyPr>
          <a:lstStyle/>
          <a:p>
            <a:pPr algn="r" rtl="1">
              <a:lnSpc>
                <a:spcPct val="170000"/>
              </a:lnSpc>
            </a:pPr>
            <a:r>
              <a:rPr lang="ar-SA" dirty="0" smtClean="0"/>
              <a:t>اي بايد براساس مقررات آئين نامه بتن ايران ( آبا ) صورت گيرد مگر در موارد کمبود که صريحاً آئين نامه ديگري ذکر شده باشد .</a:t>
            </a:r>
            <a:br>
              <a:rPr lang="ar-SA" dirty="0" smtClean="0"/>
            </a:br>
            <a:r>
              <a:rPr lang="ar-SA" dirty="0" smtClean="0"/>
              <a:t/>
            </a:r>
            <a:br>
              <a:rPr lang="ar-SA" dirty="0" smtClean="0"/>
            </a:br>
            <a:r>
              <a:rPr lang="ar-SA" dirty="0" smtClean="0"/>
              <a:t>ـ مقاومت خمشي :</a:t>
            </a:r>
            <a:br>
              <a:rPr lang="ar-SA" dirty="0" smtClean="0"/>
            </a:br>
            <a:r>
              <a:rPr lang="ar-SA" dirty="0" smtClean="0"/>
              <a:t/>
            </a:r>
            <a:br>
              <a:rPr lang="ar-SA" dirty="0" smtClean="0"/>
            </a:br>
            <a:r>
              <a:rPr lang="ar-SA" dirty="0" smtClean="0"/>
              <a:t>ـ عملکرد ساختاري صفحات کف درصورت کفايت مفتولهاي قطري بصورت ترکيبي کامل و بصورت دال يکطرفه خواهد بود .</a:t>
            </a:r>
            <a:br>
              <a:rPr lang="ar-SA" dirty="0" smtClean="0"/>
            </a:br>
            <a:r>
              <a:rPr lang="ar-SA" dirty="0" smtClean="0"/>
              <a:t/>
            </a:r>
            <a:br>
              <a:rPr lang="ar-SA" dirty="0" smtClean="0"/>
            </a:br>
            <a:r>
              <a:rPr lang="ar-SA" dirty="0" smtClean="0"/>
              <a:t>ـ در صورت عدم کفايت مفتولهاي قطري براي تأمين شرايط بند فوق بايستي عملکرد مقطع با بهره گيري از تحليل و محاسبات دقيق مشخص گردد .</a:t>
            </a:r>
            <a:br>
              <a:rPr lang="ar-SA" dirty="0" smtClean="0"/>
            </a:br>
            <a:r>
              <a:rPr lang="ar-SA" dirty="0" smtClean="0"/>
              <a:t/>
            </a:r>
            <a:br>
              <a:rPr lang="ar-SA" dirty="0" smtClean="0"/>
            </a:br>
            <a:r>
              <a:rPr lang="ar-SA" dirty="0" smtClean="0"/>
              <a:t>ـ طراحي خمشي براساس ضوابط فصل </a:t>
            </a:r>
            <a:r>
              <a:rPr lang="fa-IR" dirty="0" smtClean="0"/>
              <a:t>۱۱</a:t>
            </a:r>
            <a:r>
              <a:rPr lang="ar-SA" dirty="0" smtClean="0"/>
              <a:t> آبا انجام مي گيرد .</a:t>
            </a:r>
            <a:br>
              <a:rPr lang="ar-SA" dirty="0" smtClean="0"/>
            </a:br>
            <a:r>
              <a:rPr lang="ar-SA" dirty="0" smtClean="0"/>
              <a:t/>
            </a:r>
            <a:br>
              <a:rPr lang="ar-SA" dirty="0" smtClean="0"/>
            </a:br>
            <a:r>
              <a:rPr lang="ar-SA" dirty="0" smtClean="0"/>
              <a:t>ـ حداقل آرماتور مصرفي در صفحات سقف بايد طبق بند </a:t>
            </a:r>
            <a:r>
              <a:rPr lang="fa-IR" dirty="0" smtClean="0"/>
              <a:t>۱۵-۵-۱-۱</a:t>
            </a:r>
            <a:r>
              <a:rPr lang="ar-SA" dirty="0" smtClean="0"/>
              <a:t> آبا تعيين شود .</a:t>
            </a:r>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357166"/>
            <a:ext cx="8501121" cy="5572164"/>
          </a:xfrm>
        </p:spPr>
        <p:txBody>
          <a:bodyPr>
            <a:normAutofit/>
          </a:bodyPr>
          <a:lstStyle/>
          <a:p>
            <a:pPr algn="r" rtl="1">
              <a:lnSpc>
                <a:spcPct val="170000"/>
              </a:lnSpc>
            </a:pPr>
            <a:r>
              <a:rPr lang="ar-SA" dirty="0" smtClean="0"/>
              <a:t>▪ مقاومت برشي :</a:t>
            </a:r>
            <a:br>
              <a:rPr lang="ar-SA" dirty="0" smtClean="0"/>
            </a:br>
            <a:r>
              <a:rPr lang="ar-SA" dirty="0" smtClean="0"/>
              <a:t/>
            </a:r>
            <a:br>
              <a:rPr lang="ar-SA" dirty="0" smtClean="0"/>
            </a:br>
            <a:r>
              <a:rPr lang="ar-SA" dirty="0" smtClean="0"/>
              <a:t>ـ مقاومت برشي صفحات ديواري بايد طبق مقررات فصل </a:t>
            </a:r>
            <a:r>
              <a:rPr lang="fa-IR" dirty="0" smtClean="0"/>
              <a:t>۱۲</a:t>
            </a:r>
            <a:r>
              <a:rPr lang="ar-SA" dirty="0" smtClean="0"/>
              <a:t> آبا تعيين شود . در اين حالت ضخامت کل ديوار حداکثر بايد معادل مجموع ضخامت لايه هاي بتني دوطرف در نظر گرفته شود .</a:t>
            </a:r>
            <a:br>
              <a:rPr lang="ar-SA" dirty="0" smtClean="0"/>
            </a:br>
            <a:r>
              <a:rPr lang="ar-SA" dirty="0" smtClean="0"/>
              <a:t/>
            </a:r>
            <a:br>
              <a:rPr lang="ar-SA" dirty="0" smtClean="0"/>
            </a:br>
            <a:r>
              <a:rPr lang="ar-SA" dirty="0" smtClean="0"/>
              <a:t>ـ مقاومت برشي صفحات سقفي باتوجه به مشخصات هندسي ، تعداد ونوع اعضاي قطري در صفحات طبق مقررات فصل </a:t>
            </a:r>
            <a:r>
              <a:rPr lang="fa-IR" dirty="0" smtClean="0"/>
              <a:t>۱۲</a:t>
            </a:r>
            <a:r>
              <a:rPr lang="ar-SA" dirty="0" smtClean="0"/>
              <a:t> آبا محاسبه مي گردد </a:t>
            </a:r>
            <a:r>
              <a:rPr lang="en-US" dirty="0" smtClean="0"/>
              <a:t>(4)</a:t>
            </a:r>
          </a:p>
          <a:p>
            <a:pPr algn="r" rtl="1">
              <a:lnSpc>
                <a:spcPct val="170000"/>
              </a:lnSpc>
            </a:pPr>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4290"/>
            <a:ext cx="7772400" cy="4929222"/>
          </a:xfrm>
        </p:spPr>
        <p:txBody>
          <a:bodyPr>
            <a:normAutofit fontScale="92500" lnSpcReduction="20000"/>
          </a:bodyPr>
          <a:lstStyle/>
          <a:p>
            <a:pPr algn="r" rtl="1">
              <a:lnSpc>
                <a:spcPct val="120000"/>
              </a:lnSpc>
            </a:pPr>
            <a:endParaRPr lang="en-US" dirty="0" smtClean="0"/>
          </a:p>
          <a:p>
            <a:pPr algn="r" rtl="1">
              <a:lnSpc>
                <a:spcPct val="120000"/>
              </a:lnSpc>
            </a:pPr>
            <a:endParaRPr lang="en-US" dirty="0" smtClean="0"/>
          </a:p>
          <a:p>
            <a:pPr algn="r" rtl="1">
              <a:lnSpc>
                <a:spcPct val="120000"/>
              </a:lnSpc>
            </a:pPr>
            <a:r>
              <a:rPr lang="ar-SA" dirty="0" smtClean="0"/>
              <a:t>ساندویچ پنل های دیواری و سقفی </a:t>
            </a:r>
            <a:endParaRPr lang="en-US" dirty="0" smtClean="0"/>
          </a:p>
          <a:p>
            <a:pPr algn="r" rtl="1">
              <a:lnSpc>
                <a:spcPct val="120000"/>
              </a:lnSpc>
            </a:pPr>
            <a:r>
              <a:rPr lang="en-US" dirty="0" smtClean="0"/>
              <a:t>  </a:t>
            </a:r>
          </a:p>
          <a:p>
            <a:pPr algn="r" rtl="1">
              <a:lnSpc>
                <a:spcPct val="120000"/>
              </a:lnSpc>
            </a:pPr>
            <a:endParaRPr lang="en-US" dirty="0" smtClean="0"/>
          </a:p>
          <a:p>
            <a:pPr algn="r" rtl="1">
              <a:lnSpc>
                <a:spcPct val="120000"/>
              </a:lnSpc>
            </a:pPr>
            <a:r>
              <a:rPr lang="en-US" dirty="0" smtClean="0"/>
              <a:t> </a:t>
            </a:r>
          </a:p>
          <a:p>
            <a:pPr algn="r" rtl="1">
              <a:lnSpc>
                <a:spcPct val="120000"/>
              </a:lnSpc>
            </a:pPr>
            <a:r>
              <a:rPr lang="en-US" dirty="0" smtClean="0"/>
              <a:t>  </a:t>
            </a:r>
          </a:p>
          <a:p>
            <a:pPr algn="r" rtl="1">
              <a:lnSpc>
                <a:spcPct val="120000"/>
              </a:lnSpc>
            </a:pPr>
            <a:r>
              <a:rPr lang="en-US" dirty="0" smtClean="0"/>
              <a:t>   </a:t>
            </a:r>
            <a:r>
              <a:rPr lang="ar-SA" dirty="0" smtClean="0"/>
              <a:t>پنل ها در ضخامت 5 الی 25 سانتی متر و به طول دلخواه بر حسب سفارش تولید می گردد و این امکان به مشتری کمک می نماید تا کاهش قابل توجهی در هزینه حمل، نصب و دور ریز به عمل آورد. پنل ها از 5 لایه تشکیل می شود، لایه محافظ درونی و بیرونی از جنس ورق های گالوانیزه و آلوزینگ، آلومینیوم بوده و دو لایه چسب مخصوص جهت اتصال لایه های محافظ بیرونی و عایق پلی استایرن به کار برده می شود . فوم داخل ساندویچ پنل ها نیز از جنس پلی استایرن با وزن معادل 16 کیلوگرم بر متر مکعب می باشد </a:t>
            </a:r>
            <a:endParaRPr lang="en-US" dirty="0"/>
          </a:p>
        </p:txBody>
      </p:sp>
      <p:pic>
        <p:nvPicPr>
          <p:cNvPr id="4" name="Picture 3" descr="http://www.g-tsa.com/images/stories/mama.jpg"/>
          <p:cNvPicPr/>
          <p:nvPr/>
        </p:nvPicPr>
        <p:blipFill>
          <a:blip r:embed="rId2" cstate="print"/>
          <a:srcRect/>
          <a:stretch>
            <a:fillRect/>
          </a:stretch>
        </p:blipFill>
        <p:spPr bwMode="auto">
          <a:xfrm>
            <a:off x="1571604" y="500042"/>
            <a:ext cx="2571769" cy="2124073"/>
          </a:xfrm>
          <a:prstGeom prst="rect">
            <a:avLst/>
          </a:prstGeom>
          <a:noFill/>
          <a:ln w="9525">
            <a:noFill/>
            <a:miter lim="800000"/>
            <a:headEnd/>
            <a:tailEnd/>
          </a:ln>
        </p:spPr>
      </p:pic>
      <p:pic>
        <p:nvPicPr>
          <p:cNvPr id="5" name="Picture 4" descr="http://www.g-tsa.com/images/stories/888.jpg"/>
          <p:cNvPicPr/>
          <p:nvPr/>
        </p:nvPicPr>
        <p:blipFill>
          <a:blip r:embed="rId3" cstate="print"/>
          <a:srcRect/>
          <a:stretch>
            <a:fillRect/>
          </a:stretch>
        </p:blipFill>
        <p:spPr bwMode="auto">
          <a:xfrm>
            <a:off x="2143108" y="5048250"/>
            <a:ext cx="5210175" cy="1809750"/>
          </a:xfrm>
          <a:prstGeom prst="rect">
            <a:avLst/>
          </a:prstGeom>
          <a:noFill/>
          <a:ln w="9525">
            <a:noFill/>
            <a:miter lim="800000"/>
            <a:headEnd/>
            <a:tailEnd/>
          </a:ln>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0"/>
            <a:ext cx="7772400" cy="6643709"/>
          </a:xfrm>
        </p:spPr>
        <p:txBody>
          <a:bodyPr>
            <a:normAutofit/>
          </a:bodyPr>
          <a:lstStyle/>
          <a:p>
            <a:pPr algn="r" rtl="1">
              <a:lnSpc>
                <a:spcPct val="170000"/>
              </a:lnSpc>
            </a:pPr>
            <a:endParaRPr lang="en-US" dirty="0" smtClean="0"/>
          </a:p>
          <a:p>
            <a:pPr algn="r" rtl="1">
              <a:lnSpc>
                <a:spcPct val="170000"/>
              </a:lnSpc>
            </a:pPr>
            <a:r>
              <a:rPr lang="ar-SA" dirty="0" smtClean="0"/>
              <a:t>ویژگیهای پلی استایرن</a:t>
            </a:r>
            <a:r>
              <a:rPr lang="en-US" dirty="0" smtClean="0"/>
              <a:t>  </a:t>
            </a:r>
          </a:p>
          <a:p>
            <a:pPr algn="r" rtl="1">
              <a:lnSpc>
                <a:spcPct val="170000"/>
              </a:lnSpc>
            </a:pPr>
            <a:r>
              <a:rPr lang="en-US" dirty="0" smtClean="0"/>
              <a:t>        </a:t>
            </a:r>
            <a:r>
              <a:rPr lang="ar-SA" dirty="0" smtClean="0"/>
              <a:t>فوم جامد در مقابل حلال ها، روان کننده ها، روغن های معدنی اسیدها و بازهای رقیق دود نامناسب کارخانجات و همچنین ها قارچ ها و میکروب ها مقاوم بوده و به هیچ وجه نمی پوسد. این ماده مقاوم در برابر رشد گیاهان بوده و به علت نداشتن بو و خطر برای سلامت انسان و حیوان و عدم امکان زندگی حشرات موذی در داخل فوم بهترین نوع عایق مصرفی در انواع پوشش های سقف و دیوار و کف سردخانه ها می باشد</a:t>
            </a:r>
            <a:r>
              <a:rPr lang="en-US" dirty="0" smtClean="0"/>
              <a:t>(5)</a:t>
            </a:r>
          </a:p>
          <a:p>
            <a:pPr algn="r" rtl="1">
              <a:lnSpc>
                <a:spcPct val="170000"/>
              </a:lnSpc>
            </a:pPr>
            <a:endParaRPr lang="en-US" dirty="0" smtClean="0"/>
          </a:p>
          <a:p>
            <a:pPr algn="r" rtl="1">
              <a:lnSpc>
                <a:spcPct val="170000"/>
              </a:lnSpc>
            </a:pPr>
            <a:endParaRPr lang="en-US" dirty="0" smtClean="0"/>
          </a:p>
          <a:p>
            <a:pPr algn="r" rtl="1">
              <a:lnSpc>
                <a:spcPct val="170000"/>
              </a:lnSpc>
            </a:pPr>
            <a:endParaRPr lang="en-US" dirty="0" smtClean="0"/>
          </a:p>
          <a:p>
            <a:pPr algn="r" rtl="1">
              <a:lnSpc>
                <a:spcPct val="170000"/>
              </a:lnSpc>
            </a:pPr>
            <a:endParaRPr lang="en-US" dirty="0" smtClean="0"/>
          </a:p>
          <a:p>
            <a:pPr algn="r" rtl="1">
              <a:lnSpc>
                <a:spcPct val="170000"/>
              </a:lnSpc>
            </a:pPr>
            <a:endParaRPr lang="en-US" dirty="0" smtClean="0"/>
          </a:p>
        </p:txBody>
      </p:sp>
      <p:pic>
        <p:nvPicPr>
          <p:cNvPr id="4" name="Picture 3" descr="http://www.g-tsa.com/images/stories/9999.jpg"/>
          <p:cNvPicPr/>
          <p:nvPr/>
        </p:nvPicPr>
        <p:blipFill>
          <a:blip r:embed="rId2" cstate="print"/>
          <a:srcRect/>
          <a:stretch>
            <a:fillRect/>
          </a:stretch>
        </p:blipFill>
        <p:spPr bwMode="auto">
          <a:xfrm>
            <a:off x="1643042" y="4000504"/>
            <a:ext cx="4829175" cy="2057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85728"/>
            <a:ext cx="8715436" cy="6357981"/>
          </a:xfrm>
        </p:spPr>
        <p:txBody>
          <a:bodyPr>
            <a:normAutofit/>
          </a:bodyPr>
          <a:lstStyle/>
          <a:p>
            <a:pPr algn="r" rtl="1">
              <a:lnSpc>
                <a:spcPct val="170000"/>
              </a:lnSpc>
            </a:pPr>
            <a:r>
              <a:rPr lang="ar-SA" dirty="0" smtClean="0"/>
              <a:t>جهانی </a:t>
            </a:r>
            <a:r>
              <a:rPr lang="ar-SA" dirty="0"/>
              <a:t>تر شوند. اما متخصصین و دانشمندان جهان در پی چاره اندیشی، امروزه به فکر کاهش اتلاف انرژی و صرفه جویی آن به روش های مختلف افتاده اند که یکی از مهمترین آنها استفاده از مصالح جدید و عایق در ساختمان سازی است. با این عمل مقادیر بسیار زیادی از انرژی ذخیره خواهد شد، از طرفی استفاده از مصالح یاد شده نباید بگونه ای باشد که سرعت احداث ساختمانها را کاهش دهد زیرا در اینصورت مقرون به صرفه نخواهند بود</a:t>
            </a:r>
            <a:r>
              <a:rPr lang="en-US" dirty="0"/>
              <a:t>. </a:t>
            </a:r>
            <a:r>
              <a:rPr lang="ar-SA" dirty="0"/>
              <a:t>سیستم های نوین احداث بنا با در نظر گرفتن دو عامل مهم فوق الذکر و عوامل دیگری نظیر استحکام سازه ای، مقاومت در برابر حوادث طبیعی نظیر سیل، زلزله، آتش سوزی، و ... طراحی و اجرا می گردند که می توان کارآمدترین آنها را سیستم ساختمانی</a:t>
            </a:r>
            <a:r>
              <a:rPr lang="en-US" dirty="0"/>
              <a:t> D.C.G </a:t>
            </a:r>
            <a:r>
              <a:rPr lang="ar-SA" dirty="0"/>
              <a:t>نامید</a:t>
            </a:r>
            <a:r>
              <a:rPr lang="en-US" dirty="0"/>
              <a:t>.</a:t>
            </a:r>
          </a:p>
          <a:p>
            <a:pPr algn="r" rtl="1">
              <a:lnSpc>
                <a:spcPct val="170000"/>
              </a:lnSpc>
            </a:pP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214290"/>
            <a:ext cx="8358245" cy="6357981"/>
          </a:xfrm>
        </p:spPr>
        <p:txBody>
          <a:bodyPr>
            <a:normAutofit/>
          </a:bodyPr>
          <a:lstStyle/>
          <a:p>
            <a:pPr algn="r" rtl="1">
              <a:lnSpc>
                <a:spcPct val="170000"/>
              </a:lnSpc>
            </a:pPr>
            <a:r>
              <a:rPr lang="ar-SA" dirty="0" smtClean="0"/>
              <a:t>نحوه مونتاژ پانل دیوار</a:t>
            </a:r>
            <a:r>
              <a:rPr lang="en-US" dirty="0" smtClean="0"/>
              <a:t>  </a:t>
            </a:r>
          </a:p>
          <a:p>
            <a:pPr algn="r" rtl="1">
              <a:lnSpc>
                <a:spcPct val="170000"/>
              </a:lnSpc>
            </a:pPr>
            <a:r>
              <a:rPr lang="en-US" dirty="0" smtClean="0"/>
              <a:t>         </a:t>
            </a:r>
            <a:r>
              <a:rPr lang="ar-SA" dirty="0" smtClean="0"/>
              <a:t>قبل از جا زدن </a:t>
            </a:r>
            <a:r>
              <a:rPr lang="en-US" dirty="0" smtClean="0"/>
              <a:t>(</a:t>
            </a:r>
            <a:r>
              <a:rPr lang="ar-SA" dirty="0" smtClean="0"/>
              <a:t>چفت کردن پنل های دیواری) موارد زیر مورد اهمیت است</a:t>
            </a:r>
            <a:r>
              <a:rPr lang="en-US" dirty="0" smtClean="0"/>
              <a:t> :</a:t>
            </a:r>
          </a:p>
          <a:p>
            <a:pPr algn="r" rtl="1">
              <a:lnSpc>
                <a:spcPct val="170000"/>
              </a:lnSpc>
            </a:pPr>
            <a:r>
              <a:rPr lang="en-US" b="1" dirty="0" smtClean="0"/>
              <a:t>1-</a:t>
            </a:r>
            <a:r>
              <a:rPr lang="en-US" dirty="0" smtClean="0"/>
              <a:t> </a:t>
            </a:r>
            <a:r>
              <a:rPr lang="ar-SA" dirty="0" smtClean="0"/>
              <a:t>برای حصول اطمینان از آببندی های لازمه در محل چفت شدن پانل ها قبل از چفت کردن پانل ها محل درز پانل ها با اسپری پلی یورتان پر شده و سپس پانل دیگر قبل از پف کردن کامل پلی یورتان جا زده می شود این کار باعث می شود </a:t>
            </a:r>
            <a:r>
              <a:rPr lang="en-US" dirty="0" smtClean="0"/>
              <a:t>: </a:t>
            </a:r>
          </a:p>
          <a:p>
            <a:pPr algn="r" rtl="1">
              <a:lnSpc>
                <a:spcPct val="170000"/>
              </a:lnSpc>
            </a:pPr>
            <a:r>
              <a:rPr lang="en-US" dirty="0" smtClean="0"/>
              <a:t> </a:t>
            </a:r>
            <a:r>
              <a:rPr lang="ar-SA" b="1" dirty="0" smtClean="0"/>
              <a:t>الف</a:t>
            </a:r>
            <a:r>
              <a:rPr lang="en-US" b="1" dirty="0" smtClean="0"/>
              <a:t>:</a:t>
            </a:r>
            <a:r>
              <a:rPr lang="en-US" dirty="0" smtClean="0"/>
              <a:t>  </a:t>
            </a:r>
            <a:r>
              <a:rPr lang="ar-SA" dirty="0" smtClean="0"/>
              <a:t>آببندی پنل ها در محل اتصال به هم زیاد تر باشد </a:t>
            </a:r>
            <a:r>
              <a:rPr lang="en-US" dirty="0" smtClean="0"/>
              <a:t>.</a:t>
            </a:r>
          </a:p>
          <a:p>
            <a:pPr algn="r" rtl="1">
              <a:lnSpc>
                <a:spcPct val="170000"/>
              </a:lnSpc>
            </a:pPr>
            <a:r>
              <a:rPr lang="ar-SA" b="1" dirty="0" smtClean="0"/>
              <a:t>ب</a:t>
            </a:r>
            <a:r>
              <a:rPr lang="en-US" b="1" dirty="0" smtClean="0"/>
              <a:t>:</a:t>
            </a:r>
            <a:r>
              <a:rPr lang="en-US" dirty="0" smtClean="0"/>
              <a:t>   </a:t>
            </a:r>
            <a:r>
              <a:rPr lang="ar-SA" dirty="0" smtClean="0"/>
              <a:t>چسبندگی پانل ها به هم در محل درز زیادتر شود</a:t>
            </a:r>
            <a:r>
              <a:rPr lang="en-US" dirty="0" smtClean="0"/>
              <a:t> .</a:t>
            </a:r>
          </a:p>
          <a:p>
            <a:pPr algn="r" rtl="1">
              <a:lnSpc>
                <a:spcPct val="170000"/>
              </a:lnSpc>
            </a:pPr>
            <a:r>
              <a:rPr lang="en-US" dirty="0" smtClean="0"/>
              <a:t>   </a:t>
            </a:r>
            <a:r>
              <a:rPr lang="ar-SA" b="1" dirty="0" smtClean="0"/>
              <a:t>ج</a:t>
            </a:r>
            <a:r>
              <a:rPr lang="en-US" b="1" dirty="0" smtClean="0"/>
              <a:t>:</a:t>
            </a:r>
            <a:r>
              <a:rPr lang="en-US" dirty="0" smtClean="0"/>
              <a:t>   </a:t>
            </a:r>
            <a:r>
              <a:rPr lang="ar-SA" dirty="0" smtClean="0"/>
              <a:t>تبادل حرارتی در محل اتصال بسیار کمتر گردد </a:t>
            </a:r>
            <a:endParaRPr lang="en-US" dirty="0" smtClean="0"/>
          </a:p>
          <a:p>
            <a:pPr algn="r" rtl="1">
              <a:lnSpc>
                <a:spcPct val="170000"/>
              </a:lnSpc>
            </a:pPr>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g-tsa.com/images/stories/789.jpg"/>
          <p:cNvPicPr/>
          <p:nvPr/>
        </p:nvPicPr>
        <p:blipFill>
          <a:blip r:embed="rId2" cstate="print"/>
          <a:srcRect/>
          <a:stretch>
            <a:fillRect/>
          </a:stretch>
        </p:blipFill>
        <p:spPr bwMode="auto">
          <a:xfrm>
            <a:off x="2500298" y="0"/>
            <a:ext cx="4429156" cy="6715148"/>
          </a:xfrm>
          <a:prstGeom prst="rect">
            <a:avLst/>
          </a:prstGeom>
          <a:noFill/>
          <a:ln w="9525">
            <a:noFill/>
            <a:miter lim="800000"/>
            <a:headEnd/>
            <a:tailEnd/>
          </a:ln>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3665559"/>
          </a:xfrm>
        </p:spPr>
        <p:txBody>
          <a:bodyPr>
            <a:normAutofit lnSpcReduction="10000"/>
          </a:bodyPr>
          <a:lstStyle/>
          <a:p>
            <a:pPr algn="r" rtl="1">
              <a:lnSpc>
                <a:spcPct val="170000"/>
              </a:lnSpc>
            </a:pPr>
            <a:r>
              <a:rPr lang="en-US" b="1" dirty="0" smtClean="0"/>
              <a:t>2-</a:t>
            </a:r>
            <a:r>
              <a:rPr lang="en-US" dirty="0" smtClean="0"/>
              <a:t> </a:t>
            </a:r>
            <a:r>
              <a:rPr lang="ar-SA" dirty="0" smtClean="0"/>
              <a:t>نشیمنگاه پانل ها "طولی و عرضی" در محل اتصال به شاسی یا ساختمان توسط ناودانی های مخصوص به ضخامت 1.5 یا 2 میلیمتر یا بیشتر "بستگی به ضخامت و طول پنل مورد استفاده" است . نحوه اتصال این ناودانی ها به شاسی فولادی توسط پرچ با فواصل 25 الی 30 سانتی متر انجام می گیرد و در موارد استفاده روی بتن و ...  از تفنگی مخصوص به نام میخ کوب زن چاشنی دار استفاده می شود اما استفاده از میخ کوب زن روی قطعات فولادی توصیه نمی شود</a:t>
            </a:r>
            <a:r>
              <a:rPr lang="en-US" dirty="0" smtClean="0"/>
              <a:t> . </a:t>
            </a:r>
            <a:r>
              <a:rPr lang="ar-SA" dirty="0" smtClean="0"/>
              <a:t>لازم به ذکر است </a:t>
            </a:r>
            <a:endParaRPr lang="en-US" dirty="0"/>
          </a:p>
        </p:txBody>
      </p:sp>
      <p:pic>
        <p:nvPicPr>
          <p:cNvPr id="4" name="Picture 3" descr="http://www.g-tsa.com/images/stories/24.jpg"/>
          <p:cNvPicPr/>
          <p:nvPr/>
        </p:nvPicPr>
        <p:blipFill>
          <a:blip r:embed="rId2" cstate="print"/>
          <a:srcRect/>
          <a:stretch>
            <a:fillRect/>
          </a:stretch>
        </p:blipFill>
        <p:spPr bwMode="auto">
          <a:xfrm>
            <a:off x="285720" y="714356"/>
            <a:ext cx="5072098" cy="2033588"/>
          </a:xfrm>
          <a:prstGeom prst="rect">
            <a:avLst/>
          </a:prstGeom>
          <a:noFill/>
          <a:ln w="9525">
            <a:noFill/>
            <a:miter lim="800000"/>
            <a:headEnd/>
            <a:tailEnd/>
          </a:ln>
        </p:spPr>
      </p:pic>
      <p:pic>
        <p:nvPicPr>
          <p:cNvPr id="5" name="Picture 4" descr="http://www.g-tsa.com/images/stories/ma1.jpg"/>
          <p:cNvPicPr/>
          <p:nvPr/>
        </p:nvPicPr>
        <p:blipFill>
          <a:blip r:embed="rId3" cstate="print"/>
          <a:srcRect/>
          <a:stretch>
            <a:fillRect/>
          </a:stretch>
        </p:blipFill>
        <p:spPr bwMode="auto">
          <a:xfrm>
            <a:off x="6072198" y="714356"/>
            <a:ext cx="1966480" cy="2071702"/>
          </a:xfrm>
          <a:prstGeom prst="rect">
            <a:avLst/>
          </a:prstGeom>
          <a:noFill/>
          <a:ln w="9525">
            <a:noFill/>
            <a:miter lim="800000"/>
            <a:headEnd/>
            <a:tailEnd/>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500043"/>
            <a:ext cx="7772400" cy="2000263"/>
          </a:xfrm>
        </p:spPr>
        <p:txBody>
          <a:bodyPr/>
          <a:lstStyle/>
          <a:p>
            <a:pPr algn="r" rtl="1">
              <a:lnSpc>
                <a:spcPct val="150000"/>
              </a:lnSpc>
            </a:pPr>
            <a:r>
              <a:rPr lang="ar-SA" dirty="0" smtClean="0"/>
              <a:t>قبل از جازنی پنل ها در داخل ناودانی ها بهتر است داخل ناودانی ها هم با اسپری پلی یورتان عایق کاری گردد</a:t>
            </a:r>
            <a:r>
              <a:rPr lang="en-US" dirty="0" smtClean="0"/>
              <a:t> .</a:t>
            </a:r>
          </a:p>
          <a:p>
            <a:pPr algn="r" rtl="1">
              <a:lnSpc>
                <a:spcPct val="150000"/>
              </a:lnSpc>
            </a:pPr>
            <a:endParaRPr lang="en-US" dirty="0"/>
          </a:p>
        </p:txBody>
      </p:sp>
      <p:pic>
        <p:nvPicPr>
          <p:cNvPr id="4" name="Picture 3" descr="http://www.g-tsa.com/images/stories/967.jpg"/>
          <p:cNvPicPr/>
          <p:nvPr/>
        </p:nvPicPr>
        <p:blipFill>
          <a:blip r:embed="rId2" cstate="print"/>
          <a:srcRect/>
          <a:stretch>
            <a:fillRect/>
          </a:stretch>
        </p:blipFill>
        <p:spPr bwMode="auto">
          <a:xfrm>
            <a:off x="1928794" y="1928802"/>
            <a:ext cx="5372100" cy="2019300"/>
          </a:xfrm>
          <a:prstGeom prst="rect">
            <a:avLst/>
          </a:prstGeom>
          <a:noFill/>
          <a:ln w="9525">
            <a:noFill/>
            <a:miter lim="800000"/>
            <a:headEnd/>
            <a:tailEnd/>
          </a:ln>
        </p:spPr>
      </p:pic>
      <p:pic>
        <p:nvPicPr>
          <p:cNvPr id="5" name="Picture 4" descr="http://www.g-tsa.com/images/stories/ma.jpg"/>
          <p:cNvPicPr/>
          <p:nvPr/>
        </p:nvPicPr>
        <p:blipFill>
          <a:blip r:embed="rId3" cstate="print"/>
          <a:srcRect/>
          <a:stretch>
            <a:fillRect/>
          </a:stretch>
        </p:blipFill>
        <p:spPr bwMode="auto">
          <a:xfrm>
            <a:off x="1928794" y="4000500"/>
            <a:ext cx="5357850" cy="2500334"/>
          </a:xfrm>
          <a:prstGeom prst="rect">
            <a:avLst/>
          </a:prstGeom>
          <a:noFill/>
          <a:ln w="9525">
            <a:noFill/>
            <a:miter lim="800000"/>
            <a:headEnd/>
            <a:tailEnd/>
          </a:ln>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57166"/>
            <a:ext cx="7772400" cy="6286543"/>
          </a:xfrm>
        </p:spPr>
        <p:txBody>
          <a:bodyPr>
            <a:normAutofit lnSpcReduction="10000"/>
          </a:bodyPr>
          <a:lstStyle/>
          <a:p>
            <a:pPr algn="r" rtl="1">
              <a:lnSpc>
                <a:spcPct val="170000"/>
              </a:lnSpc>
            </a:pPr>
            <a:r>
              <a:rPr lang="ar-SA" dirty="0" smtClean="0"/>
              <a:t>ویژگیهای ساندویچ پنل ها</a:t>
            </a:r>
            <a:r>
              <a:rPr lang="en-US" dirty="0" smtClean="0"/>
              <a:t>  </a:t>
            </a:r>
          </a:p>
          <a:p>
            <a:pPr algn="r" rtl="1">
              <a:lnSpc>
                <a:spcPct val="170000"/>
              </a:lnSpc>
            </a:pPr>
            <a:r>
              <a:rPr lang="en-US" dirty="0" smtClean="0"/>
              <a:t> </a:t>
            </a:r>
            <a:r>
              <a:rPr lang="en-US" b="1" dirty="0" smtClean="0"/>
              <a:t>1.</a:t>
            </a:r>
            <a:r>
              <a:rPr lang="en-US" dirty="0" smtClean="0"/>
              <a:t> </a:t>
            </a:r>
            <a:r>
              <a:rPr lang="ar-SA" dirty="0" smtClean="0"/>
              <a:t>عایق رطوبتی </a:t>
            </a:r>
            <a:endParaRPr lang="en-US" dirty="0" smtClean="0"/>
          </a:p>
          <a:p>
            <a:pPr algn="r" rtl="1">
              <a:lnSpc>
                <a:spcPct val="170000"/>
              </a:lnSpc>
            </a:pPr>
            <a:r>
              <a:rPr lang="en-US" b="1" dirty="0" smtClean="0"/>
              <a:t>2.</a:t>
            </a:r>
            <a:r>
              <a:rPr lang="en-US" dirty="0" smtClean="0"/>
              <a:t> </a:t>
            </a:r>
            <a:r>
              <a:rPr lang="ar-SA" dirty="0" smtClean="0"/>
              <a:t>مقاوم در برابر زنگ زدگی </a:t>
            </a:r>
            <a:endParaRPr lang="en-US" dirty="0" smtClean="0"/>
          </a:p>
          <a:p>
            <a:pPr algn="r" rtl="1">
              <a:lnSpc>
                <a:spcPct val="170000"/>
              </a:lnSpc>
            </a:pPr>
            <a:r>
              <a:rPr lang="en-US" b="1" dirty="0" smtClean="0"/>
              <a:t>3.</a:t>
            </a:r>
            <a:r>
              <a:rPr lang="ar-SA" dirty="0" smtClean="0"/>
              <a:t>مقاوم در برابر باد</a:t>
            </a:r>
            <a:endParaRPr lang="en-US" dirty="0" smtClean="0"/>
          </a:p>
          <a:p>
            <a:pPr algn="r" rtl="1">
              <a:lnSpc>
                <a:spcPct val="170000"/>
              </a:lnSpc>
            </a:pPr>
            <a:r>
              <a:rPr lang="en-US" b="1" dirty="0" smtClean="0"/>
              <a:t>4.</a:t>
            </a:r>
            <a:r>
              <a:rPr lang="ar-SA" dirty="0" smtClean="0"/>
              <a:t>عایق اشعه ماورابنفش </a:t>
            </a:r>
            <a:endParaRPr lang="en-US" dirty="0" smtClean="0"/>
          </a:p>
          <a:p>
            <a:pPr algn="r" rtl="1">
              <a:lnSpc>
                <a:spcPct val="170000"/>
              </a:lnSpc>
            </a:pPr>
            <a:r>
              <a:rPr lang="en-US" b="1" dirty="0" smtClean="0"/>
              <a:t>5.</a:t>
            </a:r>
            <a:r>
              <a:rPr lang="ar-SA" dirty="0" smtClean="0"/>
              <a:t>مقاوم در برابر مواد شیمیایی </a:t>
            </a:r>
            <a:endParaRPr lang="en-US" dirty="0" smtClean="0"/>
          </a:p>
          <a:p>
            <a:pPr algn="r" rtl="1">
              <a:lnSpc>
                <a:spcPct val="170000"/>
              </a:lnSpc>
            </a:pPr>
            <a:r>
              <a:rPr lang="en-US" b="1" dirty="0" smtClean="0"/>
              <a:t>6.</a:t>
            </a:r>
            <a:r>
              <a:rPr lang="ar-SA" dirty="0" smtClean="0"/>
              <a:t>غیر قابل اشتعال </a:t>
            </a:r>
            <a:endParaRPr lang="en-US" dirty="0" smtClean="0"/>
          </a:p>
          <a:p>
            <a:pPr algn="r" rtl="1">
              <a:lnSpc>
                <a:spcPct val="170000"/>
              </a:lnSpc>
            </a:pPr>
            <a:r>
              <a:rPr lang="en-US" b="1" dirty="0" smtClean="0"/>
              <a:t>7.</a:t>
            </a:r>
            <a:r>
              <a:rPr lang="ar-SA" dirty="0" smtClean="0"/>
              <a:t>عایق حرارتی</a:t>
            </a:r>
            <a:endParaRPr lang="en-US" dirty="0" smtClean="0"/>
          </a:p>
          <a:p>
            <a:pPr algn="r" rtl="1">
              <a:lnSpc>
                <a:spcPct val="170000"/>
              </a:lnSpc>
            </a:pPr>
            <a:r>
              <a:rPr lang="en-US" b="1" dirty="0" smtClean="0"/>
              <a:t>8.</a:t>
            </a:r>
            <a:r>
              <a:rPr lang="ar-SA" dirty="0" smtClean="0"/>
              <a:t>عایق صوتی </a:t>
            </a:r>
            <a:endParaRPr lang="en-US" dirty="0" smtClean="0"/>
          </a:p>
          <a:p>
            <a:pPr algn="r" rtl="1">
              <a:lnSpc>
                <a:spcPct val="170000"/>
              </a:lnSpc>
            </a:pPr>
            <a:r>
              <a:rPr lang="en-US" b="1" dirty="0" smtClean="0"/>
              <a:t>9.</a:t>
            </a:r>
            <a:r>
              <a:rPr lang="ar-SA" dirty="0" smtClean="0"/>
              <a:t>مقاوم در برابر رانش و زلزله</a:t>
            </a:r>
            <a:r>
              <a:rPr lang="en-US" dirty="0" smtClean="0"/>
              <a:t> </a:t>
            </a:r>
          </a:p>
          <a:p>
            <a:pPr algn="r" rtl="1">
              <a:lnSpc>
                <a:spcPct val="170000"/>
              </a:lnSpc>
            </a:pPr>
            <a:r>
              <a:rPr lang="en-US" b="1" dirty="0" smtClean="0"/>
              <a:t>10.</a:t>
            </a:r>
            <a:r>
              <a:rPr lang="ar-SA" dirty="0" smtClean="0"/>
              <a:t>مقاوم در برابر حشرات </a:t>
            </a:r>
            <a:endParaRPr lang="en-US" dirty="0"/>
          </a:p>
        </p:txBody>
      </p:sp>
      <p:pic>
        <p:nvPicPr>
          <p:cNvPr id="4" name="Picture 3" descr="http://www.g-tsa.com/images/stories/27.jpg"/>
          <p:cNvPicPr/>
          <p:nvPr/>
        </p:nvPicPr>
        <p:blipFill>
          <a:blip r:embed="rId2" cstate="print"/>
          <a:srcRect/>
          <a:stretch>
            <a:fillRect/>
          </a:stretch>
        </p:blipFill>
        <p:spPr bwMode="auto">
          <a:xfrm>
            <a:off x="2428860" y="1000108"/>
            <a:ext cx="2409825" cy="1482437"/>
          </a:xfrm>
          <a:prstGeom prst="rect">
            <a:avLst/>
          </a:prstGeom>
          <a:noFill/>
          <a:ln w="9525">
            <a:noFill/>
            <a:miter lim="800000"/>
            <a:headEnd/>
            <a:tailEnd/>
          </a:ln>
        </p:spPr>
      </p:pic>
      <p:pic>
        <p:nvPicPr>
          <p:cNvPr id="5" name="Picture 4" descr="http://www.g-tsa.com/images/stories/re.jpg"/>
          <p:cNvPicPr/>
          <p:nvPr/>
        </p:nvPicPr>
        <p:blipFill>
          <a:blip r:embed="rId3" cstate="print"/>
          <a:srcRect/>
          <a:stretch>
            <a:fillRect/>
          </a:stretch>
        </p:blipFill>
        <p:spPr bwMode="auto">
          <a:xfrm>
            <a:off x="2357422" y="4071942"/>
            <a:ext cx="2409825" cy="1537855"/>
          </a:xfrm>
          <a:prstGeom prst="rect">
            <a:avLst/>
          </a:prstGeom>
          <a:noFill/>
          <a:ln w="9525">
            <a:noFill/>
            <a:miter lim="800000"/>
            <a:headEnd/>
            <a:tailEnd/>
          </a:ln>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2844" y="357166"/>
            <a:ext cx="8643997" cy="6072230"/>
          </a:xfrm>
        </p:spPr>
        <p:txBody>
          <a:bodyPr>
            <a:normAutofit fontScale="92500" lnSpcReduction="20000"/>
          </a:bodyPr>
          <a:lstStyle/>
          <a:p>
            <a:pPr algn="r" rtl="1">
              <a:lnSpc>
                <a:spcPct val="170000"/>
              </a:lnSpc>
            </a:pPr>
            <a:r>
              <a:rPr lang="en-US" b="1" dirty="0" smtClean="0"/>
              <a:t>11.</a:t>
            </a:r>
            <a:r>
              <a:rPr lang="ar-SA" dirty="0" smtClean="0"/>
              <a:t>محافظ محیط زیست </a:t>
            </a:r>
            <a:endParaRPr lang="en-US" dirty="0" smtClean="0"/>
          </a:p>
          <a:p>
            <a:pPr algn="r" rtl="1">
              <a:lnSpc>
                <a:spcPct val="170000"/>
              </a:lnSpc>
            </a:pPr>
            <a:r>
              <a:rPr lang="en-US" b="1" dirty="0" smtClean="0"/>
              <a:t>12.</a:t>
            </a:r>
            <a:r>
              <a:rPr lang="ar-SA" dirty="0" smtClean="0"/>
              <a:t>حفاظت در برابر آلودگی </a:t>
            </a:r>
            <a:endParaRPr lang="en-US" dirty="0" smtClean="0"/>
          </a:p>
          <a:p>
            <a:pPr algn="r" rtl="1">
              <a:lnSpc>
                <a:spcPct val="170000"/>
              </a:lnSpc>
            </a:pPr>
            <a:r>
              <a:rPr lang="en-US" b="1" dirty="0" smtClean="0"/>
              <a:t>13.</a:t>
            </a:r>
            <a:r>
              <a:rPr lang="ar-SA" dirty="0" smtClean="0"/>
              <a:t>مقرون به طرفه</a:t>
            </a:r>
            <a:r>
              <a:rPr lang="en-US" dirty="0" smtClean="0"/>
              <a:t>   </a:t>
            </a:r>
          </a:p>
          <a:p>
            <a:pPr algn="r" rtl="1">
              <a:lnSpc>
                <a:spcPct val="170000"/>
              </a:lnSpc>
            </a:pPr>
            <a:r>
              <a:rPr lang="en-US" b="1" dirty="0" smtClean="0"/>
              <a:t>14.</a:t>
            </a:r>
            <a:r>
              <a:rPr lang="ar-SA" dirty="0" smtClean="0"/>
              <a:t>تنوع رنگی </a:t>
            </a:r>
            <a:endParaRPr lang="en-US" dirty="0" smtClean="0"/>
          </a:p>
          <a:p>
            <a:pPr algn="r" rtl="1">
              <a:lnSpc>
                <a:spcPct val="170000"/>
              </a:lnSpc>
            </a:pPr>
            <a:r>
              <a:rPr lang="en-US" b="1" dirty="0" smtClean="0"/>
              <a:t>15.</a:t>
            </a:r>
            <a:r>
              <a:rPr lang="ar-SA" dirty="0" smtClean="0"/>
              <a:t>مقاومت بسیار بالا </a:t>
            </a:r>
            <a:endParaRPr lang="en-US" dirty="0" smtClean="0"/>
          </a:p>
          <a:p>
            <a:pPr algn="r" rtl="1">
              <a:lnSpc>
                <a:spcPct val="170000"/>
              </a:lnSpc>
            </a:pPr>
            <a:r>
              <a:rPr lang="en-US" b="1" dirty="0" smtClean="0"/>
              <a:t>16.</a:t>
            </a:r>
            <a:r>
              <a:rPr lang="ar-SA" dirty="0" smtClean="0"/>
              <a:t>قابل بازیافت </a:t>
            </a:r>
            <a:endParaRPr lang="en-US" dirty="0" smtClean="0"/>
          </a:p>
          <a:p>
            <a:pPr algn="r" rtl="1">
              <a:lnSpc>
                <a:spcPct val="170000"/>
              </a:lnSpc>
            </a:pPr>
            <a:r>
              <a:rPr lang="en-US" b="1" dirty="0" smtClean="0"/>
              <a:t>17.</a:t>
            </a:r>
            <a:r>
              <a:rPr lang="ar-SA" dirty="0" smtClean="0"/>
              <a:t>انبساط و انقباض بسیار پائین</a:t>
            </a:r>
            <a:endParaRPr lang="en-US" dirty="0" smtClean="0"/>
          </a:p>
          <a:p>
            <a:pPr algn="r" rtl="1">
              <a:lnSpc>
                <a:spcPct val="170000"/>
              </a:lnSpc>
            </a:pPr>
            <a:r>
              <a:rPr lang="en-US" b="1" dirty="0" smtClean="0"/>
              <a:t>18.</a:t>
            </a:r>
            <a:r>
              <a:rPr lang="ar-SA" dirty="0" smtClean="0"/>
              <a:t>حمل و نقل سریع و آسان </a:t>
            </a:r>
            <a:endParaRPr lang="en-US" dirty="0" smtClean="0"/>
          </a:p>
          <a:p>
            <a:pPr algn="r" rtl="1">
              <a:lnSpc>
                <a:spcPct val="170000"/>
              </a:lnSpc>
            </a:pPr>
            <a:r>
              <a:rPr lang="en-US" b="1" dirty="0" smtClean="0"/>
              <a:t>19.</a:t>
            </a:r>
            <a:r>
              <a:rPr lang="ar-SA" dirty="0" smtClean="0"/>
              <a:t>سهولت در اجرای تاسیسات</a:t>
            </a:r>
            <a:endParaRPr lang="en-US" dirty="0" smtClean="0"/>
          </a:p>
          <a:p>
            <a:pPr algn="r" rtl="1">
              <a:lnSpc>
                <a:spcPct val="170000"/>
              </a:lnSpc>
            </a:pPr>
            <a:r>
              <a:rPr lang="ar-SA" dirty="0" smtClean="0"/>
              <a:t>برای تمامی اقلیم ها </a:t>
            </a:r>
            <a:endParaRPr lang="en-US" dirty="0" smtClean="0"/>
          </a:p>
          <a:p>
            <a:pPr algn="r" rtl="1">
              <a:lnSpc>
                <a:spcPct val="170000"/>
              </a:lnSpc>
            </a:pPr>
            <a:r>
              <a:rPr lang="en-US" b="1" dirty="0" smtClean="0"/>
              <a:t>22.</a:t>
            </a:r>
            <a:r>
              <a:rPr lang="ar-SA" dirty="0" smtClean="0"/>
              <a:t>قابل شستشو و بهداشتی </a:t>
            </a:r>
            <a:endParaRPr lang="en-US" dirty="0" smtClean="0"/>
          </a:p>
          <a:p>
            <a:pPr algn="r" rtl="1">
              <a:lnSpc>
                <a:spcPct val="170000"/>
              </a:lnSpc>
            </a:pPr>
            <a:r>
              <a:rPr lang="en-US" b="1" dirty="0" smtClean="0"/>
              <a:t>23.</a:t>
            </a:r>
            <a:r>
              <a:rPr lang="en-US" dirty="0" smtClean="0"/>
              <a:t> </a:t>
            </a:r>
            <a:r>
              <a:rPr lang="ar-SA" dirty="0" smtClean="0"/>
              <a:t>وزن سبک</a:t>
            </a:r>
            <a:endParaRPr lang="en-US" dirty="0" smtClean="0"/>
          </a:p>
          <a:p>
            <a:pPr algn="r">
              <a:lnSpc>
                <a:spcPct val="170000"/>
              </a:lnSpc>
            </a:pPr>
            <a:endParaRPr lang="en-US" dirty="0"/>
          </a:p>
        </p:txBody>
      </p:sp>
      <p:pic>
        <p:nvPicPr>
          <p:cNvPr id="4" name="Picture 3" descr="http://www.g-tsa.com/images/stories/madares.jpg"/>
          <p:cNvPicPr/>
          <p:nvPr/>
        </p:nvPicPr>
        <p:blipFill>
          <a:blip r:embed="rId2" cstate="print"/>
          <a:srcRect/>
          <a:stretch>
            <a:fillRect/>
          </a:stretch>
        </p:blipFill>
        <p:spPr bwMode="auto">
          <a:xfrm>
            <a:off x="1071538" y="2003724"/>
            <a:ext cx="3365789" cy="2854036"/>
          </a:xfrm>
          <a:prstGeom prst="rect">
            <a:avLst/>
          </a:prstGeom>
          <a:noFill/>
          <a:ln w="9525">
            <a:noFill/>
            <a:miter lim="800000"/>
            <a:headEnd/>
            <a:tailEnd/>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g-tsa.com/images/stories/831.jpg"/>
          <p:cNvPicPr/>
          <p:nvPr/>
        </p:nvPicPr>
        <p:blipFill>
          <a:blip r:embed="rId2" cstate="print"/>
          <a:srcRect/>
          <a:stretch>
            <a:fillRect/>
          </a:stretch>
        </p:blipFill>
        <p:spPr bwMode="auto">
          <a:xfrm>
            <a:off x="2143108" y="285728"/>
            <a:ext cx="5010150" cy="4019550"/>
          </a:xfrm>
          <a:prstGeom prst="rect">
            <a:avLst/>
          </a:prstGeom>
          <a:noFill/>
          <a:ln w="9525">
            <a:noFill/>
            <a:miter lim="800000"/>
            <a:headEnd/>
            <a:tailEnd/>
          </a:ln>
        </p:spPr>
      </p:pic>
      <p:pic>
        <p:nvPicPr>
          <p:cNvPr id="5" name="Picture 4" descr="http://www.novinpanelshargh.com/files/upload/panel-2.jpg"/>
          <p:cNvPicPr/>
          <p:nvPr/>
        </p:nvPicPr>
        <p:blipFill>
          <a:blip r:embed="rId3" cstate="print"/>
          <a:srcRect/>
          <a:stretch>
            <a:fillRect/>
          </a:stretch>
        </p:blipFill>
        <p:spPr bwMode="auto">
          <a:xfrm>
            <a:off x="2143108" y="4429132"/>
            <a:ext cx="5000660" cy="2171700"/>
          </a:xfrm>
          <a:prstGeom prst="rect">
            <a:avLst/>
          </a:prstGeom>
          <a:noFill/>
          <a:ln w="9525">
            <a:noFill/>
            <a:miter lim="800000"/>
            <a:headEnd/>
            <a:tailEnd/>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928669"/>
            <a:ext cx="7350149" cy="3643339"/>
          </a:xfrm>
        </p:spPr>
        <p:txBody>
          <a:bodyPr>
            <a:normAutofit/>
          </a:bodyPr>
          <a:lstStyle/>
          <a:p>
            <a:pPr algn="r" rtl="1"/>
            <a:r>
              <a:rPr lang="ar-SA" dirty="0" smtClean="0"/>
              <a:t>برگرفته شده از:</a:t>
            </a:r>
            <a:endParaRPr lang="en-US" dirty="0" smtClean="0"/>
          </a:p>
          <a:p>
            <a:pPr algn="r" rtl="1"/>
            <a:endParaRPr lang="en-US" dirty="0" smtClean="0"/>
          </a:p>
          <a:p>
            <a:pPr lvl="1" algn="r" rtl="1"/>
            <a:r>
              <a:rPr lang="fa-IR" dirty="0" smtClean="0"/>
              <a:t>1-</a:t>
            </a:r>
            <a:r>
              <a:rPr lang="en-US" dirty="0" smtClean="0"/>
              <a:t>atab.ir </a:t>
            </a:r>
            <a:endParaRPr lang="en-US" sz="1050" dirty="0" smtClean="0"/>
          </a:p>
          <a:p>
            <a:pPr lvl="0" algn="r" rtl="1"/>
            <a:r>
              <a:rPr lang="fa-IR" dirty="0" smtClean="0"/>
              <a:t>2-یادمان ارک</a:t>
            </a:r>
            <a:endParaRPr lang="en-US" sz="1100" dirty="0" smtClean="0"/>
          </a:p>
          <a:p>
            <a:pPr lvl="0" algn="r" rtl="1"/>
            <a:r>
              <a:rPr lang="fa-IR" dirty="0" smtClean="0"/>
              <a:t>3-</a:t>
            </a:r>
            <a:r>
              <a:rPr lang="en-US" dirty="0" smtClean="0"/>
              <a:t>Htt://izoturk..blogfa.com</a:t>
            </a:r>
            <a:endParaRPr lang="en-US" sz="1100" dirty="0" smtClean="0"/>
          </a:p>
          <a:p>
            <a:pPr lvl="0" algn="r" rtl="1"/>
            <a:r>
              <a:rPr lang="fa-IR" dirty="0" smtClean="0"/>
              <a:t>4-</a:t>
            </a:r>
            <a:r>
              <a:rPr lang="en-US" dirty="0" smtClean="0"/>
              <a:t>Aftab.ir</a:t>
            </a:r>
            <a:endParaRPr lang="en-US" sz="1100" dirty="0" smtClean="0"/>
          </a:p>
          <a:p>
            <a:pPr lvl="0" algn="r" rtl="1"/>
            <a:r>
              <a:rPr lang="fa-IR" dirty="0" smtClean="0"/>
              <a:t>5-سایت علمی مهندسین عمران دانشگاه آزاد واحد جنوب</a:t>
            </a:r>
            <a:endParaRPr lang="en-US" sz="1100" dirty="0" smtClean="0"/>
          </a:p>
          <a:p>
            <a:pPr algn="r" rtl="1"/>
            <a:r>
              <a:rPr lang="fa-IR" dirty="0" smtClean="0"/>
              <a:t>6-</a:t>
            </a:r>
            <a:r>
              <a:rPr lang="en-US" dirty="0" smtClean="0"/>
              <a:t>http://www.rayasazeh.com</a:t>
            </a:r>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357166"/>
            <a:ext cx="8207405" cy="5929353"/>
          </a:xfrm>
        </p:spPr>
        <p:txBody>
          <a:bodyPr>
            <a:normAutofit fontScale="70000" lnSpcReduction="20000"/>
          </a:bodyPr>
          <a:lstStyle/>
          <a:p>
            <a:pPr algn="r" rtl="1" fontAlgn="t">
              <a:lnSpc>
                <a:spcPct val="220000"/>
              </a:lnSpc>
            </a:pPr>
            <a:r>
              <a:rPr lang="ar-SA" sz="2900" dirty="0" smtClean="0"/>
              <a:t>پوششهای سلولوزی و الیافی ( الکا،بلکا،رومالین،پتینه ) :</a:t>
            </a:r>
            <a:endParaRPr lang="en-US" sz="2900" dirty="0" smtClean="0"/>
          </a:p>
          <a:p>
            <a:pPr algn="r" rtl="1" fontAlgn="t">
              <a:lnSpc>
                <a:spcPct val="220000"/>
              </a:lnSpc>
            </a:pPr>
            <a:r>
              <a:rPr lang="ar-SA" dirty="0" smtClean="0"/>
              <a:t> </a:t>
            </a:r>
            <a:endParaRPr lang="en-US" dirty="0" smtClean="0"/>
          </a:p>
          <a:p>
            <a:pPr algn="r" rtl="1">
              <a:lnSpc>
                <a:spcPct val="220000"/>
              </a:lnSpc>
            </a:pPr>
            <a:r>
              <a:rPr lang="ar-SA" b="1" dirty="0" smtClean="0"/>
              <a:t>تاريخچه پوشش های سلولزی:</a:t>
            </a:r>
            <a:r>
              <a:rPr lang="en-US" b="1" dirty="0" smtClean="0"/>
              <a:t>     </a:t>
            </a:r>
            <a:endParaRPr lang="en-US" dirty="0" smtClean="0"/>
          </a:p>
          <a:p>
            <a:pPr algn="r" rtl="1">
              <a:lnSpc>
                <a:spcPct val="220000"/>
              </a:lnSpc>
            </a:pPr>
            <a:r>
              <a:rPr lang="ar-SA" dirty="0" smtClean="0"/>
              <a:t>اين پوشش يک پوشش زيبا و در عين حال اقتصادي ميباشد که توسط ژاپنيها ابداع واستفاده ميشده</a:t>
            </a:r>
            <a:endParaRPr lang="en-US" dirty="0" smtClean="0"/>
          </a:p>
          <a:p>
            <a:pPr algn="r" rtl="1">
              <a:lnSpc>
                <a:spcPct val="220000"/>
              </a:lnSpc>
            </a:pPr>
            <a:r>
              <a:rPr lang="ar-SA" dirty="0" smtClean="0"/>
              <a:t>يعني مردم ژاپن به علت سرماي زياد منطقه ژاپن از اين پوشش به عنوان عايقي  در برابر سرما استفاده</a:t>
            </a:r>
            <a:endParaRPr lang="en-US" dirty="0" smtClean="0"/>
          </a:p>
          <a:p>
            <a:pPr algn="r" rtl="1">
              <a:lnSpc>
                <a:spcPct val="220000"/>
              </a:lnSpc>
            </a:pPr>
            <a:r>
              <a:rPr lang="ar-SA" dirty="0" smtClean="0"/>
              <a:t>ميکردند و سبوس برنج را بعد از کوبيدن با چسب ترکيب نموده و به صورت لايه اي روي درها ميماليدند</a:t>
            </a:r>
            <a:endParaRPr lang="en-US" dirty="0" smtClean="0"/>
          </a:p>
          <a:p>
            <a:pPr algn="r" rtl="1">
              <a:lnSpc>
                <a:spcPct val="220000"/>
              </a:lnSpc>
            </a:pPr>
            <a:r>
              <a:rPr lang="ar-SA" dirty="0" smtClean="0"/>
              <a:t>بعدها اين پوشش شکل کاملتري گرفت و در  اروپا استفاده شد و به جاي سبوس و ساقه برنج از مواد</a:t>
            </a:r>
            <a:endParaRPr lang="en-US" dirty="0" smtClean="0"/>
          </a:p>
          <a:p>
            <a:pPr algn="r" rtl="1">
              <a:lnSpc>
                <a:spcPct val="220000"/>
              </a:lnSpc>
            </a:pPr>
            <a:r>
              <a:rPr lang="ar-SA" dirty="0" smtClean="0"/>
              <a:t>ديگري   استفاده شد يعني ماده اوليه  از  سلولز استفاده شد و  افزودنيهاي</a:t>
            </a:r>
            <a:r>
              <a:rPr lang="en-US" dirty="0" smtClean="0"/>
              <a:t>  </a:t>
            </a:r>
            <a:r>
              <a:rPr lang="ar-SA" dirty="0" smtClean="0"/>
              <a:t>فراواني به آن اضافه </a:t>
            </a:r>
            <a:endParaRPr lang="en-US" dirty="0" smtClean="0"/>
          </a:p>
          <a:p>
            <a:pPr algn="r" rtl="1">
              <a:lnSpc>
                <a:spcPct val="220000"/>
              </a:lnSpc>
            </a:pPr>
            <a:r>
              <a:rPr lang="ar-SA" dirty="0" smtClean="0"/>
              <a:t>شد که تنوع اين محصول را بسيار زياد نمود و کم کم به صورت يک پوشش شناخته شده در آمد که در </a:t>
            </a:r>
            <a:endParaRPr lang="en-US" dirty="0" smtClean="0"/>
          </a:p>
          <a:p>
            <a:pPr algn="r" rtl="1" fontAlgn="t">
              <a:lnSpc>
                <a:spcPct val="220000"/>
              </a:lnSpc>
            </a:pPr>
            <a:r>
              <a:rPr lang="ar-SA" dirty="0" smtClean="0"/>
              <a:t>تمام دنيا کار برد دارد</a:t>
            </a:r>
            <a:r>
              <a:rPr lang="en-US" dirty="0" smtClean="0"/>
              <a:t> </a:t>
            </a:r>
            <a:r>
              <a:rPr lang="ar-SA" dirty="0" smtClean="0"/>
              <a:t>.</a:t>
            </a:r>
            <a:endParaRPr lang="en-US" dirty="0" smtClean="0"/>
          </a:p>
          <a:p>
            <a:pPr algn="r">
              <a:lnSpc>
                <a:spcPct val="220000"/>
              </a:lnSpc>
            </a:pPr>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500042"/>
            <a:ext cx="8429683" cy="5857915"/>
          </a:xfrm>
        </p:spPr>
        <p:txBody>
          <a:bodyPr>
            <a:normAutofit fontScale="85000" lnSpcReduction="10000"/>
          </a:bodyPr>
          <a:lstStyle/>
          <a:p>
            <a:pPr algn="r" rtl="1" fontAlgn="t">
              <a:lnSpc>
                <a:spcPct val="170000"/>
              </a:lnSpc>
            </a:pPr>
            <a:r>
              <a:rPr lang="ar-SA" dirty="0" smtClean="0"/>
              <a:t>ساختار پوشش های سلولزی : </a:t>
            </a:r>
            <a:br>
              <a:rPr lang="ar-SA" dirty="0" smtClean="0"/>
            </a:br>
            <a:r>
              <a:rPr lang="ar-SA" dirty="0" smtClean="0"/>
              <a:t>این نوع پوشش تشکیل شده از الیاف مصنوعی ، سلولز ، رزین های ساختمانی ، آراینده های معدنی ، پیگمنتهای مقاوم ، روان کننده ها و سایر افزودنیهایی که به صورت خمیر و با استفاده از ماله های فلکسی گلاس بر روی سطح کار اجرا می شود . </a:t>
            </a:r>
            <a:br>
              <a:rPr lang="ar-SA" dirty="0" smtClean="0"/>
            </a:br>
            <a:r>
              <a:rPr lang="ar-SA" dirty="0" smtClean="0"/>
              <a:t>این پو شش دارای خواص بسیاری بوده و در واقع می توان از آن به عنوان بهترین و زیبا ترین جایگزین برای رنگ و کاغذ دیواری نام برد . </a:t>
            </a:r>
            <a:br>
              <a:rPr lang="ar-SA" dirty="0" smtClean="0"/>
            </a:br>
            <a:r>
              <a:rPr lang="ar-SA" dirty="0" smtClean="0"/>
              <a:t>این نوع محصولات معمولا" به نام پوشش بلکا معرفی می شوند .</a:t>
            </a:r>
            <a:endParaRPr lang="en-US" dirty="0" smtClean="0"/>
          </a:p>
          <a:p>
            <a:pPr algn="r" rtl="1" fontAlgn="t">
              <a:lnSpc>
                <a:spcPct val="170000"/>
              </a:lnSpc>
            </a:pPr>
            <a:r>
              <a:rPr lang="ar-SA" dirty="0" smtClean="0"/>
              <a:t> </a:t>
            </a:r>
            <a:br>
              <a:rPr lang="ar-SA" dirty="0" smtClean="0"/>
            </a:br>
            <a:r>
              <a:rPr lang="ar-SA" dirty="0" smtClean="0"/>
              <a:t>خواص پوشش های سلولزی : </a:t>
            </a:r>
            <a:br>
              <a:rPr lang="ar-SA" dirty="0" smtClean="0"/>
            </a:br>
            <a:endParaRPr lang="en-US" dirty="0" smtClean="0"/>
          </a:p>
          <a:p>
            <a:pPr algn="r" rtl="1" fontAlgn="t">
              <a:lnSpc>
                <a:spcPct val="170000"/>
              </a:lnSpc>
            </a:pPr>
            <a:r>
              <a:rPr lang="ar-SA" dirty="0" smtClean="0"/>
              <a:t> </a:t>
            </a:r>
            <a:endParaRPr lang="en-US" dirty="0" smtClean="0"/>
          </a:p>
          <a:p>
            <a:pPr algn="r" rtl="1">
              <a:lnSpc>
                <a:spcPct val="170000"/>
              </a:lnSpc>
            </a:pPr>
            <a:r>
              <a:rPr lang="ar-SA" dirty="0" smtClean="0"/>
              <a:t>• قابلیت اجرا به روی ملات گچ و خاک :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071678"/>
            <a:ext cx="8358246" cy="4572032"/>
          </a:xfrm>
        </p:spPr>
        <p:txBody>
          <a:bodyPr>
            <a:normAutofit fontScale="92500" lnSpcReduction="20000"/>
          </a:bodyPr>
          <a:lstStyle/>
          <a:p>
            <a:pPr rtl="1"/>
            <a:r>
              <a:rPr lang="ar-SA" b="1" dirty="0"/>
              <a:t>ضد آب کردن بتن با فناوری کریستالی</a:t>
            </a:r>
            <a:r>
              <a:rPr lang="ar-SA" b="1" dirty="0" smtClean="0"/>
              <a:t>:</a:t>
            </a:r>
            <a:r>
              <a:rPr lang="en-US" b="1" dirty="0" smtClean="0"/>
              <a:t>                                                                                </a:t>
            </a:r>
            <a:endParaRPr lang="en-US" dirty="0"/>
          </a:p>
          <a:p>
            <a:pPr algn="r" rtl="1">
              <a:lnSpc>
                <a:spcPct val="170000"/>
              </a:lnSpc>
            </a:pPr>
            <a:r>
              <a:rPr lang="ar-SA" dirty="0"/>
              <a:t>خاصیت نفوذپذیری و تخلخل بتن بهترین نمونه برای توصیف یک ماده نفوذ پذیر و متخلخل است.تخلخل مقدار منافذ و سوراخهای داخل بتن می باشد که با درصدی از مجموع حجم ماده نشان داده می شود. نفوذپذیری نیز بیانی از چگونگی ارتباط میان منافذ می باشد. این خاصیت ها به کمک یکدیگر اجازه تشکیل مسیری برای انتقال آب به درون ماده را همراه با ایجاد شکافی که هنگام انقباض بوجود می آید , میدهدنفوذپذیری مدت زمان انتشار از منافذ , توانایی عبور آب در فشار بین منافذ ماده می باشد.نفوذپذیری با یک مقدار مشخص مثل ضریب نفوذپذیری توضیح داده می شود و عموما به ضریب "دارسی" باز می گردد. نفوذپذیری آب در یک ترکیب بتنی شاخص خوبی</a:t>
            </a:r>
            <a:endParaRPr lang="en-US" dirty="0"/>
          </a:p>
        </p:txBody>
      </p:sp>
      <p:pic>
        <p:nvPicPr>
          <p:cNvPr id="4" name="Picture 3"/>
          <p:cNvPicPr/>
          <p:nvPr/>
        </p:nvPicPr>
        <p:blipFill>
          <a:blip r:embed="rId2" cstate="print"/>
          <a:srcRect/>
          <a:stretch>
            <a:fillRect/>
          </a:stretch>
        </p:blipFill>
        <p:spPr bwMode="auto">
          <a:xfrm>
            <a:off x="785786" y="571480"/>
            <a:ext cx="2381250"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214290"/>
            <a:ext cx="8358245" cy="6143668"/>
          </a:xfrm>
        </p:spPr>
        <p:txBody>
          <a:bodyPr>
            <a:normAutofit fontScale="85000" lnSpcReduction="10000"/>
          </a:bodyPr>
          <a:lstStyle/>
          <a:p>
            <a:pPr algn="r" rtl="1">
              <a:lnSpc>
                <a:spcPct val="170000"/>
              </a:lnSpc>
            </a:pPr>
            <a:r>
              <a:rPr lang="ar-SA" dirty="0" smtClean="0"/>
              <a:t>از مهمترین خواص این محصول ان است که با استفاده از این نوع مصالح می توان مراحل گچ کاری و سفید کاری ، بتونه کاری و نقاشی را از مراحل نازک کاری حذف نمود که بدین وسیله میتواند تأثیر به سزایی در تقلیل هزینه ها و بالا بردن سرعت انجام کار داشته باشد . </a:t>
            </a:r>
            <a:br>
              <a:rPr lang="ar-SA" dirty="0" smtClean="0"/>
            </a:br>
            <a:r>
              <a:rPr lang="ar-SA" dirty="0" smtClean="0"/>
              <a:t>پوشاندن عیوب زیر کار : </a:t>
            </a:r>
            <a:br>
              <a:rPr lang="ar-SA" dirty="0" smtClean="0"/>
            </a:br>
            <a:r>
              <a:rPr lang="ar-SA" dirty="0" smtClean="0"/>
              <a:t>این نوع پوشش نیازی به زیرسازی نداشته و تا حد زیادی ایرادات ناشی از وجود ترکهای موضعی و نا همواریهای سطح کار را مخفی می نماید . </a:t>
            </a:r>
            <a:br>
              <a:rPr lang="ar-SA" dirty="0" smtClean="0"/>
            </a:br>
            <a:r>
              <a:rPr lang="ar-SA" dirty="0" smtClean="0"/>
              <a:t>عایق حرارتی و برودتی : </a:t>
            </a:r>
            <a:br>
              <a:rPr lang="ar-SA" dirty="0" smtClean="0"/>
            </a:br>
            <a:r>
              <a:rPr lang="ar-SA" dirty="0" smtClean="0"/>
              <a:t>که به علت بافت الیاف گونه عایق بسیار مناسبی جهت حفظ گرمای محیط می باشد و در راستای بهینه سازی مصرف انرژی در ساختمان تأثیر بسزایی دارد . </a:t>
            </a:r>
            <a:br>
              <a:rPr lang="ar-SA" dirty="0" smtClean="0"/>
            </a:br>
            <a:r>
              <a:rPr lang="ar-SA" dirty="0" smtClean="0"/>
              <a:t>عایق صوت : </a:t>
            </a:r>
            <a:br>
              <a:rPr lang="ar-SA" dirty="0" smtClean="0"/>
            </a:br>
            <a:r>
              <a:rPr lang="ar-SA" dirty="0" smtClean="0"/>
              <a:t>سطح بافت دار این پوشش عایق بسیار مناسبی جهت کاهش حجم صداهای مزاحم و مانع از انعکاس امواج صوتی به میزان قابل ملاحضه ای ( 30% الی 50 % ) می باشد و </a:t>
            </a:r>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428604"/>
            <a:ext cx="8429683" cy="6000791"/>
          </a:xfrm>
        </p:spPr>
        <p:txBody>
          <a:bodyPr>
            <a:normAutofit fontScale="85000" lnSpcReduction="10000"/>
          </a:bodyPr>
          <a:lstStyle/>
          <a:p>
            <a:pPr algn="r" rtl="1">
              <a:lnSpc>
                <a:spcPct val="170000"/>
              </a:lnSpc>
            </a:pPr>
            <a:r>
              <a:rPr lang="ar-SA" dirty="0" smtClean="0"/>
              <a:t>اصطلاحا" محیط را اکوستیک می نماید . </a:t>
            </a:r>
            <a:br>
              <a:rPr lang="ar-SA" dirty="0" smtClean="0"/>
            </a:br>
            <a:r>
              <a:rPr lang="ar-SA" dirty="0" smtClean="0"/>
              <a:t>سبکی : </a:t>
            </a:r>
            <a:br>
              <a:rPr lang="ar-SA" dirty="0" smtClean="0"/>
            </a:br>
            <a:r>
              <a:rPr lang="ar-SA" dirty="0" smtClean="0"/>
              <a:t>وزن این پوشش در هر متر مربع 400 تا 700 گرم می باشد که در مقایسه با وزن گچ و رنگ در هر متر مربع ( 17</a:t>
            </a:r>
            <a:r>
              <a:rPr lang="en-US" dirty="0" smtClean="0"/>
              <a:t>kg</a:t>
            </a:r>
            <a:r>
              <a:rPr lang="ar-SA" dirty="0" smtClean="0"/>
              <a:t> الی 25</a:t>
            </a:r>
            <a:r>
              <a:rPr lang="en-US" dirty="0" smtClean="0"/>
              <a:t>kg</a:t>
            </a:r>
            <a:r>
              <a:rPr lang="ar-SA" dirty="0" smtClean="0"/>
              <a:t> ) بسیار سبک تر بوده که این امر باعث کاهش وزن مرده ی ساختمان می باشد . </a:t>
            </a:r>
            <a:br>
              <a:rPr lang="ar-SA" dirty="0" smtClean="0"/>
            </a:br>
            <a:r>
              <a:rPr lang="ar-SA" dirty="0" smtClean="0"/>
              <a:t>تنوع بسیار بالای رنگ : </a:t>
            </a:r>
            <a:br>
              <a:rPr lang="ar-SA" dirty="0" smtClean="0"/>
            </a:br>
            <a:r>
              <a:rPr lang="ar-SA" dirty="0" smtClean="0"/>
              <a:t>این پوشش دارای تنوع بسیار بالای رنگ بوده و نیز می توان از رنگهای ترکیبی استفاده نمود . </a:t>
            </a:r>
            <a:br>
              <a:rPr lang="ar-SA" dirty="0" smtClean="0"/>
            </a:br>
            <a:r>
              <a:rPr lang="ar-SA" dirty="0" smtClean="0"/>
              <a:t>ایجاد آرامش محیطی : </a:t>
            </a:r>
            <a:br>
              <a:rPr lang="ar-SA" dirty="0" smtClean="0"/>
            </a:br>
            <a:r>
              <a:rPr lang="ar-SA" dirty="0" smtClean="0"/>
              <a:t>که به علت سطح بافت دار و زیبا و سازگار با محیط زیست فضایی بسیار گرم و جذاب و همراه با آرامش به فضای داخلی ساختمان می بخشد . </a:t>
            </a:r>
            <a:br>
              <a:rPr lang="ar-SA" dirty="0" smtClean="0"/>
            </a:br>
            <a:r>
              <a:rPr lang="ar-SA" dirty="0" smtClean="0"/>
              <a:t>قابلیت شستشو : </a:t>
            </a:r>
            <a:br>
              <a:rPr lang="ar-SA" dirty="0" smtClean="0"/>
            </a:br>
            <a:r>
              <a:rPr lang="ar-SA" dirty="0" smtClean="0"/>
              <a:t>این پوشش را می توان به کمک کف شامپو فرش به آسانی تمیز نمود . البته در صورت تمایل می توان این پوشش را با استفاده از رزین های مخصوص ضد آب نمود . </a:t>
            </a:r>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357166"/>
            <a:ext cx="8643997" cy="6143667"/>
          </a:xfrm>
        </p:spPr>
        <p:txBody>
          <a:bodyPr>
            <a:normAutofit fontScale="85000" lnSpcReduction="10000"/>
          </a:bodyPr>
          <a:lstStyle/>
          <a:p>
            <a:pPr algn="r" rtl="1">
              <a:lnSpc>
                <a:spcPct val="170000"/>
              </a:lnSpc>
            </a:pPr>
            <a:r>
              <a:rPr lang="ar-SA" dirty="0" smtClean="0"/>
              <a:t>• نداشتن بو و حساسیت : </a:t>
            </a:r>
            <a:br>
              <a:rPr lang="ar-SA" dirty="0" smtClean="0"/>
            </a:br>
            <a:r>
              <a:rPr lang="ar-SA" dirty="0" smtClean="0"/>
              <a:t>این پوشش چه در زمان اجرا و چه بعد ازآن فاقد هرگونه بو می باشد . </a:t>
            </a:r>
            <a:br>
              <a:rPr lang="ar-SA" dirty="0" smtClean="0"/>
            </a:br>
            <a:r>
              <a:rPr lang="ar-SA" dirty="0" smtClean="0"/>
              <a:t>عایق رطوبت : </a:t>
            </a:r>
            <a:br>
              <a:rPr lang="ar-SA" dirty="0" smtClean="0"/>
            </a:br>
            <a:r>
              <a:rPr lang="ar-SA" dirty="0" smtClean="0"/>
              <a:t>این پوشش رطوبت محیط را جذب نموده و باعث تعدیل رطوبت می گردد و رطوبت جذب شده در شرایط معکوس جوی به محیط بازگردانده می شود . بسیار مناسب جهت فضاهایی که از کولر های آبی در آنها استفاده می گردد . </a:t>
            </a:r>
            <a:br>
              <a:rPr lang="ar-SA" dirty="0" smtClean="0"/>
            </a:br>
            <a:r>
              <a:rPr lang="ar-SA" dirty="0" smtClean="0"/>
              <a:t>عدم ترک خوردگی : </a:t>
            </a:r>
            <a:br>
              <a:rPr lang="ar-SA" dirty="0" smtClean="0"/>
            </a:br>
            <a:r>
              <a:rPr lang="ar-SA" dirty="0" smtClean="0"/>
              <a:t>به دلیل خاصیت ارتجاعی مواد سلولزی ترکهایی که در اثر نشست ساختمان ویا زلزله های خفیف در دیوار یا سقف ایجاد می شود را مخفی نگه می دارد . </a:t>
            </a:r>
            <a:br>
              <a:rPr lang="ar-SA" dirty="0" smtClean="0"/>
            </a:br>
            <a:r>
              <a:rPr lang="ar-SA" dirty="0" smtClean="0"/>
              <a:t>مقاوم در برابر ضربه : </a:t>
            </a:r>
            <a:br>
              <a:rPr lang="ar-SA" dirty="0" smtClean="0"/>
            </a:br>
            <a:r>
              <a:rPr lang="ar-SA" dirty="0" smtClean="0"/>
              <a:t>بر خلاف رنگ و کاغذ دیواری این پوشش به دلیل خاصیت ارتجاعی موضعی خود در برابر ضربات مقاوم است . </a:t>
            </a:r>
            <a:br>
              <a:rPr lang="ar-SA" dirty="0" smtClean="0"/>
            </a:br>
            <a:r>
              <a:rPr lang="ar-SA" dirty="0" smtClean="0"/>
              <a:t>خاصیت آنتی استاتیک : </a:t>
            </a:r>
            <a:br>
              <a:rPr lang="ar-SA" dirty="0" smtClean="0"/>
            </a:br>
            <a:r>
              <a:rPr lang="ar-SA" dirty="0" smtClean="0"/>
              <a:t>که گرد و غبار ، دوده و ذرات معلق در هوا را به خود جذب </a:t>
            </a:r>
            <a:endParaRPr lang="en-US"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214289"/>
            <a:ext cx="8143931" cy="6143669"/>
          </a:xfrm>
        </p:spPr>
        <p:txBody>
          <a:bodyPr>
            <a:normAutofit fontScale="85000" lnSpcReduction="20000"/>
          </a:bodyPr>
          <a:lstStyle/>
          <a:p>
            <a:pPr algn="r" rtl="1">
              <a:lnSpc>
                <a:spcPct val="170000"/>
              </a:lnSpc>
            </a:pPr>
            <a:r>
              <a:rPr lang="ar-SA" dirty="0" smtClean="0"/>
              <a:t>نمی کند . </a:t>
            </a:r>
            <a:br>
              <a:rPr lang="ar-SA" dirty="0" smtClean="0"/>
            </a:br>
            <a:r>
              <a:rPr lang="ar-SA" dirty="0" smtClean="0"/>
              <a:t>• قابلیت اجرا به روی هر نوع زیر کار : </a:t>
            </a:r>
            <a:br>
              <a:rPr lang="ar-SA" dirty="0" smtClean="0"/>
            </a:br>
            <a:r>
              <a:rPr lang="ar-SA" dirty="0" smtClean="0"/>
              <a:t>اعم از سنگ ، گچ ، رنگ روغن ، رنگ پلاستیک ، شیشه ، چوب ، کاشی ، سرامیک ، انواع فلز و . . . </a:t>
            </a:r>
            <a:br>
              <a:rPr lang="ar-SA" dirty="0" smtClean="0"/>
            </a:br>
            <a:r>
              <a:rPr lang="ar-SA" dirty="0" smtClean="0"/>
              <a:t>سرعت اجرای بالا : </a:t>
            </a:r>
            <a:br>
              <a:rPr lang="ar-SA" dirty="0" smtClean="0"/>
            </a:br>
            <a:r>
              <a:rPr lang="ar-SA" dirty="0" smtClean="0"/>
              <a:t>که هر اپراتور می تواند در حدود 15 مترمربع از این پوشش را در هر ساعت اجرا نماید . </a:t>
            </a:r>
            <a:br>
              <a:rPr lang="ar-SA" dirty="0" smtClean="0"/>
            </a:br>
            <a:r>
              <a:rPr lang="ar-SA" dirty="0" smtClean="0"/>
              <a:t>قابلیت ترمیم سریع و آسان : </a:t>
            </a:r>
            <a:br>
              <a:rPr lang="ar-SA" dirty="0" smtClean="0"/>
            </a:br>
            <a:r>
              <a:rPr lang="ar-SA" dirty="0" smtClean="0"/>
              <a:t>این پوشش بر خلاف رنگ و کاغد دیواری در کمترین زمان و به راحتی قابل ترمیم به بهترین شکل می باشد . </a:t>
            </a:r>
            <a:br>
              <a:rPr lang="ar-SA" dirty="0" smtClean="0"/>
            </a:br>
            <a:r>
              <a:rPr lang="ar-SA" dirty="0" smtClean="0"/>
              <a:t>• مقاوم در برابر آتش </a:t>
            </a:r>
            <a:br>
              <a:rPr lang="ar-SA" dirty="0" smtClean="0"/>
            </a:br>
            <a:r>
              <a:rPr lang="ar-SA" dirty="0" smtClean="0"/>
              <a:t>• کاهش بازتاب نور </a:t>
            </a:r>
            <a:br>
              <a:rPr lang="ar-SA" dirty="0" smtClean="0"/>
            </a:br>
            <a:r>
              <a:rPr lang="ar-SA" dirty="0" smtClean="0"/>
              <a:t>• طول عمر بالا </a:t>
            </a:r>
            <a:br>
              <a:rPr lang="ar-SA" dirty="0" smtClean="0"/>
            </a:br>
            <a:r>
              <a:rPr lang="ar-SA" dirty="0" smtClean="0"/>
              <a:t>از آنجا یی که این نوع پوشش مصارف بسیار گسترده ای در کشورهای پیشرفته صنعتی دارد دارای تأییدیه های معتبر از مراجع ذیصلاح جهانی به شرح ذیل می باشد . </a:t>
            </a:r>
            <a:br>
              <a:rPr lang="ar-SA" dirty="0" smtClean="0"/>
            </a:br>
            <a:r>
              <a:rPr lang="ar-SA" dirty="0" smtClean="0"/>
              <a:t>1. موسسه بیولوزی آلمان (</a:t>
            </a:r>
            <a:r>
              <a:rPr lang="en-US" dirty="0" smtClean="0"/>
              <a:t>Institute of Germany Biological</a:t>
            </a:r>
            <a:r>
              <a:rPr lang="ar-SA" dirty="0" smtClean="0"/>
              <a:t> ) </a:t>
            </a:r>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857232"/>
            <a:ext cx="8135967" cy="4000528"/>
          </a:xfrm>
        </p:spPr>
        <p:txBody>
          <a:bodyPr>
            <a:normAutofit/>
          </a:bodyPr>
          <a:lstStyle/>
          <a:p>
            <a:pPr algn="r" rtl="1">
              <a:lnSpc>
                <a:spcPct val="170000"/>
              </a:lnSpc>
            </a:pPr>
            <a:r>
              <a:rPr lang="ar-SA" dirty="0" smtClean="0"/>
              <a:t>2. موسسه مطالعات و بررسی مواد برلین </a:t>
            </a:r>
            <a:br>
              <a:rPr lang="ar-SA" dirty="0" smtClean="0"/>
            </a:br>
            <a:r>
              <a:rPr lang="ar-SA" dirty="0" smtClean="0"/>
              <a:t>(( </a:t>
            </a:r>
            <a:r>
              <a:rPr lang="en-US" dirty="0" smtClean="0"/>
              <a:t>Berlin Federal Material Investigation and Examination Institute</a:t>
            </a:r>
            <a:r>
              <a:rPr lang="ar-SA" dirty="0" smtClean="0"/>
              <a:t> </a:t>
            </a:r>
            <a:br>
              <a:rPr lang="ar-SA" dirty="0" smtClean="0"/>
            </a:br>
            <a:r>
              <a:rPr lang="ar-SA" dirty="0" smtClean="0"/>
              <a:t>3. دارای گواهینامه </a:t>
            </a:r>
            <a:r>
              <a:rPr lang="en-US" dirty="0" smtClean="0"/>
              <a:t>Din</a:t>
            </a:r>
            <a:r>
              <a:rPr lang="ar-SA" dirty="0" smtClean="0"/>
              <a:t> آلمان </a:t>
            </a:r>
            <a:br>
              <a:rPr lang="ar-SA" dirty="0" smtClean="0"/>
            </a:br>
            <a:r>
              <a:rPr lang="ar-SA" dirty="0" smtClean="0"/>
              <a:t>4. مرکز سلامت و بهداشت روسیه (</a:t>
            </a:r>
            <a:r>
              <a:rPr lang="en-US" dirty="0" smtClean="0"/>
              <a:t>Russia Health Institute</a:t>
            </a:r>
            <a:r>
              <a:rPr lang="ar-SA" dirty="0" smtClean="0"/>
              <a:t> ) </a:t>
            </a:r>
            <a:br>
              <a:rPr lang="ar-SA" dirty="0" smtClean="0"/>
            </a:br>
            <a:r>
              <a:rPr lang="ar-SA" dirty="0" smtClean="0"/>
              <a:t>5. مرکز بررسی های مواد و تکنولوژی تولید دانشگاه استانبول </a:t>
            </a:r>
            <a:br>
              <a:rPr lang="ar-SA" dirty="0" smtClean="0"/>
            </a:br>
            <a:r>
              <a:rPr lang="ar-SA" dirty="0" smtClean="0"/>
              <a:t>( </a:t>
            </a:r>
            <a:r>
              <a:rPr lang="en-US" dirty="0" smtClean="0"/>
              <a:t>Categories and Production of Istanbul University Center of Material</a:t>
            </a:r>
            <a:endParaRPr 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500042"/>
            <a:ext cx="7993091" cy="5429287"/>
          </a:xfrm>
        </p:spPr>
        <p:txBody>
          <a:bodyPr>
            <a:noAutofit/>
          </a:bodyPr>
          <a:lstStyle/>
          <a:p>
            <a:pPr algn="r" rtl="1">
              <a:lnSpc>
                <a:spcPct val="170000"/>
              </a:lnSpc>
            </a:pPr>
            <a:r>
              <a:rPr lang="ar-SA" sz="800" b="1" dirty="0" smtClean="0"/>
              <a:t> </a:t>
            </a:r>
            <a:endParaRPr lang="fa-IR" sz="800" b="1" dirty="0" smtClean="0"/>
          </a:p>
          <a:p>
            <a:pPr algn="r" rtl="1">
              <a:lnSpc>
                <a:spcPct val="170000"/>
              </a:lnSpc>
            </a:pPr>
            <a:r>
              <a:rPr lang="ar-SA" sz="1200" b="1" dirty="0" smtClean="0"/>
              <a:t>برخی از ویژگیهای مهم پوشش های سلولزی (پتینه)</a:t>
            </a:r>
            <a:r>
              <a:rPr lang="ar-SA" sz="800" b="1" dirty="0" smtClean="0"/>
              <a:t/>
            </a:r>
            <a:br>
              <a:rPr lang="ar-SA" sz="800" b="1" dirty="0" smtClean="0"/>
            </a:br>
            <a:endParaRPr lang="en-US" sz="800" dirty="0" smtClean="0"/>
          </a:p>
          <a:p>
            <a:pPr algn="r" rtl="1">
              <a:lnSpc>
                <a:spcPct val="170000"/>
              </a:lnSpc>
            </a:pPr>
            <a:r>
              <a:rPr lang="ar-SA" sz="800" dirty="0" smtClean="0"/>
              <a:t> </a:t>
            </a:r>
            <a:endParaRPr lang="en-US" sz="800" dirty="0" smtClean="0"/>
          </a:p>
          <a:p>
            <a:pPr algn="r" rtl="1">
              <a:lnSpc>
                <a:spcPct val="170000"/>
              </a:lnSpc>
            </a:pPr>
            <a:r>
              <a:rPr lang="ar-SA" sz="800" b="1" dirty="0" smtClean="0"/>
              <a:t>1-   </a:t>
            </a:r>
            <a:r>
              <a:rPr lang="ar-SA" sz="1050" b="1" dirty="0" smtClean="0"/>
              <a:t> عایق حرارت و برودت (به دلیل استفاده از الیاف طبیعی مانند پنبه و پارچه ) </a:t>
            </a:r>
            <a:endParaRPr lang="en-US" sz="1050" dirty="0" smtClean="0"/>
          </a:p>
          <a:p>
            <a:pPr algn="r" rtl="1">
              <a:lnSpc>
                <a:spcPct val="170000"/>
              </a:lnSpc>
            </a:pPr>
            <a:r>
              <a:rPr lang="ar-SA" sz="1050" dirty="0" smtClean="0"/>
              <a:t> </a:t>
            </a:r>
            <a:endParaRPr lang="en-US" sz="1050" dirty="0" smtClean="0"/>
          </a:p>
          <a:p>
            <a:pPr algn="r" rtl="1">
              <a:lnSpc>
                <a:spcPct val="170000"/>
              </a:lnSpc>
            </a:pPr>
            <a:r>
              <a:rPr lang="ar-SA" sz="1050" b="1" dirty="0" smtClean="0"/>
              <a:t>2-    عایق صوت (کاهش قابل توجه بازتاب صوت به دلیل مواد فیبری متخلخل )</a:t>
            </a:r>
            <a:endParaRPr lang="en-US" sz="1050" dirty="0" smtClean="0"/>
          </a:p>
          <a:p>
            <a:pPr algn="r" rtl="1">
              <a:lnSpc>
                <a:spcPct val="170000"/>
              </a:lnSpc>
            </a:pPr>
            <a:r>
              <a:rPr lang="ar-SA" sz="1050" dirty="0" smtClean="0"/>
              <a:t> </a:t>
            </a:r>
            <a:endParaRPr lang="en-US" sz="1050" dirty="0" smtClean="0"/>
          </a:p>
          <a:p>
            <a:pPr algn="r" rtl="1">
              <a:lnSpc>
                <a:spcPct val="170000"/>
              </a:lnSpc>
            </a:pPr>
            <a:r>
              <a:rPr lang="ar-SA" sz="1050" b="1" dirty="0" smtClean="0"/>
              <a:t>3-   عایق رطوبت</a:t>
            </a:r>
            <a:endParaRPr lang="en-US" sz="1050" dirty="0" smtClean="0"/>
          </a:p>
          <a:p>
            <a:pPr algn="r" rtl="1">
              <a:lnSpc>
                <a:spcPct val="170000"/>
              </a:lnSpc>
            </a:pPr>
            <a:r>
              <a:rPr lang="ar-SA" sz="1050" dirty="0" smtClean="0"/>
              <a:t> </a:t>
            </a:r>
            <a:endParaRPr lang="en-US" sz="1050" dirty="0" smtClean="0"/>
          </a:p>
          <a:p>
            <a:pPr algn="r" rtl="1">
              <a:lnSpc>
                <a:spcPct val="170000"/>
              </a:lnSpc>
            </a:pPr>
            <a:r>
              <a:rPr lang="ar-SA" sz="1050" dirty="0" smtClean="0"/>
              <a:t> </a:t>
            </a:r>
            <a:endParaRPr lang="en-US" sz="1050" dirty="0" smtClean="0"/>
          </a:p>
          <a:p>
            <a:pPr algn="r" rtl="1">
              <a:lnSpc>
                <a:spcPct val="170000"/>
              </a:lnSpc>
            </a:pPr>
            <a:r>
              <a:rPr lang="ar-SA" sz="1050" dirty="0" smtClean="0"/>
              <a:t> </a:t>
            </a:r>
            <a:endParaRPr lang="en-US" sz="1050" dirty="0" smtClean="0"/>
          </a:p>
          <a:p>
            <a:pPr algn="r" rtl="1">
              <a:lnSpc>
                <a:spcPct val="170000"/>
              </a:lnSpc>
            </a:pPr>
            <a:r>
              <a:rPr lang="ar-SA" sz="1050" b="1" dirty="0" smtClean="0"/>
              <a:t>4-   کاهش قابل توجه مصرف انرژی</a:t>
            </a:r>
            <a:endParaRPr lang="en-US" sz="1050" dirty="0" smtClean="0"/>
          </a:p>
          <a:p>
            <a:pPr algn="r" rtl="1">
              <a:lnSpc>
                <a:spcPct val="170000"/>
              </a:lnSpc>
            </a:pPr>
            <a:r>
              <a:rPr lang="ar-SA" sz="1050" dirty="0" smtClean="0"/>
              <a:t> </a:t>
            </a:r>
            <a:endParaRPr lang="en-US" sz="1050" dirty="0" smtClean="0"/>
          </a:p>
          <a:p>
            <a:pPr algn="r" rtl="1">
              <a:lnSpc>
                <a:spcPct val="170000"/>
              </a:lnSpc>
            </a:pPr>
            <a:r>
              <a:rPr lang="ar-SA" sz="1050" b="1" dirty="0" smtClean="0"/>
              <a:t> 5-   کاهش بازتاب نور</a:t>
            </a:r>
            <a:endParaRPr lang="en-US" sz="1050" dirty="0" smtClean="0"/>
          </a:p>
          <a:p>
            <a:pPr algn="r" rtl="1">
              <a:lnSpc>
                <a:spcPct val="170000"/>
              </a:lnSpc>
            </a:pPr>
            <a:r>
              <a:rPr lang="ar-SA" sz="1050" dirty="0" smtClean="0"/>
              <a:t> </a:t>
            </a:r>
            <a:endParaRPr lang="en-US" sz="1050" dirty="0" smtClean="0"/>
          </a:p>
          <a:p>
            <a:pPr algn="r" rtl="1">
              <a:lnSpc>
                <a:spcPct val="170000"/>
              </a:lnSpc>
            </a:pPr>
            <a:r>
              <a:rPr lang="ar-SA" sz="1050" b="1" dirty="0" smtClean="0"/>
              <a:t>6 _ کاهش رفلکس صدا</a:t>
            </a:r>
            <a:endParaRPr lang="en-US" sz="1050" dirty="0" smtClean="0"/>
          </a:p>
          <a:p>
            <a:pPr algn="r" rtl="1">
              <a:lnSpc>
                <a:spcPct val="170000"/>
              </a:lnSpc>
            </a:pPr>
            <a:r>
              <a:rPr lang="ar-SA" sz="1050" dirty="0" smtClean="0"/>
              <a:t> </a:t>
            </a:r>
            <a:endParaRPr lang="en-US" sz="1050" dirty="0" smtClean="0"/>
          </a:p>
          <a:p>
            <a:pPr algn="r">
              <a:lnSpc>
                <a:spcPct val="170000"/>
              </a:lnSpc>
            </a:pPr>
            <a:endParaRPr lang="en-US" sz="800"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0"/>
            <a:ext cx="8278843" cy="6572272"/>
          </a:xfrm>
        </p:spPr>
        <p:txBody>
          <a:bodyPr>
            <a:normAutofit fontScale="77500" lnSpcReduction="20000"/>
          </a:bodyPr>
          <a:lstStyle/>
          <a:p>
            <a:pPr algn="r" rtl="1">
              <a:lnSpc>
                <a:spcPct val="170000"/>
              </a:lnSpc>
            </a:pPr>
            <a:r>
              <a:rPr lang="ar-SA" b="1" dirty="0" smtClean="0"/>
              <a:t>7-   مقاومت در برابر آتش</a:t>
            </a:r>
            <a:endParaRPr lang="fa-IR" b="1" dirty="0" smtClean="0"/>
          </a:p>
          <a:p>
            <a:pPr algn="r" rtl="1">
              <a:lnSpc>
                <a:spcPct val="170000"/>
              </a:lnSpc>
            </a:pPr>
            <a:endParaRPr lang="en-US" dirty="0" smtClean="0"/>
          </a:p>
          <a:p>
            <a:pPr algn="r" rtl="1">
              <a:lnSpc>
                <a:spcPct val="170000"/>
              </a:lnSpc>
            </a:pPr>
            <a:r>
              <a:rPr lang="ar-SA" b="1" dirty="0" smtClean="0"/>
              <a:t> 8-   مقاومت در برابر ضربه</a:t>
            </a:r>
            <a:endParaRPr lang="fa-IR" b="1" dirty="0" smtClean="0"/>
          </a:p>
          <a:p>
            <a:pPr algn="r" rtl="1">
              <a:lnSpc>
                <a:spcPct val="170000"/>
              </a:lnSpc>
            </a:pPr>
            <a:endParaRPr lang="fa-IR" b="1" dirty="0" smtClean="0"/>
          </a:p>
          <a:p>
            <a:pPr algn="r" rtl="1">
              <a:lnSpc>
                <a:spcPct val="170000"/>
              </a:lnSpc>
            </a:pPr>
            <a:r>
              <a:rPr lang="ar-SA" b="1" dirty="0" smtClean="0"/>
              <a:t>9- عدم تک خوردگی (این پوشش به دلیل خاصیت ارتجاعی ترکهایی که معمولا در اثر </a:t>
            </a:r>
            <a:endParaRPr lang="en-US" dirty="0" smtClean="0"/>
          </a:p>
          <a:p>
            <a:pPr algn="r" rtl="1">
              <a:lnSpc>
                <a:spcPct val="170000"/>
              </a:lnSpc>
            </a:pPr>
            <a:r>
              <a:rPr lang="ar-SA" b="1" dirty="0" smtClean="0"/>
              <a:t>نشست ساختمان بعد از ساخت روی دیوار ها و  سقف ایجاد میشود را پوشش داده و </a:t>
            </a:r>
            <a:endParaRPr lang="en-US" dirty="0" smtClean="0"/>
          </a:p>
          <a:p>
            <a:pPr algn="r" rtl="1">
              <a:lnSpc>
                <a:spcPct val="170000"/>
              </a:lnSpc>
            </a:pPr>
            <a:r>
              <a:rPr lang="ar-SA" b="1" dirty="0" smtClean="0"/>
              <a:t>از معرض دید برای همیشه حذف مینماید )</a:t>
            </a:r>
            <a:br>
              <a:rPr lang="ar-SA" b="1" dirty="0" smtClean="0"/>
            </a:br>
            <a:endParaRPr lang="en-US" dirty="0" smtClean="0"/>
          </a:p>
          <a:p>
            <a:pPr algn="r" rtl="1">
              <a:lnSpc>
                <a:spcPct val="170000"/>
              </a:lnSpc>
            </a:pPr>
            <a:r>
              <a:rPr lang="ar-SA" b="1" dirty="0" smtClean="0"/>
              <a:t>10– خاصیت آنتی استاتیک (گرد و غبار و مولکولهای سوخته در هوا را به خود جذب </a:t>
            </a:r>
            <a:endParaRPr lang="en-US" dirty="0" smtClean="0"/>
          </a:p>
          <a:p>
            <a:pPr algn="r" rtl="1">
              <a:lnSpc>
                <a:spcPct val="170000"/>
              </a:lnSpc>
            </a:pPr>
            <a:r>
              <a:rPr lang="ar-SA" b="1" dirty="0" smtClean="0"/>
              <a:t>نمیکند )</a:t>
            </a:r>
            <a:endParaRPr lang="en-US" dirty="0" smtClean="0"/>
          </a:p>
          <a:p>
            <a:pPr algn="r" rtl="1">
              <a:lnSpc>
                <a:spcPct val="170000"/>
              </a:lnSpc>
            </a:pPr>
            <a:r>
              <a:rPr lang="ar-SA" dirty="0" smtClean="0"/>
              <a:t> </a:t>
            </a:r>
            <a:endParaRPr lang="en-US" dirty="0" smtClean="0"/>
          </a:p>
          <a:p>
            <a:pPr algn="r" rtl="1">
              <a:lnSpc>
                <a:spcPct val="170000"/>
              </a:lnSpc>
            </a:pPr>
            <a:r>
              <a:rPr lang="ar-SA" b="1" dirty="0" smtClean="0"/>
              <a:t>11- سرعت اجرایی بالا </a:t>
            </a:r>
            <a:endParaRPr lang="en-US" dirty="0" smtClean="0"/>
          </a:p>
          <a:p>
            <a:pPr algn="r" rtl="1">
              <a:lnSpc>
                <a:spcPct val="170000"/>
              </a:lnSpc>
            </a:pPr>
            <a:r>
              <a:rPr lang="ar-SA" dirty="0" smtClean="0"/>
              <a:t> </a:t>
            </a:r>
            <a:endParaRPr lang="en-US" dirty="0" smtClean="0"/>
          </a:p>
          <a:p>
            <a:pPr algn="r" rtl="1">
              <a:lnSpc>
                <a:spcPct val="170000"/>
              </a:lnSpc>
            </a:pPr>
            <a:r>
              <a:rPr lang="ar-SA" b="1" dirty="0" smtClean="0"/>
              <a:t>12- فاقد هر گونه مواد شیمیایی و مواد فرار و بو</a:t>
            </a:r>
            <a:endParaRPr lang="en-US" dirty="0" smtClean="0"/>
          </a:p>
          <a:p>
            <a:pPr algn="r" rtl="1">
              <a:lnSpc>
                <a:spcPct val="170000"/>
              </a:lnSpc>
            </a:pPr>
            <a:r>
              <a:rPr lang="ar-SA" dirty="0" smtClean="0"/>
              <a:t> </a:t>
            </a:r>
            <a:endParaRPr lang="en-US" dirty="0" smtClean="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5728"/>
            <a:ext cx="7772400" cy="5786477"/>
          </a:xfrm>
        </p:spPr>
        <p:txBody>
          <a:bodyPr>
            <a:normAutofit fontScale="47500" lnSpcReduction="20000"/>
          </a:bodyPr>
          <a:lstStyle/>
          <a:p>
            <a:pPr algn="r" rtl="1">
              <a:lnSpc>
                <a:spcPct val="170000"/>
              </a:lnSpc>
            </a:pPr>
            <a:r>
              <a:rPr lang="ar-SA" dirty="0" smtClean="0"/>
              <a:t> </a:t>
            </a:r>
            <a:endParaRPr lang="en-US" dirty="0" smtClean="0"/>
          </a:p>
          <a:p>
            <a:pPr algn="r" rtl="1">
              <a:lnSpc>
                <a:spcPct val="170000"/>
              </a:lnSpc>
            </a:pPr>
            <a:r>
              <a:rPr lang="ar-SA" b="1" dirty="0" smtClean="0"/>
              <a:t>13- قابلیت شستشو (این پوشش به واسطه آنتی استاتیک بودن مولکولهای سوخته </a:t>
            </a:r>
            <a:endParaRPr lang="en-US" dirty="0" smtClean="0"/>
          </a:p>
          <a:p>
            <a:pPr algn="r" rtl="1">
              <a:lnSpc>
                <a:spcPct val="170000"/>
              </a:lnSpc>
            </a:pPr>
            <a:r>
              <a:rPr lang="ar-SA" dirty="0" smtClean="0"/>
              <a:t> </a:t>
            </a:r>
            <a:endParaRPr lang="en-US" dirty="0" smtClean="0"/>
          </a:p>
          <a:p>
            <a:pPr algn="r" rtl="1">
              <a:lnSpc>
                <a:spcPct val="170000"/>
              </a:lnSpc>
            </a:pPr>
            <a:r>
              <a:rPr lang="ar-SA" b="1" dirty="0" smtClean="0"/>
              <a:t>در هوا را جذب نمیکند اما چنانچه به هر نحوی مثلا دست آلوده به روغن یا شکلات </a:t>
            </a:r>
            <a:endParaRPr lang="en-US" dirty="0" smtClean="0"/>
          </a:p>
          <a:p>
            <a:pPr algn="r" rtl="1">
              <a:lnSpc>
                <a:spcPct val="170000"/>
              </a:lnSpc>
            </a:pPr>
            <a:r>
              <a:rPr lang="ar-SA" dirty="0" smtClean="0"/>
              <a:t> </a:t>
            </a:r>
            <a:endParaRPr lang="en-US" dirty="0" smtClean="0"/>
          </a:p>
          <a:p>
            <a:pPr algn="r" rtl="1">
              <a:lnSpc>
                <a:spcPct val="170000"/>
              </a:lnSpc>
            </a:pPr>
            <a:r>
              <a:rPr lang="ar-SA" b="1" dirty="0" smtClean="0"/>
              <a:t>آلوده  گردد به راحتی به وسیله ابر و شامپو فرش تمیز میشود در محیط های پر رفت و </a:t>
            </a:r>
            <a:endParaRPr lang="en-US" dirty="0" smtClean="0"/>
          </a:p>
          <a:p>
            <a:pPr algn="r" rtl="1">
              <a:lnSpc>
                <a:spcPct val="170000"/>
              </a:lnSpc>
            </a:pPr>
            <a:r>
              <a:rPr lang="ar-SA" dirty="0" smtClean="0"/>
              <a:t> </a:t>
            </a:r>
            <a:endParaRPr lang="en-US" dirty="0" smtClean="0"/>
          </a:p>
          <a:p>
            <a:pPr algn="r" rtl="1">
              <a:lnSpc>
                <a:spcPct val="170000"/>
              </a:lnSpc>
            </a:pPr>
            <a:r>
              <a:rPr lang="ar-SA" b="1" dirty="0" smtClean="0"/>
              <a:t>آمد  استفاده از پوشش دهنده رزین توصیه میگردد)</a:t>
            </a:r>
            <a:endParaRPr lang="en-US" dirty="0" smtClean="0"/>
          </a:p>
          <a:p>
            <a:pPr algn="r" rtl="1">
              <a:lnSpc>
                <a:spcPct val="170000"/>
              </a:lnSpc>
            </a:pPr>
            <a:r>
              <a:rPr lang="ar-SA" dirty="0" smtClean="0"/>
              <a:t> </a:t>
            </a:r>
            <a:endParaRPr lang="en-US" dirty="0" smtClean="0"/>
          </a:p>
          <a:p>
            <a:pPr algn="r" rtl="1">
              <a:lnSpc>
                <a:spcPct val="170000"/>
              </a:lnSpc>
            </a:pPr>
            <a:r>
              <a:rPr lang="ar-SA" b="1" dirty="0" smtClean="0"/>
              <a:t>14- قابلیت ترمیم</a:t>
            </a:r>
            <a:endParaRPr lang="en-US" dirty="0" smtClean="0"/>
          </a:p>
          <a:p>
            <a:pPr algn="r" rtl="1">
              <a:lnSpc>
                <a:spcPct val="170000"/>
              </a:lnSpc>
            </a:pPr>
            <a:r>
              <a:rPr lang="ar-SA" dirty="0" smtClean="0"/>
              <a:t> </a:t>
            </a:r>
            <a:endParaRPr lang="en-US" dirty="0" smtClean="0"/>
          </a:p>
          <a:p>
            <a:pPr algn="r" rtl="1">
              <a:lnSpc>
                <a:spcPct val="170000"/>
              </a:lnSpc>
            </a:pPr>
            <a:r>
              <a:rPr lang="ar-SA" b="1" dirty="0" smtClean="0"/>
              <a:t>15- قابلیت اجرا روی سطوح مختلف (از جمله گچ و خاک , گچ, رنگ روغن و پلاستیک و ...)</a:t>
            </a:r>
            <a:br>
              <a:rPr lang="ar-SA" b="1" dirty="0" smtClean="0"/>
            </a:br>
            <a:endParaRPr lang="en-US" dirty="0" smtClean="0"/>
          </a:p>
          <a:p>
            <a:pPr algn="r" rtl="1">
              <a:lnSpc>
                <a:spcPct val="170000"/>
              </a:lnSpc>
            </a:pPr>
            <a:r>
              <a:rPr lang="ar-SA" dirty="0" smtClean="0"/>
              <a:t> </a:t>
            </a:r>
            <a:endParaRPr lang="en-US" dirty="0" smtClean="0"/>
          </a:p>
          <a:p>
            <a:pPr algn="r" rtl="1">
              <a:lnSpc>
                <a:spcPct val="170000"/>
              </a:lnSpc>
            </a:pPr>
            <a:r>
              <a:rPr lang="ar-SA" b="1" dirty="0" smtClean="0"/>
              <a:t>16- قابلیت طراحی در اشکال مختلف</a:t>
            </a:r>
            <a:endParaRPr lang="en-US" dirty="0" smtClean="0"/>
          </a:p>
          <a:p>
            <a:pPr algn="r" rtl="1">
              <a:lnSpc>
                <a:spcPct val="170000"/>
              </a:lnSpc>
            </a:pPr>
            <a:r>
              <a:rPr lang="ar-SA" dirty="0" smtClean="0"/>
              <a:t> </a:t>
            </a:r>
            <a:endParaRPr lang="en-US" dirty="0" smtClean="0"/>
          </a:p>
          <a:p>
            <a:pPr algn="r" rtl="1">
              <a:lnSpc>
                <a:spcPct val="170000"/>
              </a:lnSpc>
            </a:pPr>
            <a:r>
              <a:rPr lang="ar-SA" b="1" dirty="0" smtClean="0"/>
              <a:t>17- تنوع نا محدود رنگی (این پوشش دارای 102 رنگ اصلی میباشد که میتوان از این </a:t>
            </a:r>
            <a:endParaRPr lang="en-US" dirty="0" smtClean="0"/>
          </a:p>
          <a:p>
            <a:pPr algn="r" rtl="1">
              <a:lnSpc>
                <a:spcPct val="170000"/>
              </a:lnSpc>
            </a:pPr>
            <a:r>
              <a:rPr lang="ar-SA" dirty="0" smtClean="0"/>
              <a:t> </a:t>
            </a:r>
            <a:endParaRPr lang="en-US" dirty="0" smtClean="0"/>
          </a:p>
          <a:p>
            <a:pPr algn="r" rtl="1">
              <a:lnSpc>
                <a:spcPct val="170000"/>
              </a:lnSpc>
            </a:pPr>
            <a:r>
              <a:rPr lang="ar-SA" b="1" dirty="0" smtClean="0"/>
              <a:t>تعداد رنگ و طرح هزاران طرح و رنگ تلفیقی ساخت . )</a:t>
            </a:r>
            <a:endParaRPr lang="en-US" dirty="0" smtClean="0"/>
          </a:p>
          <a:p>
            <a:pPr algn="r" rtl="1">
              <a:lnSpc>
                <a:spcPct val="170000"/>
              </a:lnSpc>
            </a:pPr>
            <a:r>
              <a:rPr lang="ar-SA" dirty="0" smtClean="0"/>
              <a:t> </a:t>
            </a:r>
            <a:endParaRPr lang="en-US" dirty="0" smtClean="0"/>
          </a:p>
          <a:p>
            <a:pPr algn="r" rtl="1">
              <a:lnSpc>
                <a:spcPct val="170000"/>
              </a:lnSpc>
            </a:pPr>
            <a:r>
              <a:rPr lang="ar-SA" b="1" dirty="0" smtClean="0"/>
              <a:t>18- طول عمر بالا  و صرفه اقتصادی.......</a:t>
            </a:r>
            <a:endParaRPr lang="en-US" dirty="0" smtClean="0"/>
          </a:p>
          <a:p>
            <a:pPr algn="r">
              <a:lnSpc>
                <a:spcPct val="170000"/>
              </a:lnSpc>
            </a:pPr>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4348" y="1000108"/>
            <a:ext cx="7772400" cy="5500727"/>
          </a:xfrm>
        </p:spPr>
        <p:txBody>
          <a:bodyPr>
            <a:normAutofit fontScale="85000" lnSpcReduction="10000"/>
          </a:bodyPr>
          <a:lstStyle/>
          <a:p>
            <a:pPr algn="r" rtl="1">
              <a:lnSpc>
                <a:spcPct val="170000"/>
              </a:lnSpc>
            </a:pPr>
            <a:r>
              <a:rPr lang="fa-IR" dirty="0" smtClean="0"/>
              <a:t>دستورالعمل اجراي پوششهاي سلولزي پتينه:</a:t>
            </a:r>
            <a:endParaRPr lang="en-US" dirty="0" smtClean="0"/>
          </a:p>
          <a:p>
            <a:pPr algn="r" rtl="1">
              <a:lnSpc>
                <a:spcPct val="170000"/>
              </a:lnSpc>
            </a:pPr>
            <a:r>
              <a:rPr lang="ar-SA" b="1" dirty="0" smtClean="0"/>
              <a:t> </a:t>
            </a:r>
            <a:endParaRPr lang="en-US" dirty="0" smtClean="0"/>
          </a:p>
          <a:p>
            <a:pPr algn="r" rtl="1">
              <a:lnSpc>
                <a:spcPct val="170000"/>
              </a:lnSpc>
            </a:pPr>
            <a:r>
              <a:rPr lang="fa-IR" dirty="0" smtClean="0"/>
              <a:t>پوششهاي سلولزي پتينه طرحي نو در زيبا سازي سطوح داخلي اماكن عمومي است. اين پوشش كه  رفته رفته جاي خود را در مصالح ساختماني (</a:t>
            </a:r>
            <a:r>
              <a:rPr lang="en-US" dirty="0" smtClean="0"/>
              <a:t>Building materials</a:t>
            </a:r>
            <a:r>
              <a:rPr lang="fa-IR" dirty="0" smtClean="0"/>
              <a:t>) مدرن تثبيت نموده است، براي اجرا به مانند هر نوع پوشش ديگر نيازمند ارزيابي هاي مقدماتي نسبت به سطوح گوناگون است. چنانچه مي دانيم اين پوشش با در نظر گرفتن پيش نيازها و فراهم سازي مقدمات بر روي كليه سطوح داخلي قابل اجراست. از آنجايي كه ممكن است سطوح مذكور از نظر ساختاري داراي صور گوناگوني باشند،در اين مقاله به بررسي انواع سطوح احتمالي و نحوه برخورد با آنها براي آماده سازي اجراي پوشش سلولزي پتينه مي پردازيم. اقدامات اساسي براي اجراي پوششهاي سلولزي از ابتدا تا انتهابه شرح ذيل مي باشد.</a:t>
            </a:r>
            <a:br>
              <a:rPr lang="fa-IR" dirty="0" smtClean="0"/>
            </a:br>
            <a:endParaRPr lang="en-US" dirty="0"/>
          </a:p>
        </p:txBody>
      </p:sp>
      <p:pic>
        <p:nvPicPr>
          <p:cNvPr id="4" name="Picture 3" descr="http://www.manzelmag.com/main/images/stories/1/2/2008-11-20_01~09-1.jpg"/>
          <p:cNvPicPr/>
          <p:nvPr/>
        </p:nvPicPr>
        <p:blipFill>
          <a:blip r:embed="rId2" cstate="print"/>
          <a:srcRect/>
          <a:stretch>
            <a:fillRect/>
          </a:stretch>
        </p:blipFill>
        <p:spPr bwMode="auto">
          <a:xfrm>
            <a:off x="1285852" y="0"/>
            <a:ext cx="2377787" cy="1911927"/>
          </a:xfrm>
          <a:prstGeom prst="rect">
            <a:avLst/>
          </a:prstGeom>
          <a:noFill/>
          <a:ln w="9525">
            <a:noFill/>
            <a:miter lim="800000"/>
            <a:headEnd/>
            <a:tailEnd/>
          </a:ln>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428604"/>
            <a:ext cx="8135967" cy="6429395"/>
          </a:xfrm>
        </p:spPr>
        <p:txBody>
          <a:bodyPr>
            <a:normAutofit fontScale="92500" lnSpcReduction="10000"/>
          </a:bodyPr>
          <a:lstStyle/>
          <a:p>
            <a:pPr algn="r" rtl="1">
              <a:lnSpc>
                <a:spcPct val="170000"/>
              </a:lnSpc>
            </a:pPr>
            <a:r>
              <a:rPr lang="fa-IR" dirty="0" smtClean="0"/>
              <a:t/>
            </a:r>
            <a:br>
              <a:rPr lang="fa-IR" dirty="0" smtClean="0"/>
            </a:br>
            <a:r>
              <a:rPr lang="fa-IR" dirty="0" smtClean="0"/>
              <a:t>1-   شناخت و تعيين نوع زيركار</a:t>
            </a:r>
            <a:br>
              <a:rPr lang="fa-IR" dirty="0" smtClean="0"/>
            </a:br>
            <a:r>
              <a:rPr lang="fa-IR" dirty="0" smtClean="0"/>
              <a:t>2-   آماده سازي سطوحي كه مي بايد پوشش بر روي آنها اجرا شود(برطرف كردن چربي ها، اجراي پرايمر و ...)</a:t>
            </a:r>
            <a:br>
              <a:rPr lang="fa-IR" dirty="0" smtClean="0"/>
            </a:br>
            <a:r>
              <a:rPr lang="fa-IR" dirty="0" smtClean="0"/>
              <a:t>3-   نحوه آماده سازي مواد واستانداردهاي گرمايي وسرمايي محيط اجرا</a:t>
            </a:r>
            <a:br>
              <a:rPr lang="fa-IR" dirty="0" smtClean="0"/>
            </a:br>
            <a:r>
              <a:rPr lang="fa-IR" dirty="0" smtClean="0"/>
              <a:t>4-   عايق نمودن پوشش سلولزي پتينه به منظور قابل شستشو نمودن آن</a:t>
            </a:r>
            <a:br>
              <a:rPr lang="fa-IR" dirty="0" smtClean="0"/>
            </a:br>
            <a:r>
              <a:rPr lang="fa-IR" dirty="0" smtClean="0"/>
              <a:t/>
            </a:r>
            <a:br>
              <a:rPr lang="fa-IR" dirty="0" smtClean="0"/>
            </a:br>
            <a:r>
              <a:rPr lang="fa-IR" dirty="0" smtClean="0"/>
              <a:t/>
            </a:r>
            <a:br>
              <a:rPr lang="fa-IR" dirty="0" smtClean="0"/>
            </a:br>
            <a:r>
              <a:rPr lang="fa-IR" b="1" dirty="0" smtClean="0"/>
              <a:t>1- شناخت و تعيين نوع زيركار</a:t>
            </a:r>
            <a:r>
              <a:rPr lang="fa-IR" dirty="0" smtClean="0"/>
              <a:t/>
            </a:r>
            <a:br>
              <a:rPr lang="fa-IR" dirty="0" smtClean="0"/>
            </a:br>
            <a:r>
              <a:rPr lang="fa-IR" dirty="0" smtClean="0"/>
              <a:t> در اولين مرحله اجرا مي بايد اجراكاركاملاﹰ نسبت به جنس زيركار سطوح محل اجرا  آگاهي پيدا نمايد (اينكه زيركار رنگ روغن قديمي است، رنگ پلاستيك است، گچ تازه و يا كشته است و غيره) براي اين منظور مي توان با مشاهده عيني سطوح مورد نظر، و يا سوال از كارفرما به اين آگاهي دست يافت.</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85728"/>
            <a:ext cx="8643998" cy="6215106"/>
          </a:xfrm>
        </p:spPr>
        <p:txBody>
          <a:bodyPr>
            <a:normAutofit fontScale="92500" lnSpcReduction="10000"/>
          </a:bodyPr>
          <a:lstStyle/>
          <a:p>
            <a:pPr algn="r" rtl="1">
              <a:lnSpc>
                <a:spcPct val="170000"/>
              </a:lnSpc>
            </a:pPr>
            <a:r>
              <a:rPr lang="ar-SA" dirty="0"/>
              <a:t>برای سنجش کیفیت کارایی بتن است . ضریب "دارسی" کم نشان دهنده غیر قابل نفوذ بودن و کیفیتی بالا برای مصالح می باشد.با اینکه یک بتن با نفوذپذیری کم نسبتا مقاوم می باشد , اما ممکن است هنوز نیاز به ضدآب کردن برای جلوگیری از نشت میان شکاف ها وجود داشته باشــــد</a:t>
            </a:r>
            <a:r>
              <a:rPr lang="en-US" dirty="0"/>
              <a:t>.</a:t>
            </a:r>
            <a:br>
              <a:rPr lang="en-US" dirty="0"/>
            </a:br>
            <a:r>
              <a:rPr lang="ar-SA" dirty="0"/>
              <a:t>با وجود دانسیته (تراکم) معلوم آن , بتن یک ماده نفوذ پذیر و متخلخل است که می تواند با جذب آب و برخورد با مواد شیمیایی متجاوز نظیر دی اکسید کربن</a:t>
            </a:r>
            <a:r>
              <a:rPr lang="en-US" dirty="0"/>
              <a:t> , </a:t>
            </a:r>
            <a:r>
              <a:rPr lang="ar-SA" dirty="0"/>
              <a:t>مونواکسید کربن , کلراید ها و سولفات ها و دیگر ترکیبات آنها به سرعت تباه شود. اما راه دیگری نیز وجود دارد که هر آبی می تواند به عمق بتن نفوذ پیدا کند</a:t>
            </a:r>
            <a:r>
              <a:rPr lang="en-US" dirty="0"/>
              <a:t> .</a:t>
            </a:r>
            <a:br>
              <a:rPr lang="en-US" dirty="0"/>
            </a:br>
            <a:r>
              <a:rPr lang="ar-SA" dirty="0"/>
              <a:t>جریان بخــار و رطوبت ناشی از آن آب همچنان در قالب بخار همانند رطوبت نسبی انتقال می یابد . رطوبت نسبی همان آب موجود در هوا به صورت یک گاز محلول می باشد. زمانیکه دمای بخار آب بالا می رود , آب زیاد آن فشار بخاری ایجاد میکند . آب به صورت بخار نیز به میان بتن انتقال می یابد . مسیر جریان از فشار بخار زیاد , عموما منابع</a:t>
            </a:r>
            <a:r>
              <a:rPr lang="en-US" dirty="0"/>
              <a:t> , </a:t>
            </a:r>
            <a:r>
              <a:rPr lang="ar-SA" dirty="0"/>
              <a:t>به فشار بخار کم با یک فرایند</a:t>
            </a:r>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428604"/>
            <a:ext cx="8572559" cy="6000792"/>
          </a:xfrm>
        </p:spPr>
        <p:txBody>
          <a:bodyPr>
            <a:normAutofit fontScale="85000" lnSpcReduction="10000"/>
          </a:bodyPr>
          <a:lstStyle/>
          <a:p>
            <a:pPr algn="r" rtl="1">
              <a:lnSpc>
                <a:spcPct val="170000"/>
              </a:lnSpc>
            </a:pPr>
            <a:r>
              <a:rPr lang="fa-IR" dirty="0" smtClean="0"/>
              <a:t/>
            </a:r>
            <a:br>
              <a:rPr lang="fa-IR" dirty="0" smtClean="0"/>
            </a:br>
            <a:r>
              <a:rPr lang="fa-IR" b="1" dirty="0" smtClean="0"/>
              <a:t>2- آماده سازي سطوحي كه مي بايد پوشش سلولزي بر روي آنها اجرا شود</a:t>
            </a:r>
            <a:r>
              <a:rPr lang="fa-IR" dirty="0" smtClean="0"/>
              <a:t/>
            </a:r>
            <a:br>
              <a:rPr lang="fa-IR" dirty="0" smtClean="0"/>
            </a:br>
            <a:r>
              <a:rPr lang="fa-IR" dirty="0" smtClean="0"/>
              <a:t> آماده سازي سطوح براي اجرا، متناسب با نوع سطوح انجام مي پذيرد. بعنوان مثال براي اجرا بر روي سطوح رنگ روغني مي بايست (بالاخص داخل آشپزخانه ها) ابتدا چربي ها را برطرف نمود چرا كه وجود چربي ها باعث مي گردد چسبندگي مواد با ديوار انجام نشود و پس از خشك</a:t>
            </a:r>
            <a:br>
              <a:rPr lang="fa-IR" dirty="0" smtClean="0"/>
            </a:br>
            <a:r>
              <a:rPr lang="fa-IR" dirty="0" smtClean="0"/>
              <a:t>شدن بر روي ديوار فاصله اي بين مواد و ديوار ايجاد و زمينه ريزش مواد فراهم شود همچنين باعث زردي سطح پوشش سلولزي مي گردد. در سطوحي كه گچ و خاك مي باشند درصورت وجود خاك بر روي سطوح ، مي بايد ابتدا با گوني خيس تمامي سطح مورد نظر را از خاك پاك نمود و يا در مورد سطوح گچي اي كه بر اثر نم داراي شوره و يا ريزش مي باشند ابتدا با برطرف نمودن اين موارد، نسبت به اجراي پوشش اقدام نمود.</a:t>
            </a:r>
            <a:br>
              <a:rPr lang="fa-IR" dirty="0" smtClean="0"/>
            </a:br>
            <a:r>
              <a:rPr lang="fa-IR" dirty="0" smtClean="0"/>
              <a:t> در مورد سطوح رنگ پلاستيك و يا گچ كشته ، ابتدا مي بايد با اجراي پرايمر1  از جذب آب  مواد به داخل گچ كشته يا رنگ پلاستيك ممانعت نمود.  در مواردي كه زيركار ترك دارد مي بايست ابتدا با پرايمر آنرا آماده و سپس پوشش </a:t>
            </a:r>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85728"/>
            <a:ext cx="8643997" cy="5929353"/>
          </a:xfrm>
        </p:spPr>
        <p:txBody>
          <a:bodyPr>
            <a:normAutofit fontScale="92500" lnSpcReduction="10000"/>
          </a:bodyPr>
          <a:lstStyle/>
          <a:p>
            <a:pPr algn="r" rtl="1">
              <a:lnSpc>
                <a:spcPct val="170000"/>
              </a:lnSpc>
            </a:pPr>
            <a:r>
              <a:rPr lang="fa-IR" dirty="0" smtClean="0"/>
              <a:t>سلولزي پتينه را اجرا نمود. (درقسمت انواع سطوح و پيش نيازاجراتوضيحات بيشتري آمده است)</a:t>
            </a:r>
            <a:br>
              <a:rPr lang="fa-IR" dirty="0" smtClean="0"/>
            </a:br>
            <a:r>
              <a:rPr lang="fa-IR" dirty="0" smtClean="0"/>
              <a:t/>
            </a:r>
            <a:br>
              <a:rPr lang="fa-IR" dirty="0" smtClean="0"/>
            </a:br>
            <a:r>
              <a:rPr lang="fa-IR" b="1" dirty="0" smtClean="0"/>
              <a:t>3- نحوه  آماده سازي مواد واستانداردهاي گرمايي و سرمايي محيط اجرا</a:t>
            </a:r>
            <a:r>
              <a:rPr lang="fa-IR" dirty="0" smtClean="0"/>
              <a:t/>
            </a:r>
            <a:br>
              <a:rPr lang="fa-IR" dirty="0" smtClean="0"/>
            </a:br>
            <a:r>
              <a:rPr lang="fa-IR" dirty="0" smtClean="0"/>
              <a:t>بعد از آماده سازي زيركار، نوبت به آماده سازي مواد مطابق با نوع زيركار و اجراي آن   مي باشد. مخلوط نمودن مواد با آب مي بايست بصورت مرحله اي انجام شود. بدين معنا كه با اضافه نمودن آب در هر مرحله چنانچه نياز بيشتري به آب باشد دوباره نسبت به اضافه نمودن آب اقدام نمود. اصولاﹰ براي اجرا بر روي سطوح صاف تر مانند رنگ روغن و يا سطوحي كه آب را داراي خلل و فرج بيشتر مواد با آب بيشتري (شل تر) مخلوط گردد. البته اين نكته بسته به تجربه اجراكار بعد از مدتي بصورت قلق در مي آيد. براي آماده سازي مواد ترجيحاﹰ از آب گرم استفاده شود و پس از ورزدادن مواد ساخته شده حداقل به مدت نيم ساعت به حال خود بماند تا براي استفاده بهتر آماده</a:t>
            </a:r>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428604"/>
            <a:ext cx="8429683" cy="6072229"/>
          </a:xfrm>
        </p:spPr>
        <p:txBody>
          <a:bodyPr>
            <a:normAutofit fontScale="92500" lnSpcReduction="20000"/>
          </a:bodyPr>
          <a:lstStyle/>
          <a:p>
            <a:pPr algn="r" rtl="1">
              <a:lnSpc>
                <a:spcPct val="170000"/>
              </a:lnSpc>
            </a:pPr>
            <a:r>
              <a:rPr lang="fa-IR" dirty="0" smtClean="0"/>
              <a:t>شود. (برخي از رنگها مانند كرم 1 به زمان بيشتري نياز دارد). قابل توجه اين كه هر چه بيشتر مواد به حال خود باقي بماند چسبندگي بيشتري از خود بروز مي دهند.</a:t>
            </a:r>
            <a:br>
              <a:rPr lang="fa-IR" dirty="0" smtClean="0"/>
            </a:br>
            <a:r>
              <a:rPr lang="fa-IR" dirty="0" smtClean="0"/>
              <a:t>نكته بسيار مهم در اجراي اين پوشش در وضعيت آب و هواي سرد اينكه، اين پوشش    نمي بايست در شرايط جوي و سرمايي زير صفر اجرا شود. و در صورتي كه اين پوشش در فضاهايي اجرا مي شودكه وسايل حرارتي چون بخاري و شوفاژ روشن وجود دارد، حتماﹰبايد جريان هوا ايجاد شود، چراكه با بالارفتن ميزان رطوبت ناشي از خشك شدن سريع مواد در فضاي بسته مواد طبله كرده و مي ريزد. بنابراين ايجاد جريان هوا با گشودن پنجره ها و يا دربها الزامي است.</a:t>
            </a:r>
            <a:br>
              <a:rPr lang="fa-IR" dirty="0" smtClean="0"/>
            </a:br>
            <a:r>
              <a:rPr lang="fa-IR" dirty="0" smtClean="0"/>
              <a:t/>
            </a:r>
            <a:br>
              <a:rPr lang="fa-IR" dirty="0" smtClean="0"/>
            </a:br>
            <a:r>
              <a:rPr lang="fa-IR" b="1" dirty="0" smtClean="0"/>
              <a:t>سطوح گوناگون و پيش نيازهاي اجرا</a:t>
            </a:r>
            <a:r>
              <a:rPr lang="fa-IR" dirty="0" smtClean="0"/>
              <a:t/>
            </a:r>
            <a:br>
              <a:rPr lang="fa-IR" dirty="0" smtClean="0"/>
            </a:br>
            <a:r>
              <a:rPr lang="fa-IR" dirty="0" smtClean="0"/>
              <a:t/>
            </a:r>
            <a:br>
              <a:rPr lang="fa-IR" dirty="0" smtClean="0"/>
            </a:br>
            <a:r>
              <a:rPr lang="fa-IR" dirty="0" smtClean="0"/>
              <a:t>سطوح گوناگوني كه پوشش سلولزي پتينه امكان اجرا بر روي آنها را دارد نياز به اقدامات مقدماتي دارد</a:t>
            </a:r>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357166"/>
            <a:ext cx="8429683" cy="6000791"/>
          </a:xfrm>
        </p:spPr>
        <p:txBody>
          <a:bodyPr>
            <a:normAutofit fontScale="92500" lnSpcReduction="20000"/>
          </a:bodyPr>
          <a:lstStyle/>
          <a:p>
            <a:pPr algn="r" rtl="1">
              <a:lnSpc>
                <a:spcPct val="170000"/>
              </a:lnSpc>
            </a:pPr>
            <a:r>
              <a:rPr lang="fa-IR" dirty="0" smtClean="0"/>
              <a:t>الف- سيمان نرمه : در صورت نداشتن لكه هاي ناشي از نم و يا خاكه ناشي از قديمي بودن سيمان، هيچ اقدام ديگري مستقيماﹰ قابل اجراست</a:t>
            </a:r>
            <a:br>
              <a:rPr lang="fa-IR" dirty="0" smtClean="0"/>
            </a:br>
            <a:r>
              <a:rPr lang="fa-IR" dirty="0" smtClean="0"/>
              <a:t>ب- سيمان زبره : درصورت داشتن خلل و فرج بيش از حد با برطرف نمودن آنها  و همچنين  شمشه گيري گوشه ها و لبه هاي دربها و پنجره ها مي توان پوشش را اجرا نمود.                                                                                                             </a:t>
            </a:r>
            <a:br>
              <a:rPr lang="fa-IR" dirty="0" smtClean="0"/>
            </a:br>
            <a:r>
              <a:rPr lang="fa-IR" dirty="0" smtClean="0"/>
              <a:t>در صورت داشتن سطوح بسيار ناهموار مي توان پوشش را در دو  لايه آستري2  و  لايه  نهايي اجرا نمود .لازم به ذكر است كه براي اجراي لايه دوم ،لايه اول مي بايست كاملاﹰخشك شده باشد. در اين نوع زيركار نيز بايد در ابتدا نسبت  به  نداشتن خاكه ،  با  دست كشيدن  روي  سطوح  اطمينان حاصل كرد.   </a:t>
            </a:r>
            <a:br>
              <a:rPr lang="fa-IR" dirty="0" smtClean="0"/>
            </a:br>
            <a:r>
              <a:rPr lang="fa-IR" dirty="0" smtClean="0"/>
              <a:t>ج- كنيتكس : اين سطوح داراي سطوح روغني و آبي است. اگر سطوح كنيتكس روغني سالم باشند اجرا مستقيماﹰ و بدون در نظر گرفتن پيش نياز ديگري امكان </a:t>
            </a:r>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85728"/>
            <a:ext cx="8786841" cy="6215105"/>
          </a:xfrm>
        </p:spPr>
        <p:txBody>
          <a:bodyPr>
            <a:normAutofit fontScale="92500"/>
          </a:bodyPr>
          <a:lstStyle/>
          <a:p>
            <a:pPr algn="r" rtl="1">
              <a:lnSpc>
                <a:spcPct val="170000"/>
              </a:lnSpc>
            </a:pPr>
            <a:r>
              <a:rPr lang="fa-IR" dirty="0" smtClean="0"/>
              <a:t>پذير است و چنانچه قديمي و داراي لكه هاي طبله شده باشد, مي بايست نسبت به برطرف نمودن آنها با كارتك و پركردن خلا ايجاد شده با آستري اقدام نمود.</a:t>
            </a:r>
            <a:br>
              <a:rPr lang="fa-IR" dirty="0" smtClean="0"/>
            </a:br>
            <a:r>
              <a:rPr lang="fa-IR" dirty="0" smtClean="0"/>
              <a:t>در خصوص كنيتكس آبي مي بايست ابتدا سطوح ديواركلاﹰ توسط كارتك تراشيده شود و بعد با جاروگرد و خاك حاصله كاملاﹰ برطرف شود و در مرحله بعد با اجراي پرايمر سطوح را آماده اجراي پوشش نمود.پيشنياز اجرا برروي سطوح رولكس مانند كنيتكس آبي است.</a:t>
            </a:r>
            <a:br>
              <a:rPr lang="fa-IR" dirty="0" smtClean="0"/>
            </a:br>
            <a:r>
              <a:rPr lang="fa-IR" dirty="0" smtClean="0"/>
              <a:t>د- سطوح رنگی : اين سطوح به صورت سنتی ،روغنی و يا پلاستيك است که به شرح زير آماده اجرای پوشش مي باشد.</a:t>
            </a:r>
            <a:br>
              <a:rPr lang="fa-IR" dirty="0" smtClean="0"/>
            </a:br>
            <a:r>
              <a:rPr lang="fa-IR" dirty="0" smtClean="0"/>
              <a:t/>
            </a:r>
            <a:br>
              <a:rPr lang="fa-IR" dirty="0" smtClean="0"/>
            </a:br>
            <a:r>
              <a:rPr lang="fa-IR" dirty="0" smtClean="0"/>
              <a:t>     </a:t>
            </a:r>
            <a:r>
              <a:rPr lang="en-US" dirty="0" smtClean="0"/>
              <a:t>I</a:t>
            </a:r>
            <a:r>
              <a:rPr lang="fa-IR" dirty="0" smtClean="0"/>
              <a:t>.   سطوح روغنی : اگر سطح دارای ترک و ريختگی و يا چربی (مخصوصا" آشپزخانه ها) نباشد اجرای مستقيم امکان پذير است، ولی در صورت داشتن طبله ويا لکه ابتدا بايد آنها را بر طرف نمود . برای پر کردن ترکهای بزرگ بايد با پرايمر لايه های عميق را عايق سازی نمود و با پرکردن </a:t>
            </a:r>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85728"/>
            <a:ext cx="8429684" cy="6215105"/>
          </a:xfrm>
        </p:spPr>
        <p:txBody>
          <a:bodyPr>
            <a:normAutofit fontScale="92500" lnSpcReduction="10000"/>
          </a:bodyPr>
          <a:lstStyle/>
          <a:p>
            <a:pPr algn="r" rtl="1">
              <a:lnSpc>
                <a:spcPct val="170000"/>
              </a:lnSpc>
            </a:pPr>
            <a:r>
              <a:rPr lang="fa-IR" dirty="0" smtClean="0"/>
              <a:t>خلا با پوشش های آستری نسبت به اجرای نهايی اقدام نمود. در مورد  چربی های آشپزخانه بايد ابتدا با آب و کف، آنها  را برطرف نمود . چرا که مانع ايجاد چسبندگی کافی بين مواد و ديوار می شوند.</a:t>
            </a:r>
            <a:br>
              <a:rPr lang="fa-IR" dirty="0" smtClean="0"/>
            </a:br>
            <a:r>
              <a:rPr lang="fa-IR" dirty="0" smtClean="0"/>
              <a:t>     </a:t>
            </a:r>
            <a:r>
              <a:rPr lang="en-US" dirty="0" smtClean="0"/>
              <a:t>II</a:t>
            </a:r>
            <a:r>
              <a:rPr lang="fa-IR" dirty="0" smtClean="0"/>
              <a:t>.   رنگ پلاستيک : پوشش سلولزي پتينه به دليل آن كه پوششي با حلال پايه آب (</a:t>
            </a:r>
            <a:r>
              <a:rPr lang="en-US" dirty="0" smtClean="0"/>
              <a:t>Water Base</a:t>
            </a:r>
            <a:r>
              <a:rPr lang="fa-IR" dirty="0" smtClean="0"/>
              <a:t>) است، ضرورت دارد براي اجرا بر روي رنگهاي پلاستيك ابتدا سطح مربوطه با پرايمر پوشيده شود. در برخی مواقع مي توان بجاي پرايمر، رنگ روغن رقيق شده را بدون رعايت اين که شره نموده و يا رد قلم انداخته اجرا نمود.</a:t>
            </a:r>
            <a:br>
              <a:rPr lang="fa-IR" dirty="0" smtClean="0"/>
            </a:br>
            <a:r>
              <a:rPr lang="fa-IR" dirty="0" smtClean="0"/>
              <a:t/>
            </a:r>
            <a:br>
              <a:rPr lang="fa-IR" dirty="0" smtClean="0"/>
            </a:br>
            <a:r>
              <a:rPr lang="fa-IR" dirty="0" smtClean="0"/>
              <a:t>و- سطوح فلزی : چنانچه اين سطوح دارای رنگ و يا آبکاری شده باشداجرا بلا مانع است و چنانچه پوشش رنگی نداشته باشد ابتدا مي بايست با يک لايه رنگ روغن و ياضد زنگ آن را کاملا" پوشاند. همچنين بايد توجه داشت که سطوح فلزی عاری از هر گونه روغن صنعتی يا گريس باشد، و در مناطق شرجي مانند استانهاي ساحلي حتي الامكان بر روي آهن سياه اجرا نشود و روي </a:t>
            </a:r>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357166"/>
            <a:ext cx="8358246" cy="6215105"/>
          </a:xfrm>
        </p:spPr>
        <p:txBody>
          <a:bodyPr>
            <a:normAutofit fontScale="92500"/>
          </a:bodyPr>
          <a:lstStyle/>
          <a:p>
            <a:pPr algn="r" rtl="1">
              <a:lnSpc>
                <a:spcPct val="170000"/>
              </a:lnSpc>
            </a:pPr>
            <a:r>
              <a:rPr lang="fa-IR" dirty="0" smtClean="0"/>
              <a:t>سطوح گالوانيزه، آلومينيومي در صورت تميز بودن محدوديتي براي اجرا وجود ندارد فقط بايد مواد را سفت تر آماده و اجرا نمود.</a:t>
            </a:r>
            <a:br>
              <a:rPr lang="fa-IR" dirty="0" smtClean="0"/>
            </a:br>
            <a:r>
              <a:rPr lang="fa-IR" dirty="0" smtClean="0"/>
              <a:t>ز- سطوح چوبی : در مورد سطوح چوبی بدون پوشش رنگی ابتدا سطوح بايد با رنگ روغن مات پوشيده شود. در مورد نئوپان فاقد رنگ نيز بايد ابتدا سطوح با دو لايه (در صورت امکان رنگ مات) و پس از خشک شدن اجرا نمود. و در مورد چوب و نئوپان بدون روكش حتماﹰبايد دو دست رنگ روغني غليظ بدون اضافه نمودن مواد فرار مانند تينر، نفت و بنزين كه عمدتاﹰ براي رقيق كردن بكار مي رود، پوشش را اجرا نمود . اين امر به خصوص در مناطق ساحلي و رطوبتي مي بايست بيشتر مورد توجه قرار گيرد. در اين موارد لازم به ذکر است که مواد با آب کمتری آماده اجرا شود.</a:t>
            </a:r>
            <a:br>
              <a:rPr lang="fa-IR" dirty="0" smtClean="0"/>
            </a:br>
            <a:r>
              <a:rPr lang="fa-IR" dirty="0" smtClean="0"/>
              <a:t>ك- سطوح شيشه، سراميک، پلاستيک : در صورتی که عاری از هرگونه دوده و يا چربی باشند اجرا بلا مانع است . در مورد سراميک چون ممکن است فضاهای بين </a:t>
            </a:r>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428604"/>
            <a:ext cx="8501122" cy="5929353"/>
          </a:xfrm>
        </p:spPr>
        <p:txBody>
          <a:bodyPr>
            <a:normAutofit fontScale="85000" lnSpcReduction="10000"/>
          </a:bodyPr>
          <a:lstStyle/>
          <a:p>
            <a:pPr algn="r" rtl="1">
              <a:lnSpc>
                <a:spcPct val="170000"/>
              </a:lnSpc>
            </a:pPr>
            <a:r>
              <a:rPr lang="fa-IR" dirty="0" smtClean="0"/>
              <a:t>سراميک ها بعد از اجرا از زير کار مشخص شود اجرای دو لايه الزامی است . لايه اول مي تواند آستری پتينه و لايه دوم مواد اصلی باشد.</a:t>
            </a:r>
            <a:br>
              <a:rPr lang="fa-IR" dirty="0" smtClean="0"/>
            </a:br>
            <a:r>
              <a:rPr lang="fa-IR" dirty="0" smtClean="0"/>
              <a:t>ل- سطوح گچی و گچ و خاک : سطوح گچی جزو بهترين و آسانترين سطوح برای اجرای پتينه می باشد.البته اگر سطوح با گچ كشته كار شده باشد بايد قبل از اجراي پتينه با پرايمر عايق شوند.</a:t>
            </a:r>
            <a:br>
              <a:rPr lang="fa-IR" dirty="0" smtClean="0"/>
            </a:br>
            <a:r>
              <a:rPr lang="fa-IR" dirty="0" smtClean="0"/>
              <a:t/>
            </a:r>
            <a:br>
              <a:rPr lang="fa-IR" dirty="0" smtClean="0"/>
            </a:br>
            <a:r>
              <a:rPr lang="fa-IR" dirty="0" smtClean="0"/>
              <a:t> چنانچه سطوح گچی دارای زردی و يا شوره باشد ابتدا می بايست با سمباده ويا با اسپری نمودن سرکه نسبت به بر طرف نمودن لکه يا شوره اقدام نمود. سطوح گچ و خاک نيز مي بايست ازحيث وجود مواد فوق کنترل گردد. جهت  اجراي پوشش سلولزي بر روي گچ و خاك ، قبل از اجرای گچ و خاک بايد از استادکار خواست که لبه ها و گوشه ها ی  پنجره ها  و  درب ها  را  شمشه گيری  و  تراز نمايد تا بدون هيچ پيش نياز ديگری پتينه را روی آن اجرا نمود .</a:t>
            </a:r>
            <a:br>
              <a:rPr lang="fa-IR" dirty="0" smtClean="0"/>
            </a:br>
            <a:r>
              <a:rPr lang="fa-IR" dirty="0" smtClean="0"/>
              <a:t/>
            </a:r>
            <a:br>
              <a:rPr lang="fa-IR" dirty="0" smtClean="0"/>
            </a:br>
            <a:endParaRPr 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357166"/>
            <a:ext cx="8429683" cy="6215105"/>
          </a:xfrm>
        </p:spPr>
        <p:txBody>
          <a:bodyPr>
            <a:normAutofit fontScale="92500"/>
          </a:bodyPr>
          <a:lstStyle/>
          <a:p>
            <a:pPr algn="r" rtl="1">
              <a:lnSpc>
                <a:spcPct val="170000"/>
              </a:lnSpc>
            </a:pPr>
            <a:r>
              <a:rPr lang="fa-IR" dirty="0" smtClean="0"/>
              <a:t>نکته قابل توجه : بعضا" مشاهده شده است که برخی سطوح که قبلا" با کاغذ ديواري پوشانده شده اند به اجرا کار اطلاع داده نمی شود. و از آنجا كه چسب های کاغذ ديواری سبب سست و خاکه شدن ديوار مي شود اجرای پوشش سلولزی را دچار اشکال و ايراد می نمايد . بنابراين  چنانچه سطوحی قبلا" با کاغذ ديواری پوشانده شده و اکنون اجرای پوشش سلولزی مد نظر  مي باشد ضروري است مراتب را به اجرا کار اطلاع داده تا نسبت به اقدامات پيش نياز اقدام نمايد.</a:t>
            </a:r>
            <a:br>
              <a:rPr lang="fa-IR" dirty="0" smtClean="0"/>
            </a:br>
            <a:r>
              <a:rPr lang="fa-IR" dirty="0" smtClean="0"/>
              <a:t/>
            </a:r>
            <a:br>
              <a:rPr lang="fa-IR" dirty="0" smtClean="0"/>
            </a:br>
            <a:r>
              <a:rPr lang="fa-IR" b="1" dirty="0" smtClean="0"/>
              <a:t>4- عايق نمودن پوشش سلولز ي پتينه به منظور قابل شستشو نمودن آن</a:t>
            </a:r>
            <a:r>
              <a:rPr lang="fa-IR" dirty="0" smtClean="0"/>
              <a:t/>
            </a:r>
            <a:br>
              <a:rPr lang="fa-IR" dirty="0" smtClean="0"/>
            </a:br>
            <a:r>
              <a:rPr lang="fa-IR" dirty="0" smtClean="0"/>
              <a:t>معمولاﹰ براي قابل شستشونمودن پوشش سلولزي پتينه از پرايمر مخصوص عايق استفاده مي شود.    اين مواد شيري رنگ و حلال در آب است كه  پس از خشك شدن كامل پوشش سلولزي، به نسبت يك به يك در آب حل مي گردد و با رول نقاشي و يا قلم موي پهن مخصوص </a:t>
            </a:r>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14290"/>
            <a:ext cx="8280431" cy="6357981"/>
          </a:xfrm>
        </p:spPr>
        <p:txBody>
          <a:bodyPr>
            <a:normAutofit/>
          </a:bodyPr>
          <a:lstStyle/>
          <a:p>
            <a:pPr algn="r" rtl="1">
              <a:lnSpc>
                <a:spcPct val="170000"/>
              </a:lnSpc>
            </a:pPr>
            <a:r>
              <a:rPr lang="fa-IR" dirty="0" smtClean="0"/>
              <a:t>رنگ پلاستيك روي ديوارها( با شيوه هائي كه مسئولين گروه هاي اجرائي توضيح مي دهند) اجرا  مي شود. نكته مهم اين است كه به هيچ وجه نمي بايست عايق توسط قلم مو به صورت افقي يا چپ و راست زده شود و تنها به صورت عمودي از بالا به پائين اجرا گردد.</a:t>
            </a:r>
            <a:br>
              <a:rPr lang="fa-IR" dirty="0" smtClean="0"/>
            </a:br>
            <a:r>
              <a:rPr lang="fa-IR" dirty="0" smtClean="0"/>
              <a:t>نكته مهم : در برخي مواقع ديده شده هنگامي كه سقف ها عايق مي شوند در برابر خطر نشت آب از سقف مقاومت نموده و بهمين دليل آب زيادي در برابر سقف محبوس شده و تبادل هوا براي خشك شدن ايجاد نمي شود و اين امر خطر ريزش سراسري سقف را باعث مي گردد، بنابراين توصيه مي شود به هيچ وجه سقف ها عايق نشوند تا خسارتهاي كوچك قابل جبران به خطرات احتمالي بزرگتر تبديل نشوند.</a:t>
            </a:r>
            <a:br>
              <a:rPr lang="fa-IR" dirty="0" smtClean="0"/>
            </a:br>
            <a:r>
              <a:rPr lang="fa-IR" dirty="0" smtClean="0"/>
              <a:t/>
            </a:r>
            <a:br>
              <a:rPr lang="fa-IR" dirty="0" smtClean="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500042"/>
            <a:ext cx="8137555" cy="6000792"/>
          </a:xfrm>
        </p:spPr>
        <p:txBody>
          <a:bodyPr>
            <a:normAutofit fontScale="92500" lnSpcReduction="10000"/>
          </a:bodyPr>
          <a:lstStyle/>
          <a:p>
            <a:pPr algn="r" rtl="1">
              <a:lnSpc>
                <a:spcPct val="150000"/>
              </a:lnSpc>
            </a:pPr>
            <a:r>
              <a:rPr lang="ar-SA" dirty="0"/>
              <a:t>انتشار می باشد . مسیر انتشار بسیار متکی بر شرایط محیطی است</a:t>
            </a:r>
            <a:r>
              <a:rPr lang="en-US" dirty="0"/>
              <a:t>.</a:t>
            </a:r>
            <a:br>
              <a:rPr lang="en-US" dirty="0"/>
            </a:br>
            <a:r>
              <a:rPr lang="ar-SA" dirty="0"/>
              <a:t>جریان انتشار بخار , زمانیکه اجرای ضد آب کردن در مکان هایی که فشار بخار آب موجود به صورت غیر یکنواخت می باشد , بحرانی است . چند نمونه از این موارد شامل استفاده از پوسته ایی که در مقابل بخار بسیار کم نفوذپذیر است , مانند یک پوشش حرکتی روی یک بتن مرطوب [ ولو اینکه پوشش رویی خشک باشد ] در یک روز گرم , در اثر فشار بخار ، فشار موجود افزایش یافته و باعث طبله شدن یا تاول زدن بتن می شود</a:t>
            </a:r>
            <a:r>
              <a:rPr lang="en-US" dirty="0"/>
              <a:t>.</a:t>
            </a:r>
            <a:br>
              <a:rPr lang="en-US" dirty="0"/>
            </a:br>
            <a:r>
              <a:rPr lang="en-US" dirty="0"/>
              <a:t>- </a:t>
            </a:r>
            <a:r>
              <a:rPr lang="ar-SA" dirty="0"/>
              <a:t>بکار بردن یک اندود یا بتونه برای دیوارهای خارجی یک بنا ممکن است در صورت بقدر کافی نفوذ پذیر نبودن بتونه در مقابل بخار , رطوبت را به داخل دیوارها انتقال دهد</a:t>
            </a:r>
            <a:r>
              <a:rPr lang="en-US" dirty="0"/>
              <a:t>.</a:t>
            </a:r>
            <a:br>
              <a:rPr lang="en-US" dirty="0"/>
            </a:br>
            <a:r>
              <a:rPr lang="en-US" dirty="0"/>
              <a:t>- </a:t>
            </a:r>
            <a:r>
              <a:rPr lang="ar-SA" dirty="0"/>
              <a:t>استفاده از کف با قابلیت نفوذ پذیری کم در مقابل بخار روی یک دال شیبدار در محلهای زیر سطحی در برخورد با رطوبت بالا ممکن است باعث تورق (لایه لایه شدن ) کف گردد</a:t>
            </a:r>
            <a:r>
              <a:rPr lang="en-US" dirty="0"/>
              <a:t>.</a:t>
            </a:r>
            <a:br>
              <a:rPr lang="en-US" dirty="0"/>
            </a:br>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857232"/>
            <a:ext cx="7772400" cy="5786478"/>
          </a:xfrm>
        </p:spPr>
        <p:txBody>
          <a:bodyPr>
            <a:normAutofit fontScale="77500" lnSpcReduction="20000"/>
          </a:bodyPr>
          <a:lstStyle/>
          <a:p>
            <a:pPr algn="r" rtl="1">
              <a:lnSpc>
                <a:spcPct val="170000"/>
              </a:lnSpc>
            </a:pPr>
            <a:r>
              <a:rPr lang="fa-IR" b="1" dirty="0" smtClean="0"/>
              <a:t>پرايمر مخصوص زير كار چيست؟</a:t>
            </a:r>
          </a:p>
          <a:p>
            <a:pPr algn="r" rtl="1">
              <a:lnSpc>
                <a:spcPct val="170000"/>
              </a:lnSpc>
            </a:pPr>
            <a:r>
              <a:rPr lang="fa-IR" dirty="0" smtClean="0"/>
              <a:t/>
            </a:r>
            <a:br>
              <a:rPr lang="fa-IR" dirty="0" smtClean="0"/>
            </a:br>
            <a:r>
              <a:rPr lang="fa-IR" dirty="0" smtClean="0"/>
              <a:t>پرايمر يا همان روغن اليف درجه يك (روغن بتونه)، ماده اي است روغني كه بايد قبل از اجراي پتينه روي سطوحي كه پايه آب هستند مثل رنگ پلاستيك، گچ كشته يا كنيتكس آبي اجرا گردد.</a:t>
            </a:r>
            <a:br>
              <a:rPr lang="fa-IR" dirty="0" smtClean="0"/>
            </a:br>
            <a:r>
              <a:rPr lang="fa-IR" dirty="0" smtClean="0"/>
              <a:t>چنانچه روي ديواركاغذ ديواري بود،‌حتما بايد سطح زيرين را بررسي كرد. اگر سطح زير كاغذديواري زرد بود حتما بايد روغن اليف درجه يك (روغن بتونه) را اجرا كرد، چون در صورت عدم اجراي روغن اليف (روغن بتونه) پوشش پتينه به زردي خواهد زد.</a:t>
            </a:r>
            <a:br>
              <a:rPr lang="fa-IR" dirty="0" smtClean="0"/>
            </a:br>
            <a:r>
              <a:rPr lang="fa-IR" dirty="0" smtClean="0"/>
              <a:t/>
            </a:r>
            <a:br>
              <a:rPr lang="fa-IR" dirty="0" smtClean="0"/>
            </a:br>
            <a:r>
              <a:rPr lang="fa-IR" b="1" dirty="0" smtClean="0"/>
              <a:t>پرايمر را چگونه مي توان آماده و اجرا كرد؟</a:t>
            </a:r>
            <a:r>
              <a:rPr lang="fa-IR" dirty="0" smtClean="0"/>
              <a:t/>
            </a:r>
            <a:br>
              <a:rPr lang="fa-IR" dirty="0" smtClean="0"/>
            </a:br>
            <a:r>
              <a:rPr lang="fa-IR" dirty="0" smtClean="0"/>
              <a:t>روغن اليف درجه يك (روغن بتونه) را با نظر گرفتن نوع زيركار با تينر روغني مخلوط مي كنيم به عنوان مثال، اگر سطح زير كار گچ كشته بود بايد مقدار پتينه نسبت به روغن بيشتر باشد، و بالعكس اگر كنيتكس بود مقدار روغن بايد از تينر بيشتر باشد.</a:t>
            </a:r>
            <a:br>
              <a:rPr lang="fa-IR" dirty="0" smtClean="0"/>
            </a:br>
            <a:r>
              <a:rPr lang="fa-IR" dirty="0" smtClean="0"/>
              <a:t>بعد از خشك شدن روغن بعد از 12 الي24 ساعت ، سطح براي اجراي پتينه آماده است.</a:t>
            </a:r>
            <a:br>
              <a:rPr lang="fa-IR" dirty="0" smtClean="0"/>
            </a:br>
            <a:endParaRPr lang="en-US" dirty="0"/>
          </a:p>
        </p:txBody>
      </p:sp>
      <p:pic>
        <p:nvPicPr>
          <p:cNvPr id="4" name="Picture 3" descr="http://www.manzelmag.com/main/images/stories/1/2/patineh.jpg"/>
          <p:cNvPicPr/>
          <p:nvPr/>
        </p:nvPicPr>
        <p:blipFill>
          <a:blip r:embed="rId2" cstate="print"/>
          <a:srcRect/>
          <a:stretch>
            <a:fillRect/>
          </a:stretch>
        </p:blipFill>
        <p:spPr bwMode="auto">
          <a:xfrm>
            <a:off x="3071802" y="0"/>
            <a:ext cx="1785950" cy="1639662"/>
          </a:xfrm>
          <a:prstGeom prst="rect">
            <a:avLst/>
          </a:prstGeom>
          <a:noFill/>
          <a:ln w="9525">
            <a:noFill/>
            <a:miter lim="800000"/>
            <a:headEnd/>
            <a:tailEnd/>
          </a:ln>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357166"/>
            <a:ext cx="8358246" cy="5786477"/>
          </a:xfrm>
        </p:spPr>
        <p:txBody>
          <a:bodyPr>
            <a:normAutofit fontScale="70000" lnSpcReduction="20000"/>
          </a:bodyPr>
          <a:lstStyle/>
          <a:p>
            <a:pPr algn="r" rtl="1">
              <a:lnSpc>
                <a:spcPct val="170000"/>
              </a:lnSpc>
            </a:pPr>
            <a:r>
              <a:rPr lang="fa-IR" dirty="0" smtClean="0"/>
              <a:t> توجه :</a:t>
            </a:r>
            <a:br>
              <a:rPr lang="fa-IR" dirty="0" smtClean="0"/>
            </a:br>
            <a:r>
              <a:rPr lang="fa-IR" dirty="0" smtClean="0"/>
              <a:t>براي اطمينان بيشتر مي توان روغن مات را هم به روغن اليف درجه يك (روغن بتونه) اضافه كرد و سپس تينر را با آن مخلوط كنيم.</a:t>
            </a:r>
            <a:br>
              <a:rPr lang="fa-IR" dirty="0" smtClean="0"/>
            </a:br>
            <a:r>
              <a:rPr lang="fa-IR" b="1" dirty="0" smtClean="0"/>
              <a:t>پرايمر را از كجا مي توان تهيه كرد؟</a:t>
            </a:r>
            <a:r>
              <a:rPr lang="fa-IR" dirty="0" smtClean="0"/>
              <a:t/>
            </a:r>
            <a:br>
              <a:rPr lang="fa-IR" dirty="0" smtClean="0"/>
            </a:br>
            <a:r>
              <a:rPr lang="fa-IR" dirty="0" smtClean="0"/>
              <a:t>پرايمر يا روغن اليف درجه يك (روغن بتونه )را مي توان از كليه رنگفروشي هاي كشور تهيه كرد.</a:t>
            </a:r>
            <a:br>
              <a:rPr lang="fa-IR" dirty="0" smtClean="0"/>
            </a:br>
            <a:r>
              <a:rPr lang="fa-IR" dirty="0" smtClean="0"/>
              <a:t>مخلوط روغن اليف و تينر روغني با قلموي پهن (مخصوص رنگ پلاستيك) به سهولت روي ديوار قابل اجرا مي باشد.</a:t>
            </a:r>
            <a:br>
              <a:rPr lang="fa-IR" dirty="0" smtClean="0"/>
            </a:br>
            <a:r>
              <a:rPr lang="fa-IR" dirty="0" smtClean="0"/>
              <a:t/>
            </a:r>
            <a:br>
              <a:rPr lang="fa-IR" dirty="0" smtClean="0"/>
            </a:br>
            <a:r>
              <a:rPr lang="fa-IR" dirty="0" smtClean="0"/>
              <a:t>برخی ويژگی های مهم پوشش سلولزی پتينه:</a:t>
            </a:r>
            <a:br>
              <a:rPr lang="fa-IR" dirty="0" smtClean="0"/>
            </a:br>
            <a:r>
              <a:rPr lang="fa-IR" dirty="0" smtClean="0"/>
              <a:t/>
            </a:r>
            <a:br>
              <a:rPr lang="fa-IR" dirty="0" smtClean="0"/>
            </a:br>
            <a:r>
              <a:rPr lang="fa-IR" dirty="0" smtClean="0"/>
              <a:t>    * قابليت شستشو</a:t>
            </a:r>
            <a:br>
              <a:rPr lang="fa-IR" dirty="0" smtClean="0"/>
            </a:br>
            <a:r>
              <a:rPr lang="fa-IR" dirty="0" smtClean="0"/>
              <a:t>    * قابليت ترميم</a:t>
            </a:r>
            <a:br>
              <a:rPr lang="fa-IR" dirty="0" smtClean="0"/>
            </a:br>
            <a:r>
              <a:rPr lang="fa-IR" dirty="0" smtClean="0"/>
              <a:t>    * قابليت اجرا روی سطوح مختلف</a:t>
            </a:r>
            <a:br>
              <a:rPr lang="fa-IR" dirty="0" smtClean="0"/>
            </a:br>
            <a:r>
              <a:rPr lang="fa-IR" dirty="0" smtClean="0"/>
              <a:t>    * قابليت طراحی در اشکال مختلف</a:t>
            </a:r>
            <a:br>
              <a:rPr lang="fa-IR" dirty="0" smtClean="0"/>
            </a:br>
            <a:r>
              <a:rPr lang="fa-IR" dirty="0" smtClean="0"/>
              <a:t>    * تنوع نامحدود رنگی</a:t>
            </a:r>
            <a:br>
              <a:rPr lang="fa-IR" dirty="0" smtClean="0"/>
            </a:br>
            <a:r>
              <a:rPr lang="fa-IR" dirty="0" smtClean="0"/>
              <a:t>    * عايق حرارت</a:t>
            </a:r>
            <a:br>
              <a:rPr lang="fa-IR" dirty="0" smtClean="0"/>
            </a:br>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428604"/>
            <a:ext cx="8358245" cy="6215106"/>
          </a:xfrm>
        </p:spPr>
        <p:txBody>
          <a:bodyPr>
            <a:normAutofit fontScale="85000" lnSpcReduction="20000"/>
          </a:bodyPr>
          <a:lstStyle/>
          <a:p>
            <a:pPr algn="r" rtl="1">
              <a:lnSpc>
                <a:spcPct val="170000"/>
              </a:lnSpc>
            </a:pPr>
            <a:r>
              <a:rPr lang="fa-IR" dirty="0" smtClean="0"/>
              <a:t>    * عايق برودت</a:t>
            </a:r>
            <a:br>
              <a:rPr lang="fa-IR" dirty="0" smtClean="0"/>
            </a:br>
            <a:r>
              <a:rPr lang="fa-IR" dirty="0" smtClean="0"/>
              <a:t>    * عايق صوت</a:t>
            </a:r>
            <a:br>
              <a:rPr lang="fa-IR" dirty="0" smtClean="0"/>
            </a:br>
            <a:r>
              <a:rPr lang="fa-IR" dirty="0" smtClean="0"/>
              <a:t>    * عايق رطوبت</a:t>
            </a:r>
            <a:br>
              <a:rPr lang="fa-IR" dirty="0" smtClean="0"/>
            </a:br>
            <a:r>
              <a:rPr lang="fa-IR" dirty="0" smtClean="0"/>
              <a:t>    * کاهش قابل توجه مصرف انرژی</a:t>
            </a:r>
            <a:br>
              <a:rPr lang="fa-IR" dirty="0" smtClean="0"/>
            </a:br>
            <a:r>
              <a:rPr lang="fa-IR" dirty="0" smtClean="0"/>
              <a:t>    * کاهش بازتاب نور</a:t>
            </a:r>
            <a:br>
              <a:rPr lang="fa-IR" dirty="0" smtClean="0"/>
            </a:br>
            <a:r>
              <a:rPr lang="fa-IR" dirty="0" smtClean="0"/>
              <a:t>    * کاهش رفلکس صدا</a:t>
            </a:r>
            <a:br>
              <a:rPr lang="fa-IR" dirty="0" smtClean="0"/>
            </a:br>
            <a:r>
              <a:rPr lang="fa-IR" dirty="0" smtClean="0"/>
              <a:t>    * مقاومت در برابر آتش</a:t>
            </a:r>
            <a:br>
              <a:rPr lang="fa-IR" dirty="0" smtClean="0"/>
            </a:br>
            <a:r>
              <a:rPr lang="fa-IR" dirty="0" smtClean="0"/>
              <a:t>    * مقاومت در برابر ضربه</a:t>
            </a:r>
            <a:br>
              <a:rPr lang="fa-IR" dirty="0" smtClean="0"/>
            </a:br>
            <a:r>
              <a:rPr lang="fa-IR" dirty="0" smtClean="0"/>
              <a:t>    * عدم ترک خوردگی</a:t>
            </a:r>
            <a:br>
              <a:rPr lang="fa-IR" dirty="0" smtClean="0"/>
            </a:br>
            <a:r>
              <a:rPr lang="fa-IR" dirty="0" smtClean="0"/>
              <a:t>    * خاصيت آنتی استاتيک (گردو غبار ومولکولهای سوخته در هوا را به خود جذب نمی کند)</a:t>
            </a:r>
            <a:br>
              <a:rPr lang="fa-IR" dirty="0" smtClean="0"/>
            </a:br>
            <a:r>
              <a:rPr lang="fa-IR" dirty="0" smtClean="0"/>
              <a:t>    * سرعت اجرايی بالا</a:t>
            </a:r>
            <a:br>
              <a:rPr lang="fa-IR" dirty="0" smtClean="0"/>
            </a:br>
            <a:r>
              <a:rPr lang="fa-IR" dirty="0" smtClean="0"/>
              <a:t>    * نداشتن بو و مواد فرار</a:t>
            </a:r>
            <a:br>
              <a:rPr lang="fa-IR" dirty="0" smtClean="0"/>
            </a:br>
            <a:r>
              <a:rPr lang="fa-IR" dirty="0" smtClean="0"/>
              <a:t>    * طول عمر بالا</a:t>
            </a:r>
            <a:br>
              <a:rPr lang="fa-IR" dirty="0" smtClean="0"/>
            </a:br>
            <a:r>
              <a:rPr lang="fa-IR" dirty="0" smtClean="0"/>
              <a:t>    * صرفه اقتصادی</a:t>
            </a:r>
            <a:br>
              <a:rPr lang="fa-IR" dirty="0" smtClean="0"/>
            </a:br>
            <a:endParaRPr lang="en-US" dirty="0" smtClean="0"/>
          </a:p>
          <a:p>
            <a:pPr algn="r">
              <a:lnSpc>
                <a:spcPct val="170000"/>
              </a:lnSpc>
            </a:pPr>
            <a:endParaRPr 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71604" y="1785926"/>
            <a:ext cx="7000924" cy="3286148"/>
          </a:xfrm>
        </p:spPr>
        <p:txBody>
          <a:bodyPr>
            <a:normAutofit/>
          </a:bodyPr>
          <a:lstStyle/>
          <a:p>
            <a:pPr algn="r" rtl="1">
              <a:lnSpc>
                <a:spcPct val="170000"/>
              </a:lnSpc>
            </a:pPr>
            <a:r>
              <a:rPr lang="fa-IR" dirty="0" smtClean="0"/>
              <a:t>بر گرفته شده از:</a:t>
            </a:r>
            <a:endParaRPr lang="en-US" dirty="0" smtClean="0"/>
          </a:p>
          <a:p>
            <a:pPr algn="r" rtl="1">
              <a:lnSpc>
                <a:spcPct val="170000"/>
              </a:lnSpc>
            </a:pPr>
            <a:r>
              <a:rPr lang="fa-IR" dirty="0" smtClean="0"/>
              <a:t>سایت</a:t>
            </a:r>
            <a:r>
              <a:rPr lang="en-US" dirty="0" smtClean="0"/>
              <a:t>www.manzelmag.com/main/1388-04-01-10</a:t>
            </a:r>
          </a:p>
          <a:p>
            <a:pPr algn="r" rtl="1">
              <a:lnSpc>
                <a:spcPct val="170000"/>
              </a:lnSpc>
            </a:pPr>
            <a:r>
              <a:rPr lang="fa-IR" dirty="0" smtClean="0"/>
              <a:t>سایت</a:t>
            </a:r>
            <a:r>
              <a:rPr lang="en-US" dirty="0" smtClean="0"/>
              <a:t>http://patinehsazanepars.blogfa.com</a:t>
            </a:r>
          </a:p>
          <a:p>
            <a:pPr algn="r" rtl="1">
              <a:lnSpc>
                <a:spcPct val="170000"/>
              </a:lnSpc>
            </a:pPr>
            <a:r>
              <a:rPr lang="fa-IR" dirty="0" smtClean="0"/>
              <a:t>سایت</a:t>
            </a:r>
            <a:r>
              <a:rPr lang="en-US" dirty="0" smtClean="0"/>
              <a:t>http://arkaco.parsiblog.com/</a:t>
            </a:r>
          </a:p>
          <a:p>
            <a:pPr algn="r" rtl="1">
              <a:lnSpc>
                <a:spcPct val="170000"/>
              </a:lnSpc>
            </a:pPr>
            <a:r>
              <a:rPr lang="en-US" u="sng" dirty="0" smtClean="0">
                <a:hlinkClick r:id="rId2"/>
              </a:rPr>
              <a:t>http://www.ariadata.ir/item.aspx?code</a:t>
            </a:r>
            <a:endParaRPr lang="en-US" dirty="0" smtClean="0"/>
          </a:p>
          <a:p>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285728"/>
            <a:ext cx="8429683" cy="6072230"/>
          </a:xfrm>
        </p:spPr>
        <p:txBody>
          <a:bodyPr>
            <a:normAutofit/>
          </a:bodyPr>
          <a:lstStyle/>
          <a:p>
            <a:pPr algn="r" rtl="1">
              <a:lnSpc>
                <a:spcPct val="170000"/>
              </a:lnSpc>
            </a:pPr>
            <a:r>
              <a:rPr lang="ar-SA" dirty="0" smtClean="0"/>
              <a:t>ساختمان های آکاردئونی</a:t>
            </a:r>
            <a:r>
              <a:rPr lang="en-US" dirty="0" smtClean="0"/>
              <a:t> :</a:t>
            </a:r>
          </a:p>
          <a:p>
            <a:pPr algn="r" rtl="1">
              <a:lnSpc>
                <a:spcPct val="170000"/>
              </a:lnSpc>
            </a:pPr>
            <a:r>
              <a:rPr lang="en-US" dirty="0" smtClean="0"/>
              <a:t> </a:t>
            </a:r>
            <a:br>
              <a:rPr lang="en-US" dirty="0" smtClean="0"/>
            </a:br>
            <a:r>
              <a:rPr lang="ar-SA" dirty="0" smtClean="0"/>
              <a:t>یک کارخانه کانادایی اقدام به ساخت مصالح تاشونده کرد. این مصالح برای سبکی نوین در معماری به نام سبک آکاردئونی کاربرد دارد. در واقع این مصالح انعطاف پذیر هستند و قابلیت تاشونده دارند</a:t>
            </a:r>
            <a:r>
              <a:rPr lang="en-US" dirty="0" smtClean="0"/>
              <a:t>. </a:t>
            </a:r>
            <a:br>
              <a:rPr lang="en-US" dirty="0" smtClean="0"/>
            </a:br>
            <a:r>
              <a:rPr lang="ar-SA" dirty="0" smtClean="0"/>
              <a:t>این ایده هم مانند بسیاری ایده های نوین با انگیزه بهبود روند زندگی بشر ظهور کرده است. مبتکران این طرح افرادی با نام "استفان فورسیت" و "تاد مکالن</a:t>
            </a:r>
            <a:r>
              <a:rPr lang="en-US" dirty="0" smtClean="0"/>
              <a:t>" </a:t>
            </a:r>
            <a:r>
              <a:rPr lang="ar-SA" dirty="0" smtClean="0"/>
              <a:t>هستند که درصددند تا خانه هایی انعطاف پذیر بسازند که بتوان آن را به نحو دلخواه طراحی کرد و دیوار ها متحرک باشند و بتوان آنها را جابجا کرد</a:t>
            </a:r>
            <a:r>
              <a:rPr lang="en-US" dirty="0" smtClean="0"/>
              <a:t>.</a:t>
            </a:r>
            <a:br>
              <a:rPr lang="en-US" dirty="0" smtClean="0"/>
            </a:br>
            <a:endParaRPr 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571480"/>
            <a:ext cx="8429684" cy="5715040"/>
          </a:xfrm>
        </p:spPr>
        <p:txBody>
          <a:bodyPr>
            <a:normAutofit lnSpcReduction="10000"/>
          </a:bodyPr>
          <a:lstStyle/>
          <a:p>
            <a:pPr algn="r" rtl="1">
              <a:lnSpc>
                <a:spcPct val="170000"/>
              </a:lnSpc>
            </a:pPr>
            <a:r>
              <a:rPr lang="ar-SA" dirty="0" smtClean="0"/>
              <a:t>این طرح با استفاده از کاغذ های کنگره دار که در ساخت اسپیکر های استریو کاربرد دارد، انجام شد. بدین وسیله می توان فضاهای بزرگتری را در خانه پدید آورد و منزل را به شکل دلخواه در آورد</a:t>
            </a:r>
            <a:r>
              <a:rPr lang="en-US" dirty="0" smtClean="0"/>
              <a:t>.</a:t>
            </a:r>
            <a:br>
              <a:rPr lang="en-US" dirty="0" smtClean="0"/>
            </a:br>
            <a:r>
              <a:rPr lang="ar-SA" dirty="0" smtClean="0"/>
              <a:t>هم زمان با کارخانه "فورسیت" و</a:t>
            </a:r>
            <a:r>
              <a:rPr lang="en-US" dirty="0" smtClean="0"/>
              <a:t> "</a:t>
            </a:r>
            <a:r>
              <a:rPr lang="ar-SA" dirty="0" smtClean="0"/>
              <a:t>مکالن" در ونکوور در ژاپن هم 200 طرح بدین منظور اجراشد. "فورسیت" می گوید: ما راهی را برای ساختن فضاهای انعطاف پذیر منزل پیدا کرده ایم. به خصوص در مورد اتاق خواب که زمانی که نیاز به آن نداریم به کلی جمع شود و فضای بیشتری را در اختیار ما قرار دهد</a:t>
            </a:r>
            <a:r>
              <a:rPr lang="en-US" dirty="0" smtClean="0"/>
              <a:t>. </a:t>
            </a:r>
            <a:br>
              <a:rPr lang="en-US" dirty="0" smtClean="0"/>
            </a:br>
            <a:r>
              <a:rPr lang="ar-SA" dirty="0" smtClean="0"/>
              <a:t>استفاده از این مصالح به ساخت خانه های انعطاف پذیر منجر شده است که شکل ظاهری آنها شبیه به آکاردئون است و ساختار آن طوری طراحی شده که می توان از آن در کاربردهای متعدد استفاده کرد مثلا می توان با استفاده از دیوارهای متحرک برای بخشی از خانه حفاظ</a:t>
            </a:r>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642918"/>
            <a:ext cx="8501121" cy="5572163"/>
          </a:xfrm>
        </p:spPr>
        <p:txBody>
          <a:bodyPr>
            <a:normAutofit fontScale="85000" lnSpcReduction="10000"/>
          </a:bodyPr>
          <a:lstStyle/>
          <a:p>
            <a:pPr algn="r" rtl="1">
              <a:lnSpc>
                <a:spcPct val="170000"/>
              </a:lnSpc>
            </a:pPr>
            <a:r>
              <a:rPr lang="ar-SA" dirty="0" smtClean="0"/>
              <a:t>درست کرد و یا در صورت لزوم با برداشتن دیوارها به فضای آزاد خانه افزود</a:t>
            </a:r>
            <a:r>
              <a:rPr lang="en-US" dirty="0" smtClean="0"/>
              <a:t>.</a:t>
            </a:r>
            <a:br>
              <a:rPr lang="en-US" dirty="0" smtClean="0"/>
            </a:br>
            <a:r>
              <a:rPr lang="ar-SA" dirty="0" smtClean="0"/>
              <a:t>طراح خانه های انعطاف پذیر یکی از فینالیست های راه یافته به دوره پایانی مسابقه "جایزه نسل بعد" مجله متروپلیس است و یکی از 5 برنده رقابت های "گام اول" نیویورک بود که بمنظور یافتن راه حلی ابتکاری برای رفع معضل بی خانمانان ترتیب داده شده بود</a:t>
            </a:r>
            <a:r>
              <a:rPr lang="en-US" dirty="0" smtClean="0"/>
              <a:t>.</a:t>
            </a:r>
            <a:br>
              <a:rPr lang="en-US" dirty="0" smtClean="0"/>
            </a:br>
            <a:r>
              <a:rPr lang="ar-SA" dirty="0" smtClean="0"/>
              <a:t>طراحان امیدوارند که با اتمام این پروژه تا سال آینده پیش نمونه این خانه های آکاردئونی که یک خانه تک خوابه است را ارائه دهند</a:t>
            </a:r>
            <a:r>
              <a:rPr lang="en-US" dirty="0" smtClean="0"/>
              <a:t>.</a:t>
            </a:r>
            <a:br>
              <a:rPr lang="en-US" dirty="0" smtClean="0"/>
            </a:br>
            <a:endParaRPr lang="en-US" dirty="0" smtClean="0"/>
          </a:p>
          <a:p>
            <a:pPr algn="r" rtl="1">
              <a:lnSpc>
                <a:spcPct val="170000"/>
              </a:lnSpc>
            </a:pPr>
            <a:r>
              <a:rPr lang="en-US" dirty="0" smtClean="0"/>
              <a:t/>
            </a:r>
            <a:br>
              <a:rPr lang="en-US" dirty="0" smtClean="0"/>
            </a:br>
            <a:r>
              <a:rPr lang="fa-IR" dirty="0" smtClean="0"/>
              <a:t>مرجع:</a:t>
            </a:r>
            <a:endParaRPr lang="en-US" dirty="0" smtClean="0"/>
          </a:p>
          <a:p>
            <a:pPr algn="r" rtl="1">
              <a:lnSpc>
                <a:spcPct val="170000"/>
              </a:lnSpc>
            </a:pPr>
            <a:r>
              <a:rPr lang="en-US" u="sng" dirty="0" smtClean="0">
                <a:hlinkClick r:id="rId2"/>
              </a:rPr>
              <a:t>http://www.daneshju.ir/forum/290/t13466-2.html</a:t>
            </a:r>
            <a:endParaRPr lang="en-US" dirty="0" smtClean="0"/>
          </a:p>
          <a:p>
            <a:pPr algn="r" rtl="1">
              <a:lnSpc>
                <a:spcPct val="170000"/>
              </a:lnSpc>
            </a:pPr>
            <a:r>
              <a:rPr lang="ar-SA" dirty="0" smtClean="0"/>
              <a:t> </a:t>
            </a:r>
            <a:endParaRPr lang="en-US" dirty="0" smtClean="0"/>
          </a:p>
          <a:p>
            <a:pPr algn="r" rtl="1">
              <a:lnSpc>
                <a:spcPct val="170000"/>
              </a:lnSpc>
            </a:pPr>
            <a:r>
              <a:rPr lang="ar-SA" dirty="0" smtClean="0"/>
              <a:t> </a:t>
            </a:r>
            <a:endParaRPr lang="en-US" dirty="0" smtClean="0"/>
          </a:p>
          <a:p>
            <a:pPr algn="r">
              <a:lnSpc>
                <a:spcPct val="170000"/>
              </a:lnSpc>
            </a:pPr>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571480"/>
            <a:ext cx="8429684" cy="5857915"/>
          </a:xfrm>
        </p:spPr>
        <p:txBody>
          <a:bodyPr>
            <a:normAutofit fontScale="85000" lnSpcReduction="20000"/>
          </a:bodyPr>
          <a:lstStyle/>
          <a:p>
            <a:pPr algn="r" rtl="1">
              <a:lnSpc>
                <a:spcPct val="170000"/>
              </a:lnSpc>
            </a:pPr>
            <a:r>
              <a:rPr lang="fa-IR" dirty="0" smtClean="0"/>
              <a:t>پلي استايرن انبساطي:                                                                    </a:t>
            </a:r>
            <a:br>
              <a:rPr lang="fa-IR" dirty="0" smtClean="0"/>
            </a:br>
            <a:r>
              <a:rPr lang="fa-IR" dirty="0" smtClean="0"/>
              <a:t>پلي استايرن انبساطي يا به اختصار</a:t>
            </a:r>
            <a:r>
              <a:rPr lang="en-US" dirty="0" smtClean="0"/>
              <a:t>EPS</a:t>
            </a:r>
            <a:r>
              <a:rPr lang="fa-IR" dirty="0" smtClean="0"/>
              <a:t> پلي استايرن ضدآتش مي باشد گرانولي سبك و سفيد رنگ است. اين ماده اولين بار در سال ١٩٥٠ توليد گرديد. انبساط اين محصول در اثر وجود مقداري گاز پنتان است كه به صورت حل نشده درهنگام توليد در داخل آن محبوس مي شود. اين گاز در اثر حرارت ناشي از بخار آب از داخل دانه هاي پلي استايرن خارج شده و باعث انبساط آن مي گردد. در اثر خروج اين گازحجم دانه هاي پلي استايرن تا ٤٠ برابر اندازة اولية آنها افزايش مي يابد. بعد ازعمليات انبساط، دانه هاي منبسط شده بر حسب نوع كاربرد قالب گيري مي شوند.</a:t>
            </a:r>
            <a:br>
              <a:rPr lang="fa-IR" dirty="0" smtClean="0"/>
            </a:br>
            <a:r>
              <a:rPr lang="fa-IR" dirty="0" smtClean="0"/>
              <a:t>پلي استايرن انبساطي محصولي است كه براي محيط زيست و انسان مشكلي ايجاد نمي كند. عدم آسيب رساني به محيط زيست در تمام مراحل ساخت، كاربرد و بازيافت يا دور ريزي اين محصول به چشم مي خورد. فوم پلي استايرن ضد آتش در واقع پلي استايرن مقاوم در برابرآتش مي باشد.</a:t>
            </a:r>
            <a:br>
              <a:rPr lang="fa-IR" dirty="0" smtClean="0"/>
            </a:br>
            <a:r>
              <a:rPr lang="fa-IR" dirty="0" smtClean="0"/>
              <a:t>شركت </a:t>
            </a:r>
            <a:r>
              <a:rPr lang="en-US" dirty="0" smtClean="0"/>
              <a:t>BASF</a:t>
            </a:r>
            <a:r>
              <a:rPr lang="fa-IR" dirty="0" smtClean="0"/>
              <a:t> در ابتداي سال ١٩٥٠ يك فرآيند دومرحله اي براي توليد فوم پلي استايرن را گسترش داد كه در اين فرآيند مرحله اول شامل تهيه</a:t>
            </a:r>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357166"/>
            <a:ext cx="8643998" cy="6215105"/>
          </a:xfrm>
        </p:spPr>
        <p:txBody>
          <a:bodyPr>
            <a:normAutofit fontScale="70000" lnSpcReduction="20000"/>
          </a:bodyPr>
          <a:lstStyle/>
          <a:p>
            <a:pPr algn="r" rtl="1">
              <a:lnSpc>
                <a:spcPct val="170000"/>
              </a:lnSpc>
            </a:pPr>
            <a:r>
              <a:rPr lang="fa-IR" dirty="0" smtClean="0"/>
              <a:t>دانه هاي حاوي توزيع يكنواخت عامل پف زا توسط روش پليمريزاسيون سوسپانسيوني مونومر استايرن بوده كه در مرحله دوم اين ماده در داخل يك قالب فرآيند مي گردد. سهولت توليد محصول به هرشكل و اندازه از مزاياي اين روش بوده كه باعث توسعه آن شد. با معرفي فوم پلي استايرن به بازار و كاربردهاي آن در صنعت ساختمان و ساير صنايع، اين فوم جايگاه خودرا در اين صنعت يافته است.</a:t>
            </a:r>
            <a:br>
              <a:rPr lang="fa-IR" dirty="0" smtClean="0"/>
            </a:br>
            <a:r>
              <a:rPr lang="fa-IR" dirty="0" smtClean="0"/>
              <a:t/>
            </a:r>
            <a:br>
              <a:rPr lang="fa-IR" dirty="0" smtClean="0"/>
            </a:br>
            <a:r>
              <a:rPr lang="fa-IR" dirty="0" smtClean="0"/>
              <a:t>ویژگیهاي فوم پلی استایرن ضد آتش:</a:t>
            </a:r>
            <a:br>
              <a:rPr lang="fa-IR" dirty="0" smtClean="0"/>
            </a:br>
            <a:r>
              <a:rPr lang="fa-IR" dirty="0" smtClean="0"/>
              <a:t>1- ضدحريق</a:t>
            </a:r>
            <a:br>
              <a:rPr lang="fa-IR" dirty="0" smtClean="0"/>
            </a:br>
            <a:r>
              <a:rPr lang="fa-IR" dirty="0" smtClean="0"/>
              <a:t>2- عايق حرارتي خوب</a:t>
            </a:r>
            <a:br>
              <a:rPr lang="fa-IR" dirty="0" smtClean="0"/>
            </a:br>
            <a:r>
              <a:rPr lang="fa-IR" dirty="0" smtClean="0"/>
              <a:t>3- خواص مكانيكي ايده ال (مقاومت در برابر فشار و ميرا نمودن شوك وارده)</a:t>
            </a:r>
            <a:br>
              <a:rPr lang="fa-IR" dirty="0" smtClean="0"/>
            </a:br>
            <a:r>
              <a:rPr lang="fa-IR" dirty="0" smtClean="0"/>
              <a:t>4- غير حساس بودن به آب</a:t>
            </a:r>
            <a:br>
              <a:rPr lang="fa-IR" dirty="0" smtClean="0"/>
            </a:br>
            <a:r>
              <a:rPr lang="fa-IR" dirty="0" smtClean="0"/>
              <a:t>5- توانايي قالب گيري و برش در اشكال مختلف</a:t>
            </a:r>
            <a:br>
              <a:rPr lang="fa-IR" dirty="0" smtClean="0"/>
            </a:br>
            <a:r>
              <a:rPr lang="fa-IR" dirty="0" smtClean="0"/>
              <a:t>6- امكان بازيافت</a:t>
            </a:r>
            <a:br>
              <a:rPr lang="fa-IR" dirty="0" smtClean="0"/>
            </a:br>
            <a:r>
              <a:rPr lang="fa-IR" dirty="0" smtClean="0"/>
              <a:t>7- هزينه كم به ازاي واحد حجم</a:t>
            </a:r>
            <a:br>
              <a:rPr lang="fa-IR" dirty="0" smtClean="0"/>
            </a:br>
            <a:r>
              <a:rPr lang="fa-IR" dirty="0" smtClean="0"/>
              <a:t>8- بالا بودن نسبت سفتي به وزن به طوري كه قطعات ساخته شده داراي وزن كم و استحكام خوب هستند.</a:t>
            </a:r>
            <a:br>
              <a:rPr lang="fa-IR" dirty="0" smtClean="0"/>
            </a:br>
            <a:r>
              <a:rPr lang="fa-IR" dirty="0" smtClean="0"/>
              <a:t>9- دانسيته پايين</a:t>
            </a:r>
            <a:br>
              <a:rPr lang="fa-IR" dirty="0" smtClean="0"/>
            </a:br>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285728"/>
            <a:ext cx="8286807" cy="6357981"/>
          </a:xfrm>
        </p:spPr>
        <p:txBody>
          <a:bodyPr>
            <a:normAutofit fontScale="85000" lnSpcReduction="10000"/>
          </a:bodyPr>
          <a:lstStyle/>
          <a:p>
            <a:pPr algn="r" rtl="1">
              <a:lnSpc>
                <a:spcPct val="170000"/>
              </a:lnSpc>
            </a:pPr>
            <a:r>
              <a:rPr lang="fa-IR" dirty="0" smtClean="0"/>
              <a:t>فوم پلي استايرن ضد آتش، اين حسن را دارد كه آتش راپخش نمي كند و با دور شدن شعله مستقيم از آن، خيلي زود خاموش مي شود. به عبارتي، اگر شما با يك فندك به مدت ٢٠ الي ٣٠ ثانيه در زير آن يك شعله روشن كنيد، هيچ دودغليظي و سياهي از آن بلند نمي شود و همچنين با خاموش شدن شعله فندك، شعله اي باقي نمي ماند.</a:t>
            </a:r>
            <a:br>
              <a:rPr lang="fa-IR" dirty="0" smtClean="0"/>
            </a:br>
            <a:r>
              <a:rPr lang="fa-IR" dirty="0" smtClean="0"/>
              <a:t>از ديگر مزاياي استفاده از اين بلوك هاي جديد، پايداري آنها در مقابل زلزله است زيرا به دليل كاستن بارمرده در مقابل زلزله پايداري بيشتري دارد و خرد نمي شود.</a:t>
            </a:r>
            <a:br>
              <a:rPr lang="fa-IR" dirty="0" smtClean="0"/>
            </a:br>
            <a:r>
              <a:rPr lang="fa-IR" dirty="0" smtClean="0"/>
              <a:t/>
            </a:r>
            <a:br>
              <a:rPr lang="fa-IR" dirty="0" smtClean="0"/>
            </a:br>
            <a:r>
              <a:rPr lang="fa-IR" dirty="0" smtClean="0"/>
              <a:t>موارد مصرف و کاربرد:</a:t>
            </a:r>
            <a:br>
              <a:rPr lang="fa-IR" dirty="0" smtClean="0"/>
            </a:br>
            <a:r>
              <a:rPr lang="fa-IR" dirty="0" smtClean="0"/>
              <a:t>بيش از ٥٠ سال است كه پلي استايرن انبساطي در بسياري از كاربردهاي بسته بندي جاي خود را باز كرده است. علاوه بر آن، اين محصول در ساخت عايق هاي حرارتي براي ساختمانها، سردخانه ها، تونلهاي انجماد و كانتينرهاي حمل مواد به كار برده مي شود. اغلب توليد كننده گان درصنايع مختلف براي عرضه محصولات توليدي خود نياز به بسته بندي دقيق دارند تا درهنگام حمل و نقل و عرضه محصول خود از آسيب رسيدن به آنها جلوگيري كنند. ويژگي هايي نظير وزن پايين، مقاومت ابعادي و حرارتي، پايداري در برابر رطوبت، ضربه گيري</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285860"/>
            <a:ext cx="8572560" cy="5143536"/>
          </a:xfrm>
        </p:spPr>
        <p:txBody>
          <a:bodyPr>
            <a:normAutofit/>
          </a:bodyPr>
          <a:lstStyle/>
          <a:p>
            <a:pPr algn="ctr"/>
            <a:r>
              <a:rPr lang="fa-IR" dirty="0">
                <a:latin typeface="Algerian" pitchFamily="82" charset="0"/>
                <a:cs typeface="Arash"/>
              </a:rPr>
              <a:t>معرفی مصالح جدید در صنعت ساختمان </a:t>
            </a:r>
            <a:endParaRPr lang="en-US" dirty="0">
              <a:latin typeface="Algerian" pitchFamily="82" charset="0"/>
              <a:cs typeface="Aharoni" pitchFamily="2" charset="-79"/>
            </a:endParaRPr>
          </a:p>
          <a:p>
            <a:endParaRPr lang="fa-IR" dirty="0" smtClean="0">
              <a:latin typeface="Algerian" pitchFamily="82" charset="0"/>
              <a:cs typeface="Arash"/>
            </a:endParaRPr>
          </a:p>
          <a:p>
            <a:endParaRPr lang="fa-IR" dirty="0" smtClean="0">
              <a:latin typeface="Algerian" pitchFamily="82" charset="0"/>
              <a:cs typeface="Arash"/>
            </a:endParaRPr>
          </a:p>
          <a:p>
            <a:r>
              <a:rPr lang="fa-IR" dirty="0">
                <a:latin typeface="Algerian" pitchFamily="82" charset="0"/>
                <a:cs typeface="Arash"/>
              </a:rPr>
              <a:t> </a:t>
            </a:r>
            <a:endParaRPr lang="en-US" dirty="0">
              <a:latin typeface="Algerian" pitchFamily="82" charset="0"/>
              <a:cs typeface="Aharoni" pitchFamily="2" charset="-79"/>
            </a:endParaRPr>
          </a:p>
          <a:p>
            <a:r>
              <a:rPr lang="fa-IR" dirty="0" smtClean="0">
                <a:latin typeface="Algerian" pitchFamily="82" charset="0"/>
                <a:cs typeface="Arash"/>
              </a:rPr>
              <a:t>گردآورنده </a:t>
            </a:r>
            <a:r>
              <a:rPr lang="fa-IR" dirty="0">
                <a:latin typeface="Algerian" pitchFamily="82" charset="0"/>
                <a:cs typeface="Arash"/>
              </a:rPr>
              <a:t>: عالیه اسدی                                        </a:t>
            </a:r>
            <a:endParaRPr lang="en-US" dirty="0">
              <a:latin typeface="Algerian" pitchFamily="82" charset="0"/>
              <a:cs typeface="Aharoni" pitchFamily="2" charset="-79"/>
            </a:endParaRPr>
          </a:p>
          <a:p>
            <a:r>
              <a:rPr lang="fa-IR" dirty="0">
                <a:latin typeface="Algerian" pitchFamily="82" charset="0"/>
                <a:cs typeface="Arash"/>
              </a:rPr>
              <a:t>استاد : </a:t>
            </a:r>
            <a:r>
              <a:rPr lang="fa-IR" dirty="0" smtClean="0">
                <a:latin typeface="Algerian" pitchFamily="82" charset="0"/>
                <a:cs typeface="Arash"/>
              </a:rPr>
              <a:t> جناب آقای دکتر </a:t>
            </a:r>
            <a:r>
              <a:rPr lang="fa-IR" dirty="0">
                <a:latin typeface="Algerian" pitchFamily="82" charset="0"/>
                <a:cs typeface="Arash"/>
              </a:rPr>
              <a:t>محمد واقفی                                   </a:t>
            </a:r>
            <a:endParaRPr lang="en-US" dirty="0">
              <a:latin typeface="Algerian" pitchFamily="82" charset="0"/>
              <a:cs typeface="Aharoni" pitchFamily="2" charset="-79"/>
            </a:endParaRPr>
          </a:p>
          <a:p>
            <a:r>
              <a:rPr lang="fa-IR" dirty="0">
                <a:latin typeface="Algerian" pitchFamily="82" charset="0"/>
                <a:cs typeface="Arash"/>
              </a:rPr>
              <a:t>رشته تحصیلی </a:t>
            </a:r>
            <a:r>
              <a:rPr lang="fa-IR" dirty="0" smtClean="0">
                <a:latin typeface="Algerian" pitchFamily="82" charset="0"/>
                <a:cs typeface="Arash"/>
              </a:rPr>
              <a:t>: مهندسی </a:t>
            </a:r>
            <a:r>
              <a:rPr lang="fa-IR" dirty="0">
                <a:latin typeface="Algerian" pitchFamily="82" charset="0"/>
                <a:cs typeface="Arash"/>
              </a:rPr>
              <a:t>عمران                              </a:t>
            </a:r>
            <a:endParaRPr lang="en-US" dirty="0">
              <a:latin typeface="Algerian" pitchFamily="82" charset="0"/>
              <a:cs typeface="Aharoni" pitchFamily="2" charset="-79"/>
            </a:endParaRPr>
          </a:p>
          <a:p>
            <a:r>
              <a:rPr lang="fa-IR">
                <a:latin typeface="Algerian" pitchFamily="82" charset="0"/>
                <a:cs typeface="Arash"/>
              </a:rPr>
              <a:t>                        </a:t>
            </a:r>
            <a:r>
              <a:rPr lang="fa-IR" smtClean="0">
                <a:cs typeface="Arash"/>
              </a:rPr>
              <a:t>     </a:t>
            </a:r>
            <a:endParaRPr lang="en-US" dirty="0" smtClean="0">
              <a:cs typeface="Arash"/>
            </a:endParaRPr>
          </a:p>
          <a:p>
            <a:r>
              <a:rPr lang="fa-IR" dirty="0">
                <a:cs typeface="Arash"/>
              </a:rPr>
              <a:t> </a:t>
            </a:r>
            <a:endParaRPr lang="en-US" dirty="0">
              <a:cs typeface="Arash"/>
            </a:endParaRPr>
          </a:p>
          <a:p>
            <a:endParaRPr lang="en-US" dirty="0">
              <a:cs typeface="Arash"/>
            </a:endParaRPr>
          </a:p>
        </p:txBody>
      </p:sp>
      <p:pic>
        <p:nvPicPr>
          <p:cNvPr id="4" name="Picture 3" descr="C:\Documents and Settings\ASADI\My Documents\My Pictures\company_logo.gif"/>
          <p:cNvPicPr/>
          <p:nvPr/>
        </p:nvPicPr>
        <p:blipFill>
          <a:blip r:embed="rId2" cstate="print"/>
          <a:srcRect/>
          <a:stretch>
            <a:fillRect/>
          </a:stretch>
        </p:blipFill>
        <p:spPr bwMode="auto">
          <a:xfrm>
            <a:off x="285720" y="285728"/>
            <a:ext cx="5943600" cy="6083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85728"/>
            <a:ext cx="8643998" cy="6357982"/>
          </a:xfrm>
        </p:spPr>
        <p:txBody>
          <a:bodyPr>
            <a:normAutofit/>
          </a:bodyPr>
          <a:lstStyle/>
          <a:p>
            <a:pPr algn="r" rtl="1">
              <a:lnSpc>
                <a:spcPct val="150000"/>
              </a:lnSpc>
            </a:pPr>
            <a:r>
              <a:rPr lang="ar-SA" dirty="0"/>
              <a:t>عموما یک بتونه یا پوشش کم نفوذ در برابر بخار نباید روی سطح داخلی یک بنا یا سازه قرار داده شود. فشار بخار یا فشار آب برای خراب کردن و یا طبله کردن اندود عمل خواهد کرد . بعضی از انواع پوشش ها و افزودنی های کاهنده آب در بتن حرکت بخار آب را به طور قابل ملاحظه ای اصلاح می کنند و بدین صورت اجازه می دهند از آنها در قسمت داخلی استفاده شود. مثالهای اولیه پوشش های ضد آب سیمانی و مواد افزودنی تقلیل دهنده نفوذ آب می باشند</a:t>
            </a:r>
            <a:r>
              <a:rPr lang="en-US" dirty="0"/>
              <a:t>.</a:t>
            </a:r>
            <a:br>
              <a:rPr lang="en-US" dirty="0"/>
            </a:br>
            <a:r>
              <a:rPr lang="ar-SA" dirty="0"/>
              <a:t>چگونگی عملکرد فناوری ضد آب کردن کریستالی </a:t>
            </a:r>
            <a:r>
              <a:rPr lang="en-US" dirty="0"/>
              <a:t/>
            </a:r>
            <a:br>
              <a:rPr lang="en-US" dirty="0"/>
            </a:br>
            <a:r>
              <a:rPr lang="ar-SA" dirty="0"/>
              <a:t>فناوری کریستالی دوام و کارایی ساختار بتن را بهبود بخشیده ، هزینه های نگهداری آن را پائین آورده و با محافظت کردن بتن در مقابل تاثیرات مواد شیمیایی مهاجم ، طول عمر آن را افزایش می دهد. این کیفیت کارایی بالا از راه کار با فناوری کریستالی منتج می گردد. زمانیکه فناوری کریستالی در بتن استفاده می گردد ، </a:t>
            </a:r>
            <a:endParaRPr lang="en-US"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357166"/>
            <a:ext cx="8429684" cy="5857915"/>
          </a:xfrm>
        </p:spPr>
        <p:txBody>
          <a:bodyPr>
            <a:normAutofit fontScale="77500" lnSpcReduction="20000"/>
          </a:bodyPr>
          <a:lstStyle/>
          <a:p>
            <a:pPr algn="r" rtl="1">
              <a:lnSpc>
                <a:spcPct val="170000"/>
              </a:lnSpc>
            </a:pPr>
            <a:r>
              <a:rPr lang="fa-IR" dirty="0" smtClean="0"/>
              <a:t>خوب و قالب پذيري عالي پلي استايرن انبساطي در بسته بندي و محافظت از قطعات حساس الكترونيكي نقش بسيار مهمي داشته است. علاوه بر اين، پايداري در برابر رطوبت و نيزعدم فساد پذيري پلي استايرن انبساطي، اين محصول را در بسته بندي مواد دارويي و غذايي شاخص ساخته است.</a:t>
            </a:r>
            <a:br>
              <a:rPr lang="fa-IR" dirty="0" smtClean="0"/>
            </a:br>
            <a:r>
              <a:rPr lang="fa-IR" dirty="0" smtClean="0"/>
              <a:t>از ديگر موارد كاربرد اين محصول استفاده از آن در عايق كاري ها است. مقاومت خوب حرارتي و نيز عدم فساد آن در طول زمان باعث استفاده از اين ماده درعايق كاري سردخانه ها شده است. البته در سالهاي اخير بلوك هاي پلي استايرن جايگزين سفال در ديوار منازل و ساختمانها شده است كه اين امر باعث كاهش هزينه نيروي انساني، كاهش مصرف ساير تجهيزات، صرفه جويي در حجم و هزينه بتن، صرفه جويي در هزينه اسكلت وفونداسيون و صرفه جويي در هزينه كلي اجراي سقف شده است.</a:t>
            </a:r>
            <a:br>
              <a:rPr lang="fa-IR" dirty="0" smtClean="0"/>
            </a:br>
            <a:r>
              <a:rPr lang="fa-IR" dirty="0" smtClean="0"/>
              <a:t>اما به طور كلي دانه هاي پلي استايرن انبساطي به عنوان يك محصول نهايي به بازار عرضه مي شود كه پس از آن توسط كارگاههاي مصرف كننده بدون انجام هيچگونه واكنش شيميايي تبديل به انواع قطعات و پلي استايرن مي شود كه اين مواد بر حسب دانسيته و شكل و اندازه در زمينه بسته بندي و يا عايق كاري به كار برده مي شود.</a:t>
            </a:r>
            <a:br>
              <a:rPr lang="fa-IR" dirty="0" smtClean="0"/>
            </a:br>
            <a:r>
              <a:rPr lang="fa-IR" dirty="0" smtClean="0"/>
              <a:t>فوم پلي استايرن ضد آتش در ساخت سازه هاي پيش ساخته (تريدي</a:t>
            </a:r>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428605"/>
            <a:ext cx="8286807" cy="6072230"/>
          </a:xfrm>
        </p:spPr>
        <p:txBody>
          <a:bodyPr>
            <a:normAutofit fontScale="85000" lnSpcReduction="20000"/>
          </a:bodyPr>
          <a:lstStyle/>
          <a:p>
            <a:pPr algn="r" rtl="1">
              <a:lnSpc>
                <a:spcPct val="170000"/>
              </a:lnSpc>
            </a:pPr>
            <a:r>
              <a:rPr lang="fa-IR" dirty="0" smtClean="0"/>
              <a:t>پانلها) و نيز در صنايع ريخته گري و قالب سازي استفاده ميشود. در صنايع ريخته گري از اين فوم ها به عنوان قالب استفاده مي شود كه مواد مذاب داخل آن ريخته مي شود و بعد از آن در اثر حرارت پلي استايرن از بين مي رود و قطعه با همان شكل حاصل مي شود.</a:t>
            </a:r>
            <a:br>
              <a:rPr lang="fa-IR" dirty="0" smtClean="0"/>
            </a:br>
            <a:r>
              <a:rPr lang="fa-IR" dirty="0" smtClean="0"/>
              <a:t>اصلي ترين کاربرد فوم پلي استايرن ضد آتش که در اين گزارش مورد بررسي قرار گرفته است عبارت از استفاده از اين فوم در ساخت و ساز واستفاده از آن خصوصا در ديوار ساختمانها مي باشد.</a:t>
            </a:r>
            <a:br>
              <a:rPr lang="fa-IR" dirty="0" smtClean="0"/>
            </a:br>
            <a:r>
              <a:rPr lang="fa-IR" dirty="0" smtClean="0"/>
              <a:t>بررسی کالاهاي جایگزین وتجزیه و تحلیل اثرات آن بر مصرف محصول فوم پلي استايرن ضد آتش از جمله پليمرهايي است كه به دليل داشتن خواص انبساطي، ويژگي هاي خوب حرارتي و صوتي موارد كاربرد خاصي دارد. رشد مصرف اين فوم در جهان در سالهاي اخير نشان از اهميت كاربرد و نيز ايجاد زمينه هاي مصرف جديد براي اين محصول دارد.</a:t>
            </a:r>
            <a:br>
              <a:rPr lang="fa-IR" dirty="0" smtClean="0"/>
            </a:br>
            <a:r>
              <a:rPr lang="fa-IR" dirty="0" smtClean="0"/>
              <a:t>در سالهاي اخير زمينه كاربرد جديدي براي فوم پلي استايرن ضد آتش در كشور معرفي شده است و آن كاربرد اين محصول در ساختمان سازي و خصوصاً كاربرد آن در ديوار ساختمانها است. البته قدمت مصرف فوم پلي استايرن ضد آتش در اين زمينه در اروپا به بيش از ٣٠ سال پيش مي رسد. فوم پلي استايرن ضد آتش بهترين جايگزين براي سفالها و رابيس مورد استفاده در ديوارها وگچبري هاي تزئيناتي مي باشد. البته در حال</a:t>
            </a:r>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357167"/>
            <a:ext cx="8358245" cy="5143536"/>
          </a:xfrm>
        </p:spPr>
        <p:txBody>
          <a:bodyPr>
            <a:normAutofit fontScale="70000" lnSpcReduction="20000"/>
          </a:bodyPr>
          <a:lstStyle/>
          <a:p>
            <a:pPr algn="r" rtl="1">
              <a:lnSpc>
                <a:spcPct val="170000"/>
              </a:lnSpc>
            </a:pPr>
            <a:r>
              <a:rPr lang="fa-IR" dirty="0" smtClean="0"/>
              <a:t>حاضر كاربرد پلي استايرن انبساطي به جاي اين مواد در كشور جايگاه خاص خود را پيدا نكرده است و دليل اين امر آنست كه گرید توليدي پتروشيمي تبريز از نوع ضد آتش نيست و لذا مصرف آن هنوز بطور كامل از طرف مراجع ذيصلاح تائيد نشده است.</a:t>
            </a:r>
            <a:endParaRPr lang="en-US" dirty="0" smtClean="0"/>
          </a:p>
          <a:p>
            <a:pPr algn="r" rtl="1">
              <a:lnSpc>
                <a:spcPct val="170000"/>
              </a:lnSpc>
            </a:pPr>
            <a:r>
              <a:rPr lang="fa-IR" dirty="0" smtClean="0"/>
              <a:t> </a:t>
            </a:r>
            <a:endParaRPr lang="en-US" dirty="0" smtClean="0"/>
          </a:p>
          <a:p>
            <a:pPr algn="r" rtl="1">
              <a:lnSpc>
                <a:spcPct val="170000"/>
              </a:lnSpc>
            </a:pPr>
            <a:r>
              <a:rPr lang="fa-IR" dirty="0" smtClean="0"/>
              <a:t>مرجع:</a:t>
            </a:r>
            <a:endParaRPr lang="en-US" dirty="0" smtClean="0"/>
          </a:p>
          <a:p>
            <a:pPr algn="r" rtl="1">
              <a:lnSpc>
                <a:spcPct val="170000"/>
              </a:lnSpc>
            </a:pPr>
            <a:r>
              <a:rPr lang="en-US" dirty="0" smtClean="0"/>
              <a:t> http://www.iran-eng.com/archive/index.php/t</a:t>
            </a:r>
          </a:p>
          <a:p>
            <a:pPr algn="r" rtl="1">
              <a:lnSpc>
                <a:spcPct val="170000"/>
              </a:lnSpc>
            </a:pPr>
            <a:r>
              <a:rPr lang="ar-SA" dirty="0" smtClean="0"/>
              <a:t> </a:t>
            </a:r>
            <a:endParaRPr lang="en-US" dirty="0" smtClean="0"/>
          </a:p>
          <a:p>
            <a:pPr algn="r" rtl="1">
              <a:lnSpc>
                <a:spcPct val="170000"/>
              </a:lnSpc>
            </a:pPr>
            <a:r>
              <a:rPr lang="ar-SA" dirty="0" smtClean="0"/>
              <a:t> </a:t>
            </a:r>
            <a:endParaRPr lang="en-US" dirty="0" smtClean="0"/>
          </a:p>
          <a:p>
            <a:pPr algn="r" rtl="1">
              <a:lnSpc>
                <a:spcPct val="170000"/>
              </a:lnSpc>
            </a:pPr>
            <a:r>
              <a:rPr lang="ar-SA" dirty="0" smtClean="0"/>
              <a:t> </a:t>
            </a:r>
            <a:endParaRPr lang="en-US" dirty="0" smtClean="0"/>
          </a:p>
          <a:p>
            <a:pPr algn="r" rtl="1">
              <a:lnSpc>
                <a:spcPct val="170000"/>
              </a:lnSpc>
            </a:pPr>
            <a:r>
              <a:rPr lang="ar-SA" dirty="0" smtClean="0"/>
              <a:t> </a:t>
            </a:r>
            <a:endParaRPr lang="en-US" dirty="0" smtClean="0"/>
          </a:p>
          <a:p>
            <a:pPr algn="r" rtl="1">
              <a:lnSpc>
                <a:spcPct val="170000"/>
              </a:lnSpc>
            </a:pPr>
            <a:r>
              <a:rPr lang="ar-SA" dirty="0" smtClean="0"/>
              <a:t> </a:t>
            </a:r>
            <a:endParaRPr lang="en-US" dirty="0" smtClean="0"/>
          </a:p>
          <a:p>
            <a:pPr algn="r" rtl="1">
              <a:lnSpc>
                <a:spcPct val="170000"/>
              </a:lnSpc>
            </a:pPr>
            <a:r>
              <a:rPr lang="ar-SA" dirty="0" smtClean="0"/>
              <a:t> </a:t>
            </a:r>
            <a:endParaRPr lang="en-US" dirty="0" smtClean="0"/>
          </a:p>
          <a:p>
            <a:pPr algn="r" rtl="1">
              <a:lnSpc>
                <a:spcPct val="170000"/>
              </a:lnSpc>
            </a:pPr>
            <a:r>
              <a:rPr lang="fa-IR" dirty="0" smtClean="0"/>
              <a:t> </a:t>
            </a:r>
            <a:endParaRPr lang="en-US" dirty="0" smtClean="0"/>
          </a:p>
          <a:p>
            <a:pPr algn="r">
              <a:lnSpc>
                <a:spcPct val="170000"/>
              </a:lnSpc>
            </a:pPr>
            <a:endParaRPr lang="en-US"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214290"/>
            <a:ext cx="8207405" cy="6643710"/>
          </a:xfrm>
        </p:spPr>
        <p:txBody>
          <a:bodyPr>
            <a:normAutofit fontScale="92500" lnSpcReduction="20000"/>
          </a:bodyPr>
          <a:lstStyle/>
          <a:p>
            <a:pPr algn="just" rtl="1">
              <a:lnSpc>
                <a:spcPct val="170000"/>
              </a:lnSpc>
            </a:pPr>
            <a:r>
              <a:rPr lang="ar-SA" b="1" dirty="0" smtClean="0"/>
              <a:t>سازه هاي فولادي سبك (</a:t>
            </a:r>
            <a:r>
              <a:rPr lang="en-US" b="1" dirty="0" smtClean="0"/>
              <a:t>LSF</a:t>
            </a:r>
            <a:r>
              <a:rPr lang="ar-SA" b="1" dirty="0" smtClean="0"/>
              <a:t>) چيست؟ </a:t>
            </a:r>
            <a:endParaRPr lang="en-US" dirty="0" smtClean="0"/>
          </a:p>
          <a:p>
            <a:pPr algn="just" rtl="1">
              <a:lnSpc>
                <a:spcPct val="170000"/>
              </a:lnSpc>
            </a:pPr>
            <a:r>
              <a:rPr lang="ar-SA" dirty="0" smtClean="0"/>
              <a:t>سيستم سازه اي فولادي سبك (</a:t>
            </a:r>
            <a:r>
              <a:rPr lang="en-US" dirty="0" smtClean="0"/>
              <a:t>LSF</a:t>
            </a:r>
            <a:r>
              <a:rPr lang="ar-SA" dirty="0" smtClean="0"/>
              <a:t>)، يك سيستم سازه اي پيشرفته است كه در انواع ساخت و سازها مانند ويلاها، خانه هاي ويلايي تك خانه وار و چندخانوار ، ساختمانهاي مسكوني و اداري يك، دو و سه طبقه، هتل ها و هتل آپارتمانها، ساختمانهاي مدارس و دانشگاهي، رستورانها و .... داراي كاربرد مي باشد. </a:t>
            </a:r>
            <a:endParaRPr lang="en-US" dirty="0" smtClean="0"/>
          </a:p>
          <a:p>
            <a:pPr algn="just" rtl="1">
              <a:lnSpc>
                <a:spcPct val="170000"/>
              </a:lnSpc>
            </a:pPr>
            <a:r>
              <a:rPr lang="ar-SA" dirty="0" smtClean="0"/>
              <a:t>سيستم سازه هاي فولادي سبك (</a:t>
            </a:r>
            <a:r>
              <a:rPr lang="en-US" dirty="0" smtClean="0"/>
              <a:t>LSF</a:t>
            </a:r>
            <a:r>
              <a:rPr lang="ar-SA" dirty="0" smtClean="0"/>
              <a:t>) يكي از مناسبترين سيستم هاي ساختماني است كه امروزه در جهان مورداستفاده قرار مي گيرد. اصلي ترين عامل در سازه هاي فولادي سبك، مقاطع فولادي جدار نازك (</a:t>
            </a:r>
            <a:r>
              <a:rPr lang="en-US" dirty="0" smtClean="0"/>
              <a:t>LGS</a:t>
            </a:r>
            <a:r>
              <a:rPr lang="ar-SA" dirty="0" smtClean="0"/>
              <a:t>) ميباشد. مقاطع فولادي جدار نازك، مقاطع فلزي سرد نورد شده اي ميباشند كه با استفاده از ورقهاي فولادي نازك و با استفاده از روش </a:t>
            </a:r>
            <a:r>
              <a:rPr lang="en-US" dirty="0" smtClean="0"/>
              <a:t>Roll Forming</a:t>
            </a:r>
            <a:r>
              <a:rPr lang="ar-SA" dirty="0" smtClean="0"/>
              <a:t> شكل دهي ميشوند. داشتن ضخامت يكنواخت در عرض مقاطع و استفاده از روش </a:t>
            </a:r>
            <a:r>
              <a:rPr lang="en-US" dirty="0" smtClean="0"/>
              <a:t>Roll Forming</a:t>
            </a:r>
            <a:r>
              <a:rPr lang="ar-SA" dirty="0" smtClean="0"/>
              <a:t> براي ساخت آنهاست كه باعث ميگردد، توليد مقاطع در حجم بسيار بالا و با كيفيت مناسب و يكنواخت انجام گيرد. مقاطع فولادي جدار نازك، سبك بوده و به راحتي قابل حمل ميباشند. بخشهاي</a:t>
            </a:r>
            <a:endParaRPr lang="en-US"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14290"/>
            <a:ext cx="8208993" cy="6286543"/>
          </a:xfrm>
        </p:spPr>
        <p:txBody>
          <a:bodyPr>
            <a:normAutofit fontScale="92500" lnSpcReduction="10000"/>
          </a:bodyPr>
          <a:lstStyle/>
          <a:p>
            <a:pPr algn="r" rtl="1">
              <a:lnSpc>
                <a:spcPct val="170000"/>
              </a:lnSpc>
            </a:pPr>
            <a:r>
              <a:rPr lang="ar-SA" dirty="0" smtClean="0"/>
              <a:t>مختلف ساختمان را به راحتي مي تواند بااين مقاطع مونتاژ نمود. اين عوامل باعث ميگردد كه عمليات ساخت با اين سيستم بسيار سريع باشد. • مزاياي مقاطع فولادي جدار نازك اغلب مصالح مورد استفاده در سيستم سازه هاي فولادي سبك قابل بازيافت بوده و 100 درصد مصالح پرتي كه در طول ساخت سيستم ايجاد ميگردد، قابل بازيافت مي باشد. مقاطع فولادي جدار نازك مقاطع بسيار مقاومي در مقابل خوردگي، كج شدگي و ايجاد ترك مي باشند. مقاطع مورد نياز براي ساخت ساختمان با سيستم (</a:t>
            </a:r>
            <a:r>
              <a:rPr lang="en-US" dirty="0" smtClean="0"/>
              <a:t>LSF</a:t>
            </a:r>
            <a:r>
              <a:rPr lang="ar-SA" dirty="0" smtClean="0"/>
              <a:t>) مي توانند با طول هاي دقيق مورد نياز سفارش داده شوند كه اين كار باعث مي گردد حجم عمليات و تعداد كارگر مورد نياز در محل سايت كاهش يافته ونيز پرت مصالح نيز به حداقل ممكن برسد. مصالح موردنياز براي ساخت اين سيستم حداقل 67 درصد سبك تر از مصالح مرسوم در ساخت و ساز مي باشد. جهت گيري كنوني سازه هاي فولادي سبك به سمت تكنيك پانل هاي پيش ساخته (</a:t>
            </a:r>
            <a:r>
              <a:rPr lang="en-US" dirty="0" err="1" smtClean="0"/>
              <a:t>Panelization</a:t>
            </a:r>
            <a:r>
              <a:rPr lang="ar-SA" dirty="0" smtClean="0"/>
              <a:t>) است كه در اين روش ديوارهاي ساختمان در محل كارخانه و تحت شرايط</a:t>
            </a:r>
            <a:endParaRPr 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28605"/>
            <a:ext cx="7772400" cy="6143668"/>
          </a:xfrm>
        </p:spPr>
        <p:txBody>
          <a:bodyPr>
            <a:normAutofit fontScale="85000" lnSpcReduction="10000"/>
          </a:bodyPr>
          <a:lstStyle/>
          <a:p>
            <a:pPr algn="r" rtl="1">
              <a:lnSpc>
                <a:spcPct val="170000"/>
              </a:lnSpc>
            </a:pPr>
            <a:r>
              <a:rPr lang="ar-SA" dirty="0" smtClean="0"/>
              <a:t>كنترل شده مونتاژ شده و سپس به محل سايت جهت نصب منتقل مي گردند. اين روش باعث بالا رفتن سرعت نصب اين سيستم در محل كارگاه مي گردد. پروسه شكل دهي و ساخت مقاطع فولادي جدار نازك يك سري سوراخهاي استاندارد در جان اين مقاطع ايجاد مينمايند كه عبور دادن سيم ها و لوله ها از داخل اين سوراخها باعث ايجاد تسهيل در نصب سيستم هاي الكتريكي و لوله كشي ها در داخل ديوار مي گردند. اين سيستم نسبت به بقيه مصالح مزيت هاي بالاتري دارد. برخي از اين خصوصيات به شرح ذيل ميباشد. • انعطاف پذيري اين مقاطع ميتوانند به صورت اعضاي تكي و يا اينكه به صورت پانل هاي آماده شده در كارخانه، به سايت منتقل گردند. تنوع ضخامت و ابعاد مقاطع جدار نازك امكان انعطاف پذيري زيادي را در مرحله طراحي ايجاد مي نمايند. به عنوان نمونه در طراحي يك سيستم خاص كه ارتفاع تيرچه ها بايد محدود باشد، بدون اينكه فواصل المانهاي كف و يا ديوار را تغيير داد، ميتوان با تغيير ضخامت مقطع جدار نازك، اين محدوديت را برآورده نمود. • بادوام در مقاطع فولادی</a:t>
            </a:r>
            <a:endParaRPr lang="en-US"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5728"/>
            <a:ext cx="7772400" cy="6572271"/>
          </a:xfrm>
        </p:spPr>
        <p:txBody>
          <a:bodyPr>
            <a:normAutofit fontScale="92500" lnSpcReduction="20000"/>
          </a:bodyPr>
          <a:lstStyle/>
          <a:p>
            <a:pPr algn="just" rtl="1">
              <a:lnSpc>
                <a:spcPct val="170000"/>
              </a:lnSpc>
            </a:pPr>
            <a:r>
              <a:rPr lang="ar-SA" dirty="0" smtClean="0"/>
              <a:t>جدار نازك جمع شدگي و تغيير شكل و كج شدگي مقطع وجود نداشته و لذا مشكلات ايجاد شده براي پانلهاي چوبي و پانل هاي گچي متصل شده به اين اجزاي فلزي نيز به حداقل ممكن كاهش خواهد يافت. همچنين فلز يك ماده غيراورگانيك بوده و بنابراين در مقابل رطوبت و هجوم حشرات مقاوم بوده و چرخش، كج شدگي، جدادگي، ترك و خزش در آن ايجاد نخواهد شد. • وزن سبك مقاطع فولادي جدارنازك بدليل سبك بودن به راحتي قابل حمل و جابجايي در محل كارگاه بوده و لذا هزينه مربوط به كارگر را كاهش داده و نيز باعث خستگي مفرط نميگردد. • قوي بودن مقاطع (</a:t>
            </a:r>
            <a:r>
              <a:rPr lang="en-US" dirty="0" smtClean="0"/>
              <a:t>Strong</a:t>
            </a:r>
            <a:r>
              <a:rPr lang="ar-SA" dirty="0" smtClean="0"/>
              <a:t>) اين مقاطع و سيستم سازه اي به راحتي ميتواند بالاترين نيروهاي زلزله و باد را تحمل نمايد. • داراي ثبات در ابعاد بدليل اينكه فلز ماده اي است كه در مقايسه با مصالح اورگانيك، در مراحل پروسه مختلف شكل ميگيرد، بنابراين مقاطع كاملاً صاف، و هم شكل بوده و داراي كيفيت يكساني ميباشند. • مقاوم در برابر آتش مقاطع فولادي، مصالح غيرقابل اشتعال ميباشند. اين مصالح نمي سوزند و باعث گسترش حريق در فضاهاي</a:t>
            </a:r>
            <a:endParaRPr lang="en-US"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28604"/>
            <a:ext cx="7772400" cy="6072229"/>
          </a:xfrm>
        </p:spPr>
        <p:txBody>
          <a:bodyPr>
            <a:normAutofit fontScale="85000" lnSpcReduction="10000"/>
          </a:bodyPr>
          <a:lstStyle/>
          <a:p>
            <a:pPr algn="r" rtl="1">
              <a:lnSpc>
                <a:spcPct val="170000"/>
              </a:lnSpc>
            </a:pPr>
            <a:r>
              <a:rPr lang="ar-SA" dirty="0" smtClean="0"/>
              <a:t>مختلف ساختمان نمي گردند. بنابراين مالكان مي توانند هزينه بيمه كمتري را براي بيمه نمودن ساختمان در برابر آتش بپردازند. • مقاومت(</a:t>
            </a:r>
            <a:r>
              <a:rPr lang="en-US" dirty="0" smtClean="0"/>
              <a:t>Strength</a:t>
            </a:r>
            <a:r>
              <a:rPr lang="ar-SA" dirty="0" smtClean="0"/>
              <a:t>) مقاطع فولادي جدار نازك سرد نورد شده، در مقايسه با ديگر مصالح ساختماني داراي بالاترين نسبت مقاومت به وزن مي باشند. مزاياي سيستم ساختماني سازه هاي فولادي سبك براي ساخت و ساز: براي طراحان: • انعطاف در طراحي براي وجود تنوع زياد در شكل مقاطع فولادي جدار نازك و اجزايي كه براي تكميل اين سيستم ساختماني توليد مي گردد، امكانات نامحدودي را براي طراح جهت ارائه ايده هاي مختلف طراحي، ايجاد مي نمايد. لذا طراح مي تواند از اين سيستم در انواع پروژه هاي ساختماني با كاربريهاي متنوع، بدون نياز به توليد مقاطع و مصالح خاص، استفاده نمايد. • تنوع در مصالح نما(</a:t>
            </a:r>
            <a:r>
              <a:rPr lang="en-US" dirty="0" smtClean="0"/>
              <a:t>Variety of Finishes</a:t>
            </a:r>
            <a:r>
              <a:rPr lang="ar-SA" dirty="0" smtClean="0"/>
              <a:t>) سطوح بيروني ساختمان باسيستم </a:t>
            </a:r>
            <a:r>
              <a:rPr lang="en-US" dirty="0" smtClean="0"/>
              <a:t>LSF</a:t>
            </a:r>
            <a:r>
              <a:rPr lang="ar-SA" dirty="0" smtClean="0"/>
              <a:t>، مي تواند با انواع مصالح نمايي كه معمار پروژه مي خواهد، پوشش داده شود. از نماهاي قابل استفاده ميتوان به مصالح بنايي و آجر، انواع سنگ هاي نما، نماهاي آلومينيومي، نماهاي چوبي، مصالح سراميكي، نماي</a:t>
            </a:r>
            <a:endParaRPr lang="en-US"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910" y="500042"/>
            <a:ext cx="7851803" cy="6072229"/>
          </a:xfrm>
        </p:spPr>
        <p:txBody>
          <a:bodyPr>
            <a:normAutofit fontScale="92500" lnSpcReduction="20000"/>
          </a:bodyPr>
          <a:lstStyle/>
          <a:p>
            <a:pPr algn="just" rtl="1">
              <a:lnSpc>
                <a:spcPct val="170000"/>
              </a:lnSpc>
            </a:pPr>
            <a:r>
              <a:rPr lang="ar-SA" dirty="0" smtClean="0"/>
              <a:t>آلومينيومي، نماهاي چوبي، مصالح سراميكي، نماي </a:t>
            </a:r>
            <a:r>
              <a:rPr lang="en-US" dirty="0" smtClean="0"/>
              <a:t>PVC</a:t>
            </a:r>
            <a:r>
              <a:rPr lang="ar-SA" dirty="0" smtClean="0"/>
              <a:t>، و .... اشاره نمود. در سطوح داخلي ساختمان، پانل هاي گچي (</a:t>
            </a:r>
            <a:r>
              <a:rPr lang="en-US" dirty="0" smtClean="0"/>
              <a:t>Gypsum Wallboard</a:t>
            </a:r>
            <a:r>
              <a:rPr lang="ar-SA" dirty="0" smtClean="0"/>
              <a:t>) مستقيماً بر روي المانهاي فولادي جدار نازك ديوار متصل مي گردند. • برآورده نمودن الزامات استانداردهاي مربوط به عملكرد ساختمان سيستم سازه هاي فولادي سبك (</a:t>
            </a:r>
            <a:r>
              <a:rPr lang="en-US" dirty="0" smtClean="0"/>
              <a:t>LSF</a:t>
            </a:r>
            <a:r>
              <a:rPr lang="ar-SA" dirty="0" smtClean="0"/>
              <a:t>) به راحتي مي تواند بالاترين ضوابط استانداردهاي مربوط به طراحي سازه، انرژي، مقاومت در برابر آتش و عملكرد صوتي رابرآورده نمايد. • سيستم ساختمان مدرن سيستم </a:t>
            </a:r>
            <a:r>
              <a:rPr lang="en-US" dirty="0" smtClean="0"/>
              <a:t>LSF</a:t>
            </a:r>
            <a:r>
              <a:rPr lang="ar-SA" dirty="0" smtClean="0"/>
              <a:t> يك سيستم ساختماني كاملاً سازگار با مدرن ترين سيستم هاي ساختمان سازي در دنيا مي باشد. براي سازندگان: • سرعت در اجراي سيستم سيستم </a:t>
            </a:r>
            <a:r>
              <a:rPr lang="en-US" dirty="0" smtClean="0"/>
              <a:t>LSS</a:t>
            </a:r>
            <a:r>
              <a:rPr lang="ar-SA" dirty="0" smtClean="0"/>
              <a:t>، يك سيستم سريع و آساني بوده و بدون استفاده از نيروهاي كاري با تخصص بالا قابل اجرا مي باشد. بدليل سبك بودن وزن اجراي سازه هاي فولادي سبك نسبت به مصالح مرسوم ديگر، المانها به راحتي قابل حمل و نصب بوده ، در نتيجه سرعت كار بسيار بالاست. به طور معمول در سيستم هاي متداول يك تيم با</a:t>
            </a:r>
            <a:endParaRPr 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472" y="500042"/>
            <a:ext cx="7923241" cy="5929354"/>
          </a:xfrm>
        </p:spPr>
        <p:txBody>
          <a:bodyPr>
            <a:normAutofit fontScale="85000" lnSpcReduction="10000"/>
          </a:bodyPr>
          <a:lstStyle/>
          <a:p>
            <a:pPr algn="just" rtl="1">
              <a:lnSpc>
                <a:spcPct val="170000"/>
              </a:lnSpc>
            </a:pPr>
            <a:r>
              <a:rPr lang="ar-SA" dirty="0" smtClean="0"/>
              <a:t>تجربه چهار نفره قادر هستند تمام ديوارهاي يك خانه سه اتاق خوابه را در يك روزنصب نمايند. اين سرعت باعث مي گردد كه زمان اتمام پروژه به حداقل ممكن برسد. • زمان توقف كم بدليل اينكه اين سيستم قابليت نصب در تمام شرايط جوي مانند هواي خشك و در سرماي شديد را دارا مي باشد و از طرفي زمان اندكي را براي نصب در كارگاه نياز دارد، لذا به طور معمول مي توان در تمام فصول سال و در تمام شرايط جوي اين سيستم ساختماني رانصب نمود. • فعاليتهاي موازي و بدون وقفه در بخشهاي ديگر ساختمان به دليل اينكه سيستم سازه اي ساختمان و پوشش خارجي آن بسيار سريع نصب مي گردد، لذا بقيه فعاليتهاي ساختمان مانند تاسيسات مكانيكي و برقي و نازك كاري سطوح داخلي ، مي توانند به طور مستقل و به موازات تكميل شدن نماي بيرون انجام گيرند . • سهولت در نصب سيستم هاي تاسيساتي كليه كابلهاي برق ، لوله هاي آب و داكتهاي تاسيساتي مي توانند قبل از نصب پانلهاي گچي سطوح داخلي به راحتي در فضاهاي خالي موجود در داخل ديوارها اجرا گردند . • نياز كم به</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571480"/>
            <a:ext cx="7691462" cy="5643602"/>
          </a:xfrm>
        </p:spPr>
        <p:txBody>
          <a:bodyPr>
            <a:normAutofit/>
          </a:bodyPr>
          <a:lstStyle/>
          <a:p>
            <a:pPr algn="r" rtl="1">
              <a:lnSpc>
                <a:spcPct val="170000"/>
              </a:lnSpc>
            </a:pPr>
            <a:r>
              <a:rPr lang="ar-SA" dirty="0" smtClean="0"/>
              <a:t>ضد آب کردن و دوام بتن را با پر کردن و مسدود ساختن منافذ ، شیارهای موئین ، شکافهای بسیار کریستالی بسیار مقاوم حل نشدنی ، اصلاح می کند . این ضد آب بودن بر پایه دو واکنش ساده شیمیایی و فیزیکی اتفاق می افتد . بتن ماده ای شیمیایی است و زمانیکه ذرات سیمان هیدراته می شوند ، واکنش بین آب و سیمان باعث می شود </a:t>
            </a:r>
            <a:r>
              <a:rPr lang="fa-IR" dirty="0" smtClean="0"/>
              <a:t>[ </a:t>
            </a:r>
            <a:r>
              <a:rPr lang="ar-SA" dirty="0" smtClean="0"/>
              <a:t>بتن ] شروع به سختی کند ، توده ای صلب گردد.همچنین واکنشی شیمیایی با مواد پنهان داخل بتن اتفاق می افتد</a:t>
            </a:r>
            <a:r>
              <a:rPr lang="en-US" dirty="0" smtClean="0"/>
              <a:t> </a:t>
            </a:r>
            <a:r>
              <a:rPr lang="ar-SA" dirty="0" smtClean="0"/>
              <a:t>ریز و دیگر سوراخها بوسیله یک فرم</a:t>
            </a:r>
            <a:endParaRPr lang="en-US" dirty="0" smtClean="0"/>
          </a:p>
          <a:p>
            <a:pPr algn="r" rtl="1">
              <a:lnSpc>
                <a:spcPct val="170000"/>
              </a:lnSpc>
            </a:pPr>
            <a:endParaRPr lang="en-US"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357166"/>
            <a:ext cx="8358246" cy="6143668"/>
          </a:xfrm>
        </p:spPr>
        <p:txBody>
          <a:bodyPr>
            <a:normAutofit fontScale="92500" lnSpcReduction="10000"/>
          </a:bodyPr>
          <a:lstStyle/>
          <a:p>
            <a:pPr algn="r" rtl="1">
              <a:lnSpc>
                <a:spcPct val="170000"/>
              </a:lnSpc>
            </a:pPr>
            <a:r>
              <a:rPr lang="ar-SA" dirty="0" smtClean="0"/>
              <a:t>تجهيزات بدليل اينكه قطعات ساختماني سيستم </a:t>
            </a:r>
            <a:r>
              <a:rPr lang="en-US" dirty="0" smtClean="0"/>
              <a:t>LSF</a:t>
            </a:r>
            <a:r>
              <a:rPr lang="ar-SA" dirty="0" smtClean="0"/>
              <a:t> در قطعات سبك و قابل حمل توسط افراد ، به كارگاه منتقل مي گردد، لذا براي جابجايي و نصب اين سيستم نياز به ماشين آلات خاص نمي باشد . تجهيزات مورد نياز براي نصب اين سيستم محدود به يك سري تجهيزات پايه اي قابل حمل مي باشد . • نياز به فضاي كم كارگاهي بدليل تحويل قطعات ساختماني در زمان مقرر مورد نياز و نيز آماده بودن اغلب قطعات براي نصب ، فضاي بسيار محدودي براي نگهداري قطعات نياز بوده و انلاف مصالح نيز در حداقل ممكن مي باشد . بنابراين اجراي سيستم در سايتهاي كوچك ومحدود براحتي انجام مي گيرد . • ايمني در محل كارگاه بدليل سبك بودن قطعات ، نياز به تجهيزات و ماشين آلات خاص نبوده و سطح مورد نياز براي كار نيز در فضاي محدودي مي باشد ، لذا باعث مي گردد كه امنيت افراد و كاركنان به طور كامل در كارگاه تامين باشد . • كاهش هزينه ها علاوه بر مزيت هاي فوق كه باعث كاهش هزينه هاي اجرا ميگردد ، بدليل عملكرد حرارتي خوب سيستم </a:t>
            </a:r>
            <a:r>
              <a:rPr lang="en-US" dirty="0" smtClean="0"/>
              <a:t>LSF</a:t>
            </a:r>
            <a:r>
              <a:rPr lang="ar-SA" dirty="0" smtClean="0"/>
              <a:t> حجم موتورخانه و ظرفيت سيستم</a:t>
            </a:r>
            <a:endParaRPr lang="en-US"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4290"/>
            <a:ext cx="7772400" cy="6215105"/>
          </a:xfrm>
        </p:spPr>
        <p:txBody>
          <a:bodyPr>
            <a:normAutofit fontScale="92500" lnSpcReduction="20000"/>
          </a:bodyPr>
          <a:lstStyle/>
          <a:p>
            <a:pPr algn="just" rtl="1">
              <a:lnSpc>
                <a:spcPct val="170000"/>
              </a:lnSpc>
            </a:pPr>
            <a:r>
              <a:rPr lang="ar-SA" dirty="0" smtClean="0"/>
              <a:t>گرمايش و سرمايش كم شده و باعث كاهش در هزينه هاي سيستم هاي تاسيساتي مي گردد. براي ساكنين : • هزينه هاي بهره برداري كمتر سيستم </a:t>
            </a:r>
            <a:r>
              <a:rPr lang="en-US" dirty="0" smtClean="0"/>
              <a:t>LSF</a:t>
            </a:r>
            <a:r>
              <a:rPr lang="ar-SA" dirty="0" smtClean="0"/>
              <a:t> ، هزينه بهره برداري كمتر ي را به ساكنين تحميل خواهد كرد . به دليل دوام بالاي مصالح و نيز عملكرد حرارتي خوب اين سيستم، ساكنين هزينه كمتري را براي تعميرات و نيز سرمايش و گرمايش محيط ساختمان پرداخت خواهند نمود . • عملكرد صوتي خوب عايق ها ي صوتي موجود در سيستم </a:t>
            </a:r>
            <a:r>
              <a:rPr lang="en-US" dirty="0" smtClean="0"/>
              <a:t>LSF</a:t>
            </a:r>
            <a:r>
              <a:rPr lang="ar-SA" dirty="0" smtClean="0"/>
              <a:t> ، باعث كاهش شدت صوت ضربات (</a:t>
            </a:r>
            <a:r>
              <a:rPr lang="en-US" dirty="0" smtClean="0"/>
              <a:t>Impact Sound</a:t>
            </a:r>
            <a:r>
              <a:rPr lang="ar-SA" dirty="0" smtClean="0"/>
              <a:t>) و نيز عايق هاي صوتي تعبيه شده در فضاهاي داخلي ديوار باعث كاهش صوت منتقل شده در فضاهاي داخلي ساختمان مي گردند . در اين سيستم فضاهاي داخلي ساختمان داراي ارامش و راحتي بالايي مي باشند . • محيط داخلي سالم بدليل سازگار بودن مصالح مورد استفاده در اين سيستم با محيط زيست انساني ، و بي اثر بودن مصالح ، هيچگونه بخارات سمي در محيط وجود نخواهد داشت . با كنترل و مسدود نمودن روزنه هاي ورود هوا ، در اين سيستم كيفيت هواي داخلي ساختمان قابل</a:t>
            </a:r>
            <a:endParaRPr 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428604"/>
            <a:ext cx="8135967" cy="6215105"/>
          </a:xfrm>
        </p:spPr>
        <p:txBody>
          <a:bodyPr>
            <a:normAutofit fontScale="92500" lnSpcReduction="10000"/>
          </a:bodyPr>
          <a:lstStyle/>
          <a:p>
            <a:pPr algn="just" rtl="1">
              <a:lnSpc>
                <a:spcPct val="170000"/>
              </a:lnSpc>
            </a:pPr>
            <a:r>
              <a:rPr lang="ar-SA" dirty="0" smtClean="0"/>
              <a:t>كنترل و مطبوع مي باشد . مشكلاتي مانند جمع شدگي ، كپك زدگي بر روي اجزاي ديوارها ، در اين سيستم وجود نخواهد داشت . • مقاومت در برابر آتش تمام مصالحي كه در سيستم ساختماني </a:t>
            </a:r>
            <a:r>
              <a:rPr lang="en-US" dirty="0" smtClean="0"/>
              <a:t>LSF</a:t>
            </a:r>
            <a:r>
              <a:rPr lang="ar-SA" dirty="0" smtClean="0"/>
              <a:t> مورد استفاده قرار مي گيرد قابل اشتعال نبوده و داراي مقاومت بالا در برابر آتش مي باشند . سيستم هاي ساختماني </a:t>
            </a:r>
            <a:r>
              <a:rPr lang="en-US" dirty="0" smtClean="0"/>
              <a:t>LSF</a:t>
            </a:r>
            <a:r>
              <a:rPr lang="ar-SA" dirty="0" smtClean="0"/>
              <a:t> كليه ضوابط استانداردهاي معتبر را در زمينه عملكرد اتش بر آورد نموده و تائيديه هاي لازم در اين زمينه را دارا مي باشند . • مقاوم در برابر زلزله و طوفانهاي شديد تجربه هاي قبلي در طوفانها و زلزله هاي گذشته نشان مي دهد كه سازه هاي </a:t>
            </a:r>
            <a:r>
              <a:rPr lang="en-US" dirty="0" smtClean="0"/>
              <a:t>LSF</a:t>
            </a:r>
            <a:r>
              <a:rPr lang="ar-SA" dirty="0" smtClean="0"/>
              <a:t> ، داراي عملكرد بهتري در برابر بارهاي زلزله و طوفان نسبت به سيستم هاي ساختماني ديگر مي باشند . بدليل سبك بودن اين سيستم ساختماني ، نيروي زلزله كمتري به آن اعمال مي گردد . براي محيط زيست ( </a:t>
            </a:r>
            <a:r>
              <a:rPr lang="en-US" dirty="0" smtClean="0"/>
              <a:t>For the Sustainable Environment</a:t>
            </a:r>
            <a:r>
              <a:rPr lang="ar-SA" dirty="0" smtClean="0"/>
              <a:t> ) • مصالح كمتر و قابل بازيافت بودن اتلاف در هنگام ساخت ساختمان با سيستم </a:t>
            </a:r>
            <a:r>
              <a:rPr lang="en-US" dirty="0" smtClean="0"/>
              <a:t>LSF</a:t>
            </a:r>
            <a:r>
              <a:rPr lang="ar-SA" dirty="0" smtClean="0"/>
              <a:t> ، كمترين اتلاف در مصالح وجود دارد و در انتهاي عمر مفيد ساختمان نيز ، مصالح به كار</a:t>
            </a:r>
            <a:endParaRPr lang="en-US"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57166"/>
            <a:ext cx="7772400" cy="4429155"/>
          </a:xfrm>
        </p:spPr>
        <p:txBody>
          <a:bodyPr>
            <a:normAutofit lnSpcReduction="10000"/>
          </a:bodyPr>
          <a:lstStyle/>
          <a:p>
            <a:pPr algn="r" rtl="1">
              <a:lnSpc>
                <a:spcPct val="170000"/>
              </a:lnSpc>
            </a:pPr>
            <a:r>
              <a:rPr lang="ar-SA" dirty="0" smtClean="0"/>
              <a:t>برده شده در اين سيستم قابل بازيافت مي باشند . • ترافيك و حمل و نقل كمتر بدليل استفاده از مصالح پيش ساخته در اين سيستم و كوتاه بودن زمان نصب آن ، ترافيك و حمل و نقل كمتري در محل ساخت پروژه ايجاد خواهد شد .</a:t>
            </a:r>
            <a:endParaRPr lang="en-US" dirty="0" smtClean="0"/>
          </a:p>
          <a:p>
            <a:pPr algn="r" rtl="1">
              <a:lnSpc>
                <a:spcPct val="170000"/>
              </a:lnSpc>
            </a:pPr>
            <a:r>
              <a:rPr lang="ar-SA" dirty="0" smtClean="0"/>
              <a:t> </a:t>
            </a:r>
            <a:endParaRPr lang="en-US" dirty="0" smtClean="0"/>
          </a:p>
          <a:p>
            <a:pPr algn="r" rtl="1">
              <a:lnSpc>
                <a:spcPct val="170000"/>
              </a:lnSpc>
            </a:pPr>
            <a:r>
              <a:rPr lang="ar-SA" dirty="0" smtClean="0"/>
              <a:t>برگرفته شده : </a:t>
            </a:r>
            <a:endParaRPr lang="en-US" dirty="0" smtClean="0"/>
          </a:p>
          <a:p>
            <a:pPr algn="r" rtl="1">
              <a:lnSpc>
                <a:spcPct val="170000"/>
              </a:lnSpc>
            </a:pPr>
            <a:r>
              <a:rPr lang="en-US" u="sng" dirty="0" smtClean="0">
                <a:hlinkClick r:id="rId2"/>
              </a:rPr>
              <a:t>http://amard-co.com/en/</a:t>
            </a:r>
            <a:r>
              <a:rPr lang="en-US" dirty="0" smtClean="0"/>
              <a:t> </a:t>
            </a:r>
          </a:p>
          <a:p>
            <a:pPr algn="r" rtl="1">
              <a:lnSpc>
                <a:spcPct val="170000"/>
              </a:lnSpc>
            </a:pPr>
            <a:r>
              <a:rPr lang="en-US" dirty="0" smtClean="0"/>
              <a:t> </a:t>
            </a:r>
          </a:p>
          <a:p>
            <a:pPr algn="r" rtl="1">
              <a:lnSpc>
                <a:spcPct val="170000"/>
              </a:lnSpc>
            </a:pPr>
            <a:endParaRPr lang="en-US"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5728"/>
            <a:ext cx="7772400" cy="6286543"/>
          </a:xfrm>
        </p:spPr>
        <p:txBody>
          <a:bodyPr>
            <a:normAutofit fontScale="92500" lnSpcReduction="20000"/>
          </a:bodyPr>
          <a:lstStyle/>
          <a:p>
            <a:pPr algn="r" rtl="1">
              <a:lnSpc>
                <a:spcPct val="170000"/>
              </a:lnSpc>
            </a:pPr>
            <a:r>
              <a:rPr lang="ar-SA" sz="2600" dirty="0" smtClean="0"/>
              <a:t>دیوار هایی از آب: </a:t>
            </a:r>
            <a:r>
              <a:rPr lang="ar-SA" dirty="0" smtClean="0"/>
              <a:t/>
            </a:r>
            <a:br>
              <a:rPr lang="ar-SA" dirty="0" smtClean="0"/>
            </a:br>
            <a:r>
              <a:rPr lang="ar-SA" dirty="0" smtClean="0"/>
              <a:t/>
            </a:r>
            <a:br>
              <a:rPr lang="ar-SA" dirty="0" smtClean="0"/>
            </a:br>
            <a:r>
              <a:rPr lang="ar-SA" dirty="0" smtClean="0"/>
              <a:t>در طراحی نمونه اولیه این خانه نامتعارف، که یک ترکیب موفق از تکنولوژی مدرن با توجه به حفظ محیط زیست است ، معماران کالیفرنیایی لیزا ایواموتو و کریاگ اسکات از فرم مرجانهای دریایی الهام گرفتند. </a:t>
            </a:r>
            <a:br>
              <a:rPr lang="ar-SA" dirty="0" smtClean="0"/>
            </a:br>
            <a:r>
              <a:rPr lang="ar-SA" dirty="0" smtClean="0"/>
              <a:t>مانند نرم تنان دریایی که معمولا به کلی از آب تشکیل شده اند، خانه آبی مرجانی بیشتر بر پایه اجزاء مایع تشکیل شده است. </a:t>
            </a:r>
            <a:br>
              <a:rPr lang="ar-SA" dirty="0" smtClean="0"/>
            </a:br>
            <a:r>
              <a:rPr lang="ar-SA" dirty="0" smtClean="0"/>
              <a:t>به کمک پوسته هوشمند بیرونی (که در نتیجه محاسبات و دیاگرام های پیچیده ریاضی به دست آمده است) و سیستم آینده نگر (که از خواص دی اکسید تیتانیوم برای اشعه ماوراء بنفش استفاده می کند)، آب باران از طریق سقف به داخل دیوارها منتقل می شود و در آنجا تصفیه و انبار می شود. این آب بعدا برای مقاصدی مانند تغذیه سیستمهای گرمایشی و سرمایشی ساختمان استفاده می شود. </a:t>
            </a:r>
            <a:br>
              <a:rPr lang="ar-SA" dirty="0" smtClean="0"/>
            </a:br>
            <a:endParaRPr lang="en-US"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28605"/>
            <a:ext cx="7772400" cy="4357718"/>
          </a:xfrm>
        </p:spPr>
        <p:txBody>
          <a:bodyPr>
            <a:normAutofit/>
          </a:bodyPr>
          <a:lstStyle/>
          <a:p>
            <a:pPr algn="r" rtl="1">
              <a:lnSpc>
                <a:spcPct val="160000"/>
              </a:lnSpc>
            </a:pPr>
            <a:r>
              <a:rPr lang="ar-SA" dirty="0" smtClean="0"/>
              <a:t>این ساختمان برای استفاده در جزیره تریشور طراحی شده است، یک جزیره مصنوعی در خلیج سانفرانسیسکو که به وسیله یک تنگه به جزیره یربا بوانا مرتبط است و زمانی در استفاده ارتش ایالات متحده بود. بعد از تخلیه ارتش امریکا، شرکت لنار، یکی از تشکیلات ساختمانی مطرح امریکا تصمیم گرفت که جزیره را به یک منطقه مسکونی و چندملیتی تبدیل کند. </a:t>
            </a:r>
            <a:br>
              <a:rPr lang="ar-SA" dirty="0" smtClean="0"/>
            </a:br>
            <a:endParaRPr lang="en-US" dirty="0" smtClean="0"/>
          </a:p>
          <a:p>
            <a:pPr algn="r" rtl="1">
              <a:lnSpc>
                <a:spcPct val="160000"/>
              </a:lnSpc>
            </a:pPr>
            <a:endParaRPr lang="en-US"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ut.edidomus.it/domus/binaries/imagedata/ISAR-Jellyfish-big_big.jpg">
            <a:hlinkClick r:id="rId2" tgtFrame="_blank"/>
          </p:cNvPr>
          <p:cNvPicPr/>
          <p:nvPr/>
        </p:nvPicPr>
        <p:blipFill>
          <a:blip r:embed="rId3" cstate="print"/>
          <a:srcRect/>
          <a:stretch>
            <a:fillRect/>
          </a:stretch>
        </p:blipFill>
        <p:spPr bwMode="auto">
          <a:xfrm>
            <a:off x="4071934" y="285728"/>
            <a:ext cx="4429125" cy="3381375"/>
          </a:xfrm>
          <a:prstGeom prst="rect">
            <a:avLst/>
          </a:prstGeom>
          <a:noFill/>
          <a:ln w="9525">
            <a:noFill/>
            <a:miter lim="800000"/>
            <a:headEnd/>
            <a:tailEnd/>
          </a:ln>
        </p:spPr>
      </p:pic>
      <p:pic>
        <p:nvPicPr>
          <p:cNvPr id="5" name="Picture 4" descr="http://put.edidomus.it/domus/binaries/imagedata/ISAr-JF-Interior29_big.jpg">
            <a:hlinkClick r:id="rId4" tgtFrame="_blank"/>
          </p:cNvPr>
          <p:cNvPicPr/>
          <p:nvPr/>
        </p:nvPicPr>
        <p:blipFill>
          <a:blip r:embed="rId5" cstate="print"/>
          <a:srcRect/>
          <a:stretch>
            <a:fillRect/>
          </a:stretch>
        </p:blipFill>
        <p:spPr bwMode="auto">
          <a:xfrm>
            <a:off x="285720" y="3857628"/>
            <a:ext cx="4429125" cy="2657482"/>
          </a:xfrm>
          <a:prstGeom prst="rect">
            <a:avLst/>
          </a:prstGeom>
          <a:noFill/>
          <a:ln w="9525">
            <a:noFill/>
            <a:miter lim="800000"/>
            <a:headEnd/>
            <a:tailEnd/>
          </a:ln>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4500570"/>
            <a:ext cx="7772400" cy="1500187"/>
          </a:xfrm>
        </p:spPr>
        <p:txBody>
          <a:bodyPr/>
          <a:lstStyle/>
          <a:p>
            <a:pPr algn="r" rtl="1"/>
            <a:r>
              <a:rPr lang="ar-SA" dirty="0" smtClean="0"/>
              <a:t>برگفته شده :</a:t>
            </a:r>
            <a:br>
              <a:rPr lang="ar-SA" dirty="0" smtClean="0"/>
            </a:br>
            <a:r>
              <a:rPr lang="ar-SA" dirty="0" smtClean="0"/>
              <a:t>از سایت: انتشارات اول وآخر</a:t>
            </a:r>
            <a:endParaRPr lang="en-US" dirty="0"/>
          </a:p>
        </p:txBody>
      </p:sp>
      <p:pic>
        <p:nvPicPr>
          <p:cNvPr id="4" name="Picture 3" descr="http://put.edidomus.it/domus/binaries/imagedata/JF-infrastructure_big.jpg">
            <a:hlinkClick r:id="rId2" tgtFrame="_blank"/>
          </p:cNvPr>
          <p:cNvPicPr/>
          <p:nvPr/>
        </p:nvPicPr>
        <p:blipFill>
          <a:blip r:embed="rId3" cstate="print"/>
          <a:srcRect/>
          <a:stretch>
            <a:fillRect/>
          </a:stretch>
        </p:blipFill>
        <p:spPr bwMode="auto">
          <a:xfrm>
            <a:off x="1857356" y="214290"/>
            <a:ext cx="3000375" cy="4429125"/>
          </a:xfrm>
          <a:prstGeom prst="rect">
            <a:avLst/>
          </a:prstGeom>
          <a:noFill/>
          <a:ln w="9525">
            <a:noFill/>
            <a:miter lim="800000"/>
            <a:headEnd/>
            <a:tailEnd/>
          </a:ln>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4290"/>
            <a:ext cx="7772400" cy="6357981"/>
          </a:xfrm>
        </p:spPr>
        <p:txBody>
          <a:bodyPr>
            <a:normAutofit fontScale="85000" lnSpcReduction="20000"/>
          </a:bodyPr>
          <a:lstStyle/>
          <a:p>
            <a:pPr algn="r" rtl="1">
              <a:lnSpc>
                <a:spcPct val="170000"/>
              </a:lnSpc>
            </a:pPr>
            <a:r>
              <a:rPr lang="ar-SA" dirty="0" smtClean="0"/>
              <a:t> </a:t>
            </a:r>
            <a:endParaRPr lang="en-US" dirty="0" smtClean="0"/>
          </a:p>
          <a:p>
            <a:pPr algn="r" rtl="1">
              <a:lnSpc>
                <a:spcPct val="170000"/>
              </a:lnSpc>
            </a:pPr>
            <a:r>
              <a:rPr lang="fa-IR" dirty="0" smtClean="0"/>
              <a:t>بتن سبک هوادار</a:t>
            </a:r>
            <a:endParaRPr lang="en-US" dirty="0" smtClean="0"/>
          </a:p>
          <a:p>
            <a:pPr algn="r" rtl="1">
              <a:lnSpc>
                <a:spcPct val="170000"/>
              </a:lnSpc>
            </a:pPr>
            <a:r>
              <a:rPr lang="fa-IR" dirty="0" smtClean="0"/>
              <a:t/>
            </a:r>
            <a:br>
              <a:rPr lang="fa-IR" dirty="0" smtClean="0"/>
            </a:br>
            <a:r>
              <a:rPr lang="fa-IR" dirty="0" smtClean="0"/>
              <a:t>در راستاي پيشرفتهاي صورت گرفته در جهان ، مهندسان بخش مسكن تحقيقات جدي و مستمري انجام داده و مي دهند تا بتوانند مسكن با عمر مفيد زياد (چند قرن) ، استحكام بالا در مقابل بلاياي طبيعي (زلزله ، آتش سوزي و ...) ، همچنين با توجه به پايان رسيدن عصرانرژي ارزان ، حداقل انرژي در ساختمان مصرف گردد و داراي هزينه كمتري نسبت به ساير مصالح رايج باشد كه اين ايده ها با شناسايي بتن سبك هوادار (</a:t>
            </a:r>
            <a:r>
              <a:rPr lang="en-US" dirty="0" smtClean="0"/>
              <a:t>foam concrete</a:t>
            </a:r>
            <a:r>
              <a:rPr lang="fa-IR" dirty="0" smtClean="0"/>
              <a:t>) تحقق يافت.  مهندسین و معماران سازنده ساختمان در دنیا با استفاده از بتن سبک در قسمت های مختلف بنا با سبک کردن وزن ساختمان به طور مستقیم ( به لحاظ سبکی ویژه این نوع بتن ) و صرفه جویی در مصرف انرژی بطور غیر مستقیم ( به لحاظ عایق بودن این نوع بتن در مقابل سرما و گرما و در نتیجه کاهش میزان مواد سوختی ) , از لحاظ اقتصادی امروزه گام های بلند و مهمی برداشته اند .(1)                                           </a:t>
            </a:r>
            <a:br>
              <a:rPr lang="fa-IR" dirty="0" smtClean="0"/>
            </a:br>
            <a:endParaRPr 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5728"/>
            <a:ext cx="7772400" cy="6357981"/>
          </a:xfrm>
        </p:spPr>
        <p:txBody>
          <a:bodyPr>
            <a:normAutofit fontScale="85000" lnSpcReduction="10000"/>
          </a:bodyPr>
          <a:lstStyle/>
          <a:p>
            <a:pPr algn="r" rtl="1">
              <a:lnSpc>
                <a:spcPct val="170000"/>
              </a:lnSpc>
            </a:pPr>
            <a:r>
              <a:rPr lang="fa-IR" dirty="0" smtClean="0"/>
              <a:t>هم اكنون بتن معمولي غالبا با دانسيته 2400</a:t>
            </a:r>
            <a:r>
              <a:rPr lang="en-US" dirty="0" smtClean="0"/>
              <a:t>kg/m3</a:t>
            </a:r>
            <a:r>
              <a:rPr lang="fa-IR" dirty="0" smtClean="0"/>
              <a:t> توليد مي گردد كه با توجه به وزنش مشكلات فراواني ازجمله اجراي سخت و باخاصيت جذب آب بسيار بالا دائما تاسيسات حرارتي و برودتي ساختمان را در معرض تخريب قرار مي دهد و معايب ديگر ، خوشبختانه در حال حاضر با افزودن هوا به مخلوط ماسه و سيمان ، وزن آن تا اندازه قابل توجهي كاهش مي يابد ، (400 الي 1800 كيلو گرم بر متر مكعب) و بتن سبك هوادار با خصوصيات بارزي توليد مي گردد.</a:t>
            </a:r>
            <a:br>
              <a:rPr lang="fa-IR" dirty="0" smtClean="0"/>
            </a:br>
            <a:r>
              <a:rPr lang="fa-IR" dirty="0" smtClean="0"/>
              <a:t>توليد بتن سبك با نوعي مواد افزودني (فوم هوازي پروتئيني) جهت متخلخل نمودن خمير ماسه و سيمان توسط شركت </a:t>
            </a:r>
            <a:r>
              <a:rPr lang="en-US" dirty="0" smtClean="0"/>
              <a:t>NEOPOR SYSTEM</a:t>
            </a:r>
            <a:r>
              <a:rPr lang="fa-IR" dirty="0" smtClean="0"/>
              <a:t> در كشور آلمان با روش بهبود دائم طي مراحل تعاملي مهندسي انجام گرفته است. </a:t>
            </a:r>
            <a:br>
              <a:rPr lang="fa-IR" dirty="0" smtClean="0"/>
            </a:br>
            <a:r>
              <a:rPr lang="fa-IR" dirty="0" smtClean="0"/>
              <a:t>بتن سبك در گذشته و در حال حاضر در كشورمان توليد مي شود كه به بتن سبك صنعتي (پوكه صنعتي ، معدني و ...) و بتن سبك گازي معروفند كه هر كدام به نوبه خود ضررهايي براي محيط زيست دارا مي باشند ولي در كشورهاي توسعه يافته اين نوع بتن سبك جاي خود را به بتن سبك هوادار داده است2(2)</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14290"/>
            <a:ext cx="8429684" cy="6429419"/>
          </a:xfrm>
        </p:spPr>
        <p:txBody>
          <a:bodyPr>
            <a:normAutofit/>
          </a:bodyPr>
          <a:lstStyle/>
          <a:p>
            <a:pPr algn="r" rtl="1">
              <a:lnSpc>
                <a:spcPct val="170000"/>
              </a:lnSpc>
            </a:pPr>
            <a:r>
              <a:rPr lang="en-US" dirty="0"/>
              <a:t/>
            </a:r>
            <a:br>
              <a:rPr lang="en-US" dirty="0"/>
            </a:br>
            <a:r>
              <a:rPr lang="ar-SA" dirty="0"/>
              <a:t>ضدآب کردن کریستالی ، مجموعه ای از مواد شیمیایی دیگر را در [ بتن ]جمع می کند . زمانیکه مواد شیمیایی اجزاء سیمان هیدراته شده و مواد شیمیایی کریستالی در حضور رطوبت قرار می گیرند ، واکنشی شیمیایی اتفاق می افتد ، محصول نهایی این واکنش ساختار کریستالی غیر قابل حلی می باشد این ساختار کریستالی فقط در مکان های مرطوب می تواند اتفاق بیفتد و بدین ترتیب در منافذ ، شیارهای موئین و ترک های ناشی از جمع شدگی بتن شکل خواهد گرفت . هرجایی نشت آب صورت پذیرد ضد آب کریستالی با پر کردن منافذ و سوراخها و شکافها ایجاد خواهد گردید</a:t>
            </a:r>
            <a:r>
              <a:rPr lang="en-US" dirty="0"/>
              <a:t>.</a:t>
            </a:r>
            <a:r>
              <a:rPr lang="ar-SA" dirty="0"/>
              <a:t>زمانیکه ضد آب کریستالی در سطوح همانند یک پوشش یا همانند عملکرد پاشش خشک روی</a:t>
            </a:r>
            <a:endParaRPr lang="en-US"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
            <a:ext cx="7772400" cy="4406900"/>
          </a:xfrm>
        </p:spPr>
        <p:txBody>
          <a:bodyPr>
            <a:normAutofit fontScale="77500" lnSpcReduction="20000"/>
          </a:bodyPr>
          <a:lstStyle/>
          <a:p>
            <a:pPr algn="r" rtl="1">
              <a:lnSpc>
                <a:spcPct val="170000"/>
              </a:lnSpc>
            </a:pPr>
            <a:r>
              <a:rPr lang="fa-IR" sz="2300" dirty="0" smtClean="0"/>
              <a:t>فوم بتن:</a:t>
            </a:r>
            <a:endParaRPr lang="en-US" sz="2300" dirty="0" smtClean="0"/>
          </a:p>
          <a:p>
            <a:pPr algn="r" rtl="1">
              <a:lnSpc>
                <a:spcPct val="170000"/>
              </a:lnSpc>
            </a:pPr>
            <a:r>
              <a:rPr lang="fa-IR" dirty="0" smtClean="0"/>
              <a:t>. فوم بتن مصالحی است جدید که برای مصارف مختلف در ساختمان بکار می رود.باید اشاره کرد خواص فیزیکی منحصر به فرد این محصول ، آن را بتنی سبک و عایق با مقاومت لازم و کیفیت مطلوب می نماید . این محصول از ترکیب سیمان , ماسه بادی (ماسه نرم ) , آب و فوم ( ماده شیمیائی تولید کننده کف ) تشکیل می شود . ماده کف زا در ضمن اختلاط با آب در دستگاه مخصوص , با سرعت زیادی , حباب های هوا را تولید و تثبیت نموده و کف حاصل که کاملا پایدار می باشد در ضمن اختلاط با ملات سیمان و ماسه بادی در دستگاه مخلوط کن ویژه , خمیری روان تشگیل می دهد که به صورت درجا با در قالب های فلزی یا پلاستیکی قابل استفاده می باشد .لازم به ذکر است این خمیر پس از خشک شدن با توجه به درصد سیمان و ماسه بادی دارای وزن فضایی از 300 الی 1600 کیلو گرم در متر مربع خواهد بود</a:t>
            </a:r>
            <a:endParaRPr lang="en-US" dirty="0" smtClean="0"/>
          </a:p>
          <a:p>
            <a:pPr algn="r">
              <a:lnSpc>
                <a:spcPct val="170000"/>
              </a:lnSpc>
            </a:pPr>
            <a:endParaRPr lang="en-US" dirty="0"/>
          </a:p>
        </p:txBody>
      </p:sp>
      <p:pic>
        <p:nvPicPr>
          <p:cNvPr id="4" name="Picture 3"/>
          <p:cNvPicPr/>
          <p:nvPr/>
        </p:nvPicPr>
        <p:blipFill>
          <a:blip r:embed="rId2" cstate="print"/>
          <a:srcRect/>
          <a:stretch>
            <a:fillRect/>
          </a:stretch>
        </p:blipFill>
        <p:spPr bwMode="auto">
          <a:xfrm>
            <a:off x="2357422" y="4143380"/>
            <a:ext cx="2857500" cy="2286000"/>
          </a:xfrm>
          <a:prstGeom prst="rect">
            <a:avLst/>
          </a:prstGeom>
          <a:noFill/>
          <a:ln w="9525">
            <a:noFill/>
            <a:miter lim="800000"/>
            <a:headEnd/>
            <a:tailEnd/>
          </a:ln>
        </p:spPr>
      </p:pic>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500042"/>
            <a:ext cx="8143931" cy="5786477"/>
          </a:xfrm>
        </p:spPr>
        <p:txBody>
          <a:bodyPr>
            <a:normAutofit fontScale="85000" lnSpcReduction="20000"/>
          </a:bodyPr>
          <a:lstStyle/>
          <a:p>
            <a:pPr algn="r" rtl="1">
              <a:lnSpc>
                <a:spcPct val="170000"/>
              </a:lnSpc>
            </a:pPr>
            <a:r>
              <a:rPr lang="fa-IR" dirty="0" smtClean="0"/>
              <a:t>. </a:t>
            </a:r>
            <a:br>
              <a:rPr lang="fa-IR" dirty="0" smtClean="0"/>
            </a:br>
            <a:r>
              <a:rPr lang="fa-IR" dirty="0" smtClean="0"/>
              <a:t>پیشینه:</a:t>
            </a:r>
            <a:endParaRPr lang="en-US" dirty="0" smtClean="0"/>
          </a:p>
          <a:p>
            <a:pPr algn="r" rtl="1">
              <a:lnSpc>
                <a:spcPct val="170000"/>
              </a:lnSpc>
            </a:pPr>
            <a:r>
              <a:rPr lang="ar-SA" dirty="0" smtClean="0"/>
              <a:t>توليد بتن سبك در ايران تا سالهای اخیر به صورت سنتی با استفاده از دانه‌های سبكی چون رس شكفته، سنگ پا، پوكه معدنی و يا بتن‌های گازی توليد می گردید كه هرکدام معايبی از نظر جذب رطوبت، تخريب طبيعت و محدودیت عرصه كاربرد، دارا می ‌باشند. اما امروزه با تزريق هوا در داخل اختلاط ماسه و سيمان، امکان سبک نمودن وزن آن هرچه بيشتر فراهم و اختلاط‌های كم‌ وزن (300 تا 1700 كيلوگرم بر مترمكعب) تحت نام بتن سبك هوادار </a:t>
            </a:r>
            <a:r>
              <a:rPr lang="en-US" dirty="0" smtClean="0"/>
              <a:t>Foamed Concrete</a:t>
            </a:r>
            <a:r>
              <a:rPr lang="ar-SA" dirty="0" smtClean="0"/>
              <a:t> توليد می‌گردد. </a:t>
            </a:r>
            <a:endParaRPr lang="en-US" dirty="0" smtClean="0"/>
          </a:p>
          <a:p>
            <a:pPr algn="r" rtl="1">
              <a:lnSpc>
                <a:spcPct val="170000"/>
              </a:lnSpc>
            </a:pPr>
            <a:r>
              <a:rPr lang="ar-SA" dirty="0" smtClean="0"/>
              <a:t> </a:t>
            </a:r>
            <a:endParaRPr lang="en-US" dirty="0" smtClean="0"/>
          </a:p>
          <a:p>
            <a:pPr algn="r" rtl="1">
              <a:lnSpc>
                <a:spcPct val="170000"/>
              </a:lnSpc>
            </a:pPr>
            <a:r>
              <a:rPr lang="ar-SA" dirty="0" smtClean="0"/>
              <a:t>بتن سبك هوادار (فوم‌بتن) از سال 1923 ميلادی در آمريكا و هلند و بعدها در آلمان مورد توجه قرار گرفته و توسعه وسيع آن از سال 1980 توسط شركت </a:t>
            </a:r>
            <a:r>
              <a:rPr lang="en-US" dirty="0" err="1" smtClean="0"/>
              <a:t>Voton</a:t>
            </a:r>
            <a:r>
              <a:rPr lang="ar-SA" dirty="0" smtClean="0"/>
              <a:t> با همكاری دانشگاه‌های آلمان و دپارتمان‌های مربوطه انجام یافته است. آقای كريستوفر الكساندر از جامعه آكسفورد‌پرس در كتاب “</a:t>
            </a:r>
            <a:r>
              <a:rPr lang="en-US" dirty="0" smtClean="0"/>
              <a:t>A Pattern Language</a:t>
            </a:r>
            <a:r>
              <a:rPr lang="ar-SA" dirty="0" smtClean="0"/>
              <a:t>” متذكر می شود: «ما مطمئن هستيم كه بتن سبك هوادار بتن آينده جهان خواهد بود.»</a:t>
            </a:r>
            <a:endParaRPr lang="en-US"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357167"/>
            <a:ext cx="8207405" cy="5000660"/>
          </a:xfrm>
        </p:spPr>
        <p:txBody>
          <a:bodyPr>
            <a:normAutofit lnSpcReduction="10000"/>
          </a:bodyPr>
          <a:lstStyle/>
          <a:p>
            <a:pPr algn="r" rtl="1">
              <a:lnSpc>
                <a:spcPct val="150000"/>
              </a:lnSpc>
            </a:pPr>
            <a:r>
              <a:rPr lang="ar-SA" dirty="0" smtClean="0"/>
              <a:t>در حالیکه در کشورمان ايران، استفاده از محصولات سنتی (آجر فشاری، بتن معمولی، چوب و ...) ، بدون توجه به تخريب طبيعت زیبا (تبديل خاك رس ،به مثابه طلای قرمز، به مصالح ساختمانی) و بلايای طبيعی همچون زمين‌لرزه، آتش‌سوزی، اتلاف منابع انرژی پایان پذیر و ... صورت می گیرد، جامعه مهندسی جهان به اين مهم دست یافته است كه برای داشتن نگاهی دقيق به پايداری سازه‌ها - با عمر مفيد حداقل 500 سال- باید از مصالح مرغوب ديگری استفاده نموده و مسكنی كه دارای خصوصيات ضد آتش، ضد پوسيدگی و حشرات، عدم جذب رطوبت، جذب صوت، عايق حرارت، مقاوم در برابر يخ‌ زدگی و راحت و مدرن با عمر قرن‌ها تولید نماید. در این راستا اغراق نیست اگر ادعا شود که تفکر حاضر با شناسايی بتن سبك هوادار “</a:t>
            </a:r>
            <a:r>
              <a:rPr lang="en-US" dirty="0" smtClean="0"/>
              <a:t>Foamed Light Weight Concrete</a:t>
            </a:r>
            <a:r>
              <a:rPr lang="ar-SA" dirty="0" smtClean="0"/>
              <a:t>” به واقعيت پيوسته است(3)</a:t>
            </a:r>
            <a:endParaRPr lang="en-US" dirty="0" smtClean="0"/>
          </a:p>
          <a:p>
            <a:pPr algn="r" rtl="1">
              <a:lnSpc>
                <a:spcPct val="150000"/>
              </a:lnSpc>
            </a:pPr>
            <a:endParaRPr lang="en-US"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3594121"/>
          </a:xfrm>
        </p:spPr>
        <p:txBody>
          <a:bodyPr>
            <a:normAutofit fontScale="77500" lnSpcReduction="20000"/>
          </a:bodyPr>
          <a:lstStyle/>
          <a:p>
            <a:pPr algn="r" rtl="1">
              <a:lnSpc>
                <a:spcPct val="170000"/>
              </a:lnSpc>
            </a:pPr>
            <a:r>
              <a:rPr lang="ar-SA" dirty="0" smtClean="0"/>
              <a:t>تقسیم بندی بتن ها سبک:</a:t>
            </a:r>
            <a:endParaRPr lang="en-US" dirty="0" smtClean="0"/>
          </a:p>
          <a:p>
            <a:pPr algn="r" rtl="1">
              <a:lnSpc>
                <a:spcPct val="170000"/>
              </a:lnSpc>
            </a:pPr>
            <a:r>
              <a:rPr lang="ar-SA" dirty="0" smtClean="0"/>
              <a:t> </a:t>
            </a:r>
            <a:r>
              <a:rPr lang="fa-IR" dirty="0" smtClean="0"/>
              <a:t>تعاریف کلاسیک به سه دسته کلی تقسیم بندی می شوند:</a:t>
            </a:r>
            <a:endParaRPr lang="en-US" dirty="0" smtClean="0"/>
          </a:p>
          <a:p>
            <a:pPr algn="r" rtl="1">
              <a:lnSpc>
                <a:spcPct val="170000"/>
              </a:lnSpc>
            </a:pPr>
            <a:r>
              <a:rPr lang="fa-IR" dirty="0" smtClean="0"/>
              <a:t>1-بتن های دانه سبک : دراین گروه از بتن ها از مواد اولیه سبک معدنی(همانند پومیس –پومیت و ورمیکولیت و ....) و غیر معدنی ( انواع </a:t>
            </a:r>
            <a:r>
              <a:rPr lang="en-US" dirty="0" smtClean="0"/>
              <a:t>EPS</a:t>
            </a:r>
            <a:r>
              <a:rPr lang="fa-IR" dirty="0" smtClean="0"/>
              <a:t>و پلی استایرن ) ویا صنعتی (. همانند رس و شیل منبسط شده و پرلیت فراوری شده) به عنوان جایگزین مصالح سنگی دربتن استفاده می شود. </a:t>
            </a:r>
            <a:br>
              <a:rPr lang="fa-IR" dirty="0" smtClean="0"/>
            </a:br>
            <a:r>
              <a:rPr lang="fa-IR" dirty="0" smtClean="0"/>
              <a:t>این گروه از بتن های سبک دارای طرح اختلاط متفاوت با بتن های معمول هستند و احیانا نیاز به افزودنی های خاصی در طرح اختلاط وجود دارد . سیمان در این نوع بتن نقش سیمان وبتن های معمولی را </a:t>
            </a:r>
            <a:endParaRPr lang="en-US" dirty="0"/>
          </a:p>
        </p:txBody>
      </p:sp>
      <p:pic>
        <p:nvPicPr>
          <p:cNvPr id="4" name="Picture 3"/>
          <p:cNvPicPr/>
          <p:nvPr/>
        </p:nvPicPr>
        <p:blipFill>
          <a:blip r:embed="rId2" cstate="print"/>
          <a:srcRect/>
          <a:stretch>
            <a:fillRect/>
          </a:stretch>
        </p:blipFill>
        <p:spPr bwMode="auto">
          <a:xfrm>
            <a:off x="714348" y="0"/>
            <a:ext cx="4286250" cy="3219450"/>
          </a:xfrm>
          <a:prstGeom prst="rect">
            <a:avLst/>
          </a:prstGeom>
          <a:noFill/>
          <a:ln w="9525">
            <a:noFill/>
            <a:miter lim="800000"/>
            <a:headEnd/>
            <a:tailEnd/>
          </a:ln>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57166"/>
            <a:ext cx="7772400" cy="6500834"/>
          </a:xfrm>
        </p:spPr>
        <p:txBody>
          <a:bodyPr>
            <a:normAutofit fontScale="85000" lnSpcReduction="20000"/>
          </a:bodyPr>
          <a:lstStyle/>
          <a:p>
            <a:pPr algn="r" rtl="1">
              <a:lnSpc>
                <a:spcPct val="170000"/>
              </a:lnSpc>
            </a:pPr>
            <a:r>
              <a:rPr lang="fa-IR" dirty="0" smtClean="0"/>
              <a:t>داشته و به عنوان چسب به کار می رود . </a:t>
            </a:r>
            <a:br>
              <a:rPr lang="fa-IR" dirty="0" smtClean="0"/>
            </a:br>
            <a:r>
              <a:rPr lang="fa-IR" dirty="0" smtClean="0"/>
              <a:t>2-بتن های متخلخل ( هوادار ) : ازمواد اولیه سبک استفاده نمی شود و تمام مواد اولیه دارای وزن معمولی هستند . ولی فرایند تولید به گونه ای است که یک عامل ایجاد حباب هوا به میزان ناچیز به مخلوطی از مواد اضافه می شود و در حین فرایند تخلخل در بافت جامد بتن جاگیر می شود </a:t>
            </a:r>
            <a:br>
              <a:rPr lang="fa-IR" dirty="0" smtClean="0"/>
            </a:br>
            <a:r>
              <a:rPr lang="fa-IR" dirty="0" smtClean="0"/>
              <a:t/>
            </a:r>
            <a:br>
              <a:rPr lang="fa-IR" dirty="0" smtClean="0"/>
            </a:br>
            <a:r>
              <a:rPr lang="fa-IR" dirty="0" smtClean="0"/>
              <a:t/>
            </a:r>
            <a:br>
              <a:rPr lang="fa-IR" dirty="0" smtClean="0"/>
            </a:br>
            <a:r>
              <a:rPr lang="fa-IR" dirty="0" smtClean="0"/>
              <a:t>عامل تخلخل ساز می تواند به صورت فیزیکی عمل نموده که دراین حالت گروه بتن های کفی یا فوم بتن ایجاد می شوند که عمل آوری آنها در محیط معمولی یا حداکثر در گرمخانه انجام می شود و از مواد اولیه در ابعاد بتن های معمول استفاده می کنند . </a:t>
            </a:r>
            <a:br>
              <a:rPr lang="fa-IR" dirty="0" smtClean="0"/>
            </a:br>
            <a:r>
              <a:rPr lang="fa-IR" dirty="0" smtClean="0"/>
              <a:t>درحالت دوم ایجاد تخلخل ناشی از واکنش شیمیایی یک عامل حباب ساز مانند پودر آلومینیم در یک محیط دوغابی است. مواد اولیه دراین گروه از بتن های متخلخل به طور کامل پودر میشوند چرا که همه واکنش شیمیایی پودرآلومینیوم باید در شرایط سوسپانسیون و دوغابی و بعد از سفت شدن اولیه و برش عمل آوری كيك ها در محیط های ایزوله ای تحت عنوان اتو کلاو تحت فشار صورت می گیرد . این گروه از بتن های متخلخل پسوند اتو کلاو شده رانیز به خود می گیرند . و به طور خلاصه بتن </a:t>
            </a:r>
            <a:endParaRPr lang="en-US"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428604"/>
            <a:ext cx="7993091" cy="6215105"/>
          </a:xfrm>
        </p:spPr>
        <p:txBody>
          <a:bodyPr>
            <a:normAutofit fontScale="85000" lnSpcReduction="20000"/>
          </a:bodyPr>
          <a:lstStyle/>
          <a:p>
            <a:pPr algn="r" rtl="1">
              <a:lnSpc>
                <a:spcPct val="170000"/>
              </a:lnSpc>
            </a:pPr>
            <a:r>
              <a:rPr lang="fa-IR" dirty="0" smtClean="0"/>
              <a:t>متخلخل اتوکلاو شده نام می گیرند . </a:t>
            </a:r>
            <a:br>
              <a:rPr lang="fa-IR" dirty="0" smtClean="0"/>
            </a:br>
            <a:r>
              <a:rPr lang="fa-IR" dirty="0" smtClean="0"/>
              <a:t>ازنظر تکنولوژی ساخت بالاترین سطح تکنولوژی در بتن های سبک مربوط به این نوع بتن هاست </a:t>
            </a:r>
            <a:endParaRPr lang="en-US" dirty="0" smtClean="0"/>
          </a:p>
          <a:p>
            <a:pPr algn="r" rtl="1">
              <a:lnSpc>
                <a:spcPct val="170000"/>
              </a:lnSpc>
            </a:pPr>
            <a:r>
              <a:rPr lang="fa-IR" dirty="0" smtClean="0"/>
              <a:t/>
            </a:r>
            <a:br>
              <a:rPr lang="fa-IR" dirty="0" smtClean="0"/>
            </a:br>
            <a:r>
              <a:rPr lang="fa-IR" dirty="0" smtClean="0"/>
              <a:t>3-زیرگروه سوم بتن های سبک ،بتن های بدون ریزدانه می باشند که داری کمترین کاربرد در صنایع ساختمان هستند . چون دراثر حذف ریزدانه در طرح اختلاط بتن هرچند که سبکی نسبی حاصل می شود ولی مقاومت ناچیز و بی دوام و خوردگی و موک د ربافت بتن حادث می شود . این گروه از بتن های بیشتر در صنایعی همچون آب و فاضلاب و ساخت مقاطع مدولار بتنی سبک کاربرد دارند</a:t>
            </a:r>
            <a:endParaRPr lang="en-US" dirty="0" smtClean="0"/>
          </a:p>
          <a:p>
            <a:pPr algn="r" rtl="1">
              <a:lnSpc>
                <a:spcPct val="170000"/>
              </a:lnSpc>
            </a:pPr>
            <a:r>
              <a:rPr lang="fa-IR" dirty="0" smtClean="0"/>
              <a:t> </a:t>
            </a:r>
            <a:endParaRPr lang="en-US" dirty="0" smtClean="0"/>
          </a:p>
          <a:p>
            <a:pPr algn="r" rtl="1">
              <a:lnSpc>
                <a:spcPct val="170000"/>
              </a:lnSpc>
            </a:pPr>
            <a:r>
              <a:rPr lang="fa-IR" dirty="0" smtClean="0"/>
              <a:t>خصوصیات فنی:</a:t>
            </a:r>
            <a:endParaRPr lang="en-US" dirty="0" smtClean="0"/>
          </a:p>
          <a:p>
            <a:pPr algn="r" rtl="1">
              <a:lnSpc>
                <a:spcPct val="170000"/>
              </a:lnSpc>
            </a:pPr>
            <a:r>
              <a:rPr lang="fa-IR" dirty="0" smtClean="0"/>
              <a:t>بتن سبك هوادار را مي توان در دو سطح دانسيته اي توليد كرد : </a:t>
            </a:r>
            <a:br>
              <a:rPr lang="fa-IR" dirty="0" smtClean="0"/>
            </a:br>
            <a:r>
              <a:rPr lang="fa-IR" dirty="0" smtClean="0"/>
              <a:t>الف - وزن مخصوص (400 الي 900 كيلو گرم بر متر مكعب) براي ساخت بلوكهاي ساختماني غير باربر و همچنين بلوكهاي تزئيني و پانلها. </a:t>
            </a:r>
            <a:br>
              <a:rPr lang="fa-IR" dirty="0" smtClean="0"/>
            </a:br>
            <a:r>
              <a:rPr lang="fa-IR" dirty="0" smtClean="0"/>
              <a:t>ب - وزن مخصوص (1000 الي 1800 كيلو گرم بر متر مكعب) براي قطعات باربر و مسلح.</a:t>
            </a:r>
            <a:endParaRPr lang="en-US" dirty="0" smtClean="0"/>
          </a:p>
          <a:p>
            <a:pPr algn="r">
              <a:lnSpc>
                <a:spcPct val="170000"/>
              </a:lnSpc>
            </a:pPr>
            <a:endParaRPr lang="en-US"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214290"/>
            <a:ext cx="8064529" cy="6643710"/>
          </a:xfrm>
        </p:spPr>
        <p:txBody>
          <a:bodyPr>
            <a:normAutofit fontScale="85000" lnSpcReduction="10000"/>
          </a:bodyPr>
          <a:lstStyle/>
          <a:p>
            <a:pPr algn="r" rtl="1">
              <a:lnSpc>
                <a:spcPct val="170000"/>
              </a:lnSpc>
            </a:pPr>
            <a:r>
              <a:rPr lang="fa-IR" dirty="0" smtClean="0"/>
              <a:t>بتن سبك هوادار در هر دو سطح داراي خصوصيات مشتركي مي باشند كه شماري از آنها بشرح زير مي باشد :</a:t>
            </a:r>
            <a:br>
              <a:rPr lang="fa-IR" dirty="0" smtClean="0"/>
            </a:br>
            <a:r>
              <a:rPr lang="fa-IR" dirty="0" smtClean="0"/>
              <a:t/>
            </a:r>
            <a:br>
              <a:rPr lang="fa-IR" dirty="0" smtClean="0"/>
            </a:br>
            <a:r>
              <a:rPr lang="fa-IR" dirty="0" smtClean="0"/>
              <a:t>1_ عايق رطوبت2_عايق گرما وسرما3_ عايق صوت4_مقاومت بيشتر در مقابل حريق5_نسبت مقاومت فشاري مناسب به وزن6_كاهش بار مرده در ساختمان7_ مقاوم در مقابل نفوذ آب8_خاصيت خوب جذب و دفع آب9_راحتي در عمل بريدن و ميخ كوبي10_انقباض مطلوب در حين خشك شدن11_ مقاوم در برابر يخ زدگي12_جلوگيري از استهلاك سيستم سرمايش و گرمايش</a:t>
            </a:r>
            <a:endParaRPr lang="en-US" dirty="0" smtClean="0"/>
          </a:p>
          <a:p>
            <a:pPr algn="r" rtl="1">
              <a:lnSpc>
                <a:spcPct val="170000"/>
              </a:lnSpc>
            </a:pPr>
            <a:r>
              <a:rPr lang="fa-IR" dirty="0" smtClean="0"/>
              <a:t> </a:t>
            </a:r>
            <a:br>
              <a:rPr lang="fa-IR" dirty="0" smtClean="0"/>
            </a:br>
            <a:r>
              <a:rPr lang="fa-IR" sz="2600" dirty="0" smtClean="0"/>
              <a:t>مزايا:</a:t>
            </a:r>
            <a:r>
              <a:rPr lang="fa-IR" dirty="0" smtClean="0"/>
              <a:t/>
            </a:r>
            <a:br>
              <a:rPr lang="fa-IR" dirty="0" smtClean="0"/>
            </a:br>
            <a:r>
              <a:rPr lang="fa-IR" dirty="0" smtClean="0"/>
              <a:t>بتن سبك هوادار داراي مزاياي زيادي مي باشد كه برخي ازآنها به شرح زير مي باشد. </a:t>
            </a:r>
            <a:br>
              <a:rPr lang="fa-IR" dirty="0" smtClean="0"/>
            </a:br>
            <a:r>
              <a:rPr lang="fa-IR" dirty="0" smtClean="0"/>
              <a:t>1_ صرفه جويي در هزينه هاي ترانسپورت قطعات پيش ساخته (توليد صنعتي)</a:t>
            </a:r>
            <a:br>
              <a:rPr lang="fa-IR" dirty="0" smtClean="0"/>
            </a:br>
            <a:r>
              <a:rPr lang="fa-IR" dirty="0" smtClean="0"/>
              <a:t>2_ صرفه جويي در حمل مصالح (وزن ماسه و ميله گرد)</a:t>
            </a:r>
            <a:br>
              <a:rPr lang="fa-IR" dirty="0" smtClean="0"/>
            </a:br>
            <a:r>
              <a:rPr lang="fa-IR" dirty="0" smtClean="0"/>
              <a:t>3_ عمر مفيد بيشتر قالب فلزي (ضريب تكرار بيشتر قالب در سيستم بتن سبک)</a:t>
            </a:r>
            <a:br>
              <a:rPr lang="fa-IR" dirty="0" smtClean="0"/>
            </a:br>
            <a:endParaRPr lang="en-US"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500042"/>
            <a:ext cx="7993091" cy="5786477"/>
          </a:xfrm>
        </p:spPr>
        <p:txBody>
          <a:bodyPr>
            <a:normAutofit fontScale="77500" lnSpcReduction="20000"/>
          </a:bodyPr>
          <a:lstStyle/>
          <a:p>
            <a:pPr algn="r" rtl="1">
              <a:lnSpc>
                <a:spcPct val="170000"/>
              </a:lnSpc>
            </a:pPr>
            <a:r>
              <a:rPr lang="fa-IR" dirty="0" smtClean="0"/>
              <a:t/>
            </a:r>
            <a:br>
              <a:rPr lang="fa-IR" dirty="0" smtClean="0"/>
            </a:br>
            <a:r>
              <a:rPr lang="fa-IR" dirty="0" smtClean="0"/>
              <a:t>4_ حذف دستمزدهاي بنايي (گچ و خاك و حداقل سفيد كاري)</a:t>
            </a:r>
            <a:br>
              <a:rPr lang="fa-IR" dirty="0" smtClean="0"/>
            </a:br>
            <a:r>
              <a:rPr lang="fa-IR" dirty="0" smtClean="0"/>
              <a:t>5_ حذف هزينه هاي مصالح (خاك و گچ)</a:t>
            </a:r>
            <a:br>
              <a:rPr lang="fa-IR" dirty="0" smtClean="0"/>
            </a:br>
            <a:r>
              <a:rPr lang="fa-IR" dirty="0" smtClean="0"/>
              <a:t>6_ حذف دستمزدهاي اجراي نماكاري (سيمانكاري)</a:t>
            </a:r>
            <a:br>
              <a:rPr lang="fa-IR" dirty="0" smtClean="0"/>
            </a:br>
            <a:r>
              <a:rPr lang="fa-IR" dirty="0" smtClean="0"/>
              <a:t>7_حذف هزينه هاي مصالح نماكاري (سيمان و ماسه)</a:t>
            </a:r>
            <a:br>
              <a:rPr lang="fa-IR" dirty="0" smtClean="0"/>
            </a:br>
            <a:r>
              <a:rPr lang="fa-IR" dirty="0" smtClean="0"/>
              <a:t>8_حذف هزينه هاي مربوط به ترانسپورت پرت مصالح به خارج از كارگاه</a:t>
            </a:r>
            <a:br>
              <a:rPr lang="fa-IR" dirty="0" smtClean="0"/>
            </a:br>
            <a:r>
              <a:rPr lang="fa-IR" dirty="0" smtClean="0"/>
              <a:t>9_صرفه جويي در هزينه هاي مصرف انرژي (نفت ، گاز ، برق ، ...) بدليل تبادل حرارتي و برودتي بهتر ديوار بتن سبك</a:t>
            </a:r>
            <a:br>
              <a:rPr lang="fa-IR" dirty="0" smtClean="0"/>
            </a:br>
            <a:r>
              <a:rPr lang="fa-IR" dirty="0" smtClean="0"/>
              <a:t>10_سرعت در اجرا به دليل سيال بودن بتن سبك ، عمل بتن ريزي به مراتب سريعتر از بتن معمولي انجام مي شود و در اين سيستم عمل ويبره حذف مي گردد.</a:t>
            </a:r>
            <a:br>
              <a:rPr lang="fa-IR" dirty="0" smtClean="0"/>
            </a:br>
            <a:r>
              <a:rPr lang="fa-IR" dirty="0" smtClean="0"/>
              <a:t>11_صرفه جويي در مصرف ميله گرد ، در اينجا بايد رقم 30% را در هزينه هاي مربوط به وزن ميله گرد منظور نموده (ديوارهاي باربر و پي ها) </a:t>
            </a:r>
            <a:br>
              <a:rPr lang="fa-IR" dirty="0" smtClean="0"/>
            </a:br>
            <a:r>
              <a:rPr lang="fa-IR" dirty="0" smtClean="0"/>
              <a:t>12_سهولت عمليات كنده كاري و هزينه هاي مربوط در مقايسه با ديوار آجري</a:t>
            </a:r>
            <a:br>
              <a:rPr lang="fa-IR" dirty="0" smtClean="0"/>
            </a:br>
            <a:r>
              <a:rPr lang="fa-IR" dirty="0" smtClean="0"/>
              <a:t>13_سرعت در بازگشت سرمايه و پرداخت كمتر بهره بانكي در مقايسه با سيستم هاي ساخت و ساز سنتي و مشابه آن با بتن سبك </a:t>
            </a:r>
            <a:endParaRPr lang="en-US"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500042"/>
            <a:ext cx="7993091" cy="6000791"/>
          </a:xfrm>
        </p:spPr>
        <p:txBody>
          <a:bodyPr>
            <a:normAutofit fontScale="85000" lnSpcReduction="20000"/>
          </a:bodyPr>
          <a:lstStyle/>
          <a:p>
            <a:pPr algn="r" rtl="1">
              <a:lnSpc>
                <a:spcPct val="170000"/>
              </a:lnSpc>
            </a:pPr>
            <a:r>
              <a:rPr lang="fa-IR" dirty="0" smtClean="0"/>
              <a:t/>
            </a:r>
            <a:br>
              <a:rPr lang="fa-IR" dirty="0" smtClean="0"/>
            </a:br>
            <a:r>
              <a:rPr lang="fa-IR" dirty="0" smtClean="0"/>
              <a:t>4_ حذف دستمزدهاي بنايي (گچ و خاك و حداقل سفيد كاري)</a:t>
            </a:r>
            <a:br>
              <a:rPr lang="fa-IR" dirty="0" smtClean="0"/>
            </a:br>
            <a:r>
              <a:rPr lang="fa-IR" dirty="0" smtClean="0"/>
              <a:t>5_ حذف هزينه هاي مصالح (خاك و گچ)</a:t>
            </a:r>
            <a:br>
              <a:rPr lang="fa-IR" dirty="0" smtClean="0"/>
            </a:br>
            <a:r>
              <a:rPr lang="fa-IR" dirty="0" smtClean="0"/>
              <a:t>6_ حذف دستمزدهاي اجراي نماكاري (سيمانكاري)</a:t>
            </a:r>
            <a:br>
              <a:rPr lang="fa-IR" dirty="0" smtClean="0"/>
            </a:br>
            <a:r>
              <a:rPr lang="fa-IR" dirty="0" smtClean="0"/>
              <a:t>7_حذف هزينه هاي مصالح نماكاري (سيمان و ماسه)</a:t>
            </a:r>
            <a:br>
              <a:rPr lang="fa-IR" dirty="0" smtClean="0"/>
            </a:br>
            <a:r>
              <a:rPr lang="fa-IR" dirty="0" smtClean="0"/>
              <a:t>8_حذف هزينه هاي مربوط به ترانسپورت پرت مصالح به خارج از كارگاه</a:t>
            </a:r>
            <a:br>
              <a:rPr lang="fa-IR" dirty="0" smtClean="0"/>
            </a:br>
            <a:r>
              <a:rPr lang="fa-IR" dirty="0" smtClean="0"/>
              <a:t>9_صرفه جويي در هزينه هاي مصرف انرژي (نفت ، گاز ، برق ، ...) بدليل تبادل حرارتي و برودتي بهتر ديوار بتن سبك</a:t>
            </a:r>
            <a:br>
              <a:rPr lang="fa-IR" dirty="0" smtClean="0"/>
            </a:br>
            <a:r>
              <a:rPr lang="fa-IR" dirty="0" smtClean="0"/>
              <a:t>10_سرعت در اجرا به دليل سيال بودن بتن سبك ، عمل بتن ريزي به مراتب سريعتر از بتن معمولي انجام مي شود و در اين سيستم عمل ويبره حذف مي گردد.</a:t>
            </a:r>
            <a:br>
              <a:rPr lang="fa-IR" dirty="0" smtClean="0"/>
            </a:br>
            <a:r>
              <a:rPr lang="fa-IR" dirty="0" smtClean="0"/>
              <a:t>11_صرفه جويي در مصرف ميله گرد ، در اينجا بايد رقم 30% را در هزينه هاي مربوط به وزن ميله گرد منظور نموده (ديوارهاي باربر و پي ها) </a:t>
            </a:r>
            <a:br>
              <a:rPr lang="fa-IR" dirty="0" smtClean="0"/>
            </a:br>
            <a:r>
              <a:rPr lang="fa-IR" dirty="0" smtClean="0"/>
              <a:t>12_سهولت عمليات كنده كاري و هزينه هاي مربوط در مقايسه با ديوار آجري</a:t>
            </a:r>
            <a:br>
              <a:rPr lang="fa-IR" dirty="0" smtClean="0"/>
            </a:br>
            <a:r>
              <a:rPr lang="fa-IR" dirty="0" smtClean="0"/>
              <a:t>13_سرعت در بازگشت سرمايه و پرداخت كمتر بهره بانكي در مقايسه با سيستم هاي ساخت و ساز سنتي و مشابه آن با بتن سبك </a:t>
            </a:r>
            <a:endParaRPr lang="en-US"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57166"/>
            <a:ext cx="7707340" cy="6143667"/>
          </a:xfrm>
        </p:spPr>
        <p:txBody>
          <a:bodyPr>
            <a:normAutofit fontScale="77500" lnSpcReduction="20000"/>
          </a:bodyPr>
          <a:lstStyle/>
          <a:p>
            <a:pPr algn="r" rtl="1">
              <a:lnSpc>
                <a:spcPct val="170000"/>
              </a:lnSpc>
            </a:pPr>
            <a:r>
              <a:rPr lang="fa-IR" dirty="0" smtClean="0"/>
              <a:t>14_سبك سازي ساختمان (پي ، ديوار ، سقف)</a:t>
            </a:r>
            <a:br>
              <a:rPr lang="fa-IR" dirty="0" smtClean="0"/>
            </a:br>
            <a:r>
              <a:rPr lang="fa-IR" dirty="0" smtClean="0"/>
              <a:t>15_افزايش قابل توجه عمر مفيد ساختمان (بيش از صد سال)</a:t>
            </a:r>
            <a:endParaRPr lang="en-US" dirty="0" smtClean="0"/>
          </a:p>
          <a:p>
            <a:pPr algn="r" rtl="1">
              <a:lnSpc>
                <a:spcPct val="170000"/>
              </a:lnSpc>
            </a:pPr>
            <a:r>
              <a:rPr lang="fa-IR" dirty="0" smtClean="0"/>
              <a:t>موارد مورد استفاده:</a:t>
            </a:r>
            <a:endParaRPr lang="en-US" dirty="0" smtClean="0"/>
          </a:p>
          <a:p>
            <a:pPr algn="r" rtl="1">
              <a:lnSpc>
                <a:spcPct val="170000"/>
              </a:lnSpc>
            </a:pPr>
            <a:r>
              <a:rPr lang="fa-IR" dirty="0" smtClean="0"/>
              <a:t>1_ايزولاسيون پشت بام</a:t>
            </a:r>
            <a:br>
              <a:rPr lang="fa-IR" dirty="0" smtClean="0"/>
            </a:br>
            <a:r>
              <a:rPr lang="fa-IR" dirty="0" smtClean="0"/>
              <a:t>اين بتن مي تواند بعنوان يك عايق حرارتي براي پشت بامها مورد استفاده قرارگيرد.</a:t>
            </a:r>
            <a:br>
              <a:rPr lang="fa-IR" dirty="0" smtClean="0"/>
            </a:br>
            <a:r>
              <a:rPr lang="fa-IR" dirty="0" smtClean="0"/>
              <a:t>2_ايزولاسيون كف ساختمان </a:t>
            </a:r>
            <a:br>
              <a:rPr lang="fa-IR" dirty="0" smtClean="0"/>
            </a:br>
            <a:r>
              <a:rPr lang="fa-IR" dirty="0" smtClean="0"/>
              <a:t>اين بتن مي تواند بعنوان يك عايق رطوبتي و حرارتي براي كفها مورد استفاده قرار گيرد ، بطوريكه هر 5 سانتي متر بتن سبك هوادار معادل يك لايه قير اندود عمل مي كند .</a:t>
            </a:r>
            <a:br>
              <a:rPr lang="fa-IR" dirty="0" smtClean="0"/>
            </a:br>
            <a:r>
              <a:rPr lang="fa-IR" dirty="0" smtClean="0"/>
              <a:t>3_ساختمان سازي</a:t>
            </a:r>
            <a:br>
              <a:rPr lang="fa-IR" dirty="0" smtClean="0"/>
            </a:br>
            <a:r>
              <a:rPr lang="fa-IR" dirty="0" smtClean="0"/>
              <a:t>ساختمانهاي پيش ساخته و قالب درجا بعنوان پارتيشن بندي در انواع سازه (انواع بلوكهاي ساختماني) </a:t>
            </a:r>
            <a:br>
              <a:rPr lang="fa-IR" dirty="0" smtClean="0"/>
            </a:br>
            <a:r>
              <a:rPr lang="fa-IR" dirty="0" smtClean="0"/>
              <a:t>4_ژئوتكنيك</a:t>
            </a:r>
            <a:br>
              <a:rPr lang="fa-IR" dirty="0" smtClean="0"/>
            </a:br>
            <a:r>
              <a:rPr lang="fa-IR" dirty="0" smtClean="0"/>
              <a:t>اين بتن با توجه به سيال بودنش داخل تمامي حفره ها نفوذ كرده و تمام روزنه ها را پر مي كند و در مقابل براحتي مي توان از آن حفره برداري نمود.</a:t>
            </a:r>
            <a:br>
              <a:rPr lang="fa-IR" dirty="0" smtClean="0"/>
            </a:br>
            <a:r>
              <a:rPr lang="fa-IR" dirty="0" smtClean="0"/>
              <a:t>5_محوطه سازي (با قطعات پيش ساخته يا بتن درجا)</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500042"/>
            <a:ext cx="8643998" cy="6000791"/>
          </a:xfrm>
        </p:spPr>
        <p:txBody>
          <a:bodyPr>
            <a:normAutofit/>
          </a:bodyPr>
          <a:lstStyle/>
          <a:p>
            <a:pPr algn="r" rtl="1">
              <a:lnSpc>
                <a:spcPct val="170000"/>
              </a:lnSpc>
            </a:pPr>
            <a:r>
              <a:rPr lang="ar-SA" dirty="0"/>
              <a:t>دال بتنی تازه بکار گرفته می شود ، فرایندی به نام انتشار شیمیایی رخ می دهد. طبق نظریه انتشار ، محلول با دانسیته بالا میان محلولی با دانسیته پائین جا خواهد گرفت تا این دو متعادل گردند</a:t>
            </a:r>
            <a:r>
              <a:rPr lang="en-US" dirty="0"/>
              <a:t> .</a:t>
            </a:r>
            <a:r>
              <a:rPr lang="ar-SA" dirty="0"/>
              <a:t>بدین سان ، زمانیکه بتن قبل از اجرای ضد آب کردن کریستالی با آب اشباع می شود ، یک محلول با دانسیته شیمیایی کم بکار برده شده است و زمانیکه ضد آب کریستالی در بتن بکار گرفته می شود ، محلولی با دانسیته شیمیایی بالا روی سطح آن ایجاد می شود که فرایند انتشار شیمیایی را راه اندازی می کند ، ضد آب کریستالی با جابجا شدن میان [ محلول با دانسیته پائین ] به تعادل می رسد </a:t>
            </a:r>
            <a:r>
              <a:rPr lang="en-US" dirty="0"/>
              <a:t>.</a:t>
            </a:r>
            <a:br>
              <a:rPr lang="en-US" dirty="0"/>
            </a:br>
            <a:r>
              <a:rPr lang="ar-SA" dirty="0"/>
              <a:t>مواد شیمیایی ضد آب کریستالی میان بتن پخش شده و در دسترس اجزای سیمان هیدراته قرار میگیرد و اجازه می دهد واکنشی شیمیایی اتفاق افتاده ، </a:t>
            </a:r>
            <a:endParaRPr lang="en-US"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500042"/>
            <a:ext cx="8135967" cy="6143667"/>
          </a:xfrm>
        </p:spPr>
        <p:txBody>
          <a:bodyPr>
            <a:normAutofit fontScale="85000" lnSpcReduction="10000"/>
          </a:bodyPr>
          <a:lstStyle/>
          <a:p>
            <a:pPr algn="r" rtl="1">
              <a:lnSpc>
                <a:spcPct val="170000"/>
              </a:lnSpc>
            </a:pPr>
            <a:r>
              <a:rPr lang="fa-IR" dirty="0" smtClean="0"/>
              <a:t>اين بتن با توجه به خصوصياتش از جمله مقاومت در برابر يخ زدگي و عدم جذب رطوبت بسيار پوشش</a:t>
            </a:r>
            <a:br>
              <a:rPr lang="fa-IR" dirty="0" smtClean="0"/>
            </a:br>
            <a:r>
              <a:rPr lang="fa-IR" dirty="0" smtClean="0"/>
              <a:t>مناسبي براي سطح جاده ها و فرودگاهها و پياده روها مي باشد.</a:t>
            </a:r>
            <a:br>
              <a:rPr lang="fa-IR" dirty="0" smtClean="0"/>
            </a:br>
            <a:r>
              <a:rPr lang="fa-IR" dirty="0" smtClean="0"/>
              <a:t>6_ حصار كشي</a:t>
            </a:r>
            <a:br>
              <a:rPr lang="fa-IR" dirty="0" smtClean="0"/>
            </a:br>
            <a:r>
              <a:rPr lang="fa-IR" dirty="0" smtClean="0"/>
              <a:t>از اين بتن مي توان هر قطعه اي (هر اندازه و هر شكل) براي ديوار محوطه تهيه و نصب نمود . </a:t>
            </a:r>
            <a:br>
              <a:rPr lang="fa-IR" dirty="0" smtClean="0"/>
            </a:br>
            <a:r>
              <a:rPr lang="fa-IR" dirty="0" smtClean="0"/>
              <a:t>7_بلوكهاي تزئيني و متفرقه</a:t>
            </a:r>
            <a:br>
              <a:rPr lang="fa-IR" dirty="0" smtClean="0"/>
            </a:br>
            <a:r>
              <a:rPr lang="fa-IR" dirty="0" smtClean="0"/>
              <a:t>از اين بتن مي توان هر نوع قطعه بتني را تهيه نمود ، بر اين اساس از آن مي توان براي ساخت گلدان ، نيمكت پارك ، سنگ فرش پياده رو ، سنگ چمن ، آبراه باران و ... استفاده نمود.</a:t>
            </a:r>
            <a:br>
              <a:rPr lang="fa-IR" dirty="0" smtClean="0"/>
            </a:br>
            <a:r>
              <a:rPr lang="fa-IR" dirty="0" smtClean="0"/>
              <a:t>8_ مجسمه سازي</a:t>
            </a:r>
            <a:br>
              <a:rPr lang="fa-IR" dirty="0" smtClean="0"/>
            </a:br>
            <a:r>
              <a:rPr lang="fa-IR" dirty="0" smtClean="0"/>
              <a:t>بخاطر سيال بودن بتن و در نهايت سبك بودن آن مي توان هر نوع مجسمه اي را توليد كرد.</a:t>
            </a:r>
            <a:br>
              <a:rPr lang="fa-IR" dirty="0" smtClean="0"/>
            </a:br>
            <a:r>
              <a:rPr lang="fa-IR" dirty="0" smtClean="0"/>
              <a:t/>
            </a:r>
            <a:br>
              <a:rPr lang="fa-IR" dirty="0" smtClean="0"/>
            </a:br>
            <a:r>
              <a:rPr lang="fa-IR" dirty="0" smtClean="0"/>
              <a:t>تمام موارد بالا را مي توان همراه با سليقه هاي مختلف بصورت رنگي توليد نمود.(4)</a:t>
            </a:r>
            <a:endParaRPr lang="en-US" dirty="0" smtClean="0"/>
          </a:p>
          <a:p>
            <a:pPr algn="r" rtl="1">
              <a:lnSpc>
                <a:spcPct val="170000"/>
              </a:lnSpc>
            </a:pPr>
            <a:endParaRPr lang="en-US"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285728"/>
            <a:ext cx="8064529" cy="6286543"/>
          </a:xfrm>
        </p:spPr>
        <p:txBody>
          <a:bodyPr>
            <a:normAutofit fontScale="85000" lnSpcReduction="10000"/>
          </a:bodyPr>
          <a:lstStyle/>
          <a:p>
            <a:pPr algn="r" rtl="1">
              <a:lnSpc>
                <a:spcPct val="170000"/>
              </a:lnSpc>
            </a:pPr>
            <a:r>
              <a:rPr lang="ar-SA" b="1" dirty="0" smtClean="0"/>
              <a:t>بتن سبک</a:t>
            </a:r>
            <a:r>
              <a:rPr lang="en-US" b="1" dirty="0" smtClean="0"/>
              <a:t> EPS</a:t>
            </a:r>
            <a:r>
              <a:rPr lang="ar-SA" b="1" dirty="0" smtClean="0"/>
              <a:t>:</a:t>
            </a:r>
            <a:endParaRPr lang="en-US" dirty="0" smtClean="0"/>
          </a:p>
          <a:p>
            <a:pPr algn="r" rtl="1">
              <a:lnSpc>
                <a:spcPct val="170000"/>
              </a:lnSpc>
            </a:pPr>
            <a:r>
              <a:rPr lang="fa-IR" dirty="0" smtClean="0"/>
              <a:t/>
            </a:r>
            <a:br>
              <a:rPr lang="fa-IR" dirty="0" smtClean="0"/>
            </a:br>
            <a:endParaRPr lang="en-US" dirty="0" smtClean="0"/>
          </a:p>
          <a:p>
            <a:pPr algn="r" rtl="1">
              <a:lnSpc>
                <a:spcPct val="170000"/>
              </a:lnSpc>
            </a:pPr>
            <a:r>
              <a:rPr lang="ar-SA" b="1" dirty="0" smtClean="0"/>
              <a:t>براي اولين‏بار در كشور و با بهره‏گيري دانش فني كشور آلمان, بتن سبك</a:t>
            </a:r>
            <a:r>
              <a:rPr lang="en-US" b="1" dirty="0" smtClean="0"/>
              <a:t> EPS </a:t>
            </a:r>
            <a:r>
              <a:rPr lang="ar-SA" b="1" dirty="0" smtClean="0"/>
              <a:t>توسط توليدكنندگان ايراني ساخته شد. بتن</a:t>
            </a:r>
            <a:r>
              <a:rPr lang="en-US" b="1" dirty="0" smtClean="0"/>
              <a:t> EPS </a:t>
            </a:r>
            <a:r>
              <a:rPr lang="ar-SA" b="1" dirty="0" smtClean="0"/>
              <a:t>كه در سال 1349 براي اولين بار توسط مهندس شهربراز فرح مهر (پدر بتن ايران) وارد كشور شد, توسط اين متخصص صنعت بتن طراحي و با استفاده از ماشين‏آلات داخلي ساخته شد. اين محصول كه مخلوطي از سه ماده سيمان, ماسه و گرانول</a:t>
            </a:r>
            <a:r>
              <a:rPr lang="en-US" b="1" dirty="0" smtClean="0"/>
              <a:t> EPS </a:t>
            </a:r>
            <a:r>
              <a:rPr lang="ar-SA" b="1" dirty="0" smtClean="0"/>
              <a:t>است. در وزن‏هاي مختلفي اعم از </a:t>
            </a:r>
            <a:r>
              <a:rPr lang="en-US" b="1" dirty="0" smtClean="0"/>
              <a:t>450 </a:t>
            </a:r>
            <a:r>
              <a:rPr lang="ar-SA" b="1" dirty="0" smtClean="0"/>
              <a:t>كيلو و 1500 كيلو در مترمكعب قابل ارايه براي ساختمان‏سازي است. گفته مي‏شود؛ محصول فوق ضد حريق, ضد زلزله و با تبادل حرارتي بسيار عالي بوده و سبب تعديل وزن تيرآهن و فونداسيون در ساختمان شده و توجيه اقتصادي بسيار بالايي خواهد شد. از ديگر مشخصات اين محصول مي‏توان به عايق صدا, سرعت عمل سه برابر آجر و سفال و عدم نياز به خاك گچ و ملات ماسه و سيمان در نصب </a:t>
            </a:r>
            <a:endParaRPr lang="en-US"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28605"/>
            <a:ext cx="7772400" cy="4500594"/>
          </a:xfrm>
        </p:spPr>
        <p:txBody>
          <a:bodyPr>
            <a:normAutofit fontScale="92500"/>
          </a:bodyPr>
          <a:lstStyle/>
          <a:p>
            <a:pPr algn="r" rtl="1">
              <a:lnSpc>
                <a:spcPct val="150000"/>
              </a:lnSpc>
            </a:pPr>
            <a:r>
              <a:rPr lang="ar-SA" b="1" dirty="0" smtClean="0"/>
              <a:t>اشاره كرد. توليدكنندگان اين محصول معتقدند؛ تمامي جزئيات بتن سبك</a:t>
            </a:r>
            <a:r>
              <a:rPr lang="en-US" b="1" dirty="0" smtClean="0"/>
              <a:t> EPS </a:t>
            </a:r>
            <a:r>
              <a:rPr lang="ar-SA" b="1" dirty="0" smtClean="0"/>
              <a:t>در كشور فراهم شده و هيچ وابستگي به خارج در حال حاضر وجود ندارد. آنها همچنين, از توليد انبوه اين محصول در آينده‏اي نه چندان دور و پس از به ثبت رسيدن آن به صورت روزانه خبر دادند. گفتني است, ماشين‏آلات توليد اين محصول نيز در صورت وجود امكانات مالي قابل توليد در كشور خواهد بود. لازم به ذكر است, استفاده از بتن</a:t>
            </a:r>
            <a:r>
              <a:rPr lang="en-US" b="1" dirty="0" smtClean="0"/>
              <a:t> EPS 30 </a:t>
            </a:r>
            <a:r>
              <a:rPr lang="ar-SA" b="1" dirty="0" smtClean="0"/>
              <a:t>تا 40 درصد هزينه‏هاي ساختمان را كاهش داده و از آنجايي كه عايق حرارتي بوده, بهينه‏سازي مصرف سوخت را نيز به همراه خواهد داشت. محصول فوق قابليت نصب رنگ روغن, پلاستيك , كنيتكس, چسب موكت و كاشي را نيز داراست</a:t>
            </a:r>
            <a:r>
              <a:rPr lang="en-US" b="1" dirty="0" smtClean="0"/>
              <a:t>.</a:t>
            </a:r>
            <a:r>
              <a:rPr lang="ar-SA" b="1" dirty="0" smtClean="0"/>
              <a:t>(5)</a:t>
            </a:r>
            <a:endParaRPr lang="en-US" dirty="0" smtClean="0"/>
          </a:p>
          <a:p>
            <a:pPr algn="r" rtl="1">
              <a:lnSpc>
                <a:spcPct val="150000"/>
              </a:lnSpc>
            </a:pPr>
            <a:endParaRPr lang="en-US" dirty="0"/>
          </a:p>
        </p:txBody>
      </p:sp>
      <p:pic>
        <p:nvPicPr>
          <p:cNvPr id="4" name="Picture 3"/>
          <p:cNvPicPr/>
          <p:nvPr/>
        </p:nvPicPr>
        <p:blipFill>
          <a:blip r:embed="rId2" cstate="print"/>
          <a:srcRect/>
          <a:stretch>
            <a:fillRect/>
          </a:stretch>
        </p:blipFill>
        <p:spPr bwMode="auto">
          <a:xfrm>
            <a:off x="1857356" y="4972048"/>
            <a:ext cx="2428892" cy="1885952"/>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572000" y="5010150"/>
            <a:ext cx="2571768" cy="1847850"/>
          </a:xfrm>
          <a:prstGeom prst="rect">
            <a:avLst/>
          </a:prstGeom>
          <a:noFill/>
          <a:ln w="9525">
            <a:noFill/>
            <a:miter lim="800000"/>
            <a:headEnd/>
            <a:tailEnd/>
          </a:ln>
        </p:spPr>
      </p:pic>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357166"/>
            <a:ext cx="7921653" cy="6143667"/>
          </a:xfrm>
        </p:spPr>
        <p:txBody>
          <a:bodyPr>
            <a:normAutofit fontScale="77500" lnSpcReduction="20000"/>
          </a:bodyPr>
          <a:lstStyle/>
          <a:p>
            <a:pPr algn="r" rtl="1">
              <a:lnSpc>
                <a:spcPct val="170000"/>
              </a:lnSpc>
            </a:pPr>
            <a:r>
              <a:rPr lang="ar-SA" b="1" dirty="0" smtClean="0"/>
              <a:t>لیکا چیست:</a:t>
            </a:r>
            <a:endParaRPr lang="en-US" dirty="0" smtClean="0"/>
          </a:p>
          <a:p>
            <a:pPr algn="r" rtl="1">
              <a:lnSpc>
                <a:spcPct val="170000"/>
              </a:lnSpc>
            </a:pPr>
            <a:r>
              <a:rPr lang="fa-IR" dirty="0" smtClean="0"/>
              <a:t>یکی از روش های تهیه دانه های سبک استفاده از کوره گردان است .وقتی برخی از انواع رس با دانه هایی به ریزی صفر تا دو میکرون در دمای بالاتر از 1000 درجه سانتیگراد در این کوره ها حرارت می بینند ،گازهای ایجاد شده در داخل آنها منبسط می شوند و هزاران سلول هوای ریز تشکیل می دهند .با سرد شدن مواد ،این سلول ها باقی می مانند و سطح آن ها سخت می شود .</a:t>
            </a:r>
            <a:br>
              <a:rPr lang="fa-IR" dirty="0" smtClean="0"/>
            </a:br>
            <a:r>
              <a:rPr lang="fa-IR" dirty="0" smtClean="0"/>
              <a:t>مهمترین ویژگی های لیکا عبارتند از : </a:t>
            </a:r>
            <a:br>
              <a:rPr lang="fa-IR" dirty="0" smtClean="0"/>
            </a:br>
            <a:r>
              <a:rPr lang="fa-IR" dirty="0" smtClean="0"/>
              <a:t>وزن کم ،عایق حرارت ،عایق صوت ، باز دارنده نفوذ رطوبت، مقامت در برابر یخ زدگی ،تراکم ناپذیری تحت فشار ثابت و دائمی ،فساد ناپذیری ،مقاومت در برابر آتش و </a:t>
            </a:r>
            <a:r>
              <a:rPr lang="en-US" dirty="0" smtClean="0"/>
              <a:t>PH</a:t>
            </a:r>
            <a:r>
              <a:rPr lang="fa-IR" dirty="0" smtClean="0"/>
              <a:t> نزدیک به نرمال .وزن کم این دانه ها و در نتیجه هزینه حمل پایین آن باعث شده است تا از لیکا در پر کردن فضاهای خالی استفاده شود .در کاربرد های خاص نظیر زیرسازی ساختمان و تسطیح و شیب بندی بام ،خواص عایق حرارتی و دوام لیکا مشخصات فنی مناسبی برای آن فراهم می کند .در راهسازی نیز از تراکم ناپذیری لیکا برای کنترل نشست پلاستیک بستر های سست استفاده می شود .همچنین جذب آب مناسب ،تخلخل و دوام لیکا آن را برای کشاورزی بدون خاک مناسب ساخته است . همین خواص باعث شده است تا در تصفیه فاضلاب </a:t>
            </a:r>
            <a:endParaRPr 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428604"/>
            <a:ext cx="8135967" cy="6072229"/>
          </a:xfrm>
        </p:spPr>
        <p:txBody>
          <a:bodyPr>
            <a:normAutofit fontScale="77500" lnSpcReduction="20000"/>
          </a:bodyPr>
          <a:lstStyle/>
          <a:p>
            <a:pPr algn="r" rtl="1">
              <a:lnSpc>
                <a:spcPct val="170000"/>
              </a:lnSpc>
            </a:pPr>
            <a:r>
              <a:rPr lang="fa-IR" dirty="0" smtClean="0"/>
              <a:t>های خانگی از فیلتر های ساخته شده از لیکا استفاده شود.</a:t>
            </a:r>
            <a:br>
              <a:rPr lang="fa-IR" dirty="0" smtClean="0"/>
            </a:br>
            <a:r>
              <a:rPr lang="fa-IR" sz="2300" dirty="0" smtClean="0"/>
              <a:t>ویژگی های بتن لیکا </a:t>
            </a:r>
            <a:r>
              <a:rPr lang="en-US" sz="2300" dirty="0" smtClean="0"/>
              <a:t>:</a:t>
            </a:r>
            <a:r>
              <a:rPr lang="fa-IR" dirty="0" smtClean="0"/>
              <a:t/>
            </a:r>
            <a:br>
              <a:rPr lang="fa-IR" dirty="0" smtClean="0"/>
            </a:br>
            <a:r>
              <a:rPr lang="fa-IR" dirty="0" smtClean="0"/>
              <a:t>خواص لیکا باعث شده است تا در بتن سبک لیکا کاربردهای فراوانی داشته باشد . مهمترین ویژگی های بتن لیکا عبارتند از ،وزن کم ،سهولت حمل و نقل ،بهره وری بالا هنگام اجرا ،سطح مناسب برای اندود کاری ،مقاومت و باربری در شرایط خاص ،عایق حرارت ،مقاومت در برابر آتش ،عایق صدا مقاومت در برابر یخ زدگی ،بازدارندگی در برابر نفوذ رطوبت و دوام در برابر مواد آهکی .متناسب با وزن و مقاومت مورد نظر از بتن سبک لیکا به عنوان پر کننده ،عایق و یا باربر استفاده می شود . بتن لیکا می تواند درجا ریخته شود و یا به صورت بلوک ،اجزای ساختمانی و سایر قطعات پیش ساخته به کار رود . در هر مورد متناسب با کاربرد و روش اجرا از دانه بندی های مناسب لیکا استفاده می شود .بتن های پرکننده و عایق اغلب در پی سازی و زیر سازی ساختمان ،شیب بندی کف و بام ،بلوک ها یا اجزای دیوارهای جداکننده و محیطی غیر باربر به کار می روند .در حالی که از بتن های سبک سازه ای – که البته عایق نیز خواهند بود – در ساخت اجزای مقاوم نظیر بلوک های باربر ،پانل های دیواری و سقفی مسلح و نیز اسکلت بتن مسلح ساختمان ها استفاده می شود .قابل توجه است که به دلیل الزامات مقاومت و دانه بندی ،تنها با استفاده از دانه های لیکا می توان در ایران بتن سبک سازه ای ساخت.(6) .</a:t>
            </a:r>
            <a:br>
              <a:rPr lang="fa-IR" dirty="0" smtClean="0"/>
            </a:br>
            <a:endParaRPr lang="en-US"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214290"/>
            <a:ext cx="7921653" cy="4357717"/>
          </a:xfrm>
        </p:spPr>
        <p:txBody>
          <a:bodyPr>
            <a:normAutofit fontScale="85000" lnSpcReduction="10000"/>
          </a:bodyPr>
          <a:lstStyle/>
          <a:p>
            <a:pPr algn="r" rtl="1">
              <a:lnSpc>
                <a:spcPct val="170000"/>
              </a:lnSpc>
            </a:pPr>
            <a:r>
              <a:rPr lang="fa-IR" dirty="0" smtClean="0"/>
              <a:t>برگرفته شده:                                                                             </a:t>
            </a:r>
            <a:endParaRPr lang="en-US" dirty="0" smtClean="0"/>
          </a:p>
          <a:p>
            <a:pPr algn="r" rtl="1">
              <a:lnSpc>
                <a:spcPct val="170000"/>
              </a:lnSpc>
            </a:pPr>
            <a:r>
              <a:rPr lang="fa-IR" dirty="0" smtClean="0"/>
              <a:t>وبلاگ مهندسین عمران</a:t>
            </a:r>
            <a:r>
              <a:rPr lang="en-US" dirty="0" smtClean="0"/>
              <a:t>(1)</a:t>
            </a:r>
          </a:p>
          <a:p>
            <a:pPr algn="r" rtl="1">
              <a:lnSpc>
                <a:spcPct val="170000"/>
              </a:lnSpc>
            </a:pPr>
            <a:r>
              <a:rPr lang="fa-IR" dirty="0" smtClean="0"/>
              <a:t>(2)</a:t>
            </a:r>
            <a:r>
              <a:rPr lang="en-US" dirty="0" smtClean="0"/>
              <a:t>moein-omron.blogfa.com</a:t>
            </a:r>
          </a:p>
          <a:p>
            <a:pPr algn="r" rtl="1">
              <a:lnSpc>
                <a:spcPct val="170000"/>
              </a:lnSpc>
            </a:pPr>
            <a:r>
              <a:rPr lang="en-US" dirty="0" smtClean="0"/>
              <a:t>(  </a:t>
            </a:r>
            <a:r>
              <a:rPr lang="ar-SA" dirty="0" smtClean="0"/>
              <a:t>3</a:t>
            </a:r>
            <a:r>
              <a:rPr lang="en-US" dirty="0" smtClean="0"/>
              <a:t>)</a:t>
            </a:r>
            <a:r>
              <a:rPr lang="en-US" u="sng" dirty="0" smtClean="0">
                <a:hlinkClick r:id="rId2"/>
              </a:rPr>
              <a:t>http://www.daneshju.ir/forum/f405/t98501.html</a:t>
            </a:r>
            <a:endParaRPr lang="en-US" dirty="0" smtClean="0"/>
          </a:p>
          <a:p>
            <a:pPr algn="r" rtl="1">
              <a:lnSpc>
                <a:spcPct val="170000"/>
              </a:lnSpc>
            </a:pPr>
            <a:r>
              <a:rPr lang="ar-SA" dirty="0" smtClean="0"/>
              <a:t> </a:t>
            </a:r>
            <a:endParaRPr lang="en-US" dirty="0" smtClean="0"/>
          </a:p>
          <a:p>
            <a:pPr algn="r" rtl="1">
              <a:lnSpc>
                <a:spcPct val="170000"/>
              </a:lnSpc>
            </a:pPr>
            <a:r>
              <a:rPr lang="en-US" dirty="0" smtClean="0"/>
              <a:t>(</a:t>
            </a:r>
            <a:r>
              <a:rPr lang="ar-SA" dirty="0" smtClean="0"/>
              <a:t>4</a:t>
            </a:r>
            <a:r>
              <a:rPr lang="en-US" dirty="0" smtClean="0"/>
              <a:t>)</a:t>
            </a:r>
            <a:r>
              <a:rPr lang="en-US" u="sng" dirty="0" smtClean="0">
                <a:hlinkClick r:id="rId3"/>
              </a:rPr>
              <a:t>http://www.madaenco.ir/default.aspx?itemcode=0-5-2</a:t>
            </a:r>
            <a:endParaRPr lang="en-US" dirty="0" smtClean="0"/>
          </a:p>
          <a:p>
            <a:pPr algn="r" rtl="1">
              <a:lnSpc>
                <a:spcPct val="170000"/>
              </a:lnSpc>
            </a:pPr>
            <a:r>
              <a:rPr lang="ar-SA" dirty="0" smtClean="0"/>
              <a:t>(5)</a:t>
            </a:r>
            <a:r>
              <a:rPr lang="en-US" u="sng" dirty="0" smtClean="0">
                <a:hlinkClick r:id="rId4"/>
              </a:rPr>
              <a:t>www.hamkelasy.com</a:t>
            </a:r>
            <a:endParaRPr lang="en-US" dirty="0" smtClean="0"/>
          </a:p>
          <a:p>
            <a:pPr algn="r" rtl="1">
              <a:lnSpc>
                <a:spcPct val="170000"/>
              </a:lnSpc>
            </a:pPr>
            <a:r>
              <a:rPr lang="ar-SA" dirty="0" smtClean="0"/>
              <a:t>6</a:t>
            </a:r>
            <a:r>
              <a:rPr lang="en-US" dirty="0" smtClean="0"/>
              <a:t>s30yavash.persiangig.com</a:t>
            </a:r>
          </a:p>
          <a:p>
            <a:pPr algn="r" rtl="1">
              <a:lnSpc>
                <a:spcPct val="170000"/>
              </a:lnSpc>
            </a:pPr>
            <a:r>
              <a:rPr lang="ar-SA" dirty="0" smtClean="0"/>
              <a:t> </a:t>
            </a:r>
            <a:endParaRPr lang="en-US" dirty="0" smtClean="0"/>
          </a:p>
          <a:p>
            <a:pPr algn="r">
              <a:lnSpc>
                <a:spcPct val="170000"/>
              </a:lnSpc>
            </a:pPr>
            <a:endParaRPr lang="en-US"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28604"/>
            <a:ext cx="7772400" cy="5929353"/>
          </a:xfrm>
        </p:spPr>
        <p:txBody>
          <a:bodyPr>
            <a:normAutofit fontScale="85000" lnSpcReduction="10000"/>
          </a:bodyPr>
          <a:lstStyle/>
          <a:p>
            <a:pPr algn="r" rtl="1">
              <a:lnSpc>
                <a:spcPct val="170000"/>
              </a:lnSpc>
            </a:pPr>
            <a:r>
              <a:rPr lang="fa-IR" b="1" dirty="0" smtClean="0"/>
              <a:t>عایق شیشه ای:</a:t>
            </a:r>
            <a:endParaRPr lang="en-US" dirty="0" smtClean="0"/>
          </a:p>
          <a:p>
            <a:pPr algn="r" rtl="1">
              <a:lnSpc>
                <a:spcPct val="170000"/>
              </a:lnSpc>
            </a:pPr>
            <a:r>
              <a:rPr lang="fa-IR" b="1" dirty="0" smtClean="0"/>
              <a:t> </a:t>
            </a:r>
            <a:endParaRPr lang="en-US" dirty="0" smtClean="0"/>
          </a:p>
          <a:p>
            <a:pPr algn="r" rtl="1">
              <a:lnSpc>
                <a:spcPct val="170000"/>
              </a:lnSpc>
            </a:pPr>
            <a:r>
              <a:rPr lang="ar-SA" b="1" dirty="0" smtClean="0"/>
              <a:t>اولین عایق شیشه ای در سال 1929 بوسیله شرکت مخصوص و حقوقی الکتردور ساخته شد. در سال 1947 کاربرد فرایند گرما در عایقهای شیشه ای </a:t>
            </a:r>
            <a:endParaRPr lang="en-US" dirty="0" smtClean="0"/>
          </a:p>
          <a:p>
            <a:pPr algn="r" rtl="1">
              <a:lnSpc>
                <a:spcPct val="170000"/>
              </a:lnSpc>
            </a:pPr>
            <a:r>
              <a:rPr lang="ar-SA" b="1" dirty="0" smtClean="0"/>
              <a:t>مخصوص و حقوقی الکتردور ساخته شد. در سال 1947 کاربرد فرایند گرما در عایقهای شیشه ای منجر به تولید محصولی شد که اجراء و نمایش استثنائی آن شرکت را به موفقیت بین المللی رساند. خطوط تولید اتوماتیکی این محصول 10 سال بعد در سال 1957 معرفی شد. این خط تولید در سال 1959 بوسیله اتحاد الکتروور و کارپونیوکس منجر به اختراع سدیور شده بعد از بنا شدن بازار عایق، در دهه 1960 شرکت در اولین پروژه بین المللی خودش را در خطر شکست دیده محصولات جدید در طول دهه 1970 که شامل میدان عایق های مرکب برای خطوط </a:t>
            </a:r>
            <a:endParaRPr lang="en-US"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500042"/>
            <a:ext cx="8429684" cy="5929353"/>
          </a:xfrm>
        </p:spPr>
        <p:txBody>
          <a:bodyPr>
            <a:normAutofit fontScale="92500"/>
          </a:bodyPr>
          <a:lstStyle/>
          <a:p>
            <a:pPr algn="r" rtl="1">
              <a:lnSpc>
                <a:spcPct val="170000"/>
              </a:lnSpc>
            </a:pPr>
            <a:r>
              <a:rPr lang="ar-SA" b="1" dirty="0" smtClean="0"/>
              <a:t>انتقال قدرت یا نیرو و سیستم های راه آهن با کشتی حمل شده مکمل برزیلی آن، الکترویدرو در طول این دوره تأسیس شد. سال 1993 نیز شروع پروژه ای مشترک در چین است سدیور زیگونگ با تخصصی کردن عایقهای شیشه ای، و کارخانه ذوب فلزات (ریخته گری) سافام زیگونگ عناصر آهنی سازگار را ساخت.</a:t>
            </a:r>
            <a:r>
              <a:rPr lang="ar-SA" dirty="0" smtClean="0"/>
              <a:t> </a:t>
            </a:r>
            <a:endParaRPr lang="en-US" dirty="0" smtClean="0"/>
          </a:p>
          <a:p>
            <a:pPr algn="r" rtl="1">
              <a:lnSpc>
                <a:spcPct val="170000"/>
              </a:lnSpc>
            </a:pPr>
            <a:r>
              <a:rPr lang="fa-IR" b="1" dirty="0" smtClean="0"/>
              <a:t>در اکتبر 2002، سدیور بوسیله وتروریدو، شرکتی با نام زمینه اسمی جدید اما با تاریخ طولانی و برابر و آبرومند و اعتباری تأسیس کرد.</a:t>
            </a:r>
            <a:endParaRPr lang="en-US" dirty="0" smtClean="0"/>
          </a:p>
          <a:p>
            <a:pPr algn="r" rtl="1">
              <a:lnSpc>
                <a:spcPct val="170000"/>
              </a:lnSpc>
            </a:pPr>
            <a:r>
              <a:rPr lang="fa-IR" b="1" dirty="0" smtClean="0"/>
              <a:t>اصل و تروریدو بر می گردد به سال 1928 وقتی که پرنس پیتروگینوری کانتی پیش قدم شد. </a:t>
            </a:r>
            <a:endParaRPr lang="en-US" dirty="0" smtClean="0"/>
          </a:p>
          <a:p>
            <a:pPr algn="r" rtl="1">
              <a:lnSpc>
                <a:spcPct val="170000"/>
              </a:lnSpc>
            </a:pPr>
            <a:r>
              <a:rPr lang="fa-IR" b="1" dirty="0" smtClean="0"/>
              <a:t>این کارگاه ها در نقش رهبری و گسترش دادن یکی از محصولات شروع کردند. چگونگی خواستن تولیدات در این دوره شیشه های اوپتیکال بود.</a:t>
            </a:r>
            <a:endParaRPr lang="en-US" dirty="0" smtClean="0"/>
          </a:p>
          <a:p>
            <a:pPr algn="r">
              <a:lnSpc>
                <a:spcPct val="170000"/>
              </a:lnSpc>
            </a:pPr>
            <a:endParaRPr 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5728"/>
            <a:ext cx="7772400" cy="6143667"/>
          </a:xfrm>
        </p:spPr>
        <p:txBody>
          <a:bodyPr>
            <a:normAutofit/>
          </a:bodyPr>
          <a:lstStyle/>
          <a:p>
            <a:pPr algn="r" rtl="1">
              <a:lnSpc>
                <a:spcPct val="170000"/>
              </a:lnSpc>
            </a:pPr>
            <a:r>
              <a:rPr lang="fa-IR" b="1" dirty="0" smtClean="0"/>
              <a:t>در 1940 این کارگاه ها در قسمت بشتر ایتالیا تعیین کننده اهمیت مالکیت گروه صنعتی </a:t>
            </a:r>
            <a:r>
              <a:rPr lang="en-US" b="1" dirty="0" smtClean="0"/>
              <a:t>IRI </a:t>
            </a:r>
            <a:r>
              <a:rPr lang="fa-IR" b="1" dirty="0" smtClean="0"/>
              <a:t>که در مورد محصول صنعتی محصولی برای مصارف نظامی توسط نیروی دریایی شروع کرد. نام </a:t>
            </a:r>
            <a:r>
              <a:rPr lang="en-US" b="1" dirty="0" smtClean="0"/>
              <a:t> </a:t>
            </a:r>
            <a:r>
              <a:rPr lang="en-US" b="1" dirty="0" err="1" smtClean="0"/>
              <a:t>s.a.i.v.a</a:t>
            </a:r>
            <a:r>
              <a:rPr lang="en-US" b="1" dirty="0" smtClean="0"/>
              <a:t> </a:t>
            </a:r>
            <a:r>
              <a:rPr lang="fa-IR" b="1" dirty="0" smtClean="0"/>
              <a:t>را گرفت.</a:t>
            </a:r>
            <a:endParaRPr lang="en-US" dirty="0" smtClean="0"/>
          </a:p>
          <a:p>
            <a:pPr algn="r" rtl="1">
              <a:lnSpc>
                <a:spcPct val="170000"/>
              </a:lnSpc>
            </a:pPr>
            <a:r>
              <a:rPr lang="fa-IR" b="1" dirty="0" smtClean="0"/>
              <a:t>بعد از جنگ جهانی دوم شرکت محصولاتش را که شامل موزائیک، سرامیک، ظروف غذا بود گسترش داد. در سال 1990 فیدنزا وتراریا، تولید کننده قدیمی عایق های شیشه ای و ظروف غذای ایتالیایی شرکت تأسیس شده را خصوصی کرد. در دهه 1920 فیدنزا وتراریا همچنین شروع به تولید شکلی از آجر شیشه ای بهتر به نام بلوک های شیشه ای یا شیشه تقویت شده چسبی کرد. </a:t>
            </a:r>
            <a:endParaRPr lang="en-US" dirty="0" smtClean="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857232"/>
            <a:ext cx="7834338" cy="5143536"/>
          </a:xfrm>
        </p:spPr>
        <p:txBody>
          <a:bodyPr>
            <a:normAutofit/>
          </a:bodyPr>
          <a:lstStyle/>
          <a:p>
            <a:pPr algn="r" rtl="1">
              <a:lnSpc>
                <a:spcPct val="170000"/>
              </a:lnSpc>
            </a:pPr>
            <a:r>
              <a:rPr lang="fa-IR" b="1" dirty="0" smtClean="0"/>
              <a:t>بلوک های شیشه ای در سال 1991 به عنوان پایه محصول و تیورو ریدو ریسکی پر خطر محسوب می شدند. با تصمیمات شرکت جدید رشد دائمی در طول یک سری از فراگیری ها بدعت گزاری ها بدست آمد. در طول دهه 1990 و ترواردو با تجارت چراغ شیشه ای روشن و وترری لودی، شرکتی با سابقه طولانی 10 ساله ، شرکت کزیچ، بلوک ویترا، </a:t>
            </a:r>
            <a:endParaRPr lang="en-US" dirty="0" smtClean="0"/>
          </a:p>
          <a:p>
            <a:pPr algn="r" rtl="1">
              <a:lnSpc>
                <a:spcPct val="170000"/>
              </a:lnSpc>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571480"/>
            <a:ext cx="8120090" cy="5643602"/>
          </a:xfrm>
        </p:spPr>
        <p:txBody>
          <a:bodyPr>
            <a:normAutofit/>
          </a:bodyPr>
          <a:lstStyle/>
          <a:p>
            <a:pPr algn="r" rtl="1">
              <a:lnSpc>
                <a:spcPct val="170000"/>
              </a:lnSpc>
            </a:pPr>
            <a:r>
              <a:rPr lang="ar-SA" dirty="0" smtClean="0"/>
              <a:t>یک ساختار کریستالی شکل گیرد و همانند ماده شیمیایی ادامه می یابد تا میان آب پخش گردد . این رشد کریستالی ، پشت مواد شیمیایی مهاجم شکل خواهد گرفت</a:t>
            </a:r>
            <a:r>
              <a:rPr lang="en-US" dirty="0" smtClean="0"/>
              <a:t> . </a:t>
            </a:r>
            <a:r>
              <a:rPr lang="ar-SA" dirty="0" smtClean="0"/>
              <a:t>واکنش تا جایی که ترکیب شیمیایی کریستالی آب را تمام کرده و یا آن را از بتن خالی کند ، ادامه می یابد بوجود آمده را در حدود 12 اینچ به داخل بتن انتقال می دهد . چنانچه آب فقط 2 اینچ در عمق بتن جذب شده باشد ، در این صورت ماده شیمیایی کریستالی فقط 2 اینچ پیشرفت خواهد کرد و سپس خواهد ایستاد .انتشار شیمیایی ، ترکیب</a:t>
            </a:r>
            <a:endParaRPr lang="en-US" dirty="0" smtClean="0"/>
          </a:p>
          <a:p>
            <a:pPr algn="r" rtl="1">
              <a:lnSpc>
                <a:spcPct val="170000"/>
              </a:lnSpc>
            </a:pPr>
            <a:endParaRPr lang="en-US"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428604"/>
            <a:ext cx="8072494" cy="5929353"/>
          </a:xfrm>
        </p:spPr>
        <p:txBody>
          <a:bodyPr>
            <a:normAutofit/>
          </a:bodyPr>
          <a:lstStyle/>
          <a:p>
            <a:pPr algn="r" rtl="1">
              <a:lnSpc>
                <a:spcPct val="170000"/>
              </a:lnSpc>
            </a:pPr>
            <a:r>
              <a:rPr lang="fa-IR" b="1" dirty="0" smtClean="0"/>
              <a:t>یک سازنده متخصص بلوک شیشه ای شیشه سازی سنتی بوهمیان را غرق کرد.</a:t>
            </a:r>
            <a:endParaRPr lang="en-US" dirty="0" smtClean="0"/>
          </a:p>
          <a:p>
            <a:pPr algn="r" rtl="1">
              <a:lnSpc>
                <a:spcPct val="170000"/>
              </a:lnSpc>
            </a:pPr>
            <a:r>
              <a:rPr lang="fa-IR" b="1" dirty="0" smtClean="0"/>
              <a:t>برای گسترش و پوشش دادنش به سایر کاربران تکنیکی شیشه ، در سال 2001 شرکت نمایندگی ایتالیایی دیلو، سازنده جهانی عایقهای شیشه ای برای خطوط انتقال قدرت را بدست آورد. این اولین قدم برای بدست آوردن رهبری در این زمینه بود. یادگیری و تحصیل سدیور، تولید کننده شماره یک شیشه و عایقهای ترکیبی منجر به تولد گروه و ترواردو سدیور، رهبر صنعتی که بالاخره نام سیول را به خود گرفت شد.</a:t>
            </a:r>
            <a:endParaRPr lang="en-US" dirty="0" smtClean="0"/>
          </a:p>
          <a:p>
            <a:pPr algn="r">
              <a:lnSpc>
                <a:spcPct val="170000"/>
              </a:lnSpc>
            </a:pPr>
            <a:r>
              <a:rPr lang="fa-IR" b="1" dirty="0" smtClean="0"/>
              <a:t/>
            </a:r>
            <a:br>
              <a:rPr lang="fa-IR" b="1" dirty="0" smtClean="0"/>
            </a:br>
            <a:endParaRPr lang="en-US"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500042"/>
            <a:ext cx="8215370" cy="5857915"/>
          </a:xfrm>
        </p:spPr>
        <p:txBody>
          <a:bodyPr>
            <a:normAutofit fontScale="92500" lnSpcReduction="20000"/>
          </a:bodyPr>
          <a:lstStyle/>
          <a:p>
            <a:pPr algn="r" rtl="1">
              <a:lnSpc>
                <a:spcPct val="170000"/>
              </a:lnSpc>
            </a:pPr>
            <a:r>
              <a:rPr lang="fa-IR" b="1" dirty="0" smtClean="0"/>
              <a:t>مقدمه:</a:t>
            </a:r>
            <a:endParaRPr lang="en-US" dirty="0" smtClean="0"/>
          </a:p>
          <a:p>
            <a:pPr algn="r" rtl="1">
              <a:lnSpc>
                <a:spcPct val="170000"/>
              </a:lnSpc>
            </a:pPr>
            <a:r>
              <a:rPr lang="fa-IR" b="1" dirty="0" smtClean="0"/>
              <a:t>بلوک شیشه ای که برای دهه هایی به ردیف ماده پست پرت شده بود، وقتی در ساختار وترکیب استفاده شد بزرگی وعظمت و شأن جدیدی را در محصول وترواردو دوباره کشف کرد. کیفیتهای وقتی که تقاضاهای داخلی و خارجی معماری و طراحی را برطرف می کرد. برای تسهیل انتخاب محصول که بهتر تقاضای طراحی و استفاده را به عمل می آورد، وتروریدو همه اطلاعات و سطح اجرا و نمایش فنی در میدان وسیع تولید قابل دسترس در این نشریه گردآوری کرد. ارزشها و سطوح نمایش و اجرا در دنبال کردن صفحاتی که همگی گواهی داشتند بر اینکه در بیشتر موارد بهتر از استانداردهای بین المللی بود. وتررید و اخیراً گواهی نامه ایزو 9001 را بدست آورده است. وتروریدو اولین شرکت در همین زمینه است. این گواهینامه را که به صورت دوره ای توسط دت نورسک و بریتاس، </a:t>
            </a:r>
            <a:endParaRPr lang="en-US"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472" y="357166"/>
            <a:ext cx="8286807" cy="6072229"/>
          </a:xfrm>
        </p:spPr>
        <p:txBody>
          <a:bodyPr>
            <a:normAutofit fontScale="92500" lnSpcReduction="20000"/>
          </a:bodyPr>
          <a:lstStyle/>
          <a:p>
            <a:pPr algn="r" rtl="1">
              <a:lnSpc>
                <a:spcPct val="170000"/>
              </a:lnSpc>
            </a:pPr>
            <a:r>
              <a:rPr lang="fa-IR" b="1" dirty="0" smtClean="0"/>
              <a:t>مقدمه:</a:t>
            </a:r>
            <a:endParaRPr lang="en-US" dirty="0" smtClean="0"/>
          </a:p>
          <a:p>
            <a:pPr algn="r" rtl="1">
              <a:lnSpc>
                <a:spcPct val="170000"/>
              </a:lnSpc>
            </a:pPr>
            <a:r>
              <a:rPr lang="fa-IR" b="1" dirty="0" smtClean="0"/>
              <a:t>بلوک شیشه ای که برای دهه هایی به ردیف ماده پست پرت شده بود، وقتی در ساختار وترکیب استفاده شد بزرگی وعظمت و شأن جدیدی را در محصول وترواردو دوباره کشف کرد. کیفیتهای وقتی که تقاضاهای داخلی و خارجی معماری و طراحی را برطرف می کرد. برای تسهیل انتخاب محصول که بهتر تقاضای طراحی و استفاده را به عمل می آورد، وتروریدو همه اطلاعات و سطح اجرا و نمایش فنی در میدان وسیع تولید قابل دسترس در این نشریه گردآوری کرد. ارزشها و سطوح نمایش و اجرا در دنبال کردن صفحاتی که همگی گواهی داشتند بر اینکه در بیشتر موارد بهتر از استانداردهای بین المللی بود. وتررید و اخیراً گواهی نامه ایزو 9001 را بدست آورده است. وتروریدو اولین شرکت در همین زمینه است. این گواهینامه را که به صورت دوره ای توسط دت نورسک و بریتاس، </a:t>
            </a:r>
            <a:endParaRPr lang="en-US"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472" y="214290"/>
            <a:ext cx="8072493" cy="6143667"/>
          </a:xfrm>
        </p:spPr>
        <p:txBody>
          <a:bodyPr>
            <a:normAutofit fontScale="92500" lnSpcReduction="20000"/>
          </a:bodyPr>
          <a:lstStyle/>
          <a:p>
            <a:pPr algn="r" rtl="1">
              <a:lnSpc>
                <a:spcPct val="170000"/>
              </a:lnSpc>
            </a:pPr>
            <a:r>
              <a:rPr lang="fa-IR" b="1" dirty="0" smtClean="0"/>
              <a:t>سازمان نروژی،  چک و کنترل می شود. این گواهینامه کیفیت شاهدی برای کار در وتروریدو و هدف پیشرفت و گسترش دادن تولیدات، ضمانت کردن فرایند ساخت و همچنین محصولات و خدماتش در بازار را در بر می گیرد.</a:t>
            </a:r>
            <a:endParaRPr lang="en-US" dirty="0" smtClean="0"/>
          </a:p>
          <a:p>
            <a:pPr algn="r" rtl="1">
              <a:lnSpc>
                <a:spcPct val="170000"/>
              </a:lnSpc>
            </a:pPr>
            <a:r>
              <a:rPr lang="fa-IR" b="1" dirty="0" smtClean="0"/>
              <a:t> </a:t>
            </a:r>
            <a:endParaRPr lang="en-US" dirty="0" smtClean="0"/>
          </a:p>
          <a:p>
            <a:pPr algn="r" rtl="1">
              <a:lnSpc>
                <a:spcPct val="170000"/>
              </a:lnSpc>
            </a:pPr>
            <a:r>
              <a:rPr lang="fa-IR" b="1" dirty="0" smtClean="0"/>
              <a:t>مقاومت در برابر آتش:</a:t>
            </a:r>
            <a:endParaRPr lang="en-US" dirty="0" smtClean="0"/>
          </a:p>
          <a:p>
            <a:pPr algn="r" rtl="1">
              <a:lnSpc>
                <a:spcPct val="170000"/>
              </a:lnSpc>
            </a:pPr>
            <a:r>
              <a:rPr lang="fa-IR" b="1" dirty="0" smtClean="0"/>
              <a:t>با فرکانس زیادتری که عناصر ایمنی بوسیله قانون برای حفاظت پله ها و کریدورها و هر ناحیه دیگر که نیاز به ضمانت در برابر آتش باشد، بدست می آید.</a:t>
            </a:r>
            <a:endParaRPr lang="en-US" dirty="0" smtClean="0"/>
          </a:p>
          <a:p>
            <a:pPr algn="r" rtl="1">
              <a:lnSpc>
                <a:spcPct val="170000"/>
              </a:lnSpc>
            </a:pPr>
            <a:r>
              <a:rPr lang="fa-IR" b="1" dirty="0" smtClean="0"/>
              <a:t>صفحه بلوک های جدید با توجه به استانداردها و تواناییهای جاری ساخته شده است. در طول مدت و آزمون صفحه بلوک شیشه ای که یک ساعت قبل از اینکه درجه حرارت خارجی به</a:t>
            </a:r>
            <a:r>
              <a:rPr lang="en-US" b="1" dirty="0" smtClean="0"/>
              <a:t>150°c  </a:t>
            </a:r>
            <a:r>
              <a:rPr lang="fa-IR" b="1" dirty="0" smtClean="0"/>
              <a:t>برسد، اجازه داد تست </a:t>
            </a:r>
            <a:endParaRPr 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5728"/>
            <a:ext cx="7772400" cy="5715040"/>
          </a:xfrm>
        </p:spPr>
        <p:txBody>
          <a:bodyPr>
            <a:normAutofit/>
          </a:bodyPr>
          <a:lstStyle/>
          <a:p>
            <a:pPr algn="r" rtl="1">
              <a:lnSpc>
                <a:spcPct val="160000"/>
              </a:lnSpc>
            </a:pPr>
            <a:r>
              <a:rPr lang="fa-IR" b="1" dirty="0" smtClean="0"/>
              <a:t>در </a:t>
            </a:r>
            <a:r>
              <a:rPr lang="en-US" b="1" dirty="0" smtClean="0"/>
              <a:t>1910c/60  </a:t>
            </a:r>
            <a:r>
              <a:rPr lang="fa-IR" b="1" dirty="0" smtClean="0"/>
              <a:t>هدایت شد. در موسسه گیرودائو در بلاریا، ایتالیا بر روی صفحه یا ورقه به صورت  عمودی نصب شده در معرض شعله از سوزندگان درجه حرارت قبلاً تعیین شده خم می شود به محض اینکه به کیروکیولار رهسپار شد </a:t>
            </a:r>
            <a:r>
              <a:rPr lang="en-US" b="1" dirty="0" smtClean="0"/>
              <a:t>19-14,09,19610 </a:t>
            </a:r>
            <a:r>
              <a:rPr lang="fa-IR" b="1" dirty="0" smtClean="0"/>
              <a:t>وزارت داخلی ( بخش عمومی خدمات حفاظت آتش ) در لابراتوار وراکنونونیگ در برنداستوفن و ارمنو ور دراچت یوتیورنیتی گت بر طبق اروپا </a:t>
            </a:r>
            <a:r>
              <a:rPr lang="en-US" b="1" dirty="0" smtClean="0"/>
              <a:t>EN/364-1: 1999, EN1363-1: 1999 </a:t>
            </a:r>
            <a:r>
              <a:rPr lang="fa-IR" b="1" dirty="0" smtClean="0"/>
              <a:t>بنابر این </a:t>
            </a:r>
            <a:r>
              <a:rPr lang="en-US" b="1" dirty="0" smtClean="0"/>
              <a:t>1910 c/60 </a:t>
            </a:r>
            <a:r>
              <a:rPr lang="fa-IR" b="1" dirty="0" smtClean="0"/>
              <a:t>بلوک شیشه ای شفاف نرم و نسخه اسنند بلاستید ممکن است در گروه عناصر حفاظت شده در برابر آتش </a:t>
            </a:r>
            <a:r>
              <a:rPr lang="en-US" b="1" dirty="0" smtClean="0"/>
              <a:t>REI60 </a:t>
            </a:r>
            <a:r>
              <a:rPr lang="fa-IR" b="1" dirty="0" smtClean="0"/>
              <a:t>استفاده شود.</a:t>
            </a:r>
            <a:endParaRPr lang="en-US" dirty="0" smtClean="0"/>
          </a:p>
          <a:p>
            <a:pPr algn="r" rtl="1">
              <a:lnSpc>
                <a:spcPct val="160000"/>
              </a:lnSpc>
            </a:pPr>
            <a:endParaRPr lang="en-US"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28604"/>
            <a:ext cx="7772400" cy="6000791"/>
          </a:xfrm>
        </p:spPr>
        <p:txBody>
          <a:bodyPr>
            <a:normAutofit fontScale="85000" lnSpcReduction="10000"/>
          </a:bodyPr>
          <a:lstStyle/>
          <a:p>
            <a:pPr algn="r" rtl="1">
              <a:lnSpc>
                <a:spcPct val="170000"/>
              </a:lnSpc>
            </a:pPr>
            <a:r>
              <a:rPr lang="fa-IR" b="1" dirty="0" smtClean="0"/>
              <a:t>بلوک شیشه ای ضد آتش:</a:t>
            </a:r>
            <a:endParaRPr lang="en-US" dirty="0" smtClean="0"/>
          </a:p>
          <a:p>
            <a:pPr algn="r" rtl="1">
              <a:lnSpc>
                <a:spcPct val="170000"/>
              </a:lnSpc>
            </a:pPr>
            <a:r>
              <a:rPr lang="fa-IR" b="1" dirty="0" smtClean="0"/>
              <a:t>آتش یکی از خطرات وحشتناک برای همه ساختمانهاست. مخصوصاً برای آن قسمتهایی از ساختمان که بلوک شیشه ای شفاف بکار برده شده است ممکن است در برابر حرارت زیاد مقاومت کمتری داشته باشد ولی در واقعیت بلوک شیشه ای بیرون از آتش سوخته می شود.</a:t>
            </a:r>
            <a:endParaRPr lang="en-US" dirty="0" smtClean="0"/>
          </a:p>
          <a:p>
            <a:pPr algn="r" rtl="1">
              <a:lnSpc>
                <a:spcPct val="170000"/>
              </a:lnSpc>
            </a:pPr>
            <a:r>
              <a:rPr lang="fa-IR" b="1" dirty="0" smtClean="0"/>
              <a:t>برای تأثیرات آتش نسبت به مواد دیگر، به همراه مواد غیر قابل احتراقی کلاس بندی هایی انجام شده در واقع این همه تحقیق در فرم یا شکل بلوک شیشه ای برای ضمانت کردن و دفاع بهتر در مقابل آتش است، در مورد بلوک شیشه ای جدید (</a:t>
            </a:r>
            <a:r>
              <a:rPr lang="en-US" b="1" dirty="0" smtClean="0"/>
              <a:t>C/60</a:t>
            </a:r>
            <a:r>
              <a:rPr lang="fa-IR" b="1" dirty="0" smtClean="0"/>
              <a:t>) در دهه 1990 بوسیله گروه وتروریدو در کارخانه آنها در داچکو در شمال غربی بوهمیا در جمهوری چک تولید شد. ستون فقرات بلوک شیشه ای جدید دیافراگم با ضخامت </a:t>
            </a:r>
            <a:r>
              <a:rPr lang="en-US" b="1" dirty="0" smtClean="0"/>
              <a:t>17mm </a:t>
            </a:r>
            <a:r>
              <a:rPr lang="fa-IR" b="1" dirty="0" smtClean="0"/>
              <a:t>و ضد آتش (مقاوم در برابر آتش) است. شیشه ورقه ورقه شده به طور </a:t>
            </a:r>
            <a:endParaRPr lang="en-US"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85729"/>
            <a:ext cx="8429684" cy="5572164"/>
          </a:xfrm>
        </p:spPr>
        <p:txBody>
          <a:bodyPr>
            <a:normAutofit fontScale="92500" lnSpcReduction="10000"/>
          </a:bodyPr>
          <a:lstStyle/>
          <a:p>
            <a:pPr algn="r" rtl="1">
              <a:lnSpc>
                <a:spcPct val="170000"/>
              </a:lnSpc>
            </a:pPr>
            <a:r>
              <a:rPr lang="fa-IR" b="1" dirty="0" smtClean="0"/>
              <a:t>شیمیایی بین 2 نصف بلوک شیشه ای هویه زده می شود. بلوک کاملاً شفاف است.</a:t>
            </a:r>
            <a:endParaRPr lang="en-US" dirty="0" smtClean="0"/>
          </a:p>
          <a:p>
            <a:pPr algn="r" rtl="1">
              <a:lnSpc>
                <a:spcPct val="170000"/>
              </a:lnSpc>
            </a:pPr>
            <a:r>
              <a:rPr lang="fa-IR" b="1" dirty="0" smtClean="0"/>
              <a:t>این بلوک ها در معرض آزمون های خیلی سخت فنی، مثل یک ساندویچ ضد آتش قرار می گیرد که به وسیله وتروریدو ریاست شرکت، بزرگی و غیر قابل انکاری اش تأیید می شود.</a:t>
            </a:r>
            <a:endParaRPr lang="en-US" dirty="0" smtClean="0"/>
          </a:p>
          <a:p>
            <a:pPr algn="r" rtl="1">
              <a:lnSpc>
                <a:spcPct val="170000"/>
              </a:lnSpc>
            </a:pPr>
            <a:r>
              <a:rPr lang="fa-IR" b="1" dirty="0" smtClean="0"/>
              <a:t>هم به وسیله ویژگیهای اندازه و زیبایی اش تأیید کرده است. در حقیقت در </a:t>
            </a:r>
            <a:r>
              <a:rPr lang="en-US" b="1" dirty="0" smtClean="0"/>
              <a:t>(19×19×10cm) 1910 c/60 </a:t>
            </a:r>
            <a:r>
              <a:rPr lang="fa-IR" b="1" dirty="0" smtClean="0"/>
              <a:t>خیلی فشرده تر از سایر مواد آلترناتیو که تا به حال در دسترس در بازار وجود دارند. است. این محصول فقط </a:t>
            </a:r>
            <a:r>
              <a:rPr lang="en-US" b="1" dirty="0" smtClean="0"/>
              <a:t>4 Kg </a:t>
            </a:r>
            <a:r>
              <a:rPr lang="fa-IR" b="1" dirty="0" smtClean="0"/>
              <a:t>سبکتر از بقیه است که آن را برای نصب کردن در فواصل بلند آسانتر می کند.</a:t>
            </a:r>
            <a:endParaRPr lang="en-US" dirty="0" smtClean="0"/>
          </a:p>
          <a:p>
            <a:pPr algn="r" rtl="1">
              <a:lnSpc>
                <a:spcPct val="170000"/>
              </a:lnSpc>
            </a:pPr>
            <a:r>
              <a:rPr lang="fa-IR" b="1" dirty="0" smtClean="0"/>
              <a:t>از نقطه نظر و دیدگاه زیبایی شناسی بهبود پیشرفت قابل توجه و چشمگیر است هم  به علت اینکه بلوک شیشه ای از لایه داخلی منفرد </a:t>
            </a:r>
            <a:endParaRPr lang="en-US"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357167"/>
            <a:ext cx="8135967" cy="5929354"/>
          </a:xfrm>
        </p:spPr>
        <p:txBody>
          <a:bodyPr>
            <a:normAutofit fontScale="85000" lnSpcReduction="10000"/>
          </a:bodyPr>
          <a:lstStyle/>
          <a:p>
            <a:pPr algn="r" rtl="1">
              <a:lnSpc>
                <a:spcPct val="170000"/>
              </a:lnSpc>
            </a:pPr>
            <a:r>
              <a:rPr lang="fa-IR" b="1" dirty="0" smtClean="0"/>
              <a:t>تشکیل شده است و هم اینکه نوع شیشه ای که در آن به کار رفته است و ضخامت بلوک، شفافیت، درخشندگی و روشنی و صافی آن. بنابر این اعطای </a:t>
            </a:r>
            <a:r>
              <a:rPr lang="en-US" b="1" dirty="0" smtClean="0"/>
              <a:t>1910c/60 </a:t>
            </a:r>
            <a:r>
              <a:rPr lang="fa-IR" b="1" dirty="0" smtClean="0"/>
              <a:t>با ارزش انتقال سبک خیلی بالا قابل توجه می باشد.</a:t>
            </a:r>
            <a:endParaRPr lang="en-US" dirty="0" smtClean="0"/>
          </a:p>
          <a:p>
            <a:pPr algn="r" rtl="1">
              <a:lnSpc>
                <a:spcPct val="170000"/>
              </a:lnSpc>
            </a:pPr>
            <a:r>
              <a:rPr lang="fa-IR" b="1" dirty="0" smtClean="0"/>
              <a:t> </a:t>
            </a:r>
            <a:r>
              <a:rPr lang="en-US" b="1" dirty="0" smtClean="0"/>
              <a:t>1910 c/60 </a:t>
            </a:r>
            <a:r>
              <a:rPr lang="fa-IR" b="1" dirty="0" smtClean="0"/>
              <a:t>همچنین در نسخه وزش ریگ ، بوسیله واگذاری جام یا شیشه داخلی به فرایند وزش ریگ و ماسه به هویه کردن خود بلوک شیشه ای بدست آمد. این در معرض وزش ریگ و شن و قرار گرفتن بسیار ظریف جام یا شیشه داخلی را به رنگ سفید نرم که مخصوصاً تحت تأثیر نور، نور منعکس نشده خوشایند ایجاد می کند.</a:t>
            </a:r>
            <a:endParaRPr lang="en-US" dirty="0" smtClean="0"/>
          </a:p>
          <a:p>
            <a:pPr algn="r" rtl="1">
              <a:lnSpc>
                <a:spcPct val="170000"/>
              </a:lnSpc>
            </a:pPr>
            <a:r>
              <a:rPr lang="fa-IR" b="1" dirty="0" smtClean="0"/>
              <a:t>اولین باری است که بلوک شیشه ای با تکنیک بالا با کیفیت زیبایی که به طراح اجازه آزادی زیادی از میان و حالت زمان عمل کردن در داخل شرایط کاملاً سالم داده است. این در معرض ریگ و شن قرارگیری همچنین مشکلات آلودگی که بوسیله آلودگی های اتمسفری و در نتیجه </a:t>
            </a:r>
            <a:endParaRPr lang="en-US"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500042"/>
            <a:ext cx="8143932" cy="5929353"/>
          </a:xfrm>
        </p:spPr>
        <p:txBody>
          <a:bodyPr>
            <a:normAutofit fontScale="77500" lnSpcReduction="20000"/>
          </a:bodyPr>
          <a:lstStyle/>
          <a:p>
            <a:pPr algn="r" rtl="1">
              <a:lnSpc>
                <a:spcPct val="170000"/>
              </a:lnSpc>
            </a:pPr>
            <a:r>
              <a:rPr lang="fa-IR" b="1" dirty="0" smtClean="0"/>
              <a:t>برطرف کردن مشکلاتی که برای سایر بلوک های اتش در معرض ریگ و شن قرار گرفته که برای سطح خارجی شیشه به کار می رود برطرف می کند.</a:t>
            </a:r>
            <a:endParaRPr lang="en-US" dirty="0" smtClean="0"/>
          </a:p>
          <a:p>
            <a:pPr algn="r" rtl="1">
              <a:lnSpc>
                <a:spcPct val="170000"/>
              </a:lnSpc>
            </a:pPr>
            <a:r>
              <a:rPr lang="ar-SA" dirty="0" smtClean="0"/>
              <a:t> </a:t>
            </a:r>
            <a:endParaRPr lang="en-US" dirty="0" smtClean="0"/>
          </a:p>
          <a:p>
            <a:pPr algn="r" rtl="1">
              <a:lnSpc>
                <a:spcPct val="170000"/>
              </a:lnSpc>
            </a:pPr>
            <a:r>
              <a:rPr lang="ar-SA" sz="2800" dirty="0" smtClean="0"/>
              <a:t>بتن پرداخته (جلا یافته):</a:t>
            </a:r>
            <a:endParaRPr lang="en-US" sz="2800" dirty="0" smtClean="0"/>
          </a:p>
          <a:p>
            <a:pPr algn="r" rtl="1">
              <a:lnSpc>
                <a:spcPct val="170000"/>
              </a:lnSpc>
            </a:pPr>
            <a:r>
              <a:rPr lang="ar-SA" dirty="0" smtClean="0"/>
              <a:t>ب</a:t>
            </a:r>
            <a:r>
              <a:rPr lang="ar-SA" dirty="0" smtClean="0">
                <a:hlinkClick r:id="rId2"/>
              </a:rPr>
              <a:t>تن پرداختی کفپوشی زیبا مناسب و بسیار با دوام</a:t>
            </a:r>
            <a:endParaRPr lang="en-US" dirty="0" smtClean="0"/>
          </a:p>
          <a:p>
            <a:pPr algn="r" rtl="1">
              <a:lnSpc>
                <a:spcPct val="170000"/>
              </a:lnSpc>
            </a:pPr>
            <a:r>
              <a:rPr lang="ar-SA" b="1" dirty="0" smtClean="0"/>
              <a:t>بتن جلا یافته یا </a:t>
            </a:r>
            <a:endParaRPr lang="en-US" dirty="0" smtClean="0"/>
          </a:p>
          <a:p>
            <a:pPr algn="r" rtl="1">
              <a:lnSpc>
                <a:spcPct val="170000"/>
              </a:lnSpc>
            </a:pPr>
            <a:r>
              <a:rPr lang="ar-SA" b="1" dirty="0" smtClean="0"/>
              <a:t>پرداخت شده، تکنیک برای تغییر سطوح دال های بتنی جدید و یا قدیمی به کفی جذاب، پایدار ، نهایی و آماده استفاده بکار می رود. شرکت رترو پلیت پیشگام این روش از بتن های سائیده شده، جلا یافته و سخت کننده های شیمیایی یا همان متراکم کننده ها از دهه 1990 می باشد که سیستم آن تا امروز در بیش از 100 میلیون فوت مربع از سطوح بتنی استفاده گردیده است. شیوه رترو پلیت با پیوستن تکنولوژی اروپایی سایش و جلا دهی سنگی با عوامل متراکم کننده بتن که در آمریکای شمالی استفاده میگردد، توسعه داده شد.</a:t>
            </a:r>
            <a:br>
              <a:rPr lang="ar-SA" b="1" dirty="0" smtClean="0"/>
            </a:br>
            <a:endParaRPr lang="en-US"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428604"/>
            <a:ext cx="8286807" cy="6072229"/>
          </a:xfrm>
        </p:spPr>
        <p:txBody>
          <a:bodyPr>
            <a:normAutofit fontScale="77500" lnSpcReduction="20000"/>
          </a:bodyPr>
          <a:lstStyle/>
          <a:p>
            <a:pPr algn="r" rtl="1">
              <a:lnSpc>
                <a:spcPct val="170000"/>
              </a:lnSpc>
            </a:pPr>
            <a:r>
              <a:rPr lang="ar-SA" b="1" dirty="0" smtClean="0"/>
              <a:t>در این شیوه یک چرخ ساینده- پشت الماس- متحرک، بین 16/1 تا 4/1 اینچ از سطوح دال بتنی را از بین می برد، در ادامه با استفاده پی در پی از ساینده های سنگی و چرخهای جلا دهنده، یک جلای عالی (تا 3000 گریت) بوجود می آید. در طی این فرایند، سیلیکات سدیم که نوعی جذب کننده به حساب می آید، به کار برده می شود. این ماده در یک واکنش شیمیایی با هیدرواکسید کلسیم در بتن به فرم سیلیکات کلسیم هیدراته متبلور شده بدون ملاط بتن مبدل می گردد. سطح بتن منتج شده بسیار پایدار بوده و براحتی نگهداری می گردد، همچنین بدون انتشار </a:t>
            </a:r>
            <a:r>
              <a:rPr lang="en-US" b="1" dirty="0" smtClean="0"/>
              <a:t>VOC</a:t>
            </a:r>
            <a:r>
              <a:rPr lang="ar-SA" b="1" dirty="0" smtClean="0"/>
              <a:t> سطح شفاف و منعکس کننده بسیارخوبی بوجود می آورد که قادر به کاهش تجهیزات نورپردازی بوده و می تواند در استفاده از نور روز کمک شایانی انجام دهد. به این ترتیب با ایجاد یک سطح پرداخت شده در کف بتنی باعث کاهش استفاده از مصالح می گردد.(1)</a:t>
            </a:r>
            <a:endParaRPr lang="en-US" dirty="0" smtClean="0"/>
          </a:p>
          <a:p>
            <a:pPr algn="r" rtl="1">
              <a:lnSpc>
                <a:spcPct val="170000"/>
              </a:lnSpc>
            </a:pPr>
            <a:r>
              <a:rPr lang="ar-SA" dirty="0" smtClean="0"/>
              <a:t>جلادهی:</a:t>
            </a:r>
            <a:r>
              <a:rPr lang="en-US" dirty="0" smtClean="0"/>
              <a:t/>
            </a:r>
            <a:br>
              <a:rPr lang="en-US" dirty="0" smtClean="0"/>
            </a:br>
            <a:r>
              <a:rPr lang="ar-SA" dirty="0" smtClean="0"/>
              <a:t>بتن با</a:t>
            </a:r>
            <a:r>
              <a:rPr lang="en-US" dirty="0" smtClean="0"/>
              <a:t> grinder </a:t>
            </a:r>
            <a:r>
              <a:rPr lang="ar-SA" dirty="0" smtClean="0"/>
              <a:t>یا</a:t>
            </a:r>
            <a:r>
              <a:rPr lang="en-US" dirty="0" smtClean="0"/>
              <a:t> sanding pads </a:t>
            </a:r>
            <a:r>
              <a:rPr lang="ar-SA" dirty="0" smtClean="0"/>
              <a:t>شن در حال افزایش در چند مرحله جلا داده می شود تا به حالت شیشه ای سخت در بیاید. بتن جلا داده شده در سیستم کف سازی اقتصادی و تزئینی برای هر وسیله ای است. از نمایشگاه کالا گرفته تا کارخانه های صنعتی , ساختمان های دولتی تا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14290"/>
            <a:ext cx="8572560" cy="6215106"/>
          </a:xfrm>
        </p:spPr>
        <p:txBody>
          <a:bodyPr>
            <a:normAutofit/>
          </a:bodyPr>
          <a:lstStyle/>
          <a:p>
            <a:pPr algn="r" rtl="1">
              <a:lnSpc>
                <a:spcPct val="170000"/>
              </a:lnSpc>
            </a:pPr>
            <a:r>
              <a:rPr lang="ar-SA" dirty="0" smtClean="0"/>
              <a:t>.</a:t>
            </a:r>
            <a:r>
              <a:rPr lang="ar-SA" dirty="0"/>
              <a:t>در صورت ورود مجدد آب به بتن از چند نقطه دیگر در آینده ، با واکنش شیمیایی مواد ، قابلیت پیشروی تا 10 اینچ دیگر وجود دارد</a:t>
            </a:r>
            <a:r>
              <a:rPr lang="en-US" dirty="0"/>
              <a:t> .</a:t>
            </a:r>
            <a:br>
              <a:rPr lang="en-US" dirty="0"/>
            </a:br>
            <a:r>
              <a:rPr lang="ar-SA" dirty="0"/>
              <a:t>بجای کاهش تخلخل بتن همانند تقلیل دهنده های آب و روان کننده ها و فوق روان کننده ها ، ماده کریستالی ، مواد پرکننده و مسدود کننده سوراخها را در بتن به منظور ایجاد یک بخش بی عیب و پایدار از سازه ، بکار می گیرد.فرم کریستالی در داخل بتن وجود دارد و به صورت نمایان در سطح آن نیست و نمی تواند بتن را سوراخ کرده و یا به صورت های دیگری نظیر اندودها و یا سطوح پوششی آن را خراب کند .ضد آب کریستالی در برابر مواد شیمیایی با</a:t>
            </a:r>
            <a:r>
              <a:rPr lang="en-US" dirty="0"/>
              <a:t> PH </a:t>
            </a:r>
            <a:r>
              <a:rPr lang="ar-SA" dirty="0"/>
              <a:t>بین 3 تا 11 در برخوردهای ثابت و 2 تا 12 در برخوردهای متناوب بسیار مقاوم می باشد. این ماده دمای بین 25 - درجه فارنهایت [ 32- درجه سانتی گراد ] و 265 درجه فارنهایت [ 130 درجه سانتی گراد ] را در یک</a:t>
            </a:r>
            <a:endParaRPr lang="en-US" dirty="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910" y="285728"/>
            <a:ext cx="8001056" cy="6072229"/>
          </a:xfrm>
        </p:spPr>
        <p:txBody>
          <a:bodyPr>
            <a:normAutofit fontScale="77500" lnSpcReduction="20000"/>
          </a:bodyPr>
          <a:lstStyle/>
          <a:p>
            <a:pPr algn="r" rtl="1">
              <a:lnSpc>
                <a:spcPct val="170000"/>
              </a:lnSpc>
            </a:pPr>
            <a:r>
              <a:rPr lang="ar-SA" dirty="0" smtClean="0"/>
              <a:t>کارخانه های کوچک. بتن جلا یافته یکی از آثاری است که خیلی سریع تا حالا رشد کرده و به صنعت کف سازی صدمه رسانده است. برخلاف سایر جریانات شیمیایی سطح موقت, بتن جلا یافته, جریان خرد کردن و جلا دهی مکانیکی است که الماس های صنعتی و سخت کنندگان بارور کننده و آب کاری کنندگان را برای دسته بندی</a:t>
            </a:r>
            <a:r>
              <a:rPr lang="en-US" dirty="0" smtClean="0"/>
              <a:t>, </a:t>
            </a:r>
            <a:r>
              <a:rPr lang="ar-SA" dirty="0" smtClean="0"/>
              <a:t>فشردگی, جلا و سرانجام آبکاری سطح زمین (در لایه درونی سطح) به کار می برد</a:t>
            </a:r>
            <a:r>
              <a:rPr lang="en-US" dirty="0" smtClean="0"/>
              <a:t>.</a:t>
            </a:r>
          </a:p>
          <a:p>
            <a:pPr algn="r" rtl="1">
              <a:lnSpc>
                <a:spcPct val="170000"/>
              </a:lnSpc>
            </a:pPr>
            <a:r>
              <a:rPr lang="ar-SA" dirty="0" smtClean="0"/>
              <a:t> </a:t>
            </a:r>
            <a:endParaRPr lang="en-US" dirty="0" smtClean="0"/>
          </a:p>
          <a:p>
            <a:pPr algn="r" rtl="1">
              <a:lnSpc>
                <a:spcPct val="170000"/>
              </a:lnSpc>
            </a:pPr>
            <a:r>
              <a:rPr lang="ar-SA" b="1" dirty="0" smtClean="0"/>
              <a:t>بتن جلا یافته یا پرداخت شده، تکنیک نسبتاً جدیدی است که برای تغییر سطوح دال های بتنی جدید و یا قدیمی به کفی جذاب، پایدار ، نهایی و آماده استفاده بکار می رود. شرکت رترو پلیت پیشگام این روش از بتن های سائیده شده، جلا یافته و سخت کننده های شیمیایی یا همان متراکم کننده ها از دهه 1990 می باشد که سیستم آن تا امروز در بیش از 100 میلیون فوت مربع از سطوح بتنی استفاده گردیده است. شیوه رترو پلیت با پیوستن تکنولوژی اروپایی سایش و جلا دهی سنگی با عوامل متراکم کننده بتن که در آمریکای شمالی استفاده میگردد، توسعه داده شد</a:t>
            </a:r>
            <a:r>
              <a:rPr lang="en-US" b="1" dirty="0" smtClean="0"/>
              <a:t>.</a:t>
            </a:r>
            <a:br>
              <a:rPr lang="en-US" b="1" dirty="0" smtClean="0"/>
            </a:br>
            <a:r>
              <a:rPr lang="ar-SA" b="1" dirty="0" smtClean="0"/>
              <a:t>در این شیوه یک چرخ ساینده- پشت الماس- متحرک، بین 16/1 تا 4/1 اینچ از سطوح دال بتنی را از بین می برد، در ادامه با استفاده پی </a:t>
            </a:r>
            <a:endParaRPr lang="en-US"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285728"/>
            <a:ext cx="8207405" cy="6357981"/>
          </a:xfrm>
        </p:spPr>
        <p:txBody>
          <a:bodyPr>
            <a:normAutofit fontScale="77500" lnSpcReduction="20000"/>
          </a:bodyPr>
          <a:lstStyle/>
          <a:p>
            <a:pPr algn="r" rtl="1">
              <a:lnSpc>
                <a:spcPct val="170000"/>
              </a:lnSpc>
            </a:pPr>
            <a:r>
              <a:rPr lang="ar-SA" b="1" dirty="0" smtClean="0"/>
              <a:t>در پی از ساینده های سنگی و چرخهای جلا دهنده، یک جلای عالی (تا </a:t>
            </a:r>
            <a:r>
              <a:rPr lang="en-US" b="1" dirty="0" smtClean="0"/>
              <a:t>3000 </a:t>
            </a:r>
            <a:r>
              <a:rPr lang="ar-SA" b="1" dirty="0" smtClean="0"/>
              <a:t>گریت) بوجود می آید. در طی این فرایند، سیلیکات سدیم که نوعی جذب کننده به حساب می آید، به کار برده می شود. این ماده در یک واکنش شیمیایی با هیدرواکسید کلسیم در بتن به فرم سیلیکات کلسیم هیدراته متبلور شده بدون ملاط بتن مبدل می گردد. سطح بتن منتج شده بسیار پایدار بوده و براحتی نگهداری می گردد، همچنین بدون انتشار</a:t>
            </a:r>
            <a:r>
              <a:rPr lang="en-US" b="1" dirty="0" smtClean="0"/>
              <a:t> VOC </a:t>
            </a:r>
            <a:r>
              <a:rPr lang="ar-SA" b="1" dirty="0" smtClean="0"/>
              <a:t>سطح شفاف و منعکس کننده بسیارخوبی بوجود می آورد که قادر به کاهش تجهیزات نورپردازی بوده و می تواند در استفاده از نور روز کمک شایانی انجام دهد. به این ترتیب با ایجاد یک سطح پرداخت شده در کف بتنی باعث کاهش استفاده از مصالح می گردد</a:t>
            </a:r>
            <a:r>
              <a:rPr lang="en-US" b="1" dirty="0" smtClean="0"/>
              <a:t>.</a:t>
            </a:r>
            <a:r>
              <a:rPr lang="ar-SA" b="1" dirty="0" smtClean="0"/>
              <a:t>(2)</a:t>
            </a:r>
            <a:endParaRPr lang="en-US" dirty="0" smtClean="0"/>
          </a:p>
          <a:p>
            <a:pPr algn="r" rtl="1">
              <a:lnSpc>
                <a:spcPct val="170000"/>
              </a:lnSpc>
            </a:pPr>
            <a:r>
              <a:rPr lang="ar-SA" dirty="0" smtClean="0"/>
              <a:t> </a:t>
            </a:r>
            <a:endParaRPr lang="en-US" dirty="0" smtClean="0"/>
          </a:p>
          <a:p>
            <a:pPr algn="r" rtl="1">
              <a:lnSpc>
                <a:spcPct val="170000"/>
              </a:lnSpc>
            </a:pPr>
            <a:r>
              <a:rPr lang="ar-SA" dirty="0" smtClean="0"/>
              <a:t>بتن تزئینی:</a:t>
            </a:r>
            <a:endParaRPr lang="en-US" dirty="0" smtClean="0"/>
          </a:p>
          <a:p>
            <a:pPr algn="r" rtl="1">
              <a:lnSpc>
                <a:spcPct val="170000"/>
              </a:lnSpc>
            </a:pPr>
            <a:r>
              <a:rPr lang="en-US" dirty="0" smtClean="0"/>
              <a:t> </a:t>
            </a:r>
            <a:r>
              <a:rPr lang="ar-SA" dirty="0" smtClean="0"/>
              <a:t>بتن تزئینی دارای ساختارهایی از بتن است ، که اکیداً به عناصر عملکرد بتن ها ارتباطی ندارد, به کار</a:t>
            </a:r>
            <a:r>
              <a:rPr lang="en-US" dirty="0" smtClean="0"/>
              <a:t> </a:t>
            </a:r>
            <a:r>
              <a:rPr lang="ar-SA" dirty="0" smtClean="0"/>
              <a:t>می رود.بتن بخاطر استحکام زیادش به ویژه زمانی که با فولاد</a:t>
            </a:r>
            <a:r>
              <a:rPr lang="en-US" dirty="0" smtClean="0"/>
              <a:t> rebar </a:t>
            </a:r>
            <a:r>
              <a:rPr lang="ar-SA" dirty="0" smtClean="0"/>
              <a:t>ترکیب می شود با ارزش پنداشته می شود. بتن می تواند برای دیوارهای تزئینی, کف زمین و سردر باجه ها که از نظر ساختاری زیبا و معتبر هستند به کار می رود اما پرداخت رنگ و روغن </a:t>
            </a:r>
            <a:endParaRPr lang="en-US"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500042"/>
            <a:ext cx="8135967" cy="6072229"/>
          </a:xfrm>
        </p:spPr>
        <p:txBody>
          <a:bodyPr>
            <a:normAutofit fontScale="70000" lnSpcReduction="20000"/>
          </a:bodyPr>
          <a:lstStyle/>
          <a:p>
            <a:pPr algn="r" rtl="1">
              <a:lnSpc>
                <a:spcPct val="170000"/>
              </a:lnSpc>
            </a:pPr>
            <a:r>
              <a:rPr lang="ar-SA" dirty="0" smtClean="0"/>
              <a:t>تزئینی ایجاد می کند که سنگ جلاداده ای را نشان می دهد و موادش هزینه کمی را در بردارد</a:t>
            </a:r>
            <a:r>
              <a:rPr lang="en-US" dirty="0" smtClean="0"/>
              <a:t>.</a:t>
            </a:r>
          </a:p>
          <a:p>
            <a:pPr algn="r" rtl="1">
              <a:lnSpc>
                <a:spcPct val="170000"/>
              </a:lnSpc>
            </a:pPr>
            <a:r>
              <a:rPr lang="ar-SA" dirty="0" smtClean="0"/>
              <a:t>اشکال بتن تزئینی:</a:t>
            </a:r>
            <a:endParaRPr lang="en-US" dirty="0" smtClean="0"/>
          </a:p>
          <a:p>
            <a:pPr algn="r" rtl="1">
              <a:lnSpc>
                <a:spcPct val="170000"/>
              </a:lnSpc>
            </a:pPr>
            <a:r>
              <a:rPr lang="en-US" dirty="0" smtClean="0"/>
              <a:t/>
            </a:r>
            <a:br>
              <a:rPr lang="en-US" dirty="0" smtClean="0"/>
            </a:br>
            <a:r>
              <a:rPr lang="ar-SA" dirty="0" smtClean="0"/>
              <a:t>سردر بتونی باجه ها:</a:t>
            </a:r>
            <a:r>
              <a:rPr lang="en-US" dirty="0" smtClean="0"/>
              <a:t/>
            </a:r>
            <a:br>
              <a:rPr lang="en-US" dirty="0" smtClean="0"/>
            </a:br>
            <a:r>
              <a:rPr lang="ar-SA" dirty="0" smtClean="0"/>
              <a:t>تنوع بتن بطور مطلوب سردر بتونی باجه ها ی با شکوهی را می سازد. سردر باجه ها از بتنی ساخته شده که در مدلی ساخته می شود که با گرانیت و سنگ مرمر نمی توان در آن سایز و اندازه ساخت</a:t>
            </a:r>
            <a:r>
              <a:rPr lang="en-US" dirty="0" smtClean="0"/>
              <a:t>. </a:t>
            </a:r>
            <a:br>
              <a:rPr lang="en-US" dirty="0" smtClean="0"/>
            </a:br>
            <a:r>
              <a:rPr lang="ar-SA" dirty="0" smtClean="0"/>
              <a:t>ارتفاع, رنگ و بافتها می توانند به آسانی تغییر داده شوند. اقلام عملی یا زیبایی شناختی می توانند در بتن هایی مانند نرده های برنجی یا اقلام شخصی یا ظروف مانند قفسه ها, سنگواره ها یا یادبودهایی که ارزش احساسی دارند تجسم شوند</a:t>
            </a:r>
            <a:r>
              <a:rPr lang="en-US" dirty="0" smtClean="0"/>
              <a:t>.</a:t>
            </a:r>
          </a:p>
          <a:p>
            <a:pPr algn="r" rtl="1">
              <a:lnSpc>
                <a:spcPct val="170000"/>
              </a:lnSpc>
            </a:pPr>
            <a:r>
              <a:rPr lang="ar-SA" dirty="0" smtClean="0"/>
              <a:t>رنگ های مکمل:</a:t>
            </a:r>
            <a:endParaRPr lang="en-US" dirty="0" smtClean="0"/>
          </a:p>
          <a:p>
            <a:pPr algn="r" rtl="1">
              <a:lnSpc>
                <a:spcPct val="170000"/>
              </a:lnSpc>
            </a:pPr>
            <a:r>
              <a:rPr lang="ar-SA" b="1" dirty="0" smtClean="0"/>
              <a:t>رنگ کننده های مکمل</a:t>
            </a:r>
            <a:r>
              <a:rPr lang="ar-SA" dirty="0" smtClean="0"/>
              <a:t>مواد رنگی برای رنگ کردن سطحی به طور متراکم با ترکیب بتن مخلوط می شود. اکثر رنگ کننده ها اکسیدهای آهن هستند و می توانند رنگ های مشکی, زرد و قرمز تولید کنند. سبزها می توانند با استفاده از کرومیوم ساخته شوند و رنگ آبی سیر برای تولید انواع رنگ های آبی بکار می روند</a:t>
            </a:r>
            <a:r>
              <a:rPr lang="en-US" dirty="0" smtClean="0"/>
              <a:t>.</a:t>
            </a:r>
            <a:br>
              <a:rPr lang="en-US" dirty="0" smtClean="0"/>
            </a:br>
            <a:endParaRPr lang="en-US"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571480"/>
            <a:ext cx="8135967" cy="5929354"/>
          </a:xfrm>
        </p:spPr>
        <p:txBody>
          <a:bodyPr>
            <a:normAutofit fontScale="85000" lnSpcReduction="20000"/>
          </a:bodyPr>
          <a:lstStyle/>
          <a:p>
            <a:pPr algn="r" rtl="1">
              <a:lnSpc>
                <a:spcPct val="170000"/>
              </a:lnSpc>
            </a:pPr>
            <a:r>
              <a:rPr lang="ar-SA" dirty="0" smtClean="0"/>
              <a:t>برخی از ترکیبات که برای ایجاد رنگ بکار می روند فلزات سنگین هستند  و می توانند در طول ساییدن و جلای بتن آزاد شوند . این فلزات سنگین می توانند موجب مشکلات تنفسی سخت و صدمه به محیط شوند</a:t>
            </a:r>
            <a:r>
              <a:rPr lang="en-US" dirty="0" smtClean="0"/>
              <a:t>.</a:t>
            </a:r>
            <a:br>
              <a:rPr lang="en-US" dirty="0" smtClean="0"/>
            </a:br>
            <a:r>
              <a:rPr lang="ar-SA" dirty="0" smtClean="0"/>
              <a:t>پیشرفت های جدیدی در رنگ مکمل بتن انجام شده که اکسید آهن معمولی که براساس رنگدانه هایی است که با استفاده از رنگدانه های نوع مصنوعی که رنگدانه های اولیه مصنوعی یا</a:t>
            </a:r>
            <a:r>
              <a:rPr lang="en-US" dirty="0" smtClean="0"/>
              <a:t> SYPP </a:t>
            </a:r>
            <a:r>
              <a:rPr lang="ar-SA" dirty="0" smtClean="0"/>
              <a:t>نامیده می شوند شوره زدگی و بی رنگی قلیایی را از بین می روند استفاده نمی کنند. این رنگدانه های اولیه مصنوعی در شکل امولوسیون مایع وجود دارند و برای سهولت استفاده و صرفه جویی در هزینه زیاد برای کاربران به اندازه زیادی غلیظ می شود</a:t>
            </a:r>
            <a:r>
              <a:rPr lang="en-US" dirty="0" smtClean="0"/>
              <a:t>. SYPP  </a:t>
            </a:r>
            <a:r>
              <a:rPr lang="ar-SA" dirty="0" smtClean="0"/>
              <a:t>در تمام رنگهای اولیه شامل زرد, آبی, مشکی, سبز, سفید و قرمز موجود هستند</a:t>
            </a:r>
            <a:r>
              <a:rPr lang="en-US" dirty="0" smtClean="0"/>
              <a:t>. SYPP </a:t>
            </a:r>
            <a:r>
              <a:rPr lang="ar-SA" dirty="0" smtClean="0"/>
              <a:t>همچنین برای ایجاد</a:t>
            </a:r>
            <a:r>
              <a:rPr lang="en-US" dirty="0" smtClean="0"/>
              <a:t>  portion control colorant   </a:t>
            </a:r>
            <a:r>
              <a:rPr lang="ar-SA" dirty="0" smtClean="0"/>
              <a:t>در جهت افزایش ارایه رنگ به هر رنگ زمینی که امروزه در پرداخت های رنگ و روغن بتن رایج هستند با رنگدانه ها و مواد جلوگیری ترکیب می شوند</a:t>
            </a:r>
            <a:r>
              <a:rPr lang="en-US" dirty="0" smtClean="0"/>
              <a:t>.</a:t>
            </a:r>
          </a:p>
          <a:p>
            <a:pPr algn="r" rtl="1">
              <a:lnSpc>
                <a:spcPct val="170000"/>
              </a:lnSpc>
            </a:pPr>
            <a:r>
              <a:rPr lang="ar-SA" b="1" dirty="0" smtClean="0"/>
              <a:t>منقوش کردن</a:t>
            </a:r>
            <a:r>
              <a:rPr lang="ar-SA" dirty="0" smtClean="0"/>
              <a:t>الگو ها برای ایجاد بافتها یا نمای آجر یا سنگ داخل ورقه های باریک و مرطوب بتن فشار داده می شوند</a:t>
            </a:r>
            <a:r>
              <a:rPr lang="en-US" dirty="0" smtClean="0"/>
              <a:t> .</a:t>
            </a:r>
          </a:p>
          <a:p>
            <a:pPr algn="r">
              <a:lnSpc>
                <a:spcPct val="170000"/>
              </a:lnSpc>
            </a:pPr>
            <a:endParaRPr 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285728"/>
            <a:ext cx="8135967" cy="6286543"/>
          </a:xfrm>
        </p:spPr>
        <p:txBody>
          <a:bodyPr>
            <a:normAutofit fontScale="85000" lnSpcReduction="20000"/>
          </a:bodyPr>
          <a:lstStyle/>
          <a:p>
            <a:pPr lvl="0" algn="r" rtl="1">
              <a:lnSpc>
                <a:spcPct val="170000"/>
              </a:lnSpc>
            </a:pPr>
            <a:r>
              <a:rPr lang="ar-SA" b="1" dirty="0" smtClean="0"/>
              <a:t>کاربردهای بتن تزئینی در بتن موجود </a:t>
            </a:r>
            <a:r>
              <a:rPr lang="ar-SA" dirty="0" smtClean="0"/>
              <a:t>رنگ کردن اسیدی:</a:t>
            </a:r>
            <a:r>
              <a:rPr lang="en-US" dirty="0" smtClean="0"/>
              <a:t/>
            </a:r>
            <a:br>
              <a:rPr lang="en-US" dirty="0" smtClean="0"/>
            </a:br>
            <a:r>
              <a:rPr lang="ar-SA" dirty="0" smtClean="0"/>
              <a:t>رنگ کردن اسیدی , بیس رنگدانه یا رنگرزی نیست که سیستم ها رنگ می زند بلکه واکنشی شیمیایی است. ترکیب آب, املاح و اسید برای سطح بتن بکار می رود و سپس از طریق محلول قلیایی آمونیاک و آب خنثی می شود. اگرچه برخی از تولید کنندگان استفاده سودای پخت و آب را پیشنهاد دادند, این مشکلات قلیایی و که در سطح ایجاد می شود , افزایش می دهد</a:t>
            </a:r>
            <a:r>
              <a:rPr lang="en-US" dirty="0" smtClean="0"/>
              <a:t>.</a:t>
            </a:r>
            <a:br>
              <a:rPr lang="en-US" dirty="0" smtClean="0"/>
            </a:br>
            <a:r>
              <a:rPr lang="ar-SA" dirty="0" smtClean="0"/>
              <a:t>این واکنش شیمیایی با مواد معدنی موجود در بتن رنگ های جدیدی در سطح بتن ایجاد می کند. بخاطر تناقض در سطح بتن, زنگ زدن اسیدی نمی خال دار یا رنگارنگی ایجاد می کند که برای هر ورقه نازک غیرعادی است. ضخامت این تغییر رنگ از 16/1 تا 32/1 یک اینچ مرتب می شود. ممکن است سطوح خارجی بتن به اندازه سطوح درونی رنگ نشوند چون محیط محتوی مواد معدنی را صاف کرده است</a:t>
            </a:r>
            <a:r>
              <a:rPr lang="en-US" dirty="0" smtClean="0"/>
              <a:t>.</a:t>
            </a:r>
          </a:p>
          <a:p>
            <a:pPr algn="r" rtl="1">
              <a:lnSpc>
                <a:spcPct val="170000"/>
              </a:lnSpc>
            </a:pPr>
            <a:r>
              <a:rPr lang="ar-SA" dirty="0" smtClean="0"/>
              <a:t>مراحل واقعی برای رنگ کردن اسیدی</a:t>
            </a:r>
            <a:r>
              <a:rPr lang="en-US" dirty="0" smtClean="0"/>
              <a:t/>
            </a:r>
            <a:br>
              <a:rPr lang="en-US" dirty="0" smtClean="0"/>
            </a:br>
            <a:r>
              <a:rPr lang="en-US" dirty="0" smtClean="0"/>
              <a:t>1- </a:t>
            </a:r>
            <a:r>
              <a:rPr lang="ar-SA" dirty="0" smtClean="0"/>
              <a:t>سطوح باید بطور کامل با سفیدکنندگان ملایم تمیز شوند</a:t>
            </a:r>
            <a:r>
              <a:rPr lang="en-US" dirty="0" smtClean="0"/>
              <a:t>.</a:t>
            </a:r>
            <a:br>
              <a:rPr lang="en-US" dirty="0" smtClean="0"/>
            </a:br>
            <a:r>
              <a:rPr lang="en-US" dirty="0" smtClean="0"/>
              <a:t>2- </a:t>
            </a:r>
            <a:r>
              <a:rPr lang="ar-SA" dirty="0" smtClean="0"/>
              <a:t>محیط آزمایش در ابتدا استحکام رنگ اسیدی مورد نیاز رنگ مطلوب را مشخص می کند.(در ابتدا محلول ضعیف تر تست می شود و تا زمانی </a:t>
            </a:r>
            <a:endParaRPr lang="en-US"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285728"/>
            <a:ext cx="8207405" cy="6357981"/>
          </a:xfrm>
        </p:spPr>
        <p:txBody>
          <a:bodyPr>
            <a:normAutofit fontScale="77500" lnSpcReduction="20000"/>
          </a:bodyPr>
          <a:lstStyle/>
          <a:p>
            <a:pPr algn="r" rtl="1">
              <a:lnSpc>
                <a:spcPct val="170000"/>
              </a:lnSpc>
            </a:pPr>
            <a:r>
              <a:rPr lang="ar-SA" dirty="0" smtClean="0"/>
              <a:t>که رنگ مورد نظر بدست آید استحکامش زیاد می شود</a:t>
            </a:r>
            <a:r>
              <a:rPr lang="en-US" dirty="0" smtClean="0"/>
              <a:t>)</a:t>
            </a:r>
            <a:br>
              <a:rPr lang="en-US" dirty="0" smtClean="0"/>
            </a:br>
            <a:r>
              <a:rPr lang="en-US" dirty="0" smtClean="0"/>
              <a:t>3- </a:t>
            </a:r>
            <a:r>
              <a:rPr lang="ar-SA" dirty="0" smtClean="0"/>
              <a:t>محلول اسیدی به همراه قلموهای نقاشی که در مقابل اسید مقاوم هستند, غلطک ها یا اسپری ها برای سطوح بکارمی روند</a:t>
            </a:r>
            <a:r>
              <a:rPr lang="en-US" dirty="0" smtClean="0"/>
              <a:t>.</a:t>
            </a:r>
            <a:br>
              <a:rPr lang="en-US" dirty="0" smtClean="0"/>
            </a:br>
            <a:r>
              <a:rPr lang="en-US" dirty="0" smtClean="0"/>
              <a:t>4- </a:t>
            </a:r>
            <a:r>
              <a:rPr lang="ar-SA" dirty="0" smtClean="0"/>
              <a:t>باید به محلول اجازه داده شود که در سطح واکنش پیدا کند</a:t>
            </a:r>
            <a:r>
              <a:rPr lang="en-US" dirty="0" smtClean="0"/>
              <a:t>.</a:t>
            </a:r>
            <a:br>
              <a:rPr lang="en-US" dirty="0" smtClean="0"/>
            </a:br>
            <a:r>
              <a:rPr lang="en-US" dirty="0" smtClean="0"/>
              <a:t>5- </a:t>
            </a:r>
            <a:r>
              <a:rPr lang="ar-SA" dirty="0" smtClean="0"/>
              <a:t>واکنش با محلول قلیایی متوقف شده و با آب شسته می شود</a:t>
            </a:r>
            <a:r>
              <a:rPr lang="en-US" dirty="0" smtClean="0"/>
              <a:t>.</a:t>
            </a:r>
            <a:br>
              <a:rPr lang="en-US" dirty="0" smtClean="0"/>
            </a:br>
            <a:r>
              <a:rPr lang="en-US" dirty="0" smtClean="0"/>
              <a:t>6- </a:t>
            </a:r>
            <a:r>
              <a:rPr lang="ar-SA" dirty="0" smtClean="0"/>
              <a:t>سطح خشک شده و سپس با موم</a:t>
            </a:r>
            <a:r>
              <a:rPr lang="en-US" dirty="0" smtClean="0"/>
              <a:t> ,polyurethane </a:t>
            </a:r>
            <a:r>
              <a:rPr lang="ar-SA" dirty="0" smtClean="0"/>
              <a:t>یا بتونه اپاکسی آب بندی می شود</a:t>
            </a:r>
            <a:r>
              <a:rPr lang="en-US" dirty="0" smtClean="0"/>
              <a:t>.</a:t>
            </a:r>
          </a:p>
          <a:p>
            <a:pPr algn="r" rtl="1">
              <a:lnSpc>
                <a:spcPct val="170000"/>
              </a:lnSpc>
            </a:pPr>
            <a:r>
              <a:rPr lang="ar-SA" dirty="0" smtClean="0"/>
              <a:t>مواد شیمیایی بکار رفته:</a:t>
            </a:r>
            <a:r>
              <a:rPr lang="en-US" dirty="0" smtClean="0"/>
              <a:t/>
            </a:r>
            <a:br>
              <a:rPr lang="en-US" dirty="0" smtClean="0"/>
            </a:br>
            <a:r>
              <a:rPr lang="en-US" dirty="0" smtClean="0"/>
              <a:t>- </a:t>
            </a:r>
            <a:r>
              <a:rPr lang="ar-SA" dirty="0" smtClean="0"/>
              <a:t>اسیدهیدرولیک</a:t>
            </a:r>
            <a:r>
              <a:rPr lang="en-US" dirty="0" smtClean="0"/>
              <a:t/>
            </a:r>
            <a:br>
              <a:rPr lang="en-US" dirty="0" smtClean="0"/>
            </a:br>
            <a:r>
              <a:rPr lang="en-US" dirty="0" smtClean="0"/>
              <a:t>- </a:t>
            </a:r>
            <a:r>
              <a:rPr lang="ar-SA" dirty="0" smtClean="0"/>
              <a:t>کلرید آهن </a:t>
            </a:r>
            <a:r>
              <a:rPr lang="en-US" dirty="0" smtClean="0"/>
              <a:t/>
            </a:r>
            <a:br>
              <a:rPr lang="en-US" dirty="0" smtClean="0"/>
            </a:br>
            <a:r>
              <a:rPr lang="en-US" dirty="0" smtClean="0"/>
              <a:t>- </a:t>
            </a:r>
            <a:r>
              <a:rPr lang="ar-SA" dirty="0" smtClean="0"/>
              <a:t>بیکربنات سدیم</a:t>
            </a:r>
            <a:endParaRPr lang="en-US" dirty="0" smtClean="0"/>
          </a:p>
          <a:p>
            <a:pPr algn="r" rtl="1">
              <a:lnSpc>
                <a:spcPct val="170000"/>
              </a:lnSpc>
            </a:pPr>
            <a:r>
              <a:rPr lang="en-US" dirty="0" smtClean="0"/>
              <a:t/>
            </a:r>
            <a:br>
              <a:rPr lang="en-US" dirty="0" smtClean="0"/>
            </a:br>
            <a:r>
              <a:rPr lang="ar-SA" b="1" dirty="0" smtClean="0"/>
              <a:t>رنگ های بتن</a:t>
            </a:r>
            <a:r>
              <a:rPr lang="en-US" b="1" dirty="0" smtClean="0"/>
              <a:t>:</a:t>
            </a:r>
            <a:r>
              <a:rPr lang="en-US" dirty="0" smtClean="0"/>
              <a:t> </a:t>
            </a:r>
          </a:p>
          <a:p>
            <a:pPr algn="r" rtl="1">
              <a:lnSpc>
                <a:spcPct val="170000"/>
              </a:lnSpc>
            </a:pPr>
            <a:r>
              <a:rPr lang="ar-SA" dirty="0" smtClean="0"/>
              <a:t>رنگ های بتن در بسیاری از اشکال و ترکیبات متفاوت موجود هستند. رنگ های اولیه بتن متشکل از جوهر های کلی نقاشی هستند که در محلول های الکل به عنوان یک شکل یا یک حامل حل   می شوند ، و برای سطوح بتن در جهت افزودن ارایه وسیعی از رنگ به بتن خاکستری رنگ </a:t>
            </a:r>
            <a:endParaRPr 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4290"/>
            <a:ext cx="7772400" cy="6429419"/>
          </a:xfrm>
        </p:spPr>
        <p:txBody>
          <a:bodyPr>
            <a:normAutofit fontScale="85000" lnSpcReduction="10000"/>
          </a:bodyPr>
          <a:lstStyle/>
          <a:p>
            <a:pPr algn="r" rtl="1">
              <a:lnSpc>
                <a:spcPct val="170000"/>
              </a:lnSpc>
            </a:pPr>
            <a:r>
              <a:rPr lang="ar-SA" dirty="0" smtClean="0"/>
              <a:t>بکار می روند</a:t>
            </a:r>
            <a:r>
              <a:rPr lang="en-US" dirty="0" smtClean="0"/>
              <a:t>.</a:t>
            </a:r>
            <a:br>
              <a:rPr lang="en-US" dirty="0" smtClean="0"/>
            </a:br>
            <a:r>
              <a:rPr lang="ar-SA" dirty="0" smtClean="0"/>
              <a:t>در زمانی که رنگ های الکلی در معرض نور خورشید قرار می گیرند مشکلاتی ایجاد می شود و موجب        می شودکه کاملاً رنگ روشن تر و یا اینکه محو شود . این جریان محدود به رنگ های الکلی در کاربردهای درونی جایی که رنگ در معرض نورخورشید یا سایر اشکال نور</a:t>
            </a:r>
            <a:r>
              <a:rPr lang="en-US" dirty="0" smtClean="0"/>
              <a:t> UV </a:t>
            </a:r>
            <a:r>
              <a:rPr lang="ar-SA" dirty="0" smtClean="0"/>
              <a:t>قرار نمی گیرد, می شود</a:t>
            </a:r>
            <a:r>
              <a:rPr lang="en-US" dirty="0" smtClean="0"/>
              <a:t>.</a:t>
            </a:r>
            <a:br>
              <a:rPr lang="en-US" dirty="0" smtClean="0"/>
            </a:br>
            <a:r>
              <a:rPr lang="ar-SA" dirty="0" smtClean="0"/>
              <a:t>بعداً تولید کنندگان, حل جوهرهای نقاشی را در حاملان مختلف مانند استون, رقیق کننده لاک و سا یر حل کنندگان که امید داشتند به سطح رخنه افزوده شده برسند شروع کردند. علاوه بر این, عناصر ممانعت کننده</a:t>
            </a:r>
            <a:r>
              <a:rPr lang="en-US" dirty="0" smtClean="0"/>
              <a:t> UV </a:t>
            </a:r>
            <a:r>
              <a:rPr lang="ar-SA" dirty="0" smtClean="0"/>
              <a:t>برای کمک به مواد بی ثبات که با جوهرهای نقاشی و رنگ های بتن تولید شده از این جوهرها همراه شده اضافه می شد. نتیجه آنچه که انتظار می رفت نبود</a:t>
            </a:r>
            <a:r>
              <a:rPr lang="en-US" dirty="0" smtClean="0"/>
              <a:t>. </a:t>
            </a:r>
            <a:br>
              <a:rPr lang="en-US" dirty="0" smtClean="0"/>
            </a:br>
            <a:r>
              <a:rPr lang="ar-SA" dirty="0" smtClean="0"/>
              <a:t>اگرچه ثبات و استحکام</a:t>
            </a:r>
            <a:r>
              <a:rPr lang="en-US" dirty="0" smtClean="0"/>
              <a:t> UV </a:t>
            </a:r>
            <a:r>
              <a:rPr lang="ar-SA" dirty="0" smtClean="0"/>
              <a:t>اندکی افزایش می یابد, در زمانی که رنگ در معرض نور خورشید قرار می گیرد, محو شدگی رخ می دهد</a:t>
            </a:r>
            <a:r>
              <a:rPr lang="en-US" dirty="0" smtClean="0"/>
              <a:t>.</a:t>
            </a:r>
          </a:p>
          <a:p>
            <a:pPr algn="r" rtl="1">
              <a:lnSpc>
                <a:spcPct val="170000"/>
              </a:lnSpc>
            </a:pPr>
            <a:r>
              <a:rPr lang="ar-SA" dirty="0" smtClean="0"/>
              <a:t>اپاکسی</a:t>
            </a:r>
            <a:r>
              <a:rPr lang="en-US" dirty="0" smtClean="0"/>
              <a:t/>
            </a:r>
            <a:br>
              <a:rPr lang="en-US" dirty="0" smtClean="0"/>
            </a:br>
            <a:r>
              <a:rPr lang="ar-SA" dirty="0" smtClean="0"/>
              <a:t>پوشش ها و رنگ های اسیدی زیاد برای آب کاری و محافظت استفاده شده است. برخی از اپاکسی ها نیز رنگ شده اند</a:t>
            </a:r>
            <a:r>
              <a:rPr lang="en-US" dirty="0" smtClean="0"/>
              <a:t>. </a:t>
            </a:r>
          </a:p>
          <a:p>
            <a:pPr algn="r">
              <a:lnSpc>
                <a:spcPct val="170000"/>
              </a:lnSpc>
            </a:pPr>
            <a:endParaRPr lang="en-US"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57166"/>
            <a:ext cx="7772400" cy="6072229"/>
          </a:xfrm>
        </p:spPr>
        <p:txBody>
          <a:bodyPr>
            <a:normAutofit fontScale="77500" lnSpcReduction="20000"/>
          </a:bodyPr>
          <a:lstStyle/>
          <a:p>
            <a:pPr algn="r" rtl="1">
              <a:lnSpc>
                <a:spcPct val="170000"/>
              </a:lnSpc>
            </a:pPr>
            <a:r>
              <a:rPr lang="ar-SA" dirty="0" smtClean="0"/>
              <a:t>پوشش کاری(اندود کاری):</a:t>
            </a:r>
            <a:r>
              <a:rPr lang="en-US" dirty="0" smtClean="0"/>
              <a:t/>
            </a:r>
            <a:br>
              <a:rPr lang="en-US" dirty="0" smtClean="0"/>
            </a:br>
            <a:r>
              <a:rPr lang="ar-SA" dirty="0" smtClean="0"/>
              <a:t>تاریخچه پوشش های بتنی به سال 1960 بر می گردد, زمانی که مهندسان شیمیایی برخی از شرکتهای شیمیایی مشهور و بزرگتر شروع به آزمایش رزین های نقاشی آکریلیک به عنوان تغییر دهنده سیمان و ترکیبات کردند</a:t>
            </a:r>
            <a:r>
              <a:rPr lang="en-US" dirty="0" smtClean="0"/>
              <a:t>. </a:t>
            </a:r>
            <a:br>
              <a:rPr lang="en-US" dirty="0" smtClean="0"/>
            </a:br>
            <a:r>
              <a:rPr lang="ar-SA" dirty="0" smtClean="0"/>
              <a:t>نتیجه, مواد عالی سیمانی نازکی بود که بود که به سطوح سیمان می چسبید و برای بازسازی سطح پوشیده, پوشش نوسازی شده ای فراهم می کرد</a:t>
            </a:r>
            <a:r>
              <a:rPr lang="en-US" dirty="0" smtClean="0"/>
              <a:t>.</a:t>
            </a:r>
            <a:br>
              <a:rPr lang="en-US" dirty="0" smtClean="0"/>
            </a:br>
            <a:r>
              <a:rPr lang="ar-SA" dirty="0" smtClean="0"/>
              <a:t>اگرچه پوشش های اولیه بتن محلولی برای پوشاندن سطوح بتن فراهم می کردند, ثبات به خاطر فقدان ویژگی های اجرایی طولانی مدت رزین های آکریلیک, موقتی بود</a:t>
            </a:r>
            <a:r>
              <a:rPr lang="en-US" dirty="0" smtClean="0"/>
              <a:t>. </a:t>
            </a:r>
            <a:r>
              <a:rPr lang="ar-SA" dirty="0" smtClean="0"/>
              <a:t>اگرچه رزین های آکریلیک, مقاومت</a:t>
            </a:r>
            <a:r>
              <a:rPr lang="en-US" dirty="0" smtClean="0"/>
              <a:t> UV </a:t>
            </a:r>
            <a:r>
              <a:rPr lang="ar-SA" dirty="0" smtClean="0"/>
              <a:t>خوبی فراهم می کردند, آن فاقد مقاومت طولانی مدت در مقابل آب بود و برای ایجاد محلول مداوم و طولانی مدت خاصیت های چسبندگی نیاز می شد</a:t>
            </a:r>
            <a:r>
              <a:rPr lang="en-US" dirty="0" smtClean="0"/>
              <a:t>.</a:t>
            </a:r>
            <a:br>
              <a:rPr lang="en-US" dirty="0" smtClean="0"/>
            </a:br>
            <a:r>
              <a:rPr lang="ar-SA" dirty="0" smtClean="0"/>
              <a:t>پوشش های سیمان پلیمر متشکل از ترکیب اختصاصی سیمان های پرتلند, مصالح دانه ای و رزین های پلیمرهیبرید اختصاصی است. هدف افزودن رزین پلیمر هیبرید به سیمان و مصالح دانه ای افزایش خاصیت های اجرایی و تنوع سیمان های رایج, ملات ها و مواد سیمانی است. برخلاف ترکیبات رایج بتن و سیمان, پوشش های سیمان پلیمر می تواند به ریز دانه ماسه یا حداکثر به ضخامت چندین اینچ(بدون ترس از لایه لایه شدن یا نقص تولید) باشد</a:t>
            </a:r>
            <a:r>
              <a:rPr lang="en-US" dirty="0" smtClean="0"/>
              <a:t>. </a:t>
            </a:r>
            <a:r>
              <a:rPr lang="ar-SA" dirty="0" smtClean="0"/>
              <a:t>علاوه براین, پوشش های سیمان پلیمر در مقابل صدمه </a:t>
            </a:r>
            <a:endParaRPr lang="en-US"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5728"/>
            <a:ext cx="7772400" cy="6143667"/>
          </a:xfrm>
        </p:spPr>
        <p:txBody>
          <a:bodyPr>
            <a:normAutofit fontScale="77500" lnSpcReduction="20000"/>
          </a:bodyPr>
          <a:lstStyle/>
          <a:p>
            <a:pPr algn="r" rtl="1">
              <a:lnSpc>
                <a:spcPct val="170000"/>
              </a:lnSpc>
            </a:pPr>
            <a:r>
              <a:rPr lang="ar-SA" dirty="0" smtClean="0"/>
              <a:t>املاح , پتروشیمی</a:t>
            </a:r>
            <a:r>
              <a:rPr lang="en-US" dirty="0" smtClean="0"/>
              <a:t>, UV, </a:t>
            </a:r>
            <a:r>
              <a:rPr lang="ar-SA" dirty="0" smtClean="0"/>
              <a:t>شرایط آب و هوایی بد و لایه لایه شدن, مقاومتر هستند</a:t>
            </a:r>
            <a:r>
              <a:rPr lang="en-US" dirty="0" smtClean="0"/>
              <a:t>. </a:t>
            </a:r>
            <a:br>
              <a:rPr lang="en-US" dirty="0" smtClean="0"/>
            </a:br>
            <a:r>
              <a:rPr lang="ar-SA" dirty="0" smtClean="0"/>
              <a:t>پوشش های سیمان پلیمر 20سال قبل معرفی شدند و به عنوان مواد بازسازی لایه نازک سطح برای لایه های بتنی استفاده می شدند. با سالها کاربرد دائمی و موفقیت آمیز, پوشش های سیمان پلیمر در صنعت بتون معماری و صنعت مصالح کف سازی اقتصادی در دهه </a:t>
            </a:r>
            <a:r>
              <a:rPr lang="en-US" dirty="0" smtClean="0"/>
              <a:t>80</a:t>
            </a:r>
            <a:r>
              <a:rPr lang="ar-SA" dirty="0" smtClean="0"/>
              <a:t>زمانی که کاربردش نرمی اجتماعی شد به کار رفت. تا امروز, پوشش های سیمان پلیمر برای کاربردهای  داخلی و خارجی استفاده می شوند که به شکل زیر طبقه بندی        می شوند</a:t>
            </a:r>
            <a:r>
              <a:rPr lang="en-US" dirty="0" smtClean="0"/>
              <a:t>:</a:t>
            </a:r>
            <a:br>
              <a:rPr lang="en-US" dirty="0" smtClean="0"/>
            </a:br>
            <a:r>
              <a:rPr lang="en-US" dirty="0" smtClean="0"/>
              <a:t>- </a:t>
            </a:r>
            <a:r>
              <a:rPr lang="ar-SA" dirty="0" smtClean="0"/>
              <a:t>دسته بندی بتن – توانایی تعمیر و دسته بندی مؤثر سطوح سیمان که نشست کرده اند و موجب اتفاقات خطرناکی می شوند . طبقه بندی ضخامت چند اینچ تا لبه پوشیده ممکن است</a:t>
            </a:r>
            <a:r>
              <a:rPr lang="en-US" dirty="0" smtClean="0"/>
              <a:t>.</a:t>
            </a:r>
            <a:br>
              <a:rPr lang="en-US" dirty="0" smtClean="0"/>
            </a:br>
            <a:r>
              <a:rPr lang="en-US" dirty="0" smtClean="0"/>
              <a:t>- </a:t>
            </a:r>
            <a:r>
              <a:rPr lang="ar-SA" dirty="0" smtClean="0"/>
              <a:t>پوشش های منقوش شده نازک</a:t>
            </a:r>
            <a:r>
              <a:rPr lang="en-US" dirty="0" smtClean="0"/>
              <a:t> – </a:t>
            </a:r>
            <a:r>
              <a:rPr lang="ar-SA" dirty="0" smtClean="0"/>
              <a:t>شبیه بتن منقوش شده رایج است  اما فقط در  تا  ضخامت بتن موجود یا لایه های چوبی هر موقعیت بکار می رود. شکل تمام شده اش کاشی, آجر, لوح سنگی, سنگ و قطعات چوب است</a:t>
            </a:r>
            <a:r>
              <a:rPr lang="en-US" dirty="0" smtClean="0"/>
              <a:t>.</a:t>
            </a:r>
            <a:br>
              <a:rPr lang="en-US" dirty="0" smtClean="0"/>
            </a:br>
            <a:r>
              <a:rPr lang="en-US" dirty="0" smtClean="0"/>
              <a:t>- </a:t>
            </a:r>
            <a:r>
              <a:rPr lang="ar-SA" dirty="0" smtClean="0"/>
              <a:t>پوشش های رنگ شده نازک – در صنایع کف سازی اقتصادی و پرداخت خاص رنگ روغن زیاد به کار رفته است. لایه نازکی از سیمان پلیمر در اشکال چوبی یا بتن موجود بکار می رود و به طور شیمیایی با </a:t>
            </a:r>
            <a:endParaRPr lang="en-US"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0"/>
            <a:ext cx="7772400" cy="6572271"/>
          </a:xfrm>
        </p:spPr>
        <p:txBody>
          <a:bodyPr>
            <a:normAutofit fontScale="85000" lnSpcReduction="20000"/>
          </a:bodyPr>
          <a:lstStyle/>
          <a:p>
            <a:pPr algn="r" rtl="1">
              <a:lnSpc>
                <a:spcPct val="170000"/>
              </a:lnSpc>
            </a:pPr>
            <a:r>
              <a:rPr lang="ar-SA" dirty="0" smtClean="0"/>
              <a:t>رنگ های مات رنگ شده و سیستم کف سازی پایدار, شیک و طبیعی را می سازد . مدل های مطلوب با نوارهای نوع گچبری, مشابه آنهایی که در کف سازی</a:t>
            </a:r>
            <a:r>
              <a:rPr lang="en-US" dirty="0" smtClean="0"/>
              <a:t> terrazzo </a:t>
            </a:r>
            <a:r>
              <a:rPr lang="ar-SA" dirty="0" smtClean="0"/>
              <a:t>استفاده شود نصب می شوند</a:t>
            </a:r>
            <a:r>
              <a:rPr lang="en-US" dirty="0" smtClean="0"/>
              <a:t>. </a:t>
            </a:r>
          </a:p>
          <a:p>
            <a:pPr algn="r" rtl="1">
              <a:lnSpc>
                <a:spcPct val="170000"/>
              </a:lnSpc>
            </a:pPr>
            <a:r>
              <a:rPr lang="ar-SA" dirty="0" smtClean="0"/>
              <a:t>ناک دان ها و بافت های کف گیر:</a:t>
            </a:r>
            <a:r>
              <a:rPr lang="en-US" dirty="0" smtClean="0"/>
              <a:t/>
            </a:r>
            <a:br>
              <a:rPr lang="en-US" dirty="0" smtClean="0"/>
            </a:br>
            <a:r>
              <a:rPr lang="ar-SA" dirty="0" smtClean="0"/>
              <a:t>استانداردی برای کف استخر مسکونی و اقتصادی است. سیمان پلیمر برای لایه بتن موجود در ترکیب بافتی در مدل های مختلف به کار می رود. اغلب مواقع بافت برای تغییر اندک نما با بیلچر کمی پایین آورده می شود</a:t>
            </a:r>
            <a:r>
              <a:rPr lang="en-US" dirty="0" smtClean="0"/>
              <a:t>.</a:t>
            </a:r>
            <a:br>
              <a:rPr lang="en-US" dirty="0" smtClean="0"/>
            </a:br>
            <a:r>
              <a:rPr lang="ar-SA" dirty="0" smtClean="0"/>
              <a:t>پوشش های سیمان پلیمر به طور موفقیت آمیز گسترش یافته اند, در طول زمان تست شده و توسط پیمانکاران , مهندسان</a:t>
            </a:r>
            <a:r>
              <a:rPr lang="en-US" dirty="0" smtClean="0"/>
              <a:t>, </a:t>
            </a:r>
            <a:r>
              <a:rPr lang="ar-SA" dirty="0" smtClean="0"/>
              <a:t>معماران ونمایندگان کارهای عمومی برای کاربردهای درونی وخارجی(بالا و پایین رتبه) بکاررفته اند</a:t>
            </a:r>
            <a:r>
              <a:rPr lang="en-US" dirty="0" smtClean="0"/>
              <a:t>.</a:t>
            </a:r>
            <a:br>
              <a:rPr lang="en-US" dirty="0" smtClean="0"/>
            </a:br>
            <a:r>
              <a:rPr lang="ar-SA" dirty="0" smtClean="0"/>
              <a:t>پوشش های سیمان پلیمر , مواد کاربردی دائمی هستند که عمر طولانی تر, پایداری, اعتبار, قابلیت انعطاف, مقاومت در مقابل آب و مواد شیمیایی را فراهم می کنند و بافت های مطلوب که صرفه جویی در هزینه و زمان هستند می توانند نیز از نظر زیبایی بکار روند</a:t>
            </a:r>
            <a:r>
              <a:rPr lang="en-US" dirty="0" smtClean="0"/>
              <a:t>.</a:t>
            </a:r>
            <a:br>
              <a:rPr lang="en-US" dirty="0" smtClean="0"/>
            </a:br>
            <a:r>
              <a:rPr lang="ar-SA" dirty="0" smtClean="0"/>
              <a:t>پوشش های سیمان پلیمر, اقتصادی هستند چون بدون نیاز به تعمیرات مداوم و پرهزینه که معمولاً همراه سطوح رو به زوال بتن است نوسازی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14290"/>
            <a:ext cx="8858280" cy="6500857"/>
          </a:xfrm>
        </p:spPr>
        <p:txBody>
          <a:bodyPr>
            <a:normAutofit/>
          </a:bodyPr>
          <a:lstStyle/>
          <a:p>
            <a:pPr algn="r" rtl="1">
              <a:lnSpc>
                <a:spcPct val="170000"/>
              </a:lnSpc>
            </a:pPr>
            <a:r>
              <a:rPr lang="ar-SA" dirty="0"/>
              <a:t>حالت ثابت تحمل می کند </a:t>
            </a:r>
            <a:r>
              <a:rPr lang="en-US" dirty="0"/>
              <a:t>.</a:t>
            </a:r>
            <a:r>
              <a:rPr lang="ar-SA" dirty="0"/>
              <a:t>رطوبت ، نور ماوراء بنفش و میزان اکسیژن هیچگونه اثری بر روی توانایی عملکرد محصول ندارد </a:t>
            </a:r>
            <a:r>
              <a:rPr lang="en-US" dirty="0"/>
              <a:t/>
            </a:r>
            <a:br>
              <a:rPr lang="en-US" dirty="0"/>
            </a:br>
            <a:r>
              <a:rPr lang="ar-SA" dirty="0"/>
              <a:t>ضد آب کریستالی محافظت در مقابل عوامل و پدیده های زیر راایجاد می کند</a:t>
            </a:r>
            <a:r>
              <a:rPr lang="en-US" dirty="0"/>
              <a:t/>
            </a:r>
            <a:br>
              <a:rPr lang="en-US" dirty="0"/>
            </a:br>
            <a:r>
              <a:rPr lang="ar-SA" dirty="0"/>
              <a:t>مانعی برای تاثیرات</a:t>
            </a:r>
            <a:r>
              <a:rPr lang="en-US" dirty="0"/>
              <a:t> CO </a:t>
            </a:r>
            <a:r>
              <a:rPr lang="ar-SA" dirty="0"/>
              <a:t>، </a:t>
            </a:r>
            <a:r>
              <a:rPr lang="en-US" dirty="0"/>
              <a:t>CO2</a:t>
            </a:r>
            <a:r>
              <a:rPr lang="ar-SA" dirty="0"/>
              <a:t> ، </a:t>
            </a:r>
            <a:r>
              <a:rPr lang="en-US" dirty="0"/>
              <a:t>SO2</a:t>
            </a:r>
            <a:r>
              <a:rPr lang="ar-SA" dirty="0"/>
              <a:t> ، </a:t>
            </a:r>
            <a:r>
              <a:rPr lang="en-US" dirty="0"/>
              <a:t>NO2</a:t>
            </a:r>
            <a:r>
              <a:rPr lang="ar-SA" dirty="0"/>
              <a:t> ، گازهای خورنده و نیز کربناته شدن می باشد. کربناته شدن فرایندی است که گازهای خارجی پدیده خوردگی را در لایه های بتن ایجاد میکنند.آزمایش کربناتی نشان می دهد که افزایش شکل کریستالی جریان گازهای داخل بتن را کاهش می دهد . کربناتاسیون حالت قلیایی خمیر سیمان هیدراته شده را خنثی نموده و محافظت آرماتورها در مقابل خوردگی از بین میرود</a:t>
            </a:r>
            <a:r>
              <a:rPr lang="en-US" dirty="0"/>
              <a:t>.</a:t>
            </a:r>
            <a:br>
              <a:rPr lang="en-US" dirty="0"/>
            </a:br>
            <a:r>
              <a:rPr lang="ar-SA" dirty="0"/>
              <a:t>محافظت کردن از بتن در مقابل واکنش توده های قلیایی</a:t>
            </a:r>
            <a:r>
              <a:rPr lang="en-US" dirty="0"/>
              <a:t> [ AAR ] </a:t>
            </a:r>
            <a:r>
              <a:rPr lang="ar-SA" dirty="0"/>
              <a:t>با رد کردن آب به فرایند آنها در نتیجه واکنش توده ها آزمایش انتشار گسترده یون کلراید نشان می دهد </a:t>
            </a:r>
            <a:r>
              <a:rPr lang="ar-SA" dirty="0" smtClean="0"/>
              <a:t>که</a:t>
            </a:r>
            <a:endParaRPr lang="en-US" dirty="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57166"/>
            <a:ext cx="7772400" cy="6215105"/>
          </a:xfrm>
        </p:spPr>
        <p:txBody>
          <a:bodyPr>
            <a:normAutofit/>
          </a:bodyPr>
          <a:lstStyle/>
          <a:p>
            <a:pPr algn="r" rtl="1">
              <a:lnSpc>
                <a:spcPct val="170000"/>
              </a:lnSpc>
            </a:pPr>
            <a:r>
              <a:rPr lang="ar-SA" dirty="0" smtClean="0"/>
              <a:t>مداوم و طولانی مدتی را فراهم می کند. در مقایسه با پروژه های نوسازی قدیمی یکبار حداقل زمان بطور زیبا و دائمی تثبیت شده است</a:t>
            </a:r>
            <a:r>
              <a:rPr lang="en-US" dirty="0" smtClean="0"/>
              <a:t>.</a:t>
            </a:r>
          </a:p>
          <a:p>
            <a:pPr algn="r" rtl="1">
              <a:lnSpc>
                <a:spcPct val="170000"/>
              </a:lnSpc>
            </a:pPr>
            <a:r>
              <a:rPr lang="ar-SA" dirty="0" smtClean="0"/>
              <a:t> </a:t>
            </a:r>
            <a:endParaRPr lang="en-US" dirty="0" smtClean="0"/>
          </a:p>
          <a:p>
            <a:pPr algn="r" rtl="1">
              <a:lnSpc>
                <a:spcPct val="170000"/>
              </a:lnSpc>
            </a:pPr>
            <a:r>
              <a:rPr lang="ar-SA" dirty="0" smtClean="0"/>
              <a:t>مرجع:</a:t>
            </a:r>
            <a:endParaRPr lang="en-US" dirty="0" smtClean="0"/>
          </a:p>
          <a:p>
            <a:pPr algn="r" rtl="1">
              <a:lnSpc>
                <a:spcPct val="170000"/>
              </a:lnSpc>
            </a:pPr>
            <a:r>
              <a:rPr lang="en-US" u="sng" dirty="0" smtClean="0">
                <a:hlinkClick r:id="rId2"/>
              </a:rPr>
              <a:t>http://www.netsara.org/1390/01/06/post-254</a:t>
            </a:r>
            <a:r>
              <a:rPr lang="ar-SA" u="sng" dirty="0" smtClean="0">
                <a:hlinkClick r:id="rId2"/>
              </a:rPr>
              <a:t>/</a:t>
            </a:r>
            <a:endParaRPr lang="en-US" dirty="0" smtClean="0"/>
          </a:p>
          <a:p>
            <a:pPr algn="r" rtl="1">
              <a:lnSpc>
                <a:spcPct val="170000"/>
              </a:lnSpc>
            </a:pPr>
            <a:r>
              <a:rPr lang="en-US" u="sng" dirty="0" smtClean="0">
                <a:hlinkClick r:id="rId3"/>
              </a:rPr>
              <a:t>http://forum.iranblog.com/showthread.php?55162</a:t>
            </a:r>
            <a:r>
              <a:rPr lang="ar-SA" u="sng" dirty="0" smtClean="0">
                <a:hlinkClick r:id="rId3"/>
              </a:rPr>
              <a:t>-</a:t>
            </a:r>
            <a:endParaRPr lang="en-US" dirty="0" smtClean="0"/>
          </a:p>
          <a:p>
            <a:pPr algn="r" rtl="1">
              <a:lnSpc>
                <a:spcPct val="170000"/>
              </a:lnSpc>
            </a:pPr>
            <a:r>
              <a:rPr lang="en-US" dirty="0" smtClean="0"/>
              <a:t> </a:t>
            </a:r>
          </a:p>
          <a:p>
            <a:pPr algn="r" rtl="1">
              <a:lnSpc>
                <a:spcPct val="170000"/>
              </a:lnSpc>
            </a:pPr>
            <a:r>
              <a:rPr lang="ar-SA" dirty="0" smtClean="0"/>
              <a:t> </a:t>
            </a:r>
            <a:endParaRPr lang="en-US" dirty="0" smtClean="0"/>
          </a:p>
          <a:p>
            <a:pPr algn="r">
              <a:lnSpc>
                <a:spcPct val="170000"/>
              </a:lnSpc>
            </a:pPr>
            <a:endParaRPr lang="en-US"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428604"/>
            <a:ext cx="7921653" cy="5286411"/>
          </a:xfrm>
        </p:spPr>
        <p:txBody>
          <a:bodyPr>
            <a:normAutofit/>
          </a:bodyPr>
          <a:lstStyle/>
          <a:p>
            <a:pPr algn="r" rtl="1">
              <a:lnSpc>
                <a:spcPct val="170000"/>
              </a:lnSpc>
            </a:pPr>
            <a:endParaRPr lang="en-US" b="1" dirty="0" smtClean="0"/>
          </a:p>
          <a:p>
            <a:pPr algn="r" rtl="1">
              <a:lnSpc>
                <a:spcPct val="170000"/>
              </a:lnSpc>
            </a:pPr>
            <a:r>
              <a:rPr lang="fa-IR" b="1" dirty="0" smtClean="0"/>
              <a:t>آبند چیست و مناسب ترین نوع آن کدام است؟</a:t>
            </a:r>
            <a:endParaRPr lang="en-US" dirty="0" smtClean="0"/>
          </a:p>
          <a:p>
            <a:pPr algn="r" rtl="1">
              <a:lnSpc>
                <a:spcPct val="170000"/>
              </a:lnSpc>
            </a:pPr>
            <a:r>
              <a:rPr lang="fa-IR" b="1" dirty="0" smtClean="0"/>
              <a:t/>
            </a:r>
            <a:br>
              <a:rPr lang="fa-IR" b="1" dirty="0" smtClean="0"/>
            </a:br>
            <a:endParaRPr lang="en-US" b="1" dirty="0" smtClean="0"/>
          </a:p>
          <a:p>
            <a:pPr algn="r" rtl="1">
              <a:lnSpc>
                <a:spcPct val="170000"/>
              </a:lnSpc>
            </a:pPr>
            <a:r>
              <a:rPr lang="fa-IR" dirty="0" smtClean="0"/>
              <a:t>سالهاست استفاده از آب بند (واتر استاپ) به منظور آب بندی درزهای اجرایی و محل های قطع بتن (</a:t>
            </a:r>
            <a:r>
              <a:rPr lang="en-US" dirty="0" smtClean="0"/>
              <a:t>Construction Joint</a:t>
            </a:r>
            <a:r>
              <a:rPr lang="fa-IR" dirty="0" smtClean="0"/>
              <a:t>) متداول است. امروزه تمامی کشورهای توسعه یافته و پیشرفته از آب بندهای هیدروفیلیک یا بنتونیتی برای آب بندی درزهای اجرایی استفاده می کنند نه نوع </a:t>
            </a:r>
            <a:r>
              <a:rPr lang="en-US" dirty="0" smtClean="0"/>
              <a:t>P.V.C</a:t>
            </a:r>
            <a:r>
              <a:rPr lang="fa-IR" dirty="0" smtClean="0"/>
              <a:t> آن، زیرا محل ثابت سازی </a:t>
            </a:r>
            <a:endParaRPr lang="en-US" dirty="0"/>
          </a:p>
        </p:txBody>
      </p:sp>
      <p:pic>
        <p:nvPicPr>
          <p:cNvPr id="4" name="Picture 3" descr="آب بندها (واتراستاپ، Water Stop)"/>
          <p:cNvPicPr/>
          <p:nvPr/>
        </p:nvPicPr>
        <p:blipFill>
          <a:blip r:embed="rId2" cstate="print"/>
          <a:srcRect/>
          <a:stretch>
            <a:fillRect/>
          </a:stretch>
        </p:blipFill>
        <p:spPr bwMode="auto">
          <a:xfrm>
            <a:off x="214282" y="428604"/>
            <a:ext cx="2377786" cy="2244437"/>
          </a:xfrm>
          <a:prstGeom prst="rect">
            <a:avLst/>
          </a:prstGeom>
          <a:noFill/>
          <a:ln w="9525">
            <a:noFill/>
            <a:miter lim="800000"/>
            <a:headEnd/>
            <a:tailEnd/>
          </a:ln>
        </p:spPr>
      </p:pic>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4348" y="500042"/>
            <a:ext cx="7772400" cy="5857916"/>
          </a:xfrm>
        </p:spPr>
        <p:txBody>
          <a:bodyPr>
            <a:normAutofit fontScale="92500" lnSpcReduction="10000"/>
          </a:bodyPr>
          <a:lstStyle/>
          <a:p>
            <a:pPr algn="r" rtl="1">
              <a:lnSpc>
                <a:spcPct val="170000"/>
              </a:lnSpc>
            </a:pPr>
            <a:r>
              <a:rPr lang="fa-IR" dirty="0" smtClean="0"/>
              <a:t>آب بندها در بین آرماتورها می باشد و با گذشت چند سال از عمر سازه و بررسی شرایط آرماتورها و بتن مشاهده می کنیم آرماتورهای طولی و عرضی که در سمت آبگیر سازه قراردارند به واسطه عبور آب از طریق درز سرد موجود بین مقاطع بتن ریزی شده و لوله های موئین ناشی از تبخیر آب بتن، دچار زنگ زدگی شده که در برخی از موارد با انبساط 6 الی 15 درصدی حجم آرماتورها، بتن دچار ترک خوردگی می گردد. این نقصان عاملی جهت تشدید نفوذپذیری و کاهش شدید طول عمر سازه بتنی می باشد. آب بندهای هیدروفیلیک یا بنتونیتی علاوه بر سهولت و سرعت بسیار زیاد در نصب تمامی نواقص فوق الذکر را رفع می کنند.</a:t>
            </a:r>
            <a:endParaRPr lang="en-US" dirty="0" smtClean="0"/>
          </a:p>
          <a:p>
            <a:pPr algn="r" rtl="1">
              <a:lnSpc>
                <a:spcPct val="170000"/>
              </a:lnSpc>
            </a:pPr>
            <a:r>
              <a:rPr lang="fa-IR" dirty="0" smtClean="0"/>
              <a:t/>
            </a:r>
            <a:br>
              <a:rPr lang="fa-IR" dirty="0" smtClean="0"/>
            </a:br>
            <a:r>
              <a:rPr lang="fa-IR" dirty="0" smtClean="0"/>
              <a:t>برای آب بندی یک سازه بتنی باید دو کار اساسی صورت بگیرد:</a:t>
            </a:r>
            <a:br>
              <a:rPr lang="fa-IR" dirty="0" smtClean="0"/>
            </a:br>
            <a:endParaRPr lang="en-US"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28604"/>
            <a:ext cx="7772400" cy="6072229"/>
          </a:xfrm>
        </p:spPr>
        <p:txBody>
          <a:bodyPr>
            <a:normAutofit fontScale="85000" lnSpcReduction="10000"/>
          </a:bodyPr>
          <a:lstStyle/>
          <a:p>
            <a:pPr algn="r" rtl="1">
              <a:lnSpc>
                <a:spcPct val="170000"/>
              </a:lnSpc>
            </a:pPr>
            <a:r>
              <a:rPr lang="fa-IR" dirty="0" smtClean="0"/>
              <a:t>    •  آب بندی خود بتن توسط بتن مناسب</a:t>
            </a:r>
            <a:br>
              <a:rPr lang="fa-IR" dirty="0" smtClean="0"/>
            </a:br>
            <a:r>
              <a:rPr lang="fa-IR" dirty="0" smtClean="0"/>
              <a:t>    •  آب بندی درزهای بتن توسط واتراستاپ</a:t>
            </a:r>
            <a:endParaRPr lang="en-US" dirty="0" smtClean="0"/>
          </a:p>
          <a:p>
            <a:pPr algn="r" rtl="1">
              <a:lnSpc>
                <a:spcPct val="170000"/>
              </a:lnSpc>
            </a:pPr>
            <a:r>
              <a:rPr lang="fa-IR" dirty="0" smtClean="0"/>
              <a:t>که هر دو صورت می بایست برقرار باشد.</a:t>
            </a:r>
            <a:br>
              <a:rPr lang="fa-IR" dirty="0" smtClean="0"/>
            </a:br>
            <a:r>
              <a:rPr lang="fa-IR" dirty="0" smtClean="0"/>
              <a:t/>
            </a:r>
            <a:br>
              <a:rPr lang="fa-IR" dirty="0" smtClean="0"/>
            </a:br>
            <a:r>
              <a:rPr lang="fa-IR" b="1" dirty="0" smtClean="0"/>
              <a:t>اصول آب بندی بتن</a:t>
            </a:r>
            <a:br>
              <a:rPr lang="fa-IR" b="1" dirty="0" smtClean="0"/>
            </a:br>
            <a:r>
              <a:rPr lang="fa-IR" dirty="0" smtClean="0"/>
              <a:t>اصلاح منحنی دانه بندی و کنترل میزان فیلر (</a:t>
            </a:r>
            <a:r>
              <a:rPr lang="en-US" dirty="0" smtClean="0"/>
              <a:t>FILLER</a:t>
            </a:r>
            <a:r>
              <a:rPr lang="fa-IR" dirty="0" smtClean="0"/>
              <a:t>) بتن یعنی بیشتری نسبت به سایر مواد داشته باشد و تغییر نسبت مصالح درشت به ریز (در بتن های معمولی شن بیشتر است ولی در اینجا نسبتها برابر باید باشد)، نسبت آب به سیمان حداقل است، از دیگر عوامل موثر ویبره ی مناسب است و برای افزایش ضریب اطمینان لزوما همه بتن ها نیاز به افزودنی ندارند البته اگرخوب اجرا شود.</a:t>
            </a:r>
            <a:br>
              <a:rPr lang="fa-IR" dirty="0" smtClean="0"/>
            </a:br>
            <a:r>
              <a:rPr lang="fa-IR" dirty="0" smtClean="0"/>
              <a:t/>
            </a:r>
            <a:br>
              <a:rPr lang="fa-IR" dirty="0" smtClean="0"/>
            </a:br>
            <a:r>
              <a:rPr lang="fa-IR" b="1" dirty="0" smtClean="0"/>
              <a:t>اصول آب بندی درزها</a:t>
            </a:r>
            <a:br>
              <a:rPr lang="fa-IR" b="1" dirty="0" smtClean="0"/>
            </a:br>
            <a:r>
              <a:rPr lang="fa-IR" b="1" dirty="0" smtClean="0"/>
              <a:t>    </a:t>
            </a:r>
            <a:r>
              <a:rPr lang="fa-IR" dirty="0" smtClean="0"/>
              <a:t>• واتر استاپ</a:t>
            </a:r>
            <a:br>
              <a:rPr lang="fa-IR" dirty="0" smtClean="0"/>
            </a:br>
            <a:r>
              <a:rPr lang="fa-IR" dirty="0" smtClean="0"/>
              <a:t>    • درزگیر که به عنوان مکمل استفاده می شود نه به </a:t>
            </a:r>
            <a:endParaRPr lang="en-US"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500042"/>
            <a:ext cx="7994679" cy="6143667"/>
          </a:xfrm>
        </p:spPr>
        <p:txBody>
          <a:bodyPr>
            <a:normAutofit fontScale="77500" lnSpcReduction="20000"/>
          </a:bodyPr>
          <a:lstStyle/>
          <a:p>
            <a:pPr algn="r" rtl="1">
              <a:lnSpc>
                <a:spcPct val="170000"/>
              </a:lnSpc>
            </a:pPr>
            <a:r>
              <a:rPr lang="fa-IR" dirty="0" smtClean="0"/>
              <a:t>عنوان جایگزین</a:t>
            </a:r>
            <a:r>
              <a:rPr lang="en-US" dirty="0" smtClean="0"/>
              <a:t>.  </a:t>
            </a:r>
            <a:r>
              <a:rPr lang="fa-IR" dirty="0" smtClean="0"/>
              <a:t/>
            </a:r>
            <a:br>
              <a:rPr lang="fa-IR" dirty="0" smtClean="0"/>
            </a:br>
            <a:r>
              <a:rPr lang="fa-IR" dirty="0" smtClean="0"/>
              <a:t/>
            </a:r>
            <a:br>
              <a:rPr lang="fa-IR" dirty="0" smtClean="0"/>
            </a:br>
            <a:r>
              <a:rPr lang="fa-IR" dirty="0" smtClean="0"/>
              <a:t>کاربرد واتراستاپ ها برای آب بندی درزهای اجرایی و درزهای انبساط در سازه های بتنی آبی استفاده می شود.</a:t>
            </a:r>
            <a:br>
              <a:rPr lang="fa-IR" dirty="0" smtClean="0"/>
            </a:br>
            <a:r>
              <a:rPr lang="fa-IR" dirty="0" smtClean="0"/>
              <a:t>اهمیت واتر استاپ ها را در سازه های آبی می توان به مانند بادبند ها در سازه ها عنوان نمود.</a:t>
            </a:r>
            <a:br>
              <a:rPr lang="fa-IR" dirty="0" smtClean="0"/>
            </a:br>
            <a:r>
              <a:rPr lang="fa-IR" dirty="0" smtClean="0"/>
              <a:t>واتر استاپ طول مسیر جریان و حرکت آب را طولانی می کند تا آب نتواند نشت کند. ضخامت بتن بر اساس میزان نفوذ پذیری از آن جهت اهمیت دارد که اگر ضخامتش بیشتر از میزان نفوذ پذیری آب باشد تا آب از آن عبور نکند.</a:t>
            </a:r>
            <a:br>
              <a:rPr lang="fa-IR" dirty="0" smtClean="0"/>
            </a:br>
            <a:r>
              <a:rPr lang="fa-IR" dirty="0" smtClean="0"/>
              <a:t>یکی از نکات در طراحی، عرض واتر استاپ است، که عمق نفوذ بیشتر از یک دور رفت و برگشت باشد.</a:t>
            </a:r>
            <a:br>
              <a:rPr lang="fa-IR" dirty="0" smtClean="0"/>
            </a:br>
            <a:r>
              <a:rPr lang="fa-IR" dirty="0" smtClean="0"/>
              <a:t/>
            </a:r>
            <a:br>
              <a:rPr lang="fa-IR" dirty="0" smtClean="0"/>
            </a:br>
            <a:r>
              <a:rPr lang="fa-IR" b="1" dirty="0" smtClean="0"/>
              <a:t>انواع درزها</a:t>
            </a:r>
            <a:br>
              <a:rPr lang="fa-IR" b="1" dirty="0" smtClean="0"/>
            </a:br>
            <a:r>
              <a:rPr lang="fa-IR" dirty="0" smtClean="0"/>
              <a:t>1- درزهای ثابت: در این درزها آرماتور قطع نمی شود.</a:t>
            </a:r>
            <a:br>
              <a:rPr lang="fa-IR" dirty="0" smtClean="0"/>
            </a:br>
            <a:r>
              <a:rPr lang="fa-IR" dirty="0" smtClean="0"/>
              <a:t>    الف) درزهای اجرایی (مثل قطع بتن ریزی و عدم پیوستگی)</a:t>
            </a:r>
            <a:br>
              <a:rPr lang="fa-IR" dirty="0" smtClean="0"/>
            </a:br>
            <a:endParaRPr lang="en-US"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4290"/>
            <a:ext cx="7772400" cy="6286543"/>
          </a:xfrm>
        </p:spPr>
        <p:txBody>
          <a:bodyPr>
            <a:normAutofit fontScale="77500" lnSpcReduction="20000"/>
          </a:bodyPr>
          <a:lstStyle/>
          <a:p>
            <a:pPr algn="r" rtl="1">
              <a:lnSpc>
                <a:spcPct val="170000"/>
              </a:lnSpc>
            </a:pPr>
            <a:r>
              <a:rPr lang="fa-IR" dirty="0" smtClean="0"/>
              <a:t>    ب) ترک</a:t>
            </a:r>
            <a:br>
              <a:rPr lang="fa-IR" dirty="0" smtClean="0"/>
            </a:br>
            <a:r>
              <a:rPr lang="fa-IR" dirty="0" smtClean="0"/>
              <a:t/>
            </a:r>
            <a:br>
              <a:rPr lang="fa-IR" dirty="0" smtClean="0"/>
            </a:br>
            <a:r>
              <a:rPr lang="fa-IR" dirty="0" smtClean="0"/>
              <a:t>2- درزهای حرکتی:</a:t>
            </a:r>
            <a:br>
              <a:rPr lang="fa-IR" dirty="0" smtClean="0"/>
            </a:br>
            <a:r>
              <a:rPr lang="fa-IR" dirty="0" smtClean="0"/>
              <a:t>    الف) انبساط حرارتی</a:t>
            </a:r>
            <a:br>
              <a:rPr lang="fa-IR" dirty="0" smtClean="0"/>
            </a:br>
            <a:r>
              <a:rPr lang="fa-IR" dirty="0" smtClean="0"/>
              <a:t>    ب) انقباض</a:t>
            </a:r>
            <a:br>
              <a:rPr lang="fa-IR" dirty="0" smtClean="0"/>
            </a:br>
            <a:r>
              <a:rPr lang="fa-IR" dirty="0" smtClean="0"/>
              <a:t>    ج) فرعی ترکیبی</a:t>
            </a:r>
            <a:br>
              <a:rPr lang="fa-IR" dirty="0" smtClean="0"/>
            </a:br>
            <a:r>
              <a:rPr lang="fa-IR" dirty="0" smtClean="0"/>
              <a:t/>
            </a:r>
            <a:br>
              <a:rPr lang="fa-IR" dirty="0" smtClean="0"/>
            </a:br>
            <a:r>
              <a:rPr lang="fa-IR" dirty="0" smtClean="0"/>
              <a:t>بنا به نوع درزها 2 نوع واتر استاپ داریم که شامل تخت که در وسطش حفره نمی باشد.</a:t>
            </a:r>
            <a:br>
              <a:rPr lang="fa-IR" dirty="0" smtClean="0"/>
            </a:br>
            <a:r>
              <a:rPr lang="fa-IR" dirty="0" smtClean="0"/>
              <a:t>همه واتر استاپ ها آج دارند که باعث چسبندگی و افزایش طول مسیر آب می باشند و نوع آنها با توجه به نوع درز تعیین می شوند.</a:t>
            </a:r>
            <a:br>
              <a:rPr lang="fa-IR" dirty="0" smtClean="0"/>
            </a:br>
            <a:r>
              <a:rPr lang="fa-IR" dirty="0" smtClean="0"/>
              <a:t>در واتر استاپ هایی که در وسطش حفره دارند، حفره دقیقا وسط درز حرارتی انبساطی می افتد که جلوگیری از بازی کردن درز میشود .</a:t>
            </a:r>
            <a:br>
              <a:rPr lang="fa-IR" dirty="0" smtClean="0"/>
            </a:br>
            <a:r>
              <a:rPr lang="fa-IR" dirty="0" smtClean="0"/>
              <a:t>انواع واتر استاپ ها از لحاظ محل قرار گیری در مقاطع بتنی به انواع زیر تقسیم می شوند:</a:t>
            </a:r>
            <a:br>
              <a:rPr lang="fa-IR" dirty="0" smtClean="0"/>
            </a:br>
            <a:r>
              <a:rPr lang="fa-IR" dirty="0" smtClean="0"/>
              <a:t>    الف) واتر استاپ های میانی</a:t>
            </a:r>
            <a:br>
              <a:rPr lang="fa-IR" dirty="0" smtClean="0"/>
            </a:br>
            <a:endParaRPr lang="en-US" dirty="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5728"/>
            <a:ext cx="7850216" cy="6215106"/>
          </a:xfrm>
        </p:spPr>
        <p:txBody>
          <a:bodyPr>
            <a:normAutofit fontScale="77500" lnSpcReduction="20000"/>
          </a:bodyPr>
          <a:lstStyle/>
          <a:p>
            <a:pPr algn="r" rtl="1">
              <a:lnSpc>
                <a:spcPct val="170000"/>
              </a:lnSpc>
            </a:pPr>
            <a:r>
              <a:rPr lang="fa-IR" dirty="0" smtClean="0"/>
              <a:t>ب) واتر استاپ های کفی (کف استخر)</a:t>
            </a:r>
            <a:br>
              <a:rPr lang="fa-IR" dirty="0" smtClean="0"/>
            </a:br>
            <a:r>
              <a:rPr lang="fa-IR" dirty="0" smtClean="0"/>
              <a:t>    ج) واتر استاپ های روکار</a:t>
            </a:r>
            <a:endParaRPr lang="en-US" dirty="0" smtClean="0"/>
          </a:p>
          <a:p>
            <a:pPr algn="r" rtl="1">
              <a:lnSpc>
                <a:spcPct val="170000"/>
              </a:lnSpc>
            </a:pPr>
            <a:r>
              <a:rPr lang="fa-IR" dirty="0" smtClean="0"/>
              <a:t/>
            </a:r>
            <a:br>
              <a:rPr lang="fa-IR" dirty="0" smtClean="0"/>
            </a:br>
            <a:r>
              <a:rPr lang="fa-IR" b="1" dirty="0" smtClean="0"/>
              <a:t>نکته:</a:t>
            </a:r>
            <a:r>
              <a:rPr lang="fa-IR" dirty="0" smtClean="0"/>
              <a:t> در درزهای انبساطی واتر استاپ ها مستقیما با آب در تماس هستند ولی در درزهای اجرائی اینگونه نیست.</a:t>
            </a:r>
            <a:br>
              <a:rPr lang="fa-IR" dirty="0" smtClean="0"/>
            </a:br>
            <a:r>
              <a:rPr lang="fa-IR" dirty="0" smtClean="0"/>
              <a:t/>
            </a:r>
            <a:br>
              <a:rPr lang="fa-IR" dirty="0" smtClean="0"/>
            </a:br>
            <a:r>
              <a:rPr lang="fa-IR" dirty="0" smtClean="0"/>
              <a:t>عوامل موثر در تعیین اشکال و ابعاد واتر استاپ ها</a:t>
            </a:r>
            <a:br>
              <a:rPr lang="fa-IR" dirty="0" smtClean="0"/>
            </a:br>
            <a:r>
              <a:rPr lang="fa-IR" dirty="0" smtClean="0"/>
              <a:t>    • نوع و اندازه درز</a:t>
            </a:r>
            <a:br>
              <a:rPr lang="fa-IR" dirty="0" smtClean="0"/>
            </a:br>
            <a:r>
              <a:rPr lang="fa-IR" dirty="0" smtClean="0"/>
              <a:t>    • محل قرار گیری واتر استاپ ها در مقطع بتنی</a:t>
            </a:r>
            <a:br>
              <a:rPr lang="fa-IR" dirty="0" smtClean="0"/>
            </a:br>
            <a:r>
              <a:rPr lang="fa-IR" dirty="0" smtClean="0"/>
              <a:t>    • ضخامت قطعه بتنی که واتر استاپ ها در آن قرار دارند</a:t>
            </a:r>
            <a:br>
              <a:rPr lang="fa-IR" dirty="0" smtClean="0"/>
            </a:br>
            <a:r>
              <a:rPr lang="fa-IR" dirty="0" smtClean="0"/>
              <a:t>    • فشار هیدرواستاتیک درون سازه</a:t>
            </a:r>
            <a:endParaRPr lang="en-US" dirty="0" smtClean="0"/>
          </a:p>
          <a:p>
            <a:pPr algn="r" rtl="1">
              <a:lnSpc>
                <a:spcPct val="170000"/>
              </a:lnSpc>
            </a:pPr>
            <a:r>
              <a:rPr lang="fa-IR" dirty="0" smtClean="0"/>
              <a:t/>
            </a:r>
            <a:br>
              <a:rPr lang="fa-IR" dirty="0" smtClean="0"/>
            </a:br>
            <a:r>
              <a:rPr lang="fa-IR" b="1" dirty="0" smtClean="0"/>
              <a:t>نکته 1:</a:t>
            </a:r>
            <a:r>
              <a:rPr lang="fa-IR" dirty="0" smtClean="0"/>
              <a:t> دو گوه انتهایی واتر استاپ ها نقش بسیار مهمی در جلوگیری از عبور آب دارد،چون گوه های وسطی که در کشش قرار می گیرند تخت می شوند ولی انتها هیچ تغییری نمی کند.</a:t>
            </a:r>
            <a:br>
              <a:rPr lang="fa-IR" dirty="0" smtClean="0"/>
            </a:br>
            <a:endParaRPr lang="en-U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57166"/>
            <a:ext cx="7772400" cy="6072229"/>
          </a:xfrm>
        </p:spPr>
        <p:txBody>
          <a:bodyPr>
            <a:normAutofit fontScale="85000" lnSpcReduction="10000"/>
          </a:bodyPr>
          <a:lstStyle/>
          <a:p>
            <a:pPr algn="r" rtl="1">
              <a:lnSpc>
                <a:spcPct val="170000"/>
              </a:lnSpc>
            </a:pPr>
            <a:r>
              <a:rPr lang="fa-IR" b="1" dirty="0" smtClean="0"/>
              <a:t>نکته 2:</a:t>
            </a:r>
            <a:r>
              <a:rPr lang="fa-IR" dirty="0" smtClean="0"/>
              <a:t> واتر استاپ به هیچ وجه خم یا سوراخ نمی شود. این واتر استاپ ها را باید از بالا و پایین کاملا مهار شود.</a:t>
            </a:r>
            <a:endParaRPr lang="en-US" dirty="0" smtClean="0"/>
          </a:p>
          <a:p>
            <a:pPr algn="r" rtl="1">
              <a:lnSpc>
                <a:spcPct val="170000"/>
              </a:lnSpc>
            </a:pPr>
            <a:r>
              <a:rPr lang="fa-IR" dirty="0" smtClean="0"/>
              <a:t/>
            </a:r>
            <a:br>
              <a:rPr lang="fa-IR" dirty="0" smtClean="0"/>
            </a:br>
            <a:r>
              <a:rPr lang="fa-IR" dirty="0" smtClean="0"/>
              <a:t>ساده ترین راه همپوشانی (</a:t>
            </a:r>
            <a:r>
              <a:rPr lang="en-US" dirty="0" smtClean="0"/>
              <a:t>Overlap</a:t>
            </a:r>
            <a:r>
              <a:rPr lang="fa-IR" dirty="0" smtClean="0"/>
              <a:t>) هرچقدر که </a:t>
            </a:r>
            <a:r>
              <a:rPr lang="en-US" dirty="0" smtClean="0"/>
              <a:t>Overlap</a:t>
            </a:r>
            <a:r>
              <a:rPr lang="fa-IR" dirty="0" smtClean="0"/>
              <a:t> زیاد باشد به خاطر آج ها دو سر کاملا بر هم منطبق نمی شوند.</a:t>
            </a:r>
            <a:br>
              <a:rPr lang="fa-IR" dirty="0" smtClean="0"/>
            </a:br>
            <a:r>
              <a:rPr lang="fa-IR" dirty="0" smtClean="0"/>
              <a:t>بهترین راه </a:t>
            </a:r>
            <a:r>
              <a:rPr lang="en-US" dirty="0" smtClean="0"/>
              <a:t>Overlap</a:t>
            </a:r>
            <a:r>
              <a:rPr lang="fa-IR" dirty="0" smtClean="0"/>
              <a:t> توسط جوش لب به لب توسط دستگاه مخصوص هویه برقی می باشد به این صورت است که دو سر واتر استاپ را ذوب می کنند و به هم می چسبانند.</a:t>
            </a:r>
            <a:endParaRPr lang="en-US" dirty="0" smtClean="0"/>
          </a:p>
          <a:p>
            <a:pPr algn="r" rtl="1">
              <a:lnSpc>
                <a:spcPct val="170000"/>
              </a:lnSpc>
            </a:pPr>
            <a:r>
              <a:rPr lang="fa-IR" dirty="0" smtClean="0"/>
              <a:t/>
            </a:r>
            <a:br>
              <a:rPr lang="fa-IR" dirty="0" smtClean="0"/>
            </a:br>
            <a:r>
              <a:rPr lang="fa-IR" b="1" dirty="0" smtClean="0"/>
              <a:t>نکته:</a:t>
            </a:r>
            <a:r>
              <a:rPr lang="fa-IR" dirty="0" smtClean="0"/>
              <a:t> دقت شود که واتر استاپ باید ذوب شود نه اینکه بسوزد.</a:t>
            </a:r>
            <a:br>
              <a:rPr lang="fa-IR" dirty="0" smtClean="0"/>
            </a:br>
            <a:r>
              <a:rPr lang="fa-IR" b="1" dirty="0" smtClean="0"/>
              <a:t>نکته:</a:t>
            </a:r>
            <a:r>
              <a:rPr lang="fa-IR" dirty="0" smtClean="0"/>
              <a:t> دقت شود که در هنگام ذوب گاز سمی متصاعد می شود و باید در فضای باز و از ماسک استفاده شود.</a:t>
            </a:r>
            <a:endParaRPr lang="en-US" dirty="0" smtClean="0"/>
          </a:p>
          <a:p>
            <a:pPr algn="r" rtl="1">
              <a:lnSpc>
                <a:spcPct val="170000"/>
              </a:lnSpc>
            </a:pPr>
            <a:r>
              <a:rPr lang="fa-IR" dirty="0" smtClean="0"/>
              <a:t/>
            </a:r>
            <a:br>
              <a:rPr lang="fa-IR" dirty="0" smtClean="0"/>
            </a:br>
            <a:r>
              <a:rPr lang="fa-IR" dirty="0" smtClean="0"/>
              <a:t>مراحل کار: هنگام ذوب کردن هر دو لبه به طور همزمان </a:t>
            </a:r>
            <a:endParaRPr 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4290"/>
            <a:ext cx="7772400" cy="6215105"/>
          </a:xfrm>
        </p:spPr>
        <p:txBody>
          <a:bodyPr>
            <a:normAutofit fontScale="85000" lnSpcReduction="20000"/>
          </a:bodyPr>
          <a:lstStyle/>
          <a:p>
            <a:pPr algn="r" rtl="1">
              <a:lnSpc>
                <a:spcPct val="170000"/>
              </a:lnSpc>
            </a:pPr>
            <a:r>
              <a:rPr lang="fa-IR" dirty="0" smtClean="0"/>
              <a:t>توسط المانی که وسطش می گذاریم و با گرما می شود.</a:t>
            </a:r>
            <a:br>
              <a:rPr lang="fa-IR" dirty="0" smtClean="0"/>
            </a:br>
            <a:r>
              <a:rPr lang="fa-IR" dirty="0" smtClean="0"/>
              <a:t>واتر استاپ در محل عمود بر درز در کشش است و ما در مورد مقاومت کششی این محل اتصال نداریم.</a:t>
            </a:r>
            <a:br>
              <a:rPr lang="fa-IR" dirty="0" smtClean="0"/>
            </a:br>
            <a:r>
              <a:rPr lang="fa-IR" dirty="0" smtClean="0"/>
              <a:t/>
            </a:r>
            <a:br>
              <a:rPr lang="fa-IR" dirty="0" smtClean="0"/>
            </a:br>
            <a:r>
              <a:rPr lang="fa-IR" b="1" dirty="0" smtClean="0"/>
              <a:t>آزمایش کنترل کیفیت واتر استاپ</a:t>
            </a:r>
            <a:br>
              <a:rPr lang="fa-IR" b="1" dirty="0" smtClean="0"/>
            </a:br>
            <a:r>
              <a:rPr lang="fa-IR" dirty="0" smtClean="0"/>
              <a:t>دو قطعه </a:t>
            </a:r>
            <a:r>
              <a:rPr lang="en-US" dirty="0" smtClean="0"/>
              <a:t>I</a:t>
            </a:r>
            <a:r>
              <a:rPr lang="fa-IR" dirty="0" smtClean="0"/>
              <a:t> شکل از واتر استاپ در هر دو جهت آنها بریده می شود و مورد بررسی قرار می گیرد.</a:t>
            </a:r>
            <a:br>
              <a:rPr lang="fa-IR" dirty="0" smtClean="0"/>
            </a:br>
            <a:r>
              <a:rPr lang="fa-IR" b="1" dirty="0" smtClean="0"/>
              <a:t>نکته:</a:t>
            </a:r>
            <a:r>
              <a:rPr lang="fa-IR" dirty="0" smtClean="0"/>
              <a:t> افزایش طول در زمان بریدگی و مقاومت مهم است.</a:t>
            </a:r>
            <a:br>
              <a:rPr lang="fa-IR" dirty="0" smtClean="0"/>
            </a:br>
            <a:r>
              <a:rPr lang="fa-IR" dirty="0" smtClean="0"/>
              <a:t>در سالهای گذشته ار واتر استاپ های مسی استفاده می شد که راحت پاره می شدند و در جوش دادن آنها به مشکل بر می خوردند و در ضمن گران بودند و استفاده از آنها به صرفه نبود.</a:t>
            </a:r>
            <a:br>
              <a:rPr lang="fa-IR" dirty="0" smtClean="0"/>
            </a:br>
            <a:r>
              <a:rPr lang="fa-IR" dirty="0" smtClean="0"/>
              <a:t>واتر استاپ های </a:t>
            </a:r>
            <a:r>
              <a:rPr lang="en-US" dirty="0" smtClean="0"/>
              <a:t>P.V.C</a:t>
            </a:r>
            <a:r>
              <a:rPr lang="fa-IR" dirty="0" smtClean="0"/>
              <a:t> در مقابل اشعه ماوراء بنفش خشک و شکننده می شوند. </a:t>
            </a:r>
            <a:br>
              <a:rPr lang="fa-IR" dirty="0" smtClean="0"/>
            </a:br>
            <a:r>
              <a:rPr lang="fa-IR" dirty="0" smtClean="0"/>
              <a:t/>
            </a:r>
            <a:br>
              <a:rPr lang="fa-IR" dirty="0" smtClean="0"/>
            </a:br>
            <a:r>
              <a:rPr lang="fa-IR" dirty="0" smtClean="0"/>
              <a:t>از ویژگی های واتر استاپ های مرغوب می توان به موارد زیر اشاره کرد:</a:t>
            </a:r>
            <a:br>
              <a:rPr lang="fa-IR" dirty="0" smtClean="0"/>
            </a:br>
            <a:r>
              <a:rPr lang="fa-IR" dirty="0" smtClean="0"/>
              <a:t>    • دارای رنگ روشن باشد (چون رنگ تیره از جنس مواد </a:t>
            </a:r>
            <a:endParaRPr lang="en-US"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4348" y="571480"/>
            <a:ext cx="7772400" cy="3214710"/>
          </a:xfrm>
        </p:spPr>
        <p:txBody>
          <a:bodyPr>
            <a:normAutofit fontScale="85000" lnSpcReduction="10000"/>
          </a:bodyPr>
          <a:lstStyle/>
          <a:p>
            <a:pPr algn="r" rtl="1">
              <a:lnSpc>
                <a:spcPct val="170000"/>
              </a:lnSpc>
            </a:pPr>
            <a:r>
              <a:rPr lang="fa-IR" dirty="0" smtClean="0"/>
              <a:t>کهنه می باشد)،</a:t>
            </a:r>
            <a:br>
              <a:rPr lang="fa-IR" dirty="0" smtClean="0"/>
            </a:br>
            <a:r>
              <a:rPr lang="fa-IR" dirty="0" smtClean="0"/>
              <a:t>    • سطح آنها حتما آجدار باشد</a:t>
            </a:r>
            <a:br>
              <a:rPr lang="fa-IR" dirty="0" smtClean="0"/>
            </a:br>
            <a:r>
              <a:rPr lang="fa-IR" dirty="0" smtClean="0"/>
              <a:t>    • زیر تابش مستقیم نور خورشید قرار نگیرد.</a:t>
            </a:r>
            <a:br>
              <a:rPr lang="fa-IR" dirty="0" smtClean="0"/>
            </a:br>
            <a:r>
              <a:rPr lang="fa-IR" dirty="0" smtClean="0"/>
              <a:t>    • به هیچ وجه سطح آن چرب نباشد.</a:t>
            </a:r>
            <a:endParaRPr lang="en-US" dirty="0" smtClean="0"/>
          </a:p>
          <a:p>
            <a:pPr algn="r" rtl="1">
              <a:lnSpc>
                <a:spcPct val="170000"/>
              </a:lnSpc>
            </a:pPr>
            <a:r>
              <a:rPr lang="fa-IR" dirty="0" smtClean="0"/>
              <a:t>تصویر زیر مقاطع برخی از انواع آب بند را نشان می دهد:</a:t>
            </a:r>
            <a:endParaRPr lang="en-US" dirty="0" smtClean="0"/>
          </a:p>
          <a:p>
            <a:pPr algn="r" rtl="1">
              <a:lnSpc>
                <a:spcPct val="170000"/>
              </a:lnSpc>
            </a:pPr>
            <a:r>
              <a:rPr lang="fa-IR" dirty="0" smtClean="0"/>
              <a:t> </a:t>
            </a:r>
            <a:endParaRPr lang="en-US" dirty="0" smtClean="0"/>
          </a:p>
          <a:p>
            <a:pPr algn="r" rtl="1">
              <a:lnSpc>
                <a:spcPct val="170000"/>
              </a:lnSpc>
            </a:pPr>
            <a:r>
              <a:rPr lang="fa-IR" dirty="0" smtClean="0"/>
              <a:t> </a:t>
            </a:r>
            <a:endParaRPr lang="en-US" dirty="0" smtClean="0"/>
          </a:p>
          <a:p>
            <a:pPr algn="r">
              <a:lnSpc>
                <a:spcPct val="170000"/>
              </a:lnSpc>
            </a:pPr>
            <a:endParaRPr lang="en-US" dirty="0"/>
          </a:p>
        </p:txBody>
      </p:sp>
      <p:pic>
        <p:nvPicPr>
          <p:cNvPr id="4" name="Picture 3" descr="مقاطع برخی از انواع آب بند"/>
          <p:cNvPicPr/>
          <p:nvPr/>
        </p:nvPicPr>
        <p:blipFill>
          <a:blip r:embed="rId2" cstate="print">
            <a:duotone>
              <a:prstClr val="black"/>
              <a:srgbClr val="D9C3A5">
                <a:tint val="50000"/>
                <a:satMod val="180000"/>
              </a:srgbClr>
            </a:duotone>
          </a:blip>
          <a:srcRect/>
          <a:stretch>
            <a:fillRect/>
          </a:stretch>
        </p:blipFill>
        <p:spPr bwMode="auto">
          <a:xfrm>
            <a:off x="3500430" y="2500306"/>
            <a:ext cx="2147570" cy="414274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714356"/>
            <a:ext cx="7905776" cy="5786478"/>
          </a:xfrm>
        </p:spPr>
        <p:txBody>
          <a:bodyPr>
            <a:normAutofit/>
          </a:bodyPr>
          <a:lstStyle/>
          <a:p>
            <a:pPr algn="r" rtl="1">
              <a:lnSpc>
                <a:spcPct val="170000"/>
              </a:lnSpc>
            </a:pPr>
            <a:r>
              <a:rPr lang="ar-SA" dirty="0" smtClean="0"/>
              <a:t>ساختار بتنی که با ضد آب کریستالی محافظت گردیده است ، از انتشار کلراید ها جلوگیری می کند. این ساختار از فولادهای تقویتی بتن حفاظت کرده و از خرابی های ناشی از اکسیداسیون آرماتورها پیش گیری می کند</a:t>
            </a:r>
            <a:r>
              <a:rPr lang="en-US" dirty="0" smtClean="0"/>
              <a:t>.</a:t>
            </a:r>
            <a:br>
              <a:rPr lang="en-US" dirty="0" smtClean="0"/>
            </a:br>
            <a:r>
              <a:rPr lang="en-US" dirty="0" smtClean="0"/>
              <a:t/>
            </a:r>
            <a:br>
              <a:rPr lang="en-US" dirty="0" smtClean="0"/>
            </a:br>
            <a:r>
              <a:rPr lang="ar-SA" dirty="0" smtClean="0"/>
              <a:t>بسیاری از روش های سنتی حفاظت بتن نظیر اندودها و دیگر پوشش ها ، ممکن است در دراز مدت مستعد خرابی از آب و ترکیبات شیمیایی گردند و انبساط</a:t>
            </a:r>
            <a:endParaRPr lang="en-US" dirty="0" smtClean="0"/>
          </a:p>
          <a:p>
            <a:pPr algn="r" rtl="1">
              <a:lnSpc>
                <a:spcPct val="170000"/>
              </a:lnSpc>
            </a:pPr>
            <a:endParaRPr lang="en-US" dirty="0"/>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5786" y="4643446"/>
            <a:ext cx="7772400" cy="1500187"/>
          </a:xfrm>
        </p:spPr>
        <p:txBody>
          <a:bodyPr/>
          <a:lstStyle/>
          <a:p>
            <a:pPr algn="r" rtl="1"/>
            <a:r>
              <a:rPr lang="fa-IR" dirty="0" smtClean="0"/>
              <a:t>برگرفته شده از:</a:t>
            </a:r>
            <a:endParaRPr lang="en-US" dirty="0" smtClean="0"/>
          </a:p>
          <a:p>
            <a:pPr rtl="1"/>
            <a:r>
              <a:rPr lang="en-US" dirty="0" smtClean="0"/>
              <a:t>http://www.civilmaster.ir/fa/articles/22-articles/198-water-stop.html</a:t>
            </a:r>
          </a:p>
          <a:p>
            <a:pPr rtl="1"/>
            <a:r>
              <a:rPr lang="fa-IR" dirty="0" smtClean="0"/>
              <a:t> </a:t>
            </a:r>
            <a:endParaRPr lang="en-US" dirty="0" smtClean="0"/>
          </a:p>
          <a:p>
            <a:endParaRPr lang="en-US" dirty="0"/>
          </a:p>
        </p:txBody>
      </p:sp>
      <p:pic>
        <p:nvPicPr>
          <p:cNvPr id="4" name="Picture 3" descr="آب بندها (واتراستاپ، Water Stop)"/>
          <p:cNvPicPr/>
          <p:nvPr/>
        </p:nvPicPr>
        <p:blipFill>
          <a:blip r:embed="rId2" cstate="print"/>
          <a:srcRect/>
          <a:stretch>
            <a:fillRect/>
          </a:stretch>
        </p:blipFill>
        <p:spPr bwMode="auto">
          <a:xfrm>
            <a:off x="2000232" y="1428736"/>
            <a:ext cx="3782060" cy="2216785"/>
          </a:xfrm>
          <a:prstGeom prst="rect">
            <a:avLst/>
          </a:prstGeom>
          <a:noFill/>
          <a:ln w="9525">
            <a:noFill/>
            <a:miter lim="800000"/>
            <a:headEnd/>
            <a:tailEnd/>
          </a:ln>
        </p:spPr>
      </p:pic>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
            <a:ext cx="7239000" cy="2510829"/>
          </a:xfrm>
        </p:spPr>
        <p:txBody>
          <a:bodyPr/>
          <a:lstStyle/>
          <a:p>
            <a:pPr algn="r" rtl="1">
              <a:lnSpc>
                <a:spcPct val="150000"/>
              </a:lnSpc>
            </a:pPr>
            <a:r>
              <a:rPr lang="fa-IR" dirty="0" smtClean="0"/>
              <a:t>منابع:</a:t>
            </a:r>
            <a:endParaRPr lang="en-US" dirty="0"/>
          </a:p>
        </p:txBody>
      </p:sp>
      <p:sp>
        <p:nvSpPr>
          <p:cNvPr id="3" name="Text Placeholder 2"/>
          <p:cNvSpPr>
            <a:spLocks noGrp="1"/>
          </p:cNvSpPr>
          <p:nvPr>
            <p:ph type="body" idx="1"/>
          </p:nvPr>
        </p:nvSpPr>
        <p:spPr>
          <a:xfrm>
            <a:off x="428596" y="257640"/>
            <a:ext cx="3886200" cy="6171756"/>
          </a:xfrm>
        </p:spPr>
        <p:txBody>
          <a:bodyPr>
            <a:normAutofit fontScale="70000" lnSpcReduction="20000"/>
          </a:bodyPr>
          <a:lstStyle/>
          <a:p>
            <a:pPr>
              <a:lnSpc>
                <a:spcPct val="170000"/>
              </a:lnSpc>
            </a:pPr>
            <a:r>
              <a:rPr lang="fa-IR" dirty="0" smtClean="0"/>
              <a:t> </a:t>
            </a:r>
            <a:endParaRPr lang="en-US" dirty="0" smtClean="0"/>
          </a:p>
          <a:p>
            <a:pPr>
              <a:lnSpc>
                <a:spcPct val="170000"/>
              </a:lnSpc>
            </a:pPr>
            <a:r>
              <a:rPr lang="ar-SA" dirty="0" smtClean="0"/>
              <a:t> </a:t>
            </a:r>
            <a:endParaRPr lang="en-US" dirty="0" smtClean="0"/>
          </a:p>
          <a:p>
            <a:pPr lvl="0" rtl="1">
              <a:lnSpc>
                <a:spcPct val="170000"/>
              </a:lnSpc>
            </a:pPr>
            <a:r>
              <a:rPr lang="en-US" dirty="0" smtClean="0">
                <a:hlinkClick r:id="rId2"/>
              </a:rPr>
              <a:t>http://www.iranshahrsaz.com/showthread</a:t>
            </a:r>
            <a:endParaRPr lang="en-US" dirty="0" smtClean="0"/>
          </a:p>
          <a:p>
            <a:pPr lvl="0" rtl="1">
              <a:lnSpc>
                <a:spcPct val="170000"/>
              </a:lnSpc>
            </a:pPr>
            <a:r>
              <a:rPr lang="en-US" dirty="0" smtClean="0">
                <a:hlinkClick r:id="rId3"/>
              </a:rPr>
              <a:t>http://about.aruna.ir/archives</a:t>
            </a:r>
            <a:endParaRPr lang="en-US" dirty="0" smtClean="0"/>
          </a:p>
          <a:p>
            <a:pPr lvl="0" rtl="1">
              <a:lnSpc>
                <a:spcPct val="170000"/>
              </a:lnSpc>
            </a:pPr>
            <a:r>
              <a:rPr lang="en-US" dirty="0" smtClean="0"/>
              <a:t>www.shasa.ir </a:t>
            </a:r>
          </a:p>
          <a:p>
            <a:pPr lvl="0" rtl="1">
              <a:lnSpc>
                <a:spcPct val="170000"/>
              </a:lnSpc>
            </a:pPr>
            <a:r>
              <a:rPr lang="en-US" dirty="0" smtClean="0"/>
              <a:t>tech-info.persionblog.ir</a:t>
            </a:r>
          </a:p>
          <a:p>
            <a:pPr lvl="0" rtl="1">
              <a:lnSpc>
                <a:spcPct val="170000"/>
              </a:lnSpc>
            </a:pPr>
            <a:r>
              <a:rPr lang="en-US" dirty="0" smtClean="0">
                <a:hlinkClick r:id="rId4"/>
              </a:rPr>
              <a:t>http://www.n-aidapoushesh.com</a:t>
            </a:r>
            <a:endParaRPr lang="en-US" dirty="0" smtClean="0"/>
          </a:p>
          <a:p>
            <a:pPr lvl="0" rtl="1">
              <a:lnSpc>
                <a:spcPct val="170000"/>
              </a:lnSpc>
            </a:pPr>
            <a:r>
              <a:rPr lang="en-US" dirty="0" smtClean="0">
                <a:hlinkClick r:id="rId5"/>
              </a:rPr>
              <a:t>http://www.apadanaagri.com/visitorpages</a:t>
            </a:r>
            <a:endParaRPr lang="en-US" dirty="0" smtClean="0"/>
          </a:p>
          <a:p>
            <a:pPr lvl="0" rtl="1">
              <a:lnSpc>
                <a:spcPct val="170000"/>
              </a:lnSpc>
            </a:pPr>
            <a:r>
              <a:rPr lang="en-US" dirty="0" smtClean="0"/>
              <a:t>  </a:t>
            </a:r>
            <a:r>
              <a:rPr lang="en-US" dirty="0" smtClean="0">
                <a:hlinkClick r:id="rId6"/>
              </a:rPr>
              <a:t>http://www.petronet.ir/index.</a:t>
            </a:r>
            <a:r>
              <a:rPr lang="en-US" dirty="0" smtClean="0"/>
              <a:t> </a:t>
            </a:r>
          </a:p>
          <a:p>
            <a:pPr lvl="0" rtl="1">
              <a:lnSpc>
                <a:spcPct val="170000"/>
              </a:lnSpc>
            </a:pPr>
            <a:r>
              <a:rPr lang="en-US" dirty="0" smtClean="0"/>
              <a:t>ajandbana.com/Abuot_Pc_Sheet.htm </a:t>
            </a:r>
          </a:p>
          <a:p>
            <a:pPr lvl="0" rtl="1">
              <a:lnSpc>
                <a:spcPct val="170000"/>
              </a:lnSpc>
            </a:pPr>
            <a:r>
              <a:rPr lang="en-US" dirty="0" smtClean="0"/>
              <a:t>http://www.jasjoo.com/books/countries</a:t>
            </a:r>
          </a:p>
          <a:p>
            <a:pPr lvl="0" rtl="1">
              <a:lnSpc>
                <a:spcPct val="170000"/>
              </a:lnSpc>
            </a:pPr>
            <a:r>
              <a:rPr lang="en-US" dirty="0" smtClean="0"/>
              <a:t> jlianj.com</a:t>
            </a:r>
          </a:p>
          <a:p>
            <a:pPr lvl="0" rtl="1">
              <a:lnSpc>
                <a:spcPct val="170000"/>
              </a:lnSpc>
            </a:pPr>
            <a:r>
              <a:rPr lang="en-US" dirty="0" smtClean="0"/>
              <a:t>http://www.iran-eng.com/archive</a:t>
            </a:r>
          </a:p>
          <a:p>
            <a:pPr algn="l">
              <a:lnSpc>
                <a:spcPct val="170000"/>
              </a:lnSpc>
            </a:pPr>
            <a:endParaRPr lang="en-US"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14290"/>
            <a:ext cx="3886200" cy="6643710"/>
          </a:xfrm>
        </p:spPr>
        <p:txBody>
          <a:bodyPr>
            <a:normAutofit fontScale="70000" lnSpcReduction="20000"/>
          </a:bodyPr>
          <a:lstStyle/>
          <a:p>
            <a:pPr lvl="0" rtl="1">
              <a:lnSpc>
                <a:spcPct val="170000"/>
              </a:lnSpc>
            </a:pPr>
            <a:r>
              <a:rPr lang="en-US" dirty="0" smtClean="0">
                <a:hlinkClick r:id="rId2"/>
              </a:rPr>
              <a:t> http://mantimag.com/wp-content/</a:t>
            </a:r>
            <a:r>
              <a:rPr lang="en-US" dirty="0" smtClean="0"/>
              <a:t> </a:t>
            </a:r>
            <a:r>
              <a:rPr lang="fa-IR" dirty="0" smtClean="0"/>
              <a:t>)	</a:t>
            </a:r>
            <a:endParaRPr lang="en-US" dirty="0" smtClean="0"/>
          </a:p>
          <a:p>
            <a:pPr lvl="0" rtl="1">
              <a:lnSpc>
                <a:spcPct val="170000"/>
              </a:lnSpc>
            </a:pPr>
            <a:r>
              <a:rPr lang="en-US" dirty="0" smtClean="0">
                <a:hlinkClick r:id="rId3"/>
              </a:rPr>
              <a:t>http://www.bahaneh.net/hall/topic</a:t>
            </a:r>
            <a:r>
              <a:rPr lang="en-US" dirty="0" smtClean="0"/>
              <a:t>  </a:t>
            </a:r>
          </a:p>
          <a:p>
            <a:pPr lvl="0" rtl="1">
              <a:lnSpc>
                <a:spcPct val="170000"/>
              </a:lnSpc>
            </a:pPr>
            <a:r>
              <a:rPr lang="en-US" i="1" dirty="0" smtClean="0"/>
              <a:t>asemane-7om.persianblog.ir/post/100</a:t>
            </a:r>
            <a:endParaRPr lang="en-US" dirty="0" smtClean="0"/>
          </a:p>
          <a:p>
            <a:pPr lvl="0" rtl="1">
              <a:lnSpc>
                <a:spcPct val="170000"/>
              </a:lnSpc>
            </a:pPr>
            <a:r>
              <a:rPr lang="en-US" dirty="0" smtClean="0"/>
              <a:t>http://www.daneshju.ir/forum/</a:t>
            </a:r>
          </a:p>
          <a:p>
            <a:pPr lvl="0" rtl="1">
              <a:lnSpc>
                <a:spcPct val="170000"/>
              </a:lnSpc>
            </a:pPr>
            <a:r>
              <a:rPr lang="en-US" dirty="0" smtClean="0">
                <a:hlinkClick r:id="rId4"/>
              </a:rPr>
              <a:t>http://hamkarbime.com/Pages/view.</a:t>
            </a:r>
            <a:r>
              <a:rPr lang="en-US" dirty="0" smtClean="0"/>
              <a:t> </a:t>
            </a:r>
          </a:p>
          <a:p>
            <a:pPr lvl="0" rtl="1">
              <a:lnSpc>
                <a:spcPct val="170000"/>
              </a:lnSpc>
            </a:pPr>
            <a:r>
              <a:rPr lang="en-US" dirty="0" err="1" smtClean="0"/>
              <a:t>Bioinert</a:t>
            </a:r>
            <a:r>
              <a:rPr lang="en-US" dirty="0" smtClean="0"/>
              <a:t>, biodegradable and </a:t>
            </a:r>
            <a:r>
              <a:rPr lang="en-US" dirty="0" err="1" smtClean="0"/>
              <a:t>injectible</a:t>
            </a:r>
            <a:r>
              <a:rPr lang="en-US" dirty="0" smtClean="0"/>
              <a:t> polymeric matrix composites...,Joao F. Man</a:t>
            </a:r>
          </a:p>
          <a:p>
            <a:pPr lvl="0" rtl="1">
              <a:lnSpc>
                <a:spcPct val="170000"/>
              </a:lnSpc>
            </a:pPr>
            <a:r>
              <a:rPr lang="fa-IR" dirty="0" smtClean="0"/>
              <a:t>یادمان ارک</a:t>
            </a:r>
            <a:endParaRPr lang="en-US" dirty="0" smtClean="0"/>
          </a:p>
          <a:p>
            <a:pPr lvl="0" rtl="1">
              <a:lnSpc>
                <a:spcPct val="170000"/>
              </a:lnSpc>
            </a:pPr>
            <a:r>
              <a:rPr lang="en-US" dirty="0" smtClean="0">
                <a:hlinkClick r:id="rId5"/>
              </a:rPr>
              <a:t>http://www.daneshju.ir/forum/290/t13466-2.htm</a:t>
            </a:r>
            <a:endParaRPr lang="en-US" dirty="0" smtClean="0"/>
          </a:p>
          <a:p>
            <a:pPr lvl="0" rtl="1">
              <a:lnSpc>
                <a:spcPct val="170000"/>
              </a:lnSpc>
            </a:pPr>
            <a:r>
              <a:rPr lang="en-US" dirty="0" smtClean="0"/>
              <a:t>Htt://izoturk..blogfa.com</a:t>
            </a:r>
          </a:p>
          <a:p>
            <a:pPr lvl="0" rtl="1">
              <a:lnSpc>
                <a:spcPct val="170000"/>
              </a:lnSpc>
            </a:pPr>
            <a:r>
              <a:rPr lang="fa-IR" dirty="0" smtClean="0"/>
              <a:t>سایت علمی مهندسین عمران دانشگاه آزاد واحد جنوب</a:t>
            </a:r>
            <a:endParaRPr lang="en-US" dirty="0" smtClean="0"/>
          </a:p>
          <a:p>
            <a:pPr lvl="0" rtl="1">
              <a:lnSpc>
                <a:spcPct val="170000"/>
              </a:lnSpc>
            </a:pPr>
            <a:r>
              <a:rPr lang="en-US" dirty="0" smtClean="0"/>
              <a:t>http://www.rayasazeh.com</a:t>
            </a:r>
          </a:p>
          <a:p>
            <a:pPr lvl="0" rtl="1">
              <a:lnSpc>
                <a:spcPct val="170000"/>
              </a:lnSpc>
            </a:pPr>
            <a:r>
              <a:rPr lang="en-US" dirty="0" smtClean="0"/>
              <a:t>Aftab.ir</a:t>
            </a:r>
          </a:p>
          <a:p>
            <a:pPr lvl="0" rtl="1">
              <a:lnSpc>
                <a:spcPct val="170000"/>
              </a:lnSpc>
            </a:pPr>
            <a:r>
              <a:rPr lang="en-US" dirty="0" smtClean="0"/>
              <a:t>www.manzelmag.com/main/1388-04-01</a:t>
            </a:r>
          </a:p>
          <a:p>
            <a:pPr lvl="0" rtl="1">
              <a:lnSpc>
                <a:spcPct val="170000"/>
              </a:lnSpc>
            </a:pPr>
            <a:r>
              <a:rPr lang="en-US" dirty="0" smtClean="0">
                <a:hlinkClick r:id="rId6"/>
              </a:rPr>
              <a:t>http://patinehsazanepars.blogfa.com</a:t>
            </a:r>
            <a:endParaRPr lang="en-US" dirty="0" smtClean="0"/>
          </a:p>
          <a:p>
            <a:pPr>
              <a:lnSpc>
                <a:spcPct val="170000"/>
              </a:lnSpc>
            </a:pPr>
            <a:endParaRPr lang="en-US" dirty="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14290"/>
            <a:ext cx="3886200" cy="6357982"/>
          </a:xfrm>
        </p:spPr>
        <p:txBody>
          <a:bodyPr>
            <a:normAutofit/>
          </a:bodyPr>
          <a:lstStyle/>
          <a:p>
            <a:pPr lvl="0" rtl="1"/>
            <a:r>
              <a:rPr lang="en-US" dirty="0" smtClean="0"/>
              <a:t>ttp://arkaco.parsiblog.com</a:t>
            </a:r>
          </a:p>
          <a:p>
            <a:pPr lvl="0" rtl="1"/>
            <a:r>
              <a:rPr lang="en-US" dirty="0" smtClean="0">
                <a:hlinkClick r:id="rId2"/>
              </a:rPr>
              <a:t>http://www.ariadata.ir/item</a:t>
            </a:r>
            <a:endParaRPr lang="en-US" dirty="0" smtClean="0"/>
          </a:p>
          <a:p>
            <a:pPr lvl="0" rtl="1"/>
            <a:r>
              <a:rPr lang="en-US" dirty="0" smtClean="0"/>
              <a:t>http://www.civilmaster.ir/fa/articles-water-stop.html</a:t>
            </a:r>
          </a:p>
          <a:p>
            <a:pPr lvl="0" rtl="1"/>
            <a:r>
              <a:rPr lang="fa-IR" dirty="0" smtClean="0"/>
              <a:t>وبلاگ مهندسین عمران</a:t>
            </a:r>
            <a:endParaRPr lang="en-US" dirty="0" smtClean="0"/>
          </a:p>
          <a:p>
            <a:pPr lvl="0" rtl="1"/>
            <a:r>
              <a:rPr lang="en-US" dirty="0" smtClean="0"/>
              <a:t>moein-omron.blogfa.com</a:t>
            </a:r>
          </a:p>
          <a:p>
            <a:pPr lvl="0" rtl="1"/>
            <a:r>
              <a:rPr lang="ar-SA" dirty="0" smtClean="0"/>
              <a:t>انتشارات اول وآخر</a:t>
            </a:r>
            <a:endParaRPr lang="en-US" dirty="0" smtClean="0"/>
          </a:p>
          <a:p>
            <a:pPr rtl="1"/>
            <a:r>
              <a:rPr lang="en-US" dirty="0" smtClean="0"/>
              <a:t> </a:t>
            </a:r>
          </a:p>
          <a:p>
            <a:pPr lvl="0" rtl="1"/>
            <a:r>
              <a:rPr lang="en-US" dirty="0" smtClean="0">
                <a:hlinkClick r:id="rId3"/>
              </a:rPr>
              <a:t>http://www.madaenco.ir/default</a:t>
            </a:r>
            <a:endParaRPr lang="en-US" dirty="0" smtClean="0"/>
          </a:p>
          <a:p>
            <a:pPr lvl="0" rtl="1"/>
            <a:r>
              <a:rPr lang="en-US" dirty="0" smtClean="0">
                <a:hlinkClick r:id="rId4"/>
              </a:rPr>
              <a:t>www.hamkelasy.com</a:t>
            </a:r>
            <a:endParaRPr lang="en-US" dirty="0" smtClean="0"/>
          </a:p>
          <a:p>
            <a:pPr lvl="0" rtl="1"/>
            <a:r>
              <a:rPr lang="en-US" dirty="0" smtClean="0"/>
              <a:t>s30yavash.persiangig.com</a:t>
            </a:r>
          </a:p>
          <a:p>
            <a:pPr lvl="0" rtl="1"/>
            <a:r>
              <a:rPr lang="en-US" dirty="0" smtClean="0">
                <a:hlinkClick r:id="rId5"/>
              </a:rPr>
              <a:t>http://www.netsara.org/</a:t>
            </a:r>
            <a:endParaRPr lang="en-US" dirty="0" smtClean="0"/>
          </a:p>
          <a:p>
            <a:pPr lvl="0" rtl="1"/>
            <a:r>
              <a:rPr lang="en-US" dirty="0" smtClean="0">
                <a:hlinkClick r:id="rId6"/>
              </a:rPr>
              <a:t>http://forum.iranblog.com/showthread</a:t>
            </a:r>
            <a:endParaRPr lang="en-US" dirty="0" smtClean="0"/>
          </a:p>
          <a:p>
            <a:pPr>
              <a:lnSpc>
                <a:spcPct val="170000"/>
              </a:lnSpc>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3" y="714356"/>
            <a:ext cx="8501122" cy="5786478"/>
          </a:xfrm>
        </p:spPr>
        <p:txBody>
          <a:bodyPr>
            <a:normAutofit/>
          </a:bodyPr>
          <a:lstStyle/>
          <a:p>
            <a:pPr algn="r" rtl="1">
              <a:lnSpc>
                <a:spcPct val="170000"/>
              </a:lnSpc>
            </a:pPr>
            <a:r>
              <a:rPr lang="ar-SA" dirty="0" smtClean="0"/>
              <a:t>در </a:t>
            </a:r>
            <a:r>
              <a:rPr lang="ar-SA" dirty="0"/>
              <a:t>صورتیکه فناوری کریستالی منافذ و شیارهای ناشی از فرایند خودگیری و عمل آوری بتن را بسته و بتن را مقاوم می نماید</a:t>
            </a:r>
            <a:r>
              <a:rPr lang="en-US" dirty="0"/>
              <a:t>.</a:t>
            </a:r>
            <a:br>
              <a:rPr lang="en-US" dirty="0"/>
            </a:br>
            <a:r>
              <a:rPr lang="en-US" dirty="0"/>
              <a:t/>
            </a:r>
            <a:br>
              <a:rPr lang="en-US" dirty="0"/>
            </a:br>
            <a:r>
              <a:rPr lang="ar-SA" dirty="0"/>
              <a:t>انواع بناها و کاربرد مناسب فناوری کریستالی:</a:t>
            </a:r>
            <a:r>
              <a:rPr lang="en-US" dirty="0"/>
              <a:t/>
            </a:r>
            <a:br>
              <a:rPr lang="en-US" dirty="0"/>
            </a:br>
            <a:r>
              <a:rPr lang="en-US" dirty="0"/>
              <a:t/>
            </a:r>
            <a:br>
              <a:rPr lang="en-US" dirty="0"/>
            </a:br>
            <a:r>
              <a:rPr lang="ar-SA" dirty="0"/>
              <a:t>فناوری حفاظت و ضد آب کردن کریستالی در دو شکل پودر و مایع وجود دارد. سه روش به کارگیری متفاوت شامل</a:t>
            </a:r>
            <a:r>
              <a:rPr lang="en-US" dirty="0"/>
              <a:t> :</a:t>
            </a:r>
            <a:br>
              <a:rPr lang="en-US" dirty="0"/>
            </a:br>
            <a:r>
              <a:rPr lang="ar-SA" dirty="0"/>
              <a:t>استفاده کردن بر روی یک ساختار موجود به عنوان مثال یک دیوار سازه ای یا یک دال کف</a:t>
            </a:r>
            <a:r>
              <a:rPr lang="en-US" dirty="0"/>
              <a:t/>
            </a:r>
            <a:br>
              <a:rPr lang="en-US" dirty="0"/>
            </a:br>
            <a:r>
              <a:rPr lang="ar-SA" dirty="0"/>
              <a:t>ترکیب مستقیم با مقدار بتن در کارگاه همانند یک افزودنی</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472" y="714356"/>
            <a:ext cx="7772400" cy="5715040"/>
          </a:xfrm>
        </p:spPr>
        <p:txBody>
          <a:bodyPr>
            <a:normAutofit lnSpcReduction="10000"/>
          </a:bodyPr>
          <a:lstStyle/>
          <a:p>
            <a:pPr algn="r" rtl="1"/>
            <a:r>
              <a:rPr lang="ar-SA" dirty="0"/>
              <a:t>پاشیدن مثل یک پودر خشک ، کاربرد سبز یا بدون رطوبت ماده خشک روی سطح </a:t>
            </a:r>
            <a:r>
              <a:rPr lang="ar-SA" dirty="0" smtClean="0"/>
              <a:t>بتن</a:t>
            </a:r>
            <a:r>
              <a:rPr lang="en-US" dirty="0" smtClean="0"/>
              <a:t>.</a:t>
            </a:r>
            <a:r>
              <a:rPr lang="ar-SA" dirty="0" smtClean="0"/>
              <a:t> </a:t>
            </a:r>
            <a:endParaRPr lang="en-US" dirty="0" smtClean="0"/>
          </a:p>
          <a:p>
            <a:pPr rtl="1"/>
            <a:endParaRPr lang="en-US" dirty="0"/>
          </a:p>
          <a:p>
            <a:pPr rtl="1"/>
            <a:endParaRPr lang="en-US" dirty="0" smtClean="0"/>
          </a:p>
          <a:p>
            <a:pPr rtl="1"/>
            <a:endParaRPr lang="en-US" dirty="0"/>
          </a:p>
          <a:p>
            <a:pPr rtl="1"/>
            <a:endParaRPr lang="en-US" dirty="0" smtClean="0"/>
          </a:p>
          <a:p>
            <a:pPr rtl="1"/>
            <a:endParaRPr lang="en-US" dirty="0" smtClean="0"/>
          </a:p>
          <a:p>
            <a:pPr rtl="1"/>
            <a:endParaRPr lang="en-US" dirty="0"/>
          </a:p>
          <a:p>
            <a:pPr rtl="1"/>
            <a:endParaRPr lang="en-US" dirty="0" smtClean="0"/>
          </a:p>
          <a:p>
            <a:pPr rtl="1"/>
            <a:r>
              <a:rPr lang="ar-SA" dirty="0"/>
              <a:t> </a:t>
            </a:r>
            <a:endParaRPr lang="en-US" dirty="0"/>
          </a:p>
          <a:p>
            <a:pPr rtl="1"/>
            <a:endParaRPr lang="en-US" dirty="0" smtClean="0"/>
          </a:p>
          <a:p>
            <a:pPr rtl="1"/>
            <a:endParaRPr lang="en-US" dirty="0"/>
          </a:p>
          <a:p>
            <a:pPr algn="r" rtl="1"/>
            <a:r>
              <a:rPr lang="ar-SA" dirty="0" smtClean="0"/>
              <a:t>برگرفته </a:t>
            </a:r>
            <a:r>
              <a:rPr lang="ar-SA" dirty="0"/>
              <a:t>شده:</a:t>
            </a:r>
            <a:endParaRPr lang="en-US" dirty="0"/>
          </a:p>
          <a:p>
            <a:pPr algn="r" rtl="1"/>
            <a:r>
              <a:rPr lang="en-US" u="sng" dirty="0">
                <a:hlinkClick r:id="rId2"/>
              </a:rPr>
              <a:t>http://lootty.blogfa.com</a:t>
            </a:r>
            <a:endParaRPr lang="en-US" dirty="0"/>
          </a:p>
          <a:p>
            <a:pPr algn="r" rtl="1"/>
            <a:r>
              <a:rPr lang="en-US" dirty="0"/>
              <a:t>http://arshahost.com</a:t>
            </a:r>
          </a:p>
          <a:p>
            <a:pPr rtl="1"/>
            <a:r>
              <a:rPr lang="ar-SA" dirty="0"/>
              <a:t> </a:t>
            </a:r>
            <a:endParaRPr lang="en-US" dirty="0"/>
          </a:p>
          <a:p>
            <a:pPr algn="r" rtl="1">
              <a:lnSpc>
                <a:spcPct val="170000"/>
              </a:lnSpc>
            </a:pPr>
            <a:endParaRPr lang="en-US" dirty="0"/>
          </a:p>
        </p:txBody>
      </p:sp>
      <p:pic>
        <p:nvPicPr>
          <p:cNvPr id="4" name="Picture 3"/>
          <p:cNvPicPr/>
          <p:nvPr/>
        </p:nvPicPr>
        <p:blipFill>
          <a:blip r:embed="rId3" cstate="print"/>
          <a:srcRect/>
          <a:stretch>
            <a:fillRect/>
          </a:stretch>
        </p:blipFill>
        <p:spPr bwMode="auto">
          <a:xfrm>
            <a:off x="1214414" y="1071546"/>
            <a:ext cx="4267200"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85720" y="214290"/>
            <a:ext cx="8215370" cy="5500726"/>
          </a:xfrm>
        </p:spPr>
        <p:txBody>
          <a:bodyPr>
            <a:normAutofit fontScale="85000" lnSpcReduction="20000"/>
          </a:bodyPr>
          <a:lstStyle/>
          <a:p>
            <a:pPr algn="ctr" rtl="1">
              <a:lnSpc>
                <a:spcPct val="160000"/>
              </a:lnSpc>
            </a:pPr>
            <a:r>
              <a:rPr lang="fa-IR" dirty="0"/>
              <a:t> فهرست                             </a:t>
            </a:r>
            <a:endParaRPr lang="en-US" dirty="0"/>
          </a:p>
          <a:p>
            <a:pPr algn="just" rtl="1">
              <a:lnSpc>
                <a:spcPct val="160000"/>
              </a:lnSpc>
            </a:pPr>
            <a:r>
              <a:rPr lang="fa-IR" dirty="0"/>
              <a:t> </a:t>
            </a:r>
            <a:endParaRPr lang="en-US" dirty="0" smtClean="0"/>
          </a:p>
          <a:p>
            <a:pPr algn="just" rtl="1">
              <a:lnSpc>
                <a:spcPct val="160000"/>
              </a:lnSpc>
            </a:pPr>
            <a:r>
              <a:rPr lang="fa-IR" dirty="0" smtClean="0"/>
              <a:t>مقدمه....................................................................................</a:t>
            </a:r>
            <a:r>
              <a:rPr lang="en-US" dirty="0" smtClean="0"/>
              <a:t>....</a:t>
            </a:r>
            <a:r>
              <a:rPr lang="fa-IR" dirty="0" smtClean="0"/>
              <a:t>..</a:t>
            </a:r>
            <a:r>
              <a:rPr lang="en-US" dirty="0" smtClean="0"/>
              <a:t>...............</a:t>
            </a:r>
            <a:r>
              <a:rPr lang="fa-IR" dirty="0" smtClean="0"/>
              <a:t>.......</a:t>
            </a:r>
            <a:r>
              <a:rPr lang="en-US" dirty="0" smtClean="0"/>
              <a:t>5</a:t>
            </a:r>
          </a:p>
          <a:p>
            <a:pPr algn="just" rtl="1">
              <a:lnSpc>
                <a:spcPct val="160000"/>
              </a:lnSpc>
            </a:pPr>
            <a:r>
              <a:rPr lang="fa-IR" dirty="0" smtClean="0"/>
              <a:t>سالید سرفیس ..................................................................................................</a:t>
            </a:r>
            <a:r>
              <a:rPr lang="en-US" b="1" dirty="0" smtClean="0"/>
              <a:t>6</a:t>
            </a:r>
            <a:endParaRPr lang="en-US" dirty="0"/>
          </a:p>
          <a:p>
            <a:pPr algn="just" rtl="1">
              <a:lnSpc>
                <a:spcPct val="160000"/>
              </a:lnSpc>
            </a:pPr>
            <a:r>
              <a:rPr lang="fa-IR" dirty="0"/>
              <a:t>بتن ضد آب</a:t>
            </a:r>
            <a:r>
              <a:rPr lang="fa-IR" dirty="0" smtClean="0"/>
              <a:t>....................................................................</a:t>
            </a:r>
            <a:r>
              <a:rPr lang="en-US" dirty="0" smtClean="0"/>
              <a:t>....</a:t>
            </a:r>
            <a:r>
              <a:rPr lang="fa-IR" dirty="0" smtClean="0"/>
              <a:t>........................</a:t>
            </a:r>
            <a:r>
              <a:rPr lang="en-US" dirty="0" smtClean="0"/>
              <a:t>.</a:t>
            </a:r>
            <a:r>
              <a:rPr lang="fa-IR" dirty="0" smtClean="0"/>
              <a:t>.......</a:t>
            </a:r>
            <a:r>
              <a:rPr lang="en-US" dirty="0" smtClean="0"/>
              <a:t>11</a:t>
            </a:r>
            <a:endParaRPr lang="en-US" dirty="0"/>
          </a:p>
          <a:p>
            <a:pPr algn="just" rtl="1">
              <a:lnSpc>
                <a:spcPct val="160000"/>
              </a:lnSpc>
            </a:pPr>
            <a:r>
              <a:rPr lang="fa-IR" dirty="0"/>
              <a:t>ساگاگلس</a:t>
            </a:r>
            <a:r>
              <a:rPr lang="fa-IR" dirty="0" smtClean="0"/>
              <a:t>...................................................................................................</a:t>
            </a:r>
            <a:r>
              <a:rPr lang="en-US" dirty="0" smtClean="0"/>
              <a:t>.</a:t>
            </a:r>
            <a:r>
              <a:rPr lang="fa-IR" dirty="0" smtClean="0"/>
              <a:t>....</a:t>
            </a:r>
            <a:r>
              <a:rPr lang="en-US" dirty="0" smtClean="0"/>
              <a:t>24</a:t>
            </a:r>
            <a:endParaRPr lang="en-US" dirty="0"/>
          </a:p>
          <a:p>
            <a:pPr algn="just" rtl="1">
              <a:lnSpc>
                <a:spcPct val="160000"/>
              </a:lnSpc>
            </a:pPr>
            <a:r>
              <a:rPr lang="fa-IR" dirty="0"/>
              <a:t>آجر مهند سی سبز</a:t>
            </a:r>
            <a:r>
              <a:rPr lang="fa-IR" dirty="0" smtClean="0"/>
              <a:t>............................................................................................</a:t>
            </a:r>
            <a:r>
              <a:rPr lang="en-US" dirty="0" smtClean="0"/>
              <a:t>25</a:t>
            </a:r>
            <a:endParaRPr lang="en-US" dirty="0"/>
          </a:p>
          <a:p>
            <a:pPr algn="just" rtl="1">
              <a:lnSpc>
                <a:spcPct val="160000"/>
              </a:lnSpc>
            </a:pPr>
            <a:r>
              <a:rPr lang="fa-IR" dirty="0"/>
              <a:t>پلی کربنات(جایگزین شیشه در ساختمان</a:t>
            </a:r>
            <a:r>
              <a:rPr lang="fa-IR" dirty="0" smtClean="0"/>
              <a:t>).............................................................</a:t>
            </a:r>
            <a:r>
              <a:rPr lang="en-US" dirty="0" smtClean="0"/>
              <a:t>31</a:t>
            </a:r>
            <a:endParaRPr lang="en-US" dirty="0"/>
          </a:p>
          <a:p>
            <a:pPr algn="just" rtl="1">
              <a:lnSpc>
                <a:spcPct val="160000"/>
              </a:lnSpc>
            </a:pPr>
            <a:r>
              <a:rPr lang="fa-IR" dirty="0"/>
              <a:t>بتن جذ ب کننده آلودگی هوا</a:t>
            </a:r>
            <a:r>
              <a:rPr lang="fa-IR" dirty="0" smtClean="0"/>
              <a:t>................................................................................</a:t>
            </a:r>
            <a:r>
              <a:rPr lang="en-US" dirty="0" smtClean="0"/>
              <a:t>45</a:t>
            </a:r>
            <a:r>
              <a:rPr lang="fa-IR" dirty="0" smtClean="0"/>
              <a:t> </a:t>
            </a:r>
            <a:endParaRPr lang="en-US" dirty="0"/>
          </a:p>
          <a:p>
            <a:pPr algn="just" rtl="1">
              <a:lnSpc>
                <a:spcPct val="160000"/>
              </a:lnSpc>
            </a:pPr>
            <a:r>
              <a:rPr lang="fa-IR" dirty="0"/>
              <a:t>بتن انتقال دهنده نور</a:t>
            </a:r>
            <a:r>
              <a:rPr lang="fa-IR" dirty="0" smtClean="0"/>
              <a:t>...........................................................................................</a:t>
            </a:r>
            <a:r>
              <a:rPr lang="en-US" dirty="0" smtClean="0"/>
              <a:t>47</a:t>
            </a:r>
            <a:endParaRPr lang="en-US" dirty="0"/>
          </a:p>
          <a:p>
            <a:pPr algn="just" rtl="1">
              <a:lnSpc>
                <a:spcPct val="160000"/>
              </a:lnSpc>
            </a:pPr>
            <a:r>
              <a:rPr lang="fa-IR" dirty="0"/>
              <a:t> </a:t>
            </a:r>
            <a:r>
              <a:rPr lang="en-US" dirty="0" err="1" smtClean="0"/>
              <a:t>Etfe</a:t>
            </a:r>
            <a:r>
              <a:rPr lang="en-US" dirty="0" smtClean="0"/>
              <a:t> </a:t>
            </a:r>
            <a:r>
              <a:rPr lang="fa-IR" dirty="0" smtClean="0"/>
              <a:t>چیست ..................................................</a:t>
            </a:r>
            <a:r>
              <a:rPr lang="en-US" dirty="0" smtClean="0"/>
              <a:t>..............</a:t>
            </a:r>
            <a:r>
              <a:rPr lang="fa-IR" dirty="0" smtClean="0"/>
              <a:t>....................................</a:t>
            </a:r>
            <a:r>
              <a:rPr lang="en-US" dirty="0" smtClean="0"/>
              <a:t>56</a:t>
            </a:r>
            <a:endParaRPr lang="en-US" dirty="0"/>
          </a:p>
          <a:p>
            <a:pPr algn="just" rtl="1">
              <a:lnSpc>
                <a:spcPct val="160000"/>
              </a:lnSpc>
            </a:pPr>
            <a:r>
              <a:rPr lang="fa-IR" dirty="0"/>
              <a:t>بلوک شیشه ای</a:t>
            </a:r>
            <a:r>
              <a:rPr lang="fa-IR" dirty="0" smtClean="0"/>
              <a:t>................................................................................................</a:t>
            </a:r>
            <a:r>
              <a:rPr lang="en-US" dirty="0" smtClean="0"/>
              <a:t>75</a:t>
            </a:r>
            <a:endParaRPr lang="en-US" dirty="0"/>
          </a:p>
          <a:p>
            <a:pPr algn="just" rtl="1">
              <a:lnSpc>
                <a:spcPct val="160000"/>
              </a:lnSpc>
            </a:pPr>
            <a:r>
              <a:rPr lang="fa-IR" dirty="0"/>
              <a:t>بتن هوشمند گرما زا</a:t>
            </a:r>
            <a:r>
              <a:rPr lang="fa-IR" dirty="0" smtClean="0"/>
              <a:t>...........................................................................................81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357166"/>
            <a:ext cx="8715435" cy="5929353"/>
          </a:xfrm>
        </p:spPr>
        <p:txBody>
          <a:bodyPr>
            <a:normAutofit lnSpcReduction="10000"/>
          </a:bodyPr>
          <a:lstStyle/>
          <a:p>
            <a:pPr algn="just" rtl="1">
              <a:lnSpc>
                <a:spcPct val="170000"/>
              </a:lnSpc>
            </a:pPr>
            <a:r>
              <a:rPr lang="ar-SA" dirty="0">
                <a:hlinkClick r:id="rId2"/>
              </a:rPr>
              <a:t>ساگا گلس، پوشش هوشمند رنگی کنترل نور در ساختمان</a:t>
            </a:r>
            <a:r>
              <a:rPr lang="ar-SA" dirty="0"/>
              <a:t> :</a:t>
            </a:r>
            <a:endParaRPr lang="en-US" dirty="0"/>
          </a:p>
          <a:p>
            <a:pPr algn="just" rtl="1">
              <a:lnSpc>
                <a:spcPct val="170000"/>
              </a:lnSpc>
            </a:pPr>
            <a:r>
              <a:rPr lang="en-US" dirty="0"/>
              <a:t> </a:t>
            </a:r>
          </a:p>
          <a:p>
            <a:pPr algn="just" rtl="1">
              <a:lnSpc>
                <a:spcPct val="170000"/>
              </a:lnSpc>
            </a:pPr>
            <a:r>
              <a:rPr lang="ar-SA" dirty="0"/>
              <a:t>ساگا گلس یک پوشش خارجی الکترونیکی است که با کنترل اشعه های خیره کننده خورشیدی، دید محافظت شده و بی نقصی را ارائه می دهد. </a:t>
            </a:r>
            <a:endParaRPr lang="en-US" dirty="0"/>
          </a:p>
          <a:p>
            <a:pPr algn="just" rtl="1">
              <a:lnSpc>
                <a:spcPct val="170000"/>
              </a:lnSpc>
            </a:pPr>
            <a:r>
              <a:rPr lang="ar-SA" dirty="0"/>
              <a:t> </a:t>
            </a:r>
            <a:endParaRPr lang="en-US" dirty="0"/>
          </a:p>
          <a:p>
            <a:pPr algn="just" rtl="1">
              <a:lnSpc>
                <a:spcPct val="170000"/>
              </a:lnSpc>
            </a:pPr>
            <a:r>
              <a:rPr lang="ar-SA" dirty="0"/>
              <a:t>بر خلاف محصولات لعابی موجود در بازار که با جذب </a:t>
            </a:r>
            <a:r>
              <a:rPr lang="en-US" dirty="0"/>
              <a:t>UV</a:t>
            </a:r>
            <a:r>
              <a:rPr lang="fa-IR" dirty="0"/>
              <a:t>، (پرتوهای فرابنفش) این عمل را انجام می دهند، ساگا گلس فیلم نازکی از چندین لایه اکسید تنگستن می باشد که با صرف  </a:t>
            </a:r>
            <a:r>
              <a:rPr lang="en-US" dirty="0"/>
              <a:t> 0.28 w/ft</a:t>
            </a:r>
            <a:r>
              <a:rPr lang="en-US" baseline="30000" dirty="0"/>
              <a:t>2</a:t>
            </a:r>
            <a:r>
              <a:rPr lang="fa-IR" dirty="0"/>
              <a:t> وات بر فوت مربع، در عرض چند دقیقه شیشه را از حالت کاملاً شفاف و بی رنگ به موقعیت رنگی مبدل ساخته و باصرف </a:t>
            </a:r>
            <a:r>
              <a:rPr lang="en-US" dirty="0"/>
              <a:t> 0.1w/ft</a:t>
            </a:r>
            <a:r>
              <a:rPr lang="en-US" baseline="30000" dirty="0"/>
              <a:t>2 </a:t>
            </a:r>
            <a:r>
              <a:rPr lang="fa-IR" dirty="0"/>
              <a:t>این موقعیت پایدار می ماند.</a:t>
            </a:r>
            <a:r>
              <a:rPr lang="ar-SA" dirty="0"/>
              <a:t> </a:t>
            </a:r>
            <a:endParaRPr lang="en-US" dirty="0"/>
          </a:p>
          <a:p>
            <a:pPr algn="just" rtl="1">
              <a:lnSpc>
                <a:spcPct val="170000"/>
              </a:lnSpc>
            </a:pPr>
            <a:r>
              <a:rPr lang="ar-SA" dirty="0"/>
              <a:t> </a:t>
            </a:r>
            <a:endParaRPr lang="en-US" dirty="0"/>
          </a:p>
          <a:p>
            <a:pPr algn="r" rt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785794"/>
            <a:ext cx="7905776" cy="4286280"/>
          </a:xfrm>
        </p:spPr>
        <p:txBody>
          <a:bodyPr>
            <a:normAutofit lnSpcReduction="10000"/>
          </a:bodyPr>
          <a:lstStyle/>
          <a:p>
            <a:pPr algn="r" rtl="1">
              <a:lnSpc>
                <a:spcPct val="170000"/>
              </a:lnSpc>
            </a:pPr>
            <a:r>
              <a:rPr lang="fa-IR" dirty="0" smtClean="0"/>
              <a:t>استفاده از یک واحد پوشش  ساگاگلس بر روی شیشه های شفاف معمولی، انتقال نور مرئی را از 62% به 3.5% کاهش داده و نیز باعث کاهش ضریب انتقال حرارت از 0.48 به 0.09 می گردد. استفاده از این محصول همچنین علارغم هزینه بالای آن نتایج بالقوه بسیاری شامل: بازدهی بالای ساختمان ها در استفاده از انرژی، آسایش مطلوب و ... را داراست.(1) </a:t>
            </a:r>
            <a:endParaRPr lang="en-US" dirty="0" smtClean="0"/>
          </a:p>
          <a:p>
            <a:pPr lvl="0" algn="r" rtl="1">
              <a:lnSpc>
                <a:spcPct val="170000"/>
              </a:lnSpc>
            </a:pPr>
            <a:r>
              <a:rPr lang="en-US" dirty="0" smtClean="0"/>
              <a:t>www.bahaneh.net</a:t>
            </a:r>
          </a:p>
          <a:p>
            <a:pPr algn="r" rtl="1">
              <a:lnSpc>
                <a:spcPct val="170000"/>
              </a:lnSpc>
            </a:pPr>
            <a:r>
              <a:rPr lang="ar-SA" dirty="0" smtClean="0"/>
              <a:t> </a:t>
            </a:r>
            <a:endParaRPr lang="en-US" dirty="0" smtClean="0"/>
          </a:p>
          <a:p>
            <a:pPr algn="r">
              <a:lnSpc>
                <a:spcPct val="170000"/>
              </a:lnSpc>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4348" y="3571876"/>
            <a:ext cx="7772400" cy="2857520"/>
          </a:xfrm>
        </p:spPr>
        <p:txBody>
          <a:bodyPr>
            <a:normAutofit fontScale="92500" lnSpcReduction="10000"/>
          </a:bodyPr>
          <a:lstStyle/>
          <a:p>
            <a:pPr algn="r" rtl="1">
              <a:lnSpc>
                <a:spcPct val="150000"/>
              </a:lnSpc>
            </a:pPr>
            <a:r>
              <a:rPr lang="fa-IR" dirty="0"/>
              <a:t>آجر مهند سی سبز: </a:t>
            </a:r>
            <a:endParaRPr lang="en-US" dirty="0" smtClean="0"/>
          </a:p>
          <a:p>
            <a:pPr algn="r" rtl="1">
              <a:lnSpc>
                <a:spcPct val="150000"/>
              </a:lnSpc>
            </a:pPr>
            <a:endParaRPr lang="en-US" dirty="0" smtClean="0"/>
          </a:p>
          <a:p>
            <a:pPr algn="r" rtl="1">
              <a:lnSpc>
                <a:spcPct val="150000"/>
              </a:lnSpc>
            </a:pPr>
            <a:r>
              <a:rPr lang="fa-IR" dirty="0" smtClean="0"/>
              <a:t>       </a:t>
            </a:r>
            <a:r>
              <a:rPr lang="ar-SA" dirty="0" smtClean="0"/>
              <a:t>                                                                                       </a:t>
            </a:r>
            <a:endParaRPr lang="en-US" dirty="0"/>
          </a:p>
          <a:p>
            <a:pPr algn="r" rtl="1">
              <a:lnSpc>
                <a:spcPct val="150000"/>
              </a:lnSpc>
            </a:pPr>
            <a:r>
              <a:rPr lang="fa-IR" dirty="0"/>
              <a:t>در کشور آمریکا سالانه تعداد </a:t>
            </a:r>
            <a:r>
              <a:rPr lang="fa-IR" b="1" dirty="0"/>
              <a:t>9 میلیارد قطعه آجر</a:t>
            </a:r>
            <a:r>
              <a:rPr lang="fa-IR" dirty="0"/>
              <a:t> تولید می شود. برای تولید آنها هزینه های معدن و برداشت خاک بسیار سنگین بوده و می بایست این آجرها در کوره</a:t>
            </a:r>
            <a:endParaRPr lang="en-US" dirty="0"/>
          </a:p>
        </p:txBody>
      </p:sp>
      <p:pic>
        <p:nvPicPr>
          <p:cNvPr id="5" name="--ipb-img-resizer-5" descr="http://archnoise.com/Construction%20Materials/No07/SageGlass.jpg"/>
          <p:cNvPicPr/>
          <p:nvPr/>
        </p:nvPicPr>
        <p:blipFill>
          <a:blip r:embed="rId2" cstate="print"/>
          <a:srcRect/>
          <a:stretch>
            <a:fillRect/>
          </a:stretch>
        </p:blipFill>
        <p:spPr bwMode="auto">
          <a:xfrm>
            <a:off x="1643042" y="214290"/>
            <a:ext cx="4876800" cy="3152775"/>
          </a:xfrm>
          <a:prstGeom prst="rect">
            <a:avLst/>
          </a:prstGeom>
          <a:noFill/>
          <a:ln w="9525">
            <a:noFill/>
            <a:miter lim="800000"/>
            <a:headEnd/>
            <a:tailEnd/>
          </a:ln>
        </p:spPr>
      </p:pic>
      <p:pic>
        <p:nvPicPr>
          <p:cNvPr id="6" name="NewsDetail20Middle_imgNews" descr="http://www.shasa.ir/showimage.aspx?imagepath=/shasa_content/media/image/2008/01/13173_orig.jpg&amp;mode=150">
            <a:hlinkClick r:id="rId3" tgtFrame="_blank" tooltip="'&quot; آجر مهندسی سبز&quot; در دانشگاه صنعتی امیرکبیر ساخته شد&lt;/br&gt;'"/>
          </p:cNvPr>
          <p:cNvPicPr/>
          <p:nvPr/>
        </p:nvPicPr>
        <p:blipFill>
          <a:blip r:embed="rId4" cstate="print"/>
          <a:srcRect/>
          <a:stretch>
            <a:fillRect/>
          </a:stretch>
        </p:blipFill>
        <p:spPr bwMode="auto">
          <a:xfrm>
            <a:off x="7429520" y="4143380"/>
            <a:ext cx="714375"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857232"/>
            <a:ext cx="8358246" cy="5572164"/>
          </a:xfrm>
        </p:spPr>
        <p:txBody>
          <a:bodyPr>
            <a:normAutofit fontScale="92500" lnSpcReduction="10000"/>
          </a:bodyPr>
          <a:lstStyle/>
          <a:p>
            <a:pPr algn="r" rtl="1">
              <a:lnSpc>
                <a:spcPct val="150000"/>
              </a:lnSpc>
            </a:pPr>
            <a:r>
              <a:rPr lang="fa-IR" dirty="0"/>
              <a:t>هایی که دمای آنها به حدود 1100 درجه می رسد، پخته شوند که این کار علاوه بر آنکه مصرف سوخت زیادی را به همراه دارد، ایجاد آلایندگی های زیست محیطی می نماید. همچنین تولید آجرهای سیمانی یا بتونی نیز باعث رها شدن هزاران کیلوگرم جیوه که بسیار سمی هستند در هوا می گردد.</a:t>
            </a:r>
            <a:endParaRPr lang="en-US" dirty="0"/>
          </a:p>
          <a:p>
            <a:pPr algn="r" rtl="1">
              <a:lnSpc>
                <a:spcPct val="150000"/>
              </a:lnSpc>
            </a:pPr>
            <a:r>
              <a:rPr lang="fa-IR" dirty="0"/>
              <a:t>با عنایت به مواردی که شرح شد، آقای </a:t>
            </a:r>
            <a:r>
              <a:rPr lang="fa-IR" b="1" dirty="0"/>
              <a:t>هنری لیو </a:t>
            </a:r>
            <a:r>
              <a:rPr lang="en-US" b="1" dirty="0"/>
              <a:t>(Henry Liu)</a:t>
            </a:r>
            <a:r>
              <a:rPr lang="en-US" dirty="0"/>
              <a:t> </a:t>
            </a:r>
            <a:r>
              <a:rPr lang="fa-IR" dirty="0"/>
              <a:t>اقدام به تولید آجرهای مناسبتری با به کارگیری ضایعات ذغال سنگی (</a:t>
            </a:r>
            <a:r>
              <a:rPr lang="en-US" dirty="0"/>
              <a:t>Fly-Ash</a:t>
            </a:r>
            <a:r>
              <a:rPr lang="fa-IR" dirty="0"/>
              <a:t>) کرده است. آجر های ابداعی وی تحت فشار بسار بالا به استحکام مورد نظر رسیده و نیازی به حرارت های بسیار بالا ندارد. این آجرها درون قالب ها شکل می گیرند و لذا شکل یکنواخت تر و سطح صاف تری دارند.</a:t>
            </a:r>
            <a:endParaRPr lang="en-US" dirty="0"/>
          </a:p>
          <a:p>
            <a:pPr algn="r" rtl="1">
              <a:lnSpc>
                <a:spcPct val="150000"/>
              </a:lnSpc>
            </a:pPr>
            <a:r>
              <a:rPr lang="fa-IR" dirty="0"/>
              <a:t>در سال 1999 زمانی که آقای هنری لیو </a:t>
            </a:r>
            <a:r>
              <a:rPr lang="en-US" dirty="0"/>
              <a:t>(Henry Liu)</a:t>
            </a:r>
            <a:r>
              <a:rPr lang="fa-IR" dirty="0"/>
              <a:t> در یک نیروگاه مشغول به کار بود، مقداری از ضایعات نیروگاه یا همان </a:t>
            </a:r>
            <a:r>
              <a:rPr lang="en-US" b="1" dirty="0"/>
              <a:t>Fly-Ash</a:t>
            </a:r>
            <a:r>
              <a:rPr lang="en-US" dirty="0"/>
              <a:t> </a:t>
            </a:r>
            <a:r>
              <a:rPr lang="fa-IR" dirty="0"/>
              <a:t>به او داده شد. وی بعدها تصمیم گرفت که آنها را وارد مجموعه هیدروالکتریکی خود کرده و نتیجه حاصل از آن را مشاهده کند. چیزی که او از فشردن</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85728"/>
            <a:ext cx="8072494" cy="6357981"/>
          </a:xfrm>
        </p:spPr>
        <p:txBody>
          <a:bodyPr>
            <a:normAutofit fontScale="92500" lnSpcReduction="10000"/>
          </a:bodyPr>
          <a:lstStyle/>
          <a:p>
            <a:pPr algn="r" rtl="1">
              <a:lnSpc>
                <a:spcPct val="170000"/>
              </a:lnSpc>
            </a:pPr>
            <a:r>
              <a:rPr lang="fa-IR" dirty="0"/>
              <a:t>ضایعات نیروگاه بدست آورد، پودر سفید رنگی بود که سپس آن را با آب مخلوط کرده و تحت فشاری معادل 4000 پوند بر اینچ مربع قرار داد. بعد از گذشت دو هفته مخلوط تبدیل به بلوک هایی شد که به اندازه بتون محکم بودند. چنین رویدادی اتفاقی نبود. زیرا این بلوک ها از به هم چسبیدن ذرات سیمان به وجود می آید و اکسید کلسیم با مواد اطراف خود در مجاورت آب ترکیب شده و مجمومه سخره ای بسیار مقاومی را به وجود می آورد.</a:t>
            </a:r>
            <a:endParaRPr lang="en-US" dirty="0"/>
          </a:p>
          <a:p>
            <a:pPr algn="r" rtl="1">
              <a:lnSpc>
                <a:spcPct val="170000"/>
              </a:lnSpc>
            </a:pPr>
            <a:r>
              <a:rPr lang="fa-IR" dirty="0"/>
              <a:t>آقای لیو به مدت هشت سال بر روی این پروژه کار کرد. این آجرها می بایست تحمل مقاومت در مقابل 50 بار یخ زدن و گرم شدن را می داشتند ولی آجرهای وی بعد از هشت مرتبه سرد و گرم شدن دچار ترک خوردگی می شدند. او سعی کرد با تغییر شکل و حتی اضافه کردن الیاف نایلون، این مشکل را برطرف کند. بالاخره  ایشان نوعی  ماده  شیمیایی را  با مخلوط  اولیه خود  ترکیب کرد که  به آن  عامل </a:t>
            </a:r>
            <a:r>
              <a:rPr lang="fa-IR" b="1" dirty="0"/>
              <a:t>اینترین</a:t>
            </a:r>
            <a:r>
              <a:rPr lang="fa-IR" dirty="0"/>
              <a:t> </a:t>
            </a:r>
            <a:r>
              <a:rPr lang="fa-IR" b="1" dirty="0"/>
              <a:t>منت هوا </a:t>
            </a:r>
            <a:r>
              <a:rPr lang="en-US" b="1" dirty="0"/>
              <a:t>(Air Entrainment)</a:t>
            </a:r>
            <a:r>
              <a:rPr lang="en-US" dirty="0"/>
              <a:t> </a:t>
            </a:r>
            <a:r>
              <a:rPr lang="fa-IR" dirty="0"/>
              <a:t>می گویند. این ماده سبب ایجاد میلیون ها حباب میکروسکوپی در بلوک آجر سفت شده، می</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85728"/>
            <a:ext cx="8429683" cy="6286544"/>
          </a:xfrm>
        </p:spPr>
        <p:txBody>
          <a:bodyPr>
            <a:normAutofit/>
          </a:bodyPr>
          <a:lstStyle/>
          <a:p>
            <a:pPr algn="r" rtl="1">
              <a:lnSpc>
                <a:spcPct val="160000"/>
              </a:lnSpc>
            </a:pPr>
            <a:r>
              <a:rPr lang="fa-IR" dirty="0"/>
              <a:t>شود و فضای کمتری را برای حرکت آب داده و سیکل مقاومت در مقابل آزمایش سرما-گرما را تا 100 بار افزایش می دهد.</a:t>
            </a:r>
            <a:endParaRPr lang="en-US" dirty="0"/>
          </a:p>
          <a:p>
            <a:pPr algn="r" rtl="1">
              <a:lnSpc>
                <a:spcPct val="160000"/>
              </a:lnSpc>
            </a:pPr>
            <a:r>
              <a:rPr lang="fa-IR" dirty="0"/>
              <a:t>هنری لیو در صدد است که مجوز تولید این آجرها را به تولیدکنندگان واگذار نماید ولی بعید به نظر می رسد که استقبال چندانی از آن گردد. چون میزان ساعت کاری که وی برای اتمام این کار صرف کرده بالغ بر </a:t>
            </a:r>
            <a:r>
              <a:rPr lang="fa-IR" b="1" dirty="0"/>
              <a:t>20 هزار ساعت</a:t>
            </a:r>
            <a:r>
              <a:rPr lang="fa-IR" dirty="0"/>
              <a:t> است.(1) </a:t>
            </a:r>
            <a:endParaRPr lang="en-US" dirty="0"/>
          </a:p>
          <a:p>
            <a:pPr algn="r" rtl="1">
              <a:lnSpc>
                <a:spcPct val="160000"/>
              </a:lnSpc>
            </a:pPr>
            <a:r>
              <a:rPr lang="fa-IR" dirty="0"/>
              <a:t> </a:t>
            </a:r>
            <a:endParaRPr lang="en-US" dirty="0"/>
          </a:p>
          <a:p>
            <a:pPr algn="r" rtl="1">
              <a:lnSpc>
                <a:spcPct val="160000"/>
              </a:lnSpc>
            </a:pPr>
            <a:r>
              <a:rPr lang="fa-IR" dirty="0"/>
              <a:t> </a:t>
            </a:r>
            <a:endParaRPr lang="en-US" dirty="0"/>
          </a:p>
          <a:p>
            <a:pPr algn="r" rtl="1">
              <a:lnSpc>
                <a:spcPct val="160000"/>
              </a:lnSpc>
            </a:pPr>
            <a:r>
              <a:rPr lang="fa-IR" dirty="0"/>
              <a:t>آجر مهندسی ساخته شده در ایران:</a:t>
            </a:r>
            <a:endParaRPr lang="en-US" dirty="0"/>
          </a:p>
          <a:p>
            <a:pPr algn="r" rtl="1">
              <a:lnSpc>
                <a:spcPct val="160000"/>
              </a:lnSpc>
            </a:pPr>
            <a:r>
              <a:rPr lang="ar-SA" dirty="0"/>
              <a:t>آجر مهندسی استاندارد بدون نیاز به پخت در دمای بالا به همت پژوهشگران دانشکده مهندسی معدن و متالورژی دانشگاه صنعتی امیرکبیر طراحی و ساخته شده است.در این طرح برای ساخت آجر از روشی جدید استفاده شده که علاوه بر بی نیازی از مصرف سوخت و انرژی بالا و نیز</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285729"/>
            <a:ext cx="8286808" cy="4714907"/>
          </a:xfrm>
        </p:spPr>
        <p:txBody>
          <a:bodyPr>
            <a:normAutofit/>
          </a:bodyPr>
          <a:lstStyle/>
          <a:p>
            <a:pPr algn="r" rtl="1">
              <a:lnSpc>
                <a:spcPct val="150000"/>
              </a:lnSpc>
            </a:pPr>
            <a:r>
              <a:rPr lang="ar-SA" dirty="0"/>
              <a:t>عدم تولید آلودگی‌های زیست محیطی از بالاترین استانداردهای روز در ساخت آجر بهره‌مند بوده و می‌تواند جایگزین مناسبی برای خشت زنی سنتی در مناطق محروم باشد. وی افزود: امروز پسماندهای صنعتی که در اغلب موارد سمی و خطرناک هستند به یکی از مهمترین دغدغه‌های مهندسان و صنعتگران تبدیل شده‌اند. رشد صنعتی سریع جهان در دو دهه اخیر، افزایش جمعیت و افزایش مصرف تولیدات صنعتی باعث شده است که روزانه صدها میلیون تن مواد صنعتی وارد محیط زیست شوند که تبعاتی همچون گرم شدن دمای زمین، سوراخ شدن لایه ازن از بین رفتن زیستگاه‌های طبیعی جانداران و به هم خوردن تعادل میزان آب شیرین و شور در آب اقیانوس‌ها را در پی داشته باشد. مجری طرح در ادامه خاطر نشان کرد:</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14291"/>
            <a:ext cx="8358246" cy="5857915"/>
          </a:xfrm>
        </p:spPr>
        <p:txBody>
          <a:bodyPr>
            <a:normAutofit/>
          </a:bodyPr>
          <a:lstStyle/>
          <a:p>
            <a:pPr algn="r" rtl="1">
              <a:lnSpc>
                <a:spcPct val="170000"/>
              </a:lnSpc>
            </a:pPr>
            <a:r>
              <a:rPr lang="ar-SA" dirty="0"/>
              <a:t>این آجر سبز از ویژگی‌هایی چون مقاومت فشاری بالا، مقاومت در مقابل یخ زدگی، درصد جذب آب پایین، عدم وجود تحدب و تعقر در سطوح خارجی، پایین بودن درصد مواد محلول، استاندارد بودن و عدم نیاز به پخت در دمای بالا برخوردار است. مشهدی زاده گفت: کاهش مصرف سوخت و انرژی، کاهش خطرات ناشی از زلزله، چند منظوره بودن، امکان ساخت آجر در مناطق محروم و تبدیل سرباره و ذوب آهن به عنوان پسماند صنعتی به یک محصول صنعتی پرمصرف از دیگر ویژگی‌های این آجر سبز است. این دانشجوی دانشگاه صنعتی امیر کبیر گفت: در حالی که آجرهای کنونی باید در دمای 900 تا 1000 درجه سانتی‌گراد به مدت حداقل 10 ساعت پخته شوند، آجر سرباره تنها به خشک کردن طی مدت 12 ساعت در</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2845" y="214291"/>
            <a:ext cx="8643998" cy="6429420"/>
          </a:xfrm>
        </p:spPr>
        <p:txBody>
          <a:bodyPr>
            <a:normAutofit fontScale="92500" lnSpcReduction="20000"/>
          </a:bodyPr>
          <a:lstStyle/>
          <a:p>
            <a:pPr algn="r" rtl="1">
              <a:lnSpc>
                <a:spcPct val="170000"/>
              </a:lnSpc>
            </a:pPr>
            <a:r>
              <a:rPr lang="ar-SA" dirty="0"/>
              <a:t>دمای 85 سانتیگراد نیازمند است. ، این طرح به همت سهراب مشهدی زاده، نیما رخصتی و علیرضا سمیعی زفرقندی با راهنمایی مهندس زهرا مصحفی شبستری و مشاوره مهندس اکبری اجرا شده است.(2)</a:t>
            </a:r>
            <a:endParaRPr lang="en-US" dirty="0"/>
          </a:p>
          <a:p>
            <a:pPr algn="r" rtl="1">
              <a:lnSpc>
                <a:spcPct val="170000"/>
              </a:lnSpc>
            </a:pPr>
            <a:r>
              <a:rPr lang="ar-SA" dirty="0"/>
              <a:t>برگرفته شده از:</a:t>
            </a:r>
            <a:endParaRPr lang="en-US" dirty="0"/>
          </a:p>
          <a:p>
            <a:pPr algn="r" rtl="1">
              <a:lnSpc>
                <a:spcPct val="170000"/>
              </a:lnSpc>
            </a:pPr>
            <a:r>
              <a:rPr lang="en-US" dirty="0"/>
              <a:t> (1)</a:t>
            </a:r>
            <a:r>
              <a:rPr lang="en-US" u="sng" dirty="0">
                <a:hlinkClick r:id="rId2"/>
              </a:rPr>
              <a:t>www.shasa.ir</a:t>
            </a:r>
            <a:r>
              <a:rPr lang="en-US" dirty="0"/>
              <a:t>                                           </a:t>
            </a:r>
          </a:p>
          <a:p>
            <a:pPr algn="r" rtl="1">
              <a:lnSpc>
                <a:spcPct val="170000"/>
              </a:lnSpc>
            </a:pPr>
            <a:r>
              <a:rPr lang="en-US" dirty="0"/>
              <a:t>(2)tech-info.persionblog.ir                             </a:t>
            </a:r>
          </a:p>
          <a:p>
            <a:pPr algn="r" rtl="1">
              <a:lnSpc>
                <a:spcPct val="170000"/>
              </a:lnSpc>
            </a:pPr>
            <a:r>
              <a:rPr lang="en-US" dirty="0"/>
              <a:t> </a:t>
            </a:r>
          </a:p>
          <a:p>
            <a:pPr algn="r" rtl="1">
              <a:lnSpc>
                <a:spcPct val="170000"/>
              </a:lnSpc>
            </a:pPr>
            <a:r>
              <a:rPr lang="fa-IR" sz="2600" dirty="0"/>
              <a:t>پلی کربنات (بهترین)جایگزین شیشه در ساختمان:</a:t>
            </a:r>
            <a:r>
              <a:rPr lang="en-US" sz="2600" dirty="0"/>
              <a:t>  </a:t>
            </a:r>
            <a:r>
              <a:rPr lang="en-US" dirty="0"/>
              <a:t> 	</a:t>
            </a:r>
          </a:p>
          <a:p>
            <a:pPr algn="r" rtl="1">
              <a:lnSpc>
                <a:spcPct val="170000"/>
              </a:lnSpc>
            </a:pPr>
            <a:r>
              <a:rPr lang="fa-IR" dirty="0"/>
              <a:t> </a:t>
            </a:r>
            <a:endParaRPr lang="en-US" dirty="0"/>
          </a:p>
          <a:p>
            <a:pPr algn="r" rtl="1">
              <a:lnSpc>
                <a:spcPct val="170000"/>
              </a:lnSpc>
            </a:pPr>
            <a:r>
              <a:rPr lang="fa-IR" dirty="0"/>
              <a:t>     </a:t>
            </a:r>
            <a:endParaRPr lang="en-US" dirty="0"/>
          </a:p>
          <a:p>
            <a:pPr algn="r" rtl="1">
              <a:lnSpc>
                <a:spcPct val="170000"/>
              </a:lnSpc>
            </a:pPr>
            <a:r>
              <a:rPr lang="fa-IR" dirty="0"/>
              <a:t>  </a:t>
            </a:r>
            <a:r>
              <a:rPr lang="ar-SA" i="1" dirty="0"/>
              <a:t>ورق فلت و چند جداره پلی کربنات:   </a:t>
            </a:r>
            <a:r>
              <a:rPr lang="fa-IR" i="1" dirty="0"/>
              <a:t>               </a:t>
            </a:r>
            <a:r>
              <a:rPr lang="ar-SA" i="1" dirty="0"/>
              <a:t>  </a:t>
            </a:r>
            <a:endParaRPr lang="en-US" dirty="0"/>
          </a:p>
          <a:p>
            <a:pPr algn="r" rtl="1">
              <a:lnSpc>
                <a:spcPct val="170000"/>
              </a:lnSpc>
            </a:pPr>
            <a:r>
              <a:rPr lang="fa-IR" dirty="0"/>
              <a:t>ورق پلي كربنات مسطح ،ظاهر مشابه شيشه به ابعاد 05/3*05/2 متر توليد مي گردد.اين ورق داراي يك لايه ضد   </a:t>
            </a:r>
            <a:r>
              <a:rPr lang="en-US" dirty="0" err="1"/>
              <a:t>uv</a:t>
            </a:r>
            <a:r>
              <a:rPr lang="fa-IR" dirty="0"/>
              <a:t>براي محافظت در برابر</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357166"/>
            <a:ext cx="8572560" cy="6215105"/>
          </a:xfrm>
        </p:spPr>
        <p:txBody>
          <a:bodyPr>
            <a:normAutofit fontScale="77500" lnSpcReduction="20000"/>
          </a:bodyPr>
          <a:lstStyle/>
          <a:p>
            <a:pPr algn="r" rtl="1">
              <a:lnSpc>
                <a:spcPct val="170000"/>
              </a:lnSpc>
            </a:pPr>
            <a:r>
              <a:rPr lang="fa-IR" dirty="0" smtClean="0"/>
              <a:t>نورآفتاب</a:t>
            </a:r>
            <a:r>
              <a:rPr lang="fa-IR" dirty="0"/>
              <a:t>  مي باشد.مي توان  ورق  با دوطرف ضد </a:t>
            </a:r>
            <a:r>
              <a:rPr lang="en-US" dirty="0" err="1"/>
              <a:t>uv</a:t>
            </a:r>
            <a:r>
              <a:rPr lang="fa-IR" dirty="0"/>
              <a:t> نيز سفارش داد،اين ورق در ضخامت ها10،12،2،3،4،6،8 ميلي متر توليد مي شود وعلاوه بر بيرنگ(رنگ شيشه اي)داراي تمام رنگ هاي </a:t>
            </a:r>
            <a:r>
              <a:rPr lang="fa-IR" dirty="0" smtClean="0"/>
              <a:t>اصلي(برنز،آبي،شيري،زرد،قرمز،سبز)مي </a:t>
            </a:r>
            <a:r>
              <a:rPr lang="fa-IR" dirty="0"/>
              <a:t>باشد.</a:t>
            </a:r>
            <a:endParaRPr lang="en-US" dirty="0"/>
          </a:p>
          <a:p>
            <a:pPr algn="r" rtl="1">
              <a:lnSpc>
                <a:spcPct val="170000"/>
              </a:lnSpc>
            </a:pPr>
            <a:r>
              <a:rPr lang="fa-IR" dirty="0"/>
              <a:t>اين ورق فقط از دوقسمت طول  و عرض قابليت خم شدن دارد،ومزيت آن سبك بودن آن است.كاربرد اين ورق در انواع پوشش سقف ها،پاركينگ ها،سقف كاذب وديواره هاي سوله و………..مي باشد.(1)</a:t>
            </a:r>
            <a:endParaRPr lang="en-US" dirty="0"/>
          </a:p>
          <a:p>
            <a:pPr algn="r" rtl="1">
              <a:lnSpc>
                <a:spcPct val="170000"/>
              </a:lnSpc>
            </a:pPr>
            <a:r>
              <a:rPr lang="fa-IR" dirty="0"/>
              <a:t>         </a:t>
            </a:r>
            <a:endParaRPr lang="en-US" dirty="0"/>
          </a:p>
          <a:p>
            <a:pPr algn="r" rtl="1">
              <a:lnSpc>
                <a:spcPct val="170000"/>
              </a:lnSpc>
            </a:pPr>
            <a:r>
              <a:rPr lang="en-US" dirty="0"/>
              <a:t> </a:t>
            </a:r>
          </a:p>
          <a:p>
            <a:pPr algn="r" rtl="1">
              <a:lnSpc>
                <a:spcPct val="170000"/>
              </a:lnSpc>
            </a:pPr>
            <a:r>
              <a:rPr lang="en-US" dirty="0"/>
              <a:t> </a:t>
            </a:r>
          </a:p>
          <a:p>
            <a:pPr algn="r" rtl="1">
              <a:lnSpc>
                <a:spcPct val="170000"/>
              </a:lnSpc>
            </a:pPr>
            <a:r>
              <a:rPr lang="fa-IR" dirty="0"/>
              <a:t> </a:t>
            </a:r>
            <a:endParaRPr lang="en-US" dirty="0"/>
          </a:p>
          <a:p>
            <a:pPr algn="r">
              <a:lnSpc>
                <a:spcPct val="170000"/>
              </a:lnSpc>
            </a:pPr>
            <a:r>
              <a:rPr lang="fa-IR" sz="2300" dirty="0"/>
              <a:t>صرفه اقتصادی پلی کربنات:</a:t>
            </a:r>
            <a:r>
              <a:rPr lang="en-US" sz="2300" dirty="0"/>
              <a:t>  </a:t>
            </a:r>
          </a:p>
          <a:p>
            <a:pPr algn="r">
              <a:lnSpc>
                <a:spcPct val="170000"/>
              </a:lnSpc>
            </a:pPr>
            <a:r>
              <a:rPr lang="fa-IR" dirty="0"/>
              <a:t>از جمله مزیتهای پوشش پلی کربنات به جای شیشه هزینه کمتر ونیز وزن سبک تر آن می باشد. همچنین مقاومت بالای آن نسبت به پلاستیک باعث تقاضای روزافزون آن به عنوان پوشش در صنعت گلخانه گردیده است .پوشش پلی کربنات اغلب جهت پوشش قسمت های جلو ، عقب و نیم دایره</a:t>
            </a:r>
            <a:endParaRPr lang="en-US" dirty="0"/>
          </a:p>
        </p:txBody>
      </p:sp>
      <p:pic>
        <p:nvPicPr>
          <p:cNvPr id="4" name="Picture 3" descr="http://www.n-aidapoushesh.com/wp-content/uploads/2009/08/plastic-plate1-150x150.jpg">
            <a:hlinkClick r:id="rId2" tooltip="plastic-plate"/>
          </p:cNvPr>
          <p:cNvPicPr/>
          <p:nvPr/>
        </p:nvPicPr>
        <p:blipFill>
          <a:blip r:embed="rId3" cstate="print"/>
          <a:srcRect/>
          <a:stretch>
            <a:fillRect/>
          </a:stretch>
        </p:blipFill>
        <p:spPr bwMode="auto">
          <a:xfrm>
            <a:off x="3500430" y="3000372"/>
            <a:ext cx="1428750" cy="1428750"/>
          </a:xfrm>
          <a:prstGeom prst="rect">
            <a:avLst/>
          </a:prstGeom>
          <a:noFill/>
          <a:ln w="9525">
            <a:noFill/>
            <a:miter lim="800000"/>
            <a:headEnd/>
            <a:tailEnd/>
          </a:ln>
        </p:spPr>
      </p:pic>
      <p:pic>
        <p:nvPicPr>
          <p:cNvPr id="5" name="Picture 4" descr="http://www.n-aidapoushesh.com/wp-content/uploads/2009/08/kaliete1-150x150.jpg">
            <a:hlinkClick r:id="rId4" tooltip="kaliete"/>
          </p:cNvPr>
          <p:cNvPicPr/>
          <p:nvPr/>
        </p:nvPicPr>
        <p:blipFill>
          <a:blip r:embed="rId5" cstate="print"/>
          <a:srcRect/>
          <a:stretch>
            <a:fillRect/>
          </a:stretch>
        </p:blipFill>
        <p:spPr bwMode="auto">
          <a:xfrm>
            <a:off x="5143504" y="3000372"/>
            <a:ext cx="1428750" cy="1428750"/>
          </a:xfrm>
          <a:prstGeom prst="rect">
            <a:avLst/>
          </a:prstGeom>
          <a:noFill/>
          <a:ln w="9525">
            <a:noFill/>
            <a:miter lim="800000"/>
            <a:headEnd/>
            <a:tailEnd/>
          </a:ln>
        </p:spPr>
      </p:pic>
      <p:pic>
        <p:nvPicPr>
          <p:cNvPr id="6" name="Picture 5" descr="http://www.n-aidapoushesh.com/wp-content/uploads/2009/08/kaliete-hallow1-150x150.jpg">
            <a:hlinkClick r:id="rId6" tooltip="kaliete-hallow"/>
          </p:cNvPr>
          <p:cNvPicPr/>
          <p:nvPr/>
        </p:nvPicPr>
        <p:blipFill>
          <a:blip r:embed="rId7" cstate="print"/>
          <a:srcRect/>
          <a:stretch>
            <a:fillRect/>
          </a:stretch>
        </p:blipFill>
        <p:spPr bwMode="auto">
          <a:xfrm>
            <a:off x="6786578" y="3000372"/>
            <a:ext cx="142875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14291"/>
            <a:ext cx="8929718" cy="5643602"/>
          </a:xfrm>
        </p:spPr>
        <p:txBody>
          <a:bodyPr>
            <a:normAutofit fontScale="85000" lnSpcReduction="10000"/>
          </a:bodyPr>
          <a:lstStyle/>
          <a:p>
            <a:pPr algn="r" rtl="1">
              <a:lnSpc>
                <a:spcPct val="160000"/>
              </a:lnSpc>
            </a:pPr>
            <a:r>
              <a:rPr lang="fa-IR" dirty="0"/>
              <a:t>کامپوزیت</a:t>
            </a:r>
            <a:r>
              <a:rPr lang="fa-IR" dirty="0" smtClean="0"/>
              <a:t>...................................................................................................................92</a:t>
            </a:r>
            <a:endParaRPr lang="en-US" dirty="0"/>
          </a:p>
          <a:p>
            <a:pPr algn="r" rtl="1">
              <a:lnSpc>
                <a:spcPct val="160000"/>
              </a:lnSpc>
            </a:pPr>
            <a:r>
              <a:rPr lang="fa-IR" dirty="0"/>
              <a:t>پانل</a:t>
            </a:r>
            <a:r>
              <a:rPr lang="fa-IR" dirty="0" smtClean="0"/>
              <a:t>........................................................................................................................124</a:t>
            </a:r>
            <a:endParaRPr lang="en-US" dirty="0"/>
          </a:p>
          <a:p>
            <a:pPr algn="r" rtl="1">
              <a:lnSpc>
                <a:spcPct val="160000"/>
              </a:lnSpc>
            </a:pPr>
            <a:r>
              <a:rPr lang="fa-IR" dirty="0"/>
              <a:t>پوشش های سلولزی</a:t>
            </a:r>
            <a:r>
              <a:rPr lang="fa-IR" dirty="0" smtClean="0"/>
              <a:t>................................................................................................160</a:t>
            </a:r>
            <a:endParaRPr lang="en-US" dirty="0"/>
          </a:p>
          <a:p>
            <a:pPr algn="r" rtl="1">
              <a:lnSpc>
                <a:spcPct val="160000"/>
              </a:lnSpc>
            </a:pPr>
            <a:r>
              <a:rPr lang="fa-IR" dirty="0"/>
              <a:t>ساختمان های آکاردیونی</a:t>
            </a:r>
            <a:r>
              <a:rPr lang="fa-IR" dirty="0" smtClean="0"/>
              <a:t>...........................................................................................185</a:t>
            </a:r>
            <a:endParaRPr lang="en-US" dirty="0"/>
          </a:p>
          <a:p>
            <a:pPr algn="r" rtl="1">
              <a:lnSpc>
                <a:spcPct val="160000"/>
              </a:lnSpc>
            </a:pPr>
            <a:r>
              <a:rPr lang="fa-IR" dirty="0"/>
              <a:t>پلی استایرن انبساطی</a:t>
            </a:r>
            <a:r>
              <a:rPr lang="fa-IR" dirty="0" smtClean="0"/>
              <a:t>..............................................................................................188</a:t>
            </a:r>
            <a:endParaRPr lang="en-US" dirty="0"/>
          </a:p>
          <a:p>
            <a:pPr algn="r" rtl="1">
              <a:lnSpc>
                <a:spcPct val="160000"/>
              </a:lnSpc>
            </a:pPr>
            <a:r>
              <a:rPr lang="fa-IR" dirty="0"/>
              <a:t>سیستم سازه ها فولادی سبک</a:t>
            </a:r>
            <a:r>
              <a:rPr lang="fa-IR" dirty="0" smtClean="0"/>
              <a:t>...................................................................................194</a:t>
            </a:r>
            <a:endParaRPr lang="en-US" dirty="0"/>
          </a:p>
          <a:p>
            <a:pPr algn="r" rtl="1">
              <a:lnSpc>
                <a:spcPct val="160000"/>
              </a:lnSpc>
            </a:pPr>
            <a:r>
              <a:rPr lang="fa-IR" dirty="0"/>
              <a:t>دیوار هایی از آب</a:t>
            </a:r>
            <a:r>
              <a:rPr lang="fa-IR" dirty="0" smtClean="0"/>
              <a:t>.......................................................................................................205</a:t>
            </a:r>
            <a:endParaRPr lang="en-US" dirty="0"/>
          </a:p>
          <a:p>
            <a:pPr algn="r" rtl="1">
              <a:lnSpc>
                <a:spcPct val="160000"/>
              </a:lnSpc>
            </a:pPr>
            <a:r>
              <a:rPr lang="fa-IR" dirty="0"/>
              <a:t>بتن سبک هوادار</a:t>
            </a:r>
            <a:r>
              <a:rPr lang="fa-IR" dirty="0" smtClean="0"/>
              <a:t>......................................................................................................209</a:t>
            </a:r>
            <a:endParaRPr lang="en-US" dirty="0"/>
          </a:p>
          <a:p>
            <a:pPr algn="r" rtl="1">
              <a:lnSpc>
                <a:spcPct val="160000"/>
              </a:lnSpc>
            </a:pPr>
            <a:r>
              <a:rPr lang="fa-IR" dirty="0"/>
              <a:t>عایق شیشه ای</a:t>
            </a:r>
            <a:r>
              <a:rPr lang="fa-IR" dirty="0" smtClean="0"/>
              <a:t>......................................................................................................227</a:t>
            </a:r>
            <a:endParaRPr lang="en-US" dirty="0"/>
          </a:p>
          <a:p>
            <a:pPr algn="r" rtl="1">
              <a:lnSpc>
                <a:spcPct val="160000"/>
              </a:lnSpc>
            </a:pPr>
            <a:r>
              <a:rPr lang="fa-IR" dirty="0"/>
              <a:t>بتن جلا یافته</a:t>
            </a:r>
            <a:r>
              <a:rPr lang="fa-IR" dirty="0" smtClean="0"/>
              <a:t>...........................................................................................................238</a:t>
            </a:r>
            <a:endParaRPr lang="en-US" dirty="0"/>
          </a:p>
          <a:p>
            <a:pPr algn="r" rtl="1">
              <a:lnSpc>
                <a:spcPct val="160000"/>
              </a:lnSpc>
            </a:pPr>
            <a:r>
              <a:rPr lang="fa-IR" dirty="0"/>
              <a:t>آب بند چیست</a:t>
            </a:r>
            <a:r>
              <a:rPr lang="fa-IR" dirty="0" smtClean="0"/>
              <a:t>.........................................................................................................251</a:t>
            </a:r>
            <a:endParaRPr lang="en-US" dirty="0"/>
          </a:p>
          <a:p>
            <a:pPr algn="r" rtl="1">
              <a:lnSpc>
                <a:spcPct val="160000"/>
              </a:lnSpc>
            </a:pPr>
            <a:r>
              <a:rPr lang="fa-IR" dirty="0"/>
              <a:t>منا بع............................................ </a:t>
            </a:r>
            <a:r>
              <a:rPr lang="fa-IR" dirty="0" smtClean="0"/>
              <a:t>....................................................................... </a:t>
            </a:r>
            <a:r>
              <a:rPr lang="en-US" smtClean="0"/>
              <a:t>272</a:t>
            </a:r>
          </a:p>
          <a:p>
            <a:pPr algn="r" rtl="1">
              <a:lnSpc>
                <a:spcPct val="160000"/>
              </a:lnSpc>
            </a:pPr>
            <a:endParaRPr lang="en-US" dirty="0"/>
          </a:p>
          <a:p>
            <a:pPr algn="r" rtl="1">
              <a:lnSpc>
                <a:spcPct val="160000"/>
              </a:lnSpc>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2844" y="500019"/>
            <a:ext cx="8358246" cy="6357981"/>
          </a:xfrm>
        </p:spPr>
        <p:txBody>
          <a:bodyPr>
            <a:normAutofit fontScale="92500" lnSpcReduction="10000"/>
          </a:bodyPr>
          <a:lstStyle/>
          <a:p>
            <a:pPr algn="r" rtl="1">
              <a:lnSpc>
                <a:spcPct val="170000"/>
              </a:lnSpc>
            </a:pPr>
            <a:r>
              <a:rPr lang="fa-IR" dirty="0"/>
              <a:t>های مربوطه و یا کناره ها و سقف  گلخانه درصورت تقاضای مشتری درنظرگرفته میشود. ورقهای پلی کربنات جایگزین مناسبی  برای  شیشه بوده و باعث صرفه جویی در انرژی می شوند. بطوريكه  در تابستان از ورود گرما به داخل جلوگيري كرده و در زمستان مانــــع خروج و هـدر رفتن گرمــــــاي داخـل مي شوند.(2) </a:t>
            </a:r>
            <a:endParaRPr lang="en-US" dirty="0"/>
          </a:p>
          <a:p>
            <a:pPr algn="r" rtl="1">
              <a:lnSpc>
                <a:spcPct val="170000"/>
              </a:lnSpc>
            </a:pPr>
            <a:r>
              <a:rPr lang="fa-IR" dirty="0"/>
              <a:t> </a:t>
            </a:r>
            <a:endParaRPr lang="en-US" dirty="0" smtClean="0"/>
          </a:p>
          <a:p>
            <a:pPr algn="r" rtl="1">
              <a:lnSpc>
                <a:spcPct val="170000"/>
              </a:lnSpc>
            </a:pPr>
            <a:endParaRPr lang="en-US" dirty="0"/>
          </a:p>
          <a:p>
            <a:pPr algn="r" rtl="1">
              <a:lnSpc>
                <a:spcPct val="170000"/>
              </a:lnSpc>
            </a:pPr>
            <a:endParaRPr lang="en-US" dirty="0" smtClean="0"/>
          </a:p>
          <a:p>
            <a:pPr algn="r" rtl="1">
              <a:lnSpc>
                <a:spcPct val="170000"/>
              </a:lnSpc>
            </a:pPr>
            <a:endParaRPr lang="en-US" dirty="0"/>
          </a:p>
          <a:p>
            <a:pPr algn="r" rtl="1">
              <a:lnSpc>
                <a:spcPct val="170000"/>
              </a:lnSpc>
            </a:pPr>
            <a:endParaRPr lang="en-US" dirty="0" smtClean="0"/>
          </a:p>
          <a:p>
            <a:pPr algn="r" rtl="1">
              <a:lnSpc>
                <a:spcPct val="170000"/>
              </a:lnSpc>
            </a:pPr>
            <a:endParaRPr lang="en-US" dirty="0" smtClean="0"/>
          </a:p>
          <a:p>
            <a:pPr algn="r" rtl="1">
              <a:lnSpc>
                <a:spcPct val="170000"/>
              </a:lnSpc>
            </a:pPr>
            <a:endParaRPr lang="en-US" dirty="0"/>
          </a:p>
          <a:p>
            <a:pPr algn="r" rtl="1">
              <a:lnSpc>
                <a:spcPct val="170000"/>
              </a:lnSpc>
            </a:pPr>
            <a:r>
              <a:rPr lang="fa-IR" sz="2600" dirty="0"/>
              <a:t>ویژگی صفحات پلی کربنات:</a:t>
            </a:r>
            <a:endParaRPr lang="en-US" sz="2600" dirty="0"/>
          </a:p>
          <a:p>
            <a:pPr algn="r" rtl="1"/>
            <a:endParaRPr lang="en-US" dirty="0"/>
          </a:p>
        </p:txBody>
      </p:sp>
      <p:pic>
        <p:nvPicPr>
          <p:cNvPr id="4" name="Picture 3" descr="پلی کربنات"/>
          <p:cNvPicPr/>
          <p:nvPr/>
        </p:nvPicPr>
        <p:blipFill>
          <a:blip r:embed="rId2" cstate="print"/>
          <a:srcRect/>
          <a:stretch>
            <a:fillRect/>
          </a:stretch>
        </p:blipFill>
        <p:spPr bwMode="auto">
          <a:xfrm>
            <a:off x="3214678" y="2643182"/>
            <a:ext cx="337185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85728"/>
            <a:ext cx="8429684" cy="6286544"/>
          </a:xfrm>
        </p:spPr>
        <p:txBody>
          <a:bodyPr>
            <a:normAutofit lnSpcReduction="10000"/>
          </a:bodyPr>
          <a:lstStyle/>
          <a:p>
            <a:pPr algn="r" rtl="1">
              <a:lnSpc>
                <a:spcPct val="170000"/>
              </a:lnSpc>
            </a:pPr>
            <a:r>
              <a:rPr lang="ar-SA" b="1" dirty="0"/>
              <a:t>خواص شیمیایی</a:t>
            </a:r>
            <a:r>
              <a:rPr lang="en-US" b="1" dirty="0"/>
              <a:t>                                                                 </a:t>
            </a:r>
            <a:r>
              <a:rPr lang="en-US" b="1" dirty="0" smtClean="0"/>
              <a:t>:  </a:t>
            </a:r>
            <a:endParaRPr lang="en-US" dirty="0"/>
          </a:p>
          <a:p>
            <a:pPr algn="r" rtl="1">
              <a:lnSpc>
                <a:spcPct val="170000"/>
              </a:lnSpc>
            </a:pPr>
            <a:r>
              <a:rPr lang="ar-SA" dirty="0"/>
              <a:t>ورقهای پلی كربنات در درجه حرارت اتاق ، ودر مقابل اسید های الی و معدنی ، روغنها و محلول نمكهای خنثی ، هیدروكربنهای آلیفاتیك و الكلها مقاوم می باشند . مقاومت شیمیایی این ورقها در مقابل بسیاری از مواد پاك كننده درزگیرها و  چسب های موجود در بازار با توجه به نتایج آزمایشهای متعدد محرز گردیده است.                                                </a:t>
            </a:r>
            <a:endParaRPr lang="en-US" dirty="0"/>
          </a:p>
          <a:p>
            <a:pPr algn="r" rtl="1">
              <a:lnSpc>
                <a:spcPct val="170000"/>
              </a:lnSpc>
            </a:pPr>
            <a:r>
              <a:rPr lang="en-US" dirty="0"/>
              <a:t> .</a:t>
            </a:r>
          </a:p>
          <a:p>
            <a:pPr algn="r" rtl="1">
              <a:lnSpc>
                <a:spcPct val="170000"/>
              </a:lnSpc>
            </a:pPr>
            <a:r>
              <a:rPr lang="ar-SA" b="1" dirty="0"/>
              <a:t>مقاومت در برابر ضربه و خراش </a:t>
            </a:r>
            <a:r>
              <a:rPr lang="en-US" b="1" dirty="0"/>
              <a:t>:</a:t>
            </a:r>
            <a:r>
              <a:rPr lang="ar-SA" b="1" dirty="0"/>
              <a:t>                                                                                 </a:t>
            </a:r>
            <a:endParaRPr lang="en-US" dirty="0"/>
          </a:p>
          <a:p>
            <a:pPr algn="r" rtl="1">
              <a:lnSpc>
                <a:spcPct val="170000"/>
              </a:lnSpc>
            </a:pPr>
            <a:r>
              <a:rPr lang="ar-SA" dirty="0"/>
              <a:t>مقاومت ضربه ای ورقهای پلی كربنات 250 برابر شیشه هم ضخامت با آن می باشد . انواع ورقهای پلی كربنات در برابر خش و خراش در شرایط بسیار سخت آزمون ، مقاومتی نزدیك به شیشه از خود نشان می دهد .                            </a:t>
            </a:r>
            <a:endParaRPr lang="en-US" dirty="0"/>
          </a:p>
          <a:p>
            <a:pPr algn="r" rtl="1">
              <a:lnSpc>
                <a:spcPct val="170000"/>
              </a:lnSpc>
            </a:pPr>
            <a:r>
              <a:rPr lang="en-US" dirty="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714356"/>
            <a:ext cx="7977214" cy="5572164"/>
          </a:xfrm>
        </p:spPr>
        <p:txBody>
          <a:bodyPr>
            <a:normAutofit/>
          </a:bodyPr>
          <a:lstStyle/>
          <a:p>
            <a:pPr algn="r" rtl="1">
              <a:lnSpc>
                <a:spcPct val="170000"/>
              </a:lnSpc>
            </a:pPr>
            <a:r>
              <a:rPr lang="ar-SA" b="1" dirty="0" smtClean="0"/>
              <a:t>مقاومت در برابر كشش و خمش(انعطاف پذیری)</a:t>
            </a:r>
            <a:r>
              <a:rPr lang="en-US" b="1" dirty="0" smtClean="0"/>
              <a:t>:</a:t>
            </a:r>
            <a:r>
              <a:rPr lang="ar-SA" b="1" dirty="0" smtClean="0"/>
              <a:t>                                                                                        </a:t>
            </a:r>
            <a:endParaRPr lang="en-US" dirty="0" smtClean="0"/>
          </a:p>
          <a:p>
            <a:pPr algn="r" rtl="1">
              <a:lnSpc>
                <a:spcPct val="170000"/>
              </a:lnSpc>
            </a:pPr>
            <a:r>
              <a:rPr lang="en-US" dirty="0" smtClean="0"/>
              <a:t> </a:t>
            </a:r>
          </a:p>
          <a:p>
            <a:pPr algn="r" rtl="1">
              <a:lnSpc>
                <a:spcPct val="170000"/>
              </a:lnSpc>
            </a:pPr>
            <a:r>
              <a:rPr lang="ar-SA" dirty="0" smtClean="0"/>
              <a:t>مقاومت كششی ورقهای پلی كربنات بیش از 70 نیوتن بر میلیمتر مربع</a:t>
            </a:r>
            <a:r>
              <a:rPr lang="en-US" dirty="0" smtClean="0"/>
              <a:t> (N/mm²) </a:t>
            </a:r>
            <a:r>
              <a:rPr lang="ar-SA" dirty="0" smtClean="0"/>
              <a:t>در حد تسلیم فیزیكی این ورقها می باشد، مقاومت خمشی این ورقها در حدود 2500 نیوتن بر میلیمتر مربع</a:t>
            </a:r>
            <a:r>
              <a:rPr lang="en-US" dirty="0" smtClean="0"/>
              <a:t> (N/mm²) </a:t>
            </a:r>
            <a:r>
              <a:rPr lang="ar-SA" dirty="0" smtClean="0"/>
              <a:t>می باشد كه از مقاومت مطلوبی به شمار می </a:t>
            </a:r>
            <a:r>
              <a:rPr lang="en-US" dirty="0" smtClean="0"/>
              <a:t> .</a:t>
            </a:r>
          </a:p>
          <a:p>
            <a:pPr algn="r" rtl="1">
              <a:lnSpc>
                <a:spcPct val="170000"/>
              </a:lnSpc>
            </a:pPr>
            <a:r>
              <a:rPr lang="ar-SA" b="1" dirty="0" smtClean="0"/>
              <a:t>	عایق حرارتی و صرفه جویی در مصرف انرژی:   </a:t>
            </a:r>
            <a:r>
              <a:rPr lang="en-US" b="1" dirty="0" smtClean="0"/>
              <a:t> </a:t>
            </a:r>
            <a:r>
              <a:rPr lang="ar-SA" b="1" dirty="0" smtClean="0"/>
              <a:t>                                                                          	 </a:t>
            </a:r>
            <a:endParaRPr lang="en-US" dirty="0" smtClean="0"/>
          </a:p>
          <a:p>
            <a:pPr algn="r" rtl="1">
              <a:lnSpc>
                <a:spcPct val="170000"/>
              </a:lnSpc>
            </a:pPr>
            <a:r>
              <a:rPr lang="ar-SA" dirty="0" smtClean="0"/>
              <a:t>ورقهای پلی كربنات نور خورشید را جذب و در نتیجه هزینه تهویه مطبوع را در فصل گرما كاهش می دهند</a:t>
            </a:r>
            <a:endParaRPr lang="en-US" dirty="0" smtClean="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642918"/>
            <a:ext cx="8643966" cy="5929354"/>
          </a:xfrm>
        </p:spPr>
        <p:txBody>
          <a:bodyPr>
            <a:normAutofit fontScale="92500" lnSpcReduction="20000"/>
          </a:bodyPr>
          <a:lstStyle/>
          <a:p>
            <a:pPr algn="r" rtl="1">
              <a:lnSpc>
                <a:spcPct val="170000"/>
              </a:lnSpc>
            </a:pPr>
            <a:r>
              <a:rPr lang="ar-SA" dirty="0" smtClean="0"/>
              <a:t>این </a:t>
            </a:r>
            <a:r>
              <a:rPr lang="ar-SA" dirty="0"/>
              <a:t>ویژگی در زمستان نیز باعث صرفه جویی در مصرف سوخت شده و به دلیل خاصیت عایقی بهتر نسبت به شیشه ، سالیانه می توان به میزان 30 لیتر سوخت مایع به ازاء‌هر متر مربع صرفه جویی نمود</a:t>
            </a:r>
            <a:r>
              <a:rPr lang="en-US" dirty="0"/>
              <a:t> .</a:t>
            </a:r>
          </a:p>
          <a:p>
            <a:pPr algn="r" rtl="1">
              <a:lnSpc>
                <a:spcPct val="170000"/>
              </a:lnSpc>
            </a:pPr>
            <a:r>
              <a:rPr lang="en-US" dirty="0"/>
              <a:t> </a:t>
            </a:r>
          </a:p>
          <a:p>
            <a:pPr algn="r" rtl="1">
              <a:lnSpc>
                <a:spcPct val="170000"/>
              </a:lnSpc>
            </a:pPr>
            <a:r>
              <a:rPr lang="ar-SA" b="1" dirty="0"/>
              <a:t>خود خاموشی و اشتعال ناپذیری</a:t>
            </a:r>
            <a:r>
              <a:rPr lang="en-US" b="1" dirty="0"/>
              <a:t>;</a:t>
            </a:r>
            <a:r>
              <a:rPr lang="ar-SA" b="1" dirty="0"/>
              <a:t>                                                                                                            	    </a:t>
            </a:r>
            <a:endParaRPr lang="en-US" dirty="0"/>
          </a:p>
          <a:p>
            <a:pPr algn="r" rtl="1">
              <a:lnSpc>
                <a:spcPct val="170000"/>
              </a:lnSpc>
            </a:pPr>
            <a:r>
              <a:rPr lang="ar-SA" dirty="0"/>
              <a:t>ورقهای پلی كربنات آتش نمی گیرد ، شعله ور نمی شود و در دمای بالای حریق به آرامی ذوب می شود و مانع گسترش آتش شده و به صورت خود به خودی خاموش می شود</a:t>
            </a:r>
            <a:r>
              <a:rPr lang="en-US" dirty="0"/>
              <a:t>.</a:t>
            </a:r>
          </a:p>
          <a:p>
            <a:pPr algn="r" rtl="1">
              <a:lnSpc>
                <a:spcPct val="170000"/>
              </a:lnSpc>
            </a:pPr>
            <a:r>
              <a:rPr lang="ar-SA" dirty="0"/>
              <a:t> </a:t>
            </a:r>
            <a:endParaRPr lang="en-US" dirty="0"/>
          </a:p>
          <a:p>
            <a:pPr algn="r" rtl="1">
              <a:lnSpc>
                <a:spcPct val="170000"/>
              </a:lnSpc>
            </a:pPr>
            <a:r>
              <a:rPr lang="ar-SA" b="1" dirty="0"/>
              <a:t> مقاومت در برابر اشعه ماوراء‌ بنفش</a:t>
            </a:r>
            <a:r>
              <a:rPr lang="en-US" b="1" dirty="0"/>
              <a:t> UV </a:t>
            </a:r>
            <a:r>
              <a:rPr lang="ar-SA" b="1" dirty="0"/>
              <a:t>و سایر شرایط جوی</a:t>
            </a:r>
            <a:r>
              <a:rPr lang="en-US" b="1" dirty="0"/>
              <a:t>:</a:t>
            </a:r>
            <a:endParaRPr lang="en-US" dirty="0"/>
          </a:p>
          <a:p>
            <a:pPr algn="r" rtl="1">
              <a:lnSpc>
                <a:spcPct val="170000"/>
              </a:lnSpc>
            </a:pPr>
            <a:r>
              <a:rPr lang="en-US" dirty="0"/>
              <a:t> </a:t>
            </a:r>
          </a:p>
          <a:p>
            <a:pPr algn="r">
              <a:lnSpc>
                <a:spcPct val="170000"/>
              </a:lnSpc>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0100" y="642918"/>
            <a:ext cx="7572428" cy="5000660"/>
          </a:xfrm>
        </p:spPr>
        <p:txBody>
          <a:bodyPr>
            <a:normAutofit/>
          </a:bodyPr>
          <a:lstStyle/>
          <a:p>
            <a:pPr algn="r" rtl="1">
              <a:lnSpc>
                <a:spcPct val="170000"/>
              </a:lnSpc>
            </a:pPr>
            <a:r>
              <a:rPr lang="ar-SA" dirty="0"/>
              <a:t>این محصول به دلیل دارا بودن پوشش ضد اشعه ماوراء‌ بنفش</a:t>
            </a:r>
            <a:r>
              <a:rPr lang="en-US" dirty="0"/>
              <a:t> UV </a:t>
            </a:r>
            <a:r>
              <a:rPr lang="ar-SA" dirty="0"/>
              <a:t>در مقابل این اشعه از مقاومت بسیار بالایی برخوردار بوده و رنگ آن در اثر تابش اشعه خورشید تغییر نمی كند و ویژگی شفافیت خود را در مدت زمان طولانی حفظ می كند.(3)</a:t>
            </a:r>
            <a:r>
              <a:rPr lang="en-US" dirty="0"/>
              <a:t> .</a:t>
            </a:r>
          </a:p>
          <a:p>
            <a:pPr algn="r" rtl="1">
              <a:lnSpc>
                <a:spcPct val="170000"/>
              </a:lnSpc>
            </a:pPr>
            <a:r>
              <a:rPr lang="en-US" dirty="0"/>
              <a:t> </a:t>
            </a:r>
          </a:p>
          <a:p>
            <a:pPr algn="r" rtl="1">
              <a:lnSpc>
                <a:spcPct val="170000"/>
              </a:lnSpc>
            </a:pPr>
            <a:r>
              <a:rPr lang="en-US" dirty="0"/>
              <a:t> </a:t>
            </a:r>
          </a:p>
          <a:p>
            <a:pPr algn="r" rtl="1">
              <a:lnSpc>
                <a:spcPct val="170000"/>
              </a:lnSpc>
            </a:pPr>
            <a:r>
              <a:rPr lang="ar-SA" dirty="0"/>
              <a:t> </a:t>
            </a:r>
            <a:endParaRPr lang="en-US" dirty="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642918"/>
            <a:ext cx="7772400" cy="6215081"/>
          </a:xfrm>
        </p:spPr>
        <p:txBody>
          <a:bodyPr>
            <a:normAutofit/>
          </a:bodyPr>
          <a:lstStyle/>
          <a:p>
            <a:pPr algn="r" rtl="1"/>
            <a:r>
              <a:rPr lang="ar-SA" dirty="0"/>
              <a:t>تحلیل شیمیایی(4) :</a:t>
            </a:r>
            <a:endParaRPr lang="en-US" dirty="0"/>
          </a:p>
          <a:p>
            <a:pPr algn="ctr" rtl="1"/>
            <a:r>
              <a:rPr lang="en-US" dirty="0"/>
              <a:t> </a:t>
            </a:r>
          </a:p>
          <a:p>
            <a:pPr algn="ctr" rtl="1"/>
            <a:r>
              <a:rPr lang="ar-SA" b="1" dirty="0"/>
              <a:t>پلي كربنات</a:t>
            </a:r>
            <a:r>
              <a:rPr lang="en-US" b="1" dirty="0"/>
              <a:t>(Polycarbonate</a:t>
            </a:r>
            <a:r>
              <a:rPr lang="en-US" b="1" dirty="0" smtClean="0"/>
              <a:t>)</a:t>
            </a:r>
          </a:p>
          <a:p>
            <a:pPr algn="ctr" rtl="1"/>
            <a:endParaRPr lang="en-US" b="1" dirty="0"/>
          </a:p>
          <a:p>
            <a:pPr algn="ctr" rtl="1"/>
            <a:endParaRPr lang="en-US" b="1" dirty="0" smtClean="0"/>
          </a:p>
          <a:p>
            <a:pPr algn="ctr" rtl="1"/>
            <a:endParaRPr lang="en-US" b="1" dirty="0"/>
          </a:p>
          <a:p>
            <a:pPr algn="ctr" rtl="1"/>
            <a:endParaRPr lang="en-US" dirty="0"/>
          </a:p>
          <a:p>
            <a:pPr algn="ctr" rtl="1"/>
            <a:r>
              <a:rPr lang="ar-SA" dirty="0"/>
              <a:t>ساختار خطي پلي كربنات</a:t>
            </a:r>
            <a:endParaRPr lang="en-US" dirty="0"/>
          </a:p>
          <a:p>
            <a:pPr algn="r" rtl="1"/>
            <a:r>
              <a:rPr lang="ar-SA" dirty="0"/>
              <a:t>نام ماده</a:t>
            </a:r>
            <a:r>
              <a:rPr lang="en-US" dirty="0"/>
              <a:t>:</a:t>
            </a:r>
          </a:p>
          <a:p>
            <a:pPr algn="r" rtl="1"/>
            <a:r>
              <a:rPr lang="ar-SA" dirty="0"/>
              <a:t>پلي كربنات</a:t>
            </a:r>
            <a:r>
              <a:rPr lang="en-US" dirty="0"/>
              <a:t>(Polycarbonate)</a:t>
            </a:r>
          </a:p>
          <a:p>
            <a:pPr algn="r" rtl="1"/>
            <a:r>
              <a:rPr lang="ar-SA" dirty="0"/>
              <a:t>نام تجاری</a:t>
            </a:r>
            <a:r>
              <a:rPr lang="en-US" dirty="0"/>
              <a:t>:</a:t>
            </a:r>
          </a:p>
          <a:p>
            <a:pPr algn="r" rtl="1"/>
            <a:r>
              <a:rPr lang="ar-SA" dirty="0"/>
              <a:t>پلي كربنات</a:t>
            </a:r>
            <a:r>
              <a:rPr lang="en-US" dirty="0"/>
              <a:t>(Polycarbonate)</a:t>
            </a:r>
          </a:p>
          <a:p>
            <a:pPr algn="r" rtl="1"/>
            <a:r>
              <a:rPr lang="ar-SA" dirty="0"/>
              <a:t>سایر اسامی</a:t>
            </a:r>
            <a:r>
              <a:rPr lang="en-US" dirty="0"/>
              <a:t>:</a:t>
            </a:r>
          </a:p>
          <a:p>
            <a:pPr algn="r" rtl="1"/>
            <a:r>
              <a:rPr lang="ar-SA" dirty="0"/>
              <a:t>تاریخچه</a:t>
            </a:r>
            <a:r>
              <a:rPr lang="en-US" dirty="0"/>
              <a:t>:</a:t>
            </a:r>
          </a:p>
          <a:p>
            <a:pPr algn="r" rtl="1"/>
            <a:r>
              <a:rPr lang="ar-SA" dirty="0"/>
              <a:t>پلي كربنات از خانواده پليمر هاي ترموپلاستيك است. و به گستردگي مي تواند در قالب سازي و تغييرات حرارتي كاربرد دارد. اين نوع پلاستيك ها به گستردگي در صنايع شيميايي نوين كاربرد دارند</a:t>
            </a:r>
            <a:endParaRPr lang="en-US" dirty="0"/>
          </a:p>
          <a:p>
            <a:endParaRPr lang="en-US" dirty="0"/>
          </a:p>
        </p:txBody>
      </p:sp>
      <p:pic>
        <p:nvPicPr>
          <p:cNvPr id="4" name="206" descr="ساختار خطي پلي كربنات"/>
          <p:cNvPicPr/>
          <p:nvPr/>
        </p:nvPicPr>
        <p:blipFill>
          <a:blip r:embed="rId2" cstate="print">
            <a:duotone>
              <a:prstClr val="black"/>
              <a:srgbClr val="D9C3A5">
                <a:tint val="50000"/>
                <a:satMod val="180000"/>
              </a:srgbClr>
            </a:duotone>
          </a:blip>
          <a:srcRect/>
          <a:stretch>
            <a:fillRect/>
          </a:stretch>
        </p:blipFill>
        <p:spPr bwMode="auto">
          <a:xfrm>
            <a:off x="3143240" y="1857364"/>
            <a:ext cx="3114675"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357166"/>
            <a:ext cx="8715436" cy="6143668"/>
          </a:xfrm>
        </p:spPr>
        <p:txBody>
          <a:bodyPr>
            <a:normAutofit lnSpcReduction="10000"/>
          </a:bodyPr>
          <a:lstStyle/>
          <a:p>
            <a:pPr algn="r" rtl="1">
              <a:lnSpc>
                <a:spcPct val="170000"/>
              </a:lnSpc>
            </a:pPr>
            <a:r>
              <a:rPr lang="ar-SA" dirty="0"/>
              <a:t>موارد مصرف</a:t>
            </a:r>
            <a:r>
              <a:rPr lang="en-US" dirty="0"/>
              <a:t>:</a:t>
            </a:r>
          </a:p>
          <a:p>
            <a:pPr algn="r" rtl="1">
              <a:lnSpc>
                <a:spcPct val="170000"/>
              </a:lnSpc>
            </a:pPr>
            <a:r>
              <a:rPr lang="ar-SA" dirty="0"/>
              <a:t>در صنايع اتومبيل جهت تزئينات داخلي خودرو ، ساخت داشبورد و متعلقات آن ، ساخت سپر و پانلهاي داخلي و شيشه هاي چراغ اتومبيلهاي مدرن ، در صنايع بهداشتي و پزشكي جهت ساخت بطري هاي شفاف براي بسته بندي مواد غذايي و داروئي، ساخت انواع عينكهاي طبي و صنعتي و همچنين تهيه لنزهاي چشمي در رنگهاي مختلف ، لوازم دياليز، آندوسكوپي و انتقال خون و ساخت آمپول بدون سوزن، در صنايع برق و كامپيوتر جهت ساخت كانكتورهاي الكتريكي ، لوازم الكتروتكنيك ، ساخت ديسكهاي فشـرده</a:t>
            </a:r>
            <a:r>
              <a:rPr lang="en-US" dirty="0"/>
              <a:t> (CD) </a:t>
            </a:r>
            <a:r>
              <a:rPr lang="ar-SA" dirty="0"/>
              <a:t>، </a:t>
            </a:r>
            <a:r>
              <a:rPr lang="en-US" dirty="0"/>
              <a:t>DVD </a:t>
            </a:r>
            <a:r>
              <a:rPr lang="ar-SA" dirty="0"/>
              <a:t>ها ، تزئينات و پوشش كامپيوترها ، و در صنايع ايمني جهت ساخت كلاه ايمني ، عينك هاي ايمني ، ماسكهاي گاز و پوشش هاي محافظ و همچنين در صنايع نظامي جهت ساخت شيشه هاي مقاوم جلوي هواپيماهاي شكاري و ساخت شيشه هاي ضدگلوله كاربرد دارد</a:t>
            </a:r>
            <a:r>
              <a:rPr lang="en-US" dirty="0"/>
              <a:t>.</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500042"/>
            <a:ext cx="8286807" cy="5929354"/>
          </a:xfrm>
        </p:spPr>
        <p:txBody>
          <a:bodyPr>
            <a:normAutofit/>
          </a:bodyPr>
          <a:lstStyle/>
          <a:p>
            <a:pPr algn="r" rtl="1">
              <a:lnSpc>
                <a:spcPct val="150000"/>
              </a:lnSpc>
            </a:pPr>
            <a:r>
              <a:rPr lang="ar-SA" dirty="0"/>
              <a:t>مجتمع های تولیدکننده</a:t>
            </a:r>
            <a:r>
              <a:rPr lang="en-US" dirty="0"/>
              <a:t>:</a:t>
            </a:r>
          </a:p>
          <a:p>
            <a:pPr algn="r" rtl="1">
              <a:lnSpc>
                <a:spcPct val="150000"/>
              </a:lnSpc>
            </a:pPr>
            <a:r>
              <a:rPr lang="ar-SA" u="sng" dirty="0">
                <a:hlinkClick r:id="rId2"/>
              </a:rPr>
              <a:t>پتروشيمي خوزستان</a:t>
            </a:r>
            <a:r>
              <a:rPr lang="en-US" dirty="0"/>
              <a:t>   </a:t>
            </a:r>
          </a:p>
          <a:p>
            <a:pPr algn="r" rtl="1">
              <a:lnSpc>
                <a:spcPct val="150000"/>
              </a:lnSpc>
            </a:pPr>
            <a:r>
              <a:rPr lang="ar-SA" dirty="0"/>
              <a:t>خواص فیزیکی و شیمیایی</a:t>
            </a:r>
            <a:r>
              <a:rPr lang="en-US" dirty="0"/>
              <a:t>:</a:t>
            </a:r>
          </a:p>
          <a:p>
            <a:pPr algn="r" rtl="1">
              <a:lnSpc>
                <a:spcPct val="150000"/>
              </a:lnSpc>
            </a:pPr>
            <a:r>
              <a:rPr lang="en-US" dirty="0"/>
              <a:t>Density : 1220 kg/m3 </a:t>
            </a:r>
          </a:p>
          <a:p>
            <a:pPr algn="r" rtl="1">
              <a:lnSpc>
                <a:spcPct val="150000"/>
              </a:lnSpc>
            </a:pPr>
            <a:r>
              <a:rPr lang="en-US" dirty="0" err="1"/>
              <a:t>Abbe</a:t>
            </a:r>
            <a:r>
              <a:rPr lang="en-US" dirty="0"/>
              <a:t> number (V): 34.0 </a:t>
            </a:r>
          </a:p>
          <a:p>
            <a:pPr algn="r" rtl="1">
              <a:lnSpc>
                <a:spcPct val="150000"/>
              </a:lnSpc>
            </a:pPr>
            <a:r>
              <a:rPr lang="en-US" dirty="0"/>
              <a:t> 0.16-0.35%  Glass transition temperature(</a:t>
            </a:r>
            <a:r>
              <a:rPr lang="en-US" dirty="0" err="1"/>
              <a:t>Tg</a:t>
            </a:r>
            <a:r>
              <a:rPr lang="en-US" dirty="0"/>
              <a:t>): 150 °C</a:t>
            </a:r>
          </a:p>
          <a:p>
            <a:pPr algn="r" rtl="1">
              <a:lnSpc>
                <a:spcPct val="150000"/>
              </a:lnSpc>
            </a:pPr>
            <a:r>
              <a:rPr lang="en-US" dirty="0"/>
              <a:t> </a:t>
            </a:r>
          </a:p>
          <a:p>
            <a:pPr algn="r" rtl="1">
              <a:lnSpc>
                <a:spcPct val="150000"/>
              </a:lnSpc>
            </a:pPr>
            <a:r>
              <a:rPr lang="ar-SA" dirty="0"/>
              <a:t>مواد مرتبط</a:t>
            </a:r>
            <a:r>
              <a:rPr lang="en-US" dirty="0"/>
              <a:t>:</a:t>
            </a:r>
          </a:p>
          <a:p>
            <a:pPr algn="r" rtl="1">
              <a:lnSpc>
                <a:spcPct val="150000"/>
              </a:lnSpc>
            </a:pPr>
            <a:r>
              <a:rPr lang="ar-SA" dirty="0"/>
              <a:t>متيل كلرايد، كلرو بنزن،</a:t>
            </a:r>
            <a:endParaRPr lang="en-US" dirty="0"/>
          </a:p>
          <a:p>
            <a:pPr algn="l" rtl="1">
              <a:lnSpc>
                <a:spcPct val="150000"/>
              </a:lnSpc>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4348" y="0"/>
            <a:ext cx="7772400" cy="4286280"/>
          </a:xfrm>
        </p:spPr>
        <p:txBody>
          <a:bodyPr>
            <a:normAutofit/>
          </a:bodyPr>
          <a:lstStyle/>
          <a:p>
            <a:pPr algn="r" rtl="1">
              <a:lnSpc>
                <a:spcPct val="170000"/>
              </a:lnSpc>
            </a:pPr>
            <a:r>
              <a:rPr lang="ar-SA" dirty="0"/>
              <a:t>روشهای تولید</a:t>
            </a:r>
            <a:r>
              <a:rPr lang="en-US" dirty="0"/>
              <a:t>:</a:t>
            </a:r>
          </a:p>
          <a:p>
            <a:pPr algn="r" rtl="1">
              <a:lnSpc>
                <a:spcPct val="170000"/>
              </a:lnSpc>
            </a:pPr>
            <a:r>
              <a:rPr lang="ar-SA" dirty="0"/>
              <a:t>بخشهاي مختلف واحد توليد پلي كربنات:1- سنتز پلي كربنات</a:t>
            </a:r>
            <a:r>
              <a:rPr lang="en-US" dirty="0"/>
              <a:t> 2- </a:t>
            </a:r>
            <a:r>
              <a:rPr lang="ar-SA" dirty="0"/>
              <a:t>شستشوي محلول پلي كربنات 3- بازيافت حلال 4- تبخير و گرانول سازي 5- تصفيه اوليه گازهاي خروجي 6- ايستگاه دمنده ها و مخازن مياني محصول پلي كربنات 7-بسته بندي و انبار محصول پلي كربنات 8- قسمت آلياژسازي پلي كربنات و بسته بندي و انبار محصول آلياژ شده</a:t>
            </a:r>
            <a:endParaRPr lang="en-US" dirty="0"/>
          </a:p>
          <a:p>
            <a:pPr rtl="1">
              <a:lnSpc>
                <a:spcPct val="170000"/>
              </a:lnSpc>
            </a:pPr>
            <a:r>
              <a:rPr lang="ar-SA" dirty="0"/>
              <a:t>دياگرام فرآيند</a:t>
            </a:r>
            <a:r>
              <a:rPr lang="en-US" dirty="0"/>
              <a:t> (PFD):</a:t>
            </a:r>
          </a:p>
          <a:p>
            <a:endParaRPr lang="en-US" dirty="0"/>
          </a:p>
        </p:txBody>
      </p:sp>
      <p:pic>
        <p:nvPicPr>
          <p:cNvPr id="4" name="206" descr="دياگرام توليد پلي كربنات"/>
          <p:cNvPicPr/>
          <p:nvPr/>
        </p:nvPicPr>
        <p:blipFill>
          <a:blip r:embed="rId2" cstate="print">
            <a:duotone>
              <a:prstClr val="black"/>
              <a:srgbClr val="D9C3A5">
                <a:tint val="50000"/>
                <a:satMod val="180000"/>
              </a:srgbClr>
            </a:duotone>
          </a:blip>
          <a:srcRect/>
          <a:stretch>
            <a:fillRect/>
          </a:stretch>
        </p:blipFill>
        <p:spPr bwMode="auto">
          <a:xfrm>
            <a:off x="3428992" y="3438525"/>
            <a:ext cx="4829175" cy="341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85728"/>
            <a:ext cx="8572560" cy="6286544"/>
          </a:xfrm>
        </p:spPr>
        <p:txBody>
          <a:bodyPr>
            <a:normAutofit fontScale="62500" lnSpcReduction="20000"/>
          </a:bodyPr>
          <a:lstStyle/>
          <a:p>
            <a:pPr algn="r"/>
            <a:endParaRPr lang="en-US" b="1" dirty="0" smtClean="0"/>
          </a:p>
          <a:p>
            <a:pPr algn="r"/>
            <a:endParaRPr lang="en-US" b="1" dirty="0"/>
          </a:p>
          <a:p>
            <a:pPr algn="r"/>
            <a:endParaRPr lang="en-US" b="1" dirty="0" smtClean="0"/>
          </a:p>
          <a:p>
            <a:pPr algn="r"/>
            <a:endParaRPr lang="en-US" b="1" dirty="0"/>
          </a:p>
          <a:p>
            <a:pPr algn="r"/>
            <a:r>
              <a:rPr lang="ar-SA" b="1" dirty="0" smtClean="0"/>
              <a:t>کاربرد </a:t>
            </a:r>
            <a:r>
              <a:rPr lang="ar-SA" b="1" dirty="0"/>
              <a:t>ورق هاي پلي کربنات دو جداره و سه جداره(4</a:t>
            </a:r>
            <a:r>
              <a:rPr lang="ar-SA" b="1" dirty="0" smtClean="0"/>
              <a:t>)</a:t>
            </a:r>
            <a:endParaRPr lang="en-US" b="1" dirty="0" smtClean="0"/>
          </a:p>
          <a:p>
            <a:pPr algn="r"/>
            <a:endParaRPr lang="en-US" b="1" dirty="0"/>
          </a:p>
          <a:p>
            <a:pPr algn="r"/>
            <a:endParaRPr lang="en-US" b="1" dirty="0" smtClean="0"/>
          </a:p>
          <a:p>
            <a:pPr algn="r"/>
            <a:endParaRPr lang="en-US" b="1" dirty="0"/>
          </a:p>
          <a:p>
            <a:pPr algn="r"/>
            <a:endParaRPr lang="en-US" b="1" dirty="0" smtClean="0"/>
          </a:p>
          <a:p>
            <a:pPr algn="r"/>
            <a:endParaRPr lang="en-US" b="1" dirty="0"/>
          </a:p>
          <a:p>
            <a:pPr algn="r"/>
            <a:r>
              <a:rPr lang="ar-SA" b="1" dirty="0" smtClean="0"/>
              <a:t>پوشش استخر</a:t>
            </a:r>
            <a:endParaRPr lang="en-US" dirty="0" smtClean="0"/>
          </a:p>
          <a:p>
            <a:pPr algn="r"/>
            <a:endParaRPr lang="en-US" b="1" dirty="0" smtClean="0"/>
          </a:p>
          <a:p>
            <a:pPr algn="r"/>
            <a:endParaRPr lang="en-US" b="1" dirty="0"/>
          </a:p>
          <a:p>
            <a:pPr algn="r" rtl="1"/>
            <a:endParaRPr lang="en-US" dirty="0" smtClean="0"/>
          </a:p>
          <a:p>
            <a:pPr algn="r" rtl="1"/>
            <a:endParaRPr lang="en-US" dirty="0"/>
          </a:p>
          <a:p>
            <a:pPr algn="r" rtl="1"/>
            <a:r>
              <a:rPr lang="en-US" dirty="0"/>
              <a:t>  </a:t>
            </a:r>
            <a:endParaRPr lang="en-US" dirty="0" smtClean="0"/>
          </a:p>
          <a:p>
            <a:pPr algn="r" rtl="1"/>
            <a:r>
              <a:rPr lang="en-US" dirty="0"/>
              <a:t> </a:t>
            </a:r>
          </a:p>
          <a:p>
            <a:pPr algn="r" rtl="1"/>
            <a:r>
              <a:rPr lang="ar-SA" b="1" dirty="0" smtClean="0"/>
              <a:t>پوشش گلخانه</a:t>
            </a:r>
            <a:endParaRPr lang="en-US" dirty="0" smtClean="0"/>
          </a:p>
          <a:p>
            <a:pPr algn="r" rtl="1"/>
            <a:endParaRPr lang="en-US" b="1" dirty="0" smtClean="0"/>
          </a:p>
          <a:p>
            <a:pPr algn="r" rtl="1"/>
            <a:endParaRPr lang="en-US" b="1" dirty="0"/>
          </a:p>
          <a:p>
            <a:pPr algn="r" rtl="1"/>
            <a:endParaRPr lang="en-US" b="1" dirty="0" smtClean="0"/>
          </a:p>
          <a:p>
            <a:pPr algn="r" rtl="1"/>
            <a:r>
              <a:rPr lang="en-US" dirty="0"/>
              <a:t> </a:t>
            </a:r>
            <a:endParaRPr lang="en-US" b="1" dirty="0" smtClean="0"/>
          </a:p>
          <a:p>
            <a:pPr algn="r" rtl="1"/>
            <a:endParaRPr lang="en-US" b="1" dirty="0" smtClean="0"/>
          </a:p>
          <a:p>
            <a:pPr algn="r" rtl="1"/>
            <a:endParaRPr lang="en-US" b="1" dirty="0"/>
          </a:p>
          <a:p>
            <a:pPr algn="r" rtl="1"/>
            <a:r>
              <a:rPr lang="ar-SA" b="1" dirty="0" smtClean="0"/>
              <a:t>پوشش </a:t>
            </a:r>
            <a:r>
              <a:rPr lang="ar-SA" b="1" dirty="0"/>
              <a:t>سقف پاساژ و بازارچه</a:t>
            </a:r>
            <a:endParaRPr lang="en-US" dirty="0"/>
          </a:p>
          <a:p>
            <a:pPr algn="r" rtl="1"/>
            <a:r>
              <a:rPr lang="en-US" dirty="0"/>
              <a:t> </a:t>
            </a:r>
          </a:p>
          <a:p>
            <a:pPr algn="r"/>
            <a:endParaRPr lang="en-US" b="1" dirty="0" smtClean="0"/>
          </a:p>
          <a:p>
            <a:pPr algn="r"/>
            <a:r>
              <a:rPr lang="ar-SA" b="1" dirty="0" smtClean="0"/>
              <a:t>پوشش </a:t>
            </a:r>
            <a:r>
              <a:rPr lang="ar-SA" b="1" dirty="0"/>
              <a:t>سقف </a:t>
            </a:r>
            <a:r>
              <a:rPr lang="ar-SA" b="1" dirty="0" smtClean="0"/>
              <a:t>ورزشگاه</a:t>
            </a:r>
            <a:endParaRPr lang="en-US" b="1" dirty="0" smtClean="0"/>
          </a:p>
          <a:p>
            <a:pPr algn="r"/>
            <a:endParaRPr lang="en-US" b="1" dirty="0" smtClean="0"/>
          </a:p>
          <a:p>
            <a:pPr algn="r" rtl="1"/>
            <a:r>
              <a:rPr lang="en-US" dirty="0"/>
              <a:t> </a:t>
            </a:r>
          </a:p>
        </p:txBody>
      </p:sp>
      <p:pic>
        <p:nvPicPr>
          <p:cNvPr id="4" name="Picture 3" descr="http://ajandbana.com/pic2.jpg"/>
          <p:cNvPicPr/>
          <p:nvPr/>
        </p:nvPicPr>
        <p:blipFill>
          <a:blip r:embed="rId2" cstate="print"/>
          <a:srcRect/>
          <a:stretch>
            <a:fillRect/>
          </a:stretch>
        </p:blipFill>
        <p:spPr bwMode="auto">
          <a:xfrm>
            <a:off x="5500694" y="2143116"/>
            <a:ext cx="1219200" cy="1219200"/>
          </a:xfrm>
          <a:prstGeom prst="rect">
            <a:avLst/>
          </a:prstGeom>
          <a:noFill/>
          <a:ln w="9525">
            <a:noFill/>
            <a:miter lim="800000"/>
            <a:headEnd/>
            <a:tailEnd/>
          </a:ln>
        </p:spPr>
      </p:pic>
      <p:pic>
        <p:nvPicPr>
          <p:cNvPr id="5" name="Picture 4" descr="http://ajandbana.com/anfy5.jpg"/>
          <p:cNvPicPr/>
          <p:nvPr/>
        </p:nvPicPr>
        <p:blipFill>
          <a:blip r:embed="rId3" cstate="print"/>
          <a:srcRect/>
          <a:stretch>
            <a:fillRect/>
          </a:stretch>
        </p:blipFill>
        <p:spPr bwMode="auto">
          <a:xfrm>
            <a:off x="5500694" y="3500438"/>
            <a:ext cx="1219200" cy="1219200"/>
          </a:xfrm>
          <a:prstGeom prst="rect">
            <a:avLst/>
          </a:prstGeom>
          <a:noFill/>
          <a:ln w="9525">
            <a:noFill/>
            <a:miter lim="800000"/>
            <a:headEnd/>
            <a:tailEnd/>
          </a:ln>
        </p:spPr>
      </p:pic>
      <p:pic>
        <p:nvPicPr>
          <p:cNvPr id="7" name="Picture 6" descr="http://ajandbana.com/pic5.jpg"/>
          <p:cNvPicPr/>
          <p:nvPr/>
        </p:nvPicPr>
        <p:blipFill>
          <a:blip r:embed="rId4" cstate="print"/>
          <a:srcRect/>
          <a:stretch>
            <a:fillRect/>
          </a:stretch>
        </p:blipFill>
        <p:spPr bwMode="auto">
          <a:xfrm>
            <a:off x="5500694" y="5286388"/>
            <a:ext cx="1238250"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
            <a:ext cx="8858280" cy="5643577"/>
          </a:xfrm>
        </p:spPr>
        <p:txBody>
          <a:bodyPr>
            <a:normAutofit fontScale="92500" lnSpcReduction="10000"/>
          </a:bodyPr>
          <a:lstStyle/>
          <a:p>
            <a:pPr algn="just" rtl="1">
              <a:lnSpc>
                <a:spcPct val="150000"/>
              </a:lnSpc>
            </a:pPr>
            <a:r>
              <a:rPr lang="fa-IR" dirty="0"/>
              <a:t> </a:t>
            </a:r>
            <a:endParaRPr lang="en-US" dirty="0"/>
          </a:p>
          <a:p>
            <a:pPr algn="just" rtl="1">
              <a:lnSpc>
                <a:spcPct val="150000"/>
              </a:lnSpc>
            </a:pPr>
            <a:r>
              <a:rPr lang="en-US" dirty="0"/>
              <a:t>       	</a:t>
            </a:r>
            <a:r>
              <a:rPr lang="fa-IR" sz="3000" dirty="0"/>
              <a:t>مقدمه</a:t>
            </a:r>
            <a:endParaRPr lang="en-US" sz="3000" dirty="0"/>
          </a:p>
          <a:p>
            <a:pPr algn="just" rtl="1">
              <a:lnSpc>
                <a:spcPct val="150000"/>
              </a:lnSpc>
            </a:pPr>
            <a:r>
              <a:rPr lang="fa-IR" dirty="0"/>
              <a:t> </a:t>
            </a:r>
            <a:endParaRPr lang="en-US" dirty="0"/>
          </a:p>
          <a:p>
            <a:pPr algn="just" rtl="1">
              <a:lnSpc>
                <a:spcPct val="150000"/>
              </a:lnSpc>
            </a:pPr>
            <a:r>
              <a:rPr lang="fa-IR" dirty="0"/>
              <a:t> </a:t>
            </a:r>
            <a:endParaRPr lang="en-US" dirty="0"/>
          </a:p>
          <a:p>
            <a:pPr algn="just" rtl="1">
              <a:lnSpc>
                <a:spcPct val="150000"/>
              </a:lnSpc>
            </a:pPr>
            <a:r>
              <a:rPr lang="fa-IR" dirty="0"/>
              <a:t>نیاز گسترده و روز افزون جامعه به ساختمان و مسکن وضرورت استفاده از روش ها و مصالح جدید به منظور افزایش سرعت ساخت، سبک سازی، افزایش عمر مفید ونیز مقاوم نمودن ساختمان در برابر زلزله را بیش از پیش مطرح کرده است .</a:t>
            </a:r>
            <a:endParaRPr lang="en-US" dirty="0"/>
          </a:p>
          <a:p>
            <a:pPr algn="just" rtl="1">
              <a:lnSpc>
                <a:spcPct val="150000"/>
              </a:lnSpc>
            </a:pPr>
            <a:r>
              <a:rPr lang="fa-IR" dirty="0"/>
              <a:t>حل مشکلاتی نظیر زمان طولانی اجرا عمر مفید، کم ویا هزینه زیاد اجرای ساختمان ها نیاز مند ارائه راهکار هائی به منظور استفاده عملی از روش های نوین ومصالح ساختمانی جدید جهت کاهش وزن و کاهش زمان ساخت , دوام بیشتر ونهایتا کاهش هزینه اجراست. </a:t>
            </a:r>
            <a:endParaRPr lang="en-US" dirty="0"/>
          </a:p>
          <a:p>
            <a:pPr algn="just" rtl="1">
              <a:lnSpc>
                <a:spcPct val="150000"/>
              </a:lnSpc>
            </a:pPr>
            <a:r>
              <a:rPr lang="fa-IR" dirty="0"/>
              <a:t> </a:t>
            </a:r>
            <a:endParaRPr lang="en-US" dirty="0"/>
          </a:p>
          <a:p>
            <a:pPr algn="just">
              <a:lnSpc>
                <a:spcPct val="150000"/>
              </a:lnSpc>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928670"/>
            <a:ext cx="8208993" cy="4857783"/>
          </a:xfrm>
        </p:spPr>
        <p:txBody>
          <a:bodyPr>
            <a:normAutofit/>
          </a:bodyPr>
          <a:lstStyle/>
          <a:p>
            <a:pPr algn="r" rtl="1"/>
            <a:endParaRPr lang="en-US" b="1" dirty="0" smtClean="0"/>
          </a:p>
          <a:p>
            <a:pPr algn="r" rtl="1"/>
            <a:endParaRPr lang="en-US" b="1" dirty="0"/>
          </a:p>
          <a:p>
            <a:pPr algn="r" rtl="1"/>
            <a:r>
              <a:rPr lang="ar-SA" b="1" dirty="0" smtClean="0"/>
              <a:t>پوشش </a:t>
            </a:r>
            <a:r>
              <a:rPr lang="ar-SA" b="1" dirty="0"/>
              <a:t>نورگيرهاي انبارها </a:t>
            </a:r>
            <a:endParaRPr lang="en-US" dirty="0"/>
          </a:p>
          <a:p>
            <a:pPr algn="r" rtl="1"/>
            <a:endParaRPr lang="en-US" b="1" dirty="0"/>
          </a:p>
          <a:p>
            <a:pPr algn="r" rtl="1"/>
            <a:endParaRPr lang="en-US" b="1" dirty="0" smtClean="0"/>
          </a:p>
          <a:p>
            <a:pPr algn="r" rtl="1"/>
            <a:r>
              <a:rPr lang="ar-SA" b="1" dirty="0" smtClean="0"/>
              <a:t>پوشش </a:t>
            </a:r>
            <a:r>
              <a:rPr lang="ar-SA" b="1" dirty="0"/>
              <a:t>نورگيرهاي سالنهاي اجتماعات </a:t>
            </a:r>
            <a:endParaRPr lang="en-US" dirty="0"/>
          </a:p>
          <a:p>
            <a:pPr algn="r" rtl="1"/>
            <a:r>
              <a:rPr lang="en-US" dirty="0"/>
              <a:t> </a:t>
            </a:r>
          </a:p>
          <a:p>
            <a:pPr algn="r"/>
            <a:endParaRPr lang="en-US" b="1" dirty="0" smtClean="0"/>
          </a:p>
          <a:p>
            <a:pPr algn="r"/>
            <a:endParaRPr lang="en-US" b="1" dirty="0"/>
          </a:p>
          <a:p>
            <a:pPr algn="r"/>
            <a:r>
              <a:rPr lang="ar-SA" b="1" dirty="0" smtClean="0"/>
              <a:t>پارتيشن </a:t>
            </a:r>
            <a:r>
              <a:rPr lang="ar-SA" b="1" dirty="0"/>
              <a:t>هاي جدا کننده سالن هاي اداري و نمايشگاه ها</a:t>
            </a:r>
            <a:endParaRPr lang="en-US" dirty="0"/>
          </a:p>
        </p:txBody>
      </p:sp>
      <p:pic>
        <p:nvPicPr>
          <p:cNvPr id="4" name="Picture 3" descr="http://ajandbana.com/pic4.jpg"/>
          <p:cNvPicPr/>
          <p:nvPr/>
        </p:nvPicPr>
        <p:blipFill>
          <a:blip r:embed="rId2" cstate="print"/>
          <a:srcRect/>
          <a:stretch>
            <a:fillRect/>
          </a:stretch>
        </p:blipFill>
        <p:spPr bwMode="auto">
          <a:xfrm>
            <a:off x="357158" y="2428868"/>
            <a:ext cx="1238250" cy="1143000"/>
          </a:xfrm>
          <a:prstGeom prst="rect">
            <a:avLst/>
          </a:prstGeom>
          <a:noFill/>
          <a:ln w="9525">
            <a:noFill/>
            <a:miter lim="800000"/>
            <a:headEnd/>
            <a:tailEnd/>
          </a:ln>
        </p:spPr>
      </p:pic>
      <p:pic>
        <p:nvPicPr>
          <p:cNvPr id="6" name="Picture 5" descr="http://ajandbana.com/pic1.jpg"/>
          <p:cNvPicPr/>
          <p:nvPr/>
        </p:nvPicPr>
        <p:blipFill>
          <a:blip r:embed="rId3" cstate="print"/>
          <a:srcRect/>
          <a:stretch>
            <a:fillRect/>
          </a:stretch>
        </p:blipFill>
        <p:spPr bwMode="auto">
          <a:xfrm>
            <a:off x="214282" y="4000504"/>
            <a:ext cx="12192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85728"/>
            <a:ext cx="8643997" cy="6286544"/>
          </a:xfrm>
        </p:spPr>
        <p:txBody>
          <a:bodyPr>
            <a:normAutofit fontScale="40000" lnSpcReduction="20000"/>
          </a:bodyPr>
          <a:lstStyle/>
          <a:p>
            <a:pPr algn="r" rtl="1">
              <a:lnSpc>
                <a:spcPct val="170000"/>
              </a:lnSpc>
            </a:pPr>
            <a:r>
              <a:rPr lang="ar-SA" sz="5100" dirty="0"/>
              <a:t>مشخصات فنی و فیزیکی آن</a:t>
            </a:r>
            <a:r>
              <a:rPr lang="en-US" dirty="0"/>
              <a:t>:</a:t>
            </a:r>
            <a:br>
              <a:rPr lang="en-US" dirty="0"/>
            </a:br>
            <a:endParaRPr lang="en-US" dirty="0"/>
          </a:p>
          <a:p>
            <a:pPr rtl="1">
              <a:lnSpc>
                <a:spcPct val="170000"/>
              </a:lnSpc>
            </a:pPr>
            <a:r>
              <a:rPr lang="en-US" dirty="0"/>
              <a:t> </a:t>
            </a:r>
          </a:p>
          <a:p>
            <a:pPr rtl="1">
              <a:lnSpc>
                <a:spcPct val="170000"/>
              </a:lnSpc>
            </a:pPr>
            <a:r>
              <a:rPr lang="en-US" dirty="0"/>
              <a:t> </a:t>
            </a:r>
          </a:p>
          <a:p>
            <a:pPr rtl="1">
              <a:lnSpc>
                <a:spcPct val="170000"/>
              </a:lnSpc>
            </a:pPr>
            <a:r>
              <a:rPr lang="en-US" sz="2600" dirty="0"/>
              <a:t> </a:t>
            </a:r>
          </a:p>
          <a:p>
            <a:pPr rtl="1">
              <a:lnSpc>
                <a:spcPct val="170000"/>
              </a:lnSpc>
            </a:pPr>
            <a:r>
              <a:rPr lang="ar-SA" sz="2600" b="1" dirty="0"/>
              <a:t>ابعاد ورقهاي ساده</a:t>
            </a:r>
            <a:endParaRPr lang="en-US" sz="2600" dirty="0"/>
          </a:p>
          <a:p>
            <a:pPr rtl="1">
              <a:lnSpc>
                <a:spcPct val="170000"/>
              </a:lnSpc>
            </a:pPr>
            <a:r>
              <a:rPr lang="ar-SA" sz="2600" b="1" dirty="0"/>
              <a:t>ضخامت 2 تا 12 ميلي متر</a:t>
            </a:r>
            <a:endParaRPr lang="en-US" sz="2600" dirty="0"/>
          </a:p>
          <a:p>
            <a:pPr rtl="1">
              <a:lnSpc>
                <a:spcPct val="170000"/>
              </a:lnSpc>
            </a:pPr>
            <a:r>
              <a:rPr lang="ar-SA" sz="2600" b="1" dirty="0"/>
              <a:t>حداکثر عرض 2050 ميلي متر</a:t>
            </a:r>
            <a:endParaRPr lang="en-US" sz="2600" dirty="0"/>
          </a:p>
          <a:p>
            <a:pPr rtl="1">
              <a:lnSpc>
                <a:spcPct val="170000"/>
              </a:lnSpc>
            </a:pPr>
            <a:r>
              <a:rPr lang="ar-SA" sz="2600" b="1" dirty="0"/>
              <a:t>طول بنا به درخواست مشتري </a:t>
            </a:r>
            <a:endParaRPr lang="en-US" sz="2600" dirty="0"/>
          </a:p>
          <a:p>
            <a:pPr rtl="1">
              <a:lnSpc>
                <a:spcPct val="170000"/>
              </a:lnSpc>
            </a:pPr>
            <a:r>
              <a:rPr lang="ar-SA" sz="2600" b="1" dirty="0"/>
              <a:t>سايز استاندارد : 3050 * 2050 ميلي متر</a:t>
            </a:r>
            <a:endParaRPr lang="en-US" sz="2600" dirty="0"/>
          </a:p>
          <a:p>
            <a:pPr rtl="1">
              <a:lnSpc>
                <a:spcPct val="170000"/>
              </a:lnSpc>
            </a:pPr>
            <a:r>
              <a:rPr lang="en-US" sz="2600" dirty="0"/>
              <a:t> </a:t>
            </a:r>
          </a:p>
          <a:p>
            <a:pPr rtl="1">
              <a:lnSpc>
                <a:spcPct val="170000"/>
              </a:lnSpc>
            </a:pPr>
            <a:r>
              <a:rPr lang="en-US" sz="2600" dirty="0"/>
              <a:t> </a:t>
            </a:r>
          </a:p>
          <a:p>
            <a:pPr rtl="1">
              <a:lnSpc>
                <a:spcPct val="170000"/>
              </a:lnSpc>
            </a:pPr>
            <a:r>
              <a:rPr lang="en-US" sz="2600" dirty="0"/>
              <a:t>  </a:t>
            </a:r>
          </a:p>
          <a:p>
            <a:pPr rtl="1">
              <a:lnSpc>
                <a:spcPct val="170000"/>
              </a:lnSpc>
            </a:pPr>
            <a:r>
              <a:rPr lang="en-US" sz="2600" dirty="0"/>
              <a:t> </a:t>
            </a:r>
          </a:p>
          <a:p>
            <a:pPr rtl="1">
              <a:lnSpc>
                <a:spcPct val="170000"/>
              </a:lnSpc>
            </a:pPr>
            <a:r>
              <a:rPr lang="en-US" sz="2600" dirty="0"/>
              <a:t> </a:t>
            </a:r>
          </a:p>
          <a:p>
            <a:pPr rtl="1">
              <a:lnSpc>
                <a:spcPct val="170000"/>
              </a:lnSpc>
            </a:pPr>
            <a:r>
              <a:rPr lang="en-US" sz="2600" dirty="0"/>
              <a:t> </a:t>
            </a:r>
          </a:p>
          <a:p>
            <a:pPr rtl="1">
              <a:lnSpc>
                <a:spcPct val="170000"/>
              </a:lnSpc>
            </a:pPr>
            <a:r>
              <a:rPr lang="ar-SA" sz="2600" b="1" dirty="0"/>
              <a:t>ورقهاي چندجداره</a:t>
            </a:r>
            <a:endParaRPr lang="en-US" sz="2600" dirty="0"/>
          </a:p>
          <a:p>
            <a:pPr rtl="1">
              <a:lnSpc>
                <a:spcPct val="170000"/>
              </a:lnSpc>
            </a:pPr>
            <a:r>
              <a:rPr lang="ar-SA" sz="2600" b="1" dirty="0"/>
              <a:t>ضخامت 4-6 ميلي متر دوجداره</a:t>
            </a:r>
            <a:endParaRPr lang="en-US" sz="2600" dirty="0"/>
          </a:p>
          <a:p>
            <a:pPr rtl="1">
              <a:lnSpc>
                <a:spcPct val="170000"/>
              </a:lnSpc>
            </a:pPr>
            <a:r>
              <a:rPr lang="ar-SA" sz="2600" b="1" dirty="0"/>
              <a:t>ضخامت 8-10 ميلي متر دو جداره</a:t>
            </a:r>
            <a:endParaRPr lang="en-US" sz="2600" dirty="0"/>
          </a:p>
          <a:p>
            <a:pPr rtl="1">
              <a:lnSpc>
                <a:spcPct val="170000"/>
              </a:lnSpc>
            </a:pPr>
            <a:r>
              <a:rPr lang="ar-SA" sz="2600" b="1" dirty="0"/>
              <a:t>ضخامت 16 ميلي متر سه جداره </a:t>
            </a:r>
            <a:endParaRPr lang="en-US" sz="2600" dirty="0"/>
          </a:p>
          <a:p>
            <a:pPr rtl="1">
              <a:lnSpc>
                <a:spcPct val="170000"/>
              </a:lnSpc>
            </a:pPr>
            <a:r>
              <a:rPr lang="ar-SA" sz="2600" b="1" dirty="0"/>
              <a:t>حداکثر عرض 2100 ميلي متر </a:t>
            </a:r>
            <a:endParaRPr lang="en-US" sz="2600" dirty="0"/>
          </a:p>
          <a:p>
            <a:pPr rtl="1">
              <a:lnSpc>
                <a:spcPct val="170000"/>
              </a:lnSpc>
            </a:pPr>
            <a:r>
              <a:rPr lang="ar-SA" sz="2600" b="1" dirty="0"/>
              <a:t>طول  بنا به درخواست مشتري</a:t>
            </a:r>
            <a:r>
              <a:rPr lang="en-US" sz="2600" dirty="0"/>
              <a:t> </a:t>
            </a:r>
          </a:p>
          <a:p>
            <a:pPr rtl="1"/>
            <a:r>
              <a:rPr lang="en-US" sz="2600" dirty="0"/>
              <a:t> </a:t>
            </a:r>
          </a:p>
          <a:p>
            <a:pPr rtl="1"/>
            <a:r>
              <a:rPr lang="en-US" sz="2600" dirty="0"/>
              <a:t> </a:t>
            </a:r>
          </a:p>
          <a:p>
            <a:endParaRPr lang="en-US" dirty="0"/>
          </a:p>
        </p:txBody>
      </p:sp>
      <p:pic>
        <p:nvPicPr>
          <p:cNvPr id="4" name="Picture 3" descr="http://ajandbana.com/Picture16.jpg"/>
          <p:cNvPicPr/>
          <p:nvPr/>
        </p:nvPicPr>
        <p:blipFill>
          <a:blip r:embed="rId2" cstate="print"/>
          <a:srcRect/>
          <a:stretch>
            <a:fillRect/>
          </a:stretch>
        </p:blipFill>
        <p:spPr bwMode="auto">
          <a:xfrm>
            <a:off x="3571868" y="928670"/>
            <a:ext cx="1981200" cy="2019300"/>
          </a:xfrm>
          <a:prstGeom prst="rect">
            <a:avLst/>
          </a:prstGeom>
          <a:noFill/>
          <a:ln w="9525">
            <a:noFill/>
            <a:miter lim="800000"/>
            <a:headEnd/>
            <a:tailEnd/>
          </a:ln>
        </p:spPr>
      </p:pic>
      <p:pic>
        <p:nvPicPr>
          <p:cNvPr id="5" name="Picture 4" descr="http://ajandbana.com/Picture17.jpg"/>
          <p:cNvPicPr/>
          <p:nvPr/>
        </p:nvPicPr>
        <p:blipFill>
          <a:blip r:embed="rId3" cstate="print"/>
          <a:srcRect/>
          <a:stretch>
            <a:fillRect/>
          </a:stretch>
        </p:blipFill>
        <p:spPr bwMode="auto">
          <a:xfrm>
            <a:off x="3428992" y="4071942"/>
            <a:ext cx="207645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357299"/>
            <a:ext cx="7772400" cy="4143404"/>
          </a:xfrm>
        </p:spPr>
        <p:txBody>
          <a:bodyPr>
            <a:normAutofit fontScale="92500" lnSpcReduction="20000"/>
          </a:bodyPr>
          <a:lstStyle/>
          <a:p>
            <a:pPr algn="r" rtl="1">
              <a:lnSpc>
                <a:spcPct val="170000"/>
              </a:lnSpc>
            </a:pPr>
            <a:r>
              <a:rPr lang="fa-IR" dirty="0" smtClean="0"/>
              <a:t>برگرفته شده از:   </a:t>
            </a:r>
            <a:endParaRPr lang="en-US" dirty="0" smtClean="0"/>
          </a:p>
          <a:p>
            <a:pPr algn="r" rtl="1">
              <a:lnSpc>
                <a:spcPct val="170000"/>
              </a:lnSpc>
            </a:pPr>
            <a:r>
              <a:rPr lang="fa-IR" dirty="0" smtClean="0"/>
              <a:t> </a:t>
            </a:r>
            <a:r>
              <a:rPr lang="en-US" u="sng" dirty="0" smtClean="0">
                <a:hlinkClick r:id="rId2"/>
              </a:rPr>
              <a:t>http://www.n-aidapoushesh.com</a:t>
            </a:r>
            <a:r>
              <a:rPr lang="ar-SA" u="sng" dirty="0" smtClean="0">
                <a:hlinkClick r:id="rId2"/>
              </a:rPr>
              <a:t>(1)</a:t>
            </a:r>
            <a:endParaRPr lang="en-US" dirty="0" smtClean="0"/>
          </a:p>
          <a:p>
            <a:pPr algn="r" rtl="1">
              <a:lnSpc>
                <a:spcPct val="170000"/>
              </a:lnSpc>
            </a:pPr>
            <a:r>
              <a:rPr lang="ar-SA" dirty="0" smtClean="0"/>
              <a:t> </a:t>
            </a:r>
            <a:endParaRPr lang="en-US" dirty="0" smtClean="0"/>
          </a:p>
          <a:p>
            <a:pPr algn="r" rtl="1">
              <a:lnSpc>
                <a:spcPct val="170000"/>
              </a:lnSpc>
            </a:pPr>
            <a:r>
              <a:rPr lang="en-US" u="sng" dirty="0" smtClean="0">
                <a:hlinkClick r:id="rId3"/>
              </a:rPr>
              <a:t>http://www.apadanaagri.com/visitorpages/</a:t>
            </a:r>
            <a:r>
              <a:rPr lang="ar-SA" u="sng" dirty="0" smtClean="0">
                <a:hlinkClick r:id="rId3"/>
              </a:rPr>
              <a:t>(2)</a:t>
            </a:r>
            <a:endParaRPr lang="en-US" dirty="0" smtClean="0"/>
          </a:p>
          <a:p>
            <a:pPr algn="r" rtl="1">
              <a:lnSpc>
                <a:spcPct val="170000"/>
              </a:lnSpc>
            </a:pPr>
            <a:r>
              <a:rPr lang="en-US" dirty="0" smtClean="0"/>
              <a:t>jlianj.com </a:t>
            </a:r>
            <a:r>
              <a:rPr lang="ar-SA" dirty="0" smtClean="0"/>
              <a:t>(3)            </a:t>
            </a:r>
            <a:endParaRPr lang="en-US" dirty="0" smtClean="0"/>
          </a:p>
          <a:p>
            <a:pPr algn="r" rtl="1">
              <a:lnSpc>
                <a:spcPct val="170000"/>
              </a:lnSpc>
            </a:pPr>
            <a:r>
              <a:rPr lang="ar-SA" dirty="0" smtClean="0"/>
              <a:t>  </a:t>
            </a:r>
            <a:r>
              <a:rPr lang="en-US" u="sng" dirty="0" smtClean="0">
                <a:hlinkClick r:id="rId4"/>
              </a:rPr>
              <a:t>http://www.petronet.ir/index.</a:t>
            </a:r>
            <a:r>
              <a:rPr lang="ar-SA" u="sng" dirty="0" smtClean="0">
                <a:hlinkClick r:id="rId4"/>
              </a:rPr>
              <a:t>(4)</a:t>
            </a:r>
            <a:endParaRPr lang="en-US" u="sng" dirty="0" smtClean="0"/>
          </a:p>
          <a:p>
            <a:pPr algn="r" rtl="1">
              <a:lnSpc>
                <a:spcPct val="170000"/>
              </a:lnSpc>
            </a:pPr>
            <a:endParaRPr lang="en-US" dirty="0" smtClean="0"/>
          </a:p>
          <a:p>
            <a:pPr algn="r" rtl="1"/>
            <a:r>
              <a:rPr lang="en-US" dirty="0" smtClean="0"/>
              <a:t>://ajandbana.com/Abuot_Pc_Sheet.htm </a:t>
            </a:r>
            <a:r>
              <a:rPr lang="ar-SA" dirty="0" smtClean="0"/>
              <a:t>(5)</a:t>
            </a:r>
            <a:endParaRPr lang="en-US" dirty="0" smtClean="0"/>
          </a:p>
          <a:p>
            <a:pPr rtl="1"/>
            <a:r>
              <a:rPr lang="ar-SA" dirty="0" smtClean="0"/>
              <a:t> </a:t>
            </a:r>
            <a:endParaRPr lang="en-US" dirty="0" smtClean="0"/>
          </a:p>
          <a:p>
            <a:pPr algn="l" rtl="1"/>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357166"/>
            <a:ext cx="8643998" cy="5715039"/>
          </a:xfrm>
        </p:spPr>
        <p:txBody>
          <a:bodyPr>
            <a:normAutofit fontScale="85000" lnSpcReduction="10000"/>
          </a:bodyPr>
          <a:lstStyle/>
          <a:p>
            <a:pPr algn="r" rtl="1">
              <a:lnSpc>
                <a:spcPct val="170000"/>
              </a:lnSpc>
            </a:pPr>
            <a:r>
              <a:rPr lang="fa-IR" dirty="0" smtClean="0"/>
              <a:t>بتون جذ ب کننده آلودگی هوا</a:t>
            </a:r>
            <a:r>
              <a:rPr lang="en-US" dirty="0" smtClean="0"/>
              <a:t>:</a:t>
            </a:r>
            <a:r>
              <a:rPr lang="fa-IR" dirty="0" smtClean="0"/>
              <a:t/>
            </a:r>
            <a:br>
              <a:rPr lang="fa-IR" dirty="0" smtClean="0"/>
            </a:br>
            <a:r>
              <a:rPr lang="fa-IR" dirty="0" smtClean="0"/>
              <a:t/>
            </a:r>
            <a:br>
              <a:rPr lang="fa-IR" dirty="0" smtClean="0"/>
            </a:br>
            <a:r>
              <a:rPr lang="fa-IR" dirty="0" smtClean="0"/>
              <a:t>دانشمندان هلندی بتون جدیدی ساخته اند که آلودگی هوا را جذب و هوا را تصفیه می کند. بتون جدید ساخته شده در هلند که آزمایشهای مختلف بر روی آن انجام شده است می تواند حدود چهل و پنج درصد از دی اکسید خطرناک منتشر شده از خودروها را جذب کند. بر این اساس شهرهای مدرن در آینده می توانند از بتون موسوم به بتون سبز برای ساخت و ساز استفاده کنند.</a:t>
            </a:r>
            <a:br>
              <a:rPr lang="fa-IR" dirty="0" smtClean="0"/>
            </a:br>
            <a:r>
              <a:rPr lang="fa-IR" dirty="0" smtClean="0"/>
              <a:t>این بتون توانایی جذب نیتروژن تولید شده توسط خودروها را دارد که ماده ای خطرناک برای سلامتی افراد است. محققان دانشگاه “ایندهوون” با آزمایشهای مختلف بر روی این بتون جدید متوجه شده اند که این محصول جدید توانایی جذب چهل و پنج درصد از گازهای سمی خطرناک تولید شده توسط خودروها مانند دي اكسيد كربن و نیتروژن را دارد.</a:t>
            </a:r>
            <a:br>
              <a:rPr lang="fa-IR" dirty="0" smtClean="0"/>
            </a:b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785794"/>
            <a:ext cx="8072493" cy="5572163"/>
          </a:xfrm>
        </p:spPr>
        <p:txBody>
          <a:bodyPr>
            <a:normAutofit fontScale="77500" lnSpcReduction="20000"/>
          </a:bodyPr>
          <a:lstStyle/>
          <a:p>
            <a:pPr algn="r" rtl="1">
              <a:lnSpc>
                <a:spcPct val="170000"/>
              </a:lnSpc>
            </a:pPr>
            <a:r>
              <a:rPr lang="fa-IR" dirty="0" smtClean="0"/>
              <a:t>دانشمندان ژاپنی از حدود دوازده سال پیش تحقیقاتی درباره ساخت بتونی با قابلیت های مشابه را شروع کرده بودند.</a:t>
            </a:r>
            <a:endParaRPr lang="en-US" dirty="0" smtClean="0"/>
          </a:p>
          <a:p>
            <a:pPr algn="r" rtl="1">
              <a:lnSpc>
                <a:spcPct val="170000"/>
              </a:lnSpc>
            </a:pPr>
            <a:r>
              <a:rPr lang="en-US" dirty="0" smtClean="0"/>
              <a:t> </a:t>
            </a:r>
          </a:p>
          <a:p>
            <a:pPr algn="r" rtl="1">
              <a:lnSpc>
                <a:spcPct val="170000"/>
              </a:lnSpc>
            </a:pPr>
            <a:r>
              <a:rPr lang="en-US" dirty="0" smtClean="0"/>
              <a:t> </a:t>
            </a:r>
          </a:p>
          <a:p>
            <a:pPr algn="r" rtl="1">
              <a:lnSpc>
                <a:spcPct val="170000"/>
              </a:lnSpc>
            </a:pPr>
            <a:r>
              <a:rPr lang="en-US" dirty="0" smtClean="0"/>
              <a:t> </a:t>
            </a:r>
          </a:p>
          <a:p>
            <a:pPr algn="r" rtl="1">
              <a:lnSpc>
                <a:spcPct val="170000"/>
              </a:lnSpc>
            </a:pPr>
            <a:r>
              <a:rPr lang="fa-IR" dirty="0" smtClean="0"/>
              <a:t>برگرفته شده از:</a:t>
            </a:r>
            <a:endParaRPr lang="en-US" dirty="0" smtClean="0"/>
          </a:p>
          <a:p>
            <a:pPr algn="r" rtl="1">
              <a:lnSpc>
                <a:spcPct val="170000"/>
              </a:lnSpc>
            </a:pPr>
            <a:r>
              <a:rPr lang="en-US" dirty="0" smtClean="0"/>
              <a:t> </a:t>
            </a:r>
          </a:p>
          <a:p>
            <a:pPr algn="r" rtl="1">
              <a:lnSpc>
                <a:spcPct val="170000"/>
              </a:lnSpc>
            </a:pPr>
            <a:r>
              <a:rPr lang="en-US" dirty="0" smtClean="0"/>
              <a:t>http://mantimag.com/wp-content/uploads/2010/10/15.jpg</a:t>
            </a:r>
            <a:r>
              <a:rPr lang="fa-IR" dirty="0" smtClean="0"/>
              <a:t>)	</a:t>
            </a:r>
            <a:endParaRPr lang="en-US" dirty="0" smtClean="0"/>
          </a:p>
          <a:p>
            <a:pPr algn="r" rtl="1">
              <a:lnSpc>
                <a:spcPct val="170000"/>
              </a:lnSpc>
            </a:pPr>
            <a:r>
              <a:rPr lang="en-US" dirty="0" smtClean="0"/>
              <a:t> </a:t>
            </a:r>
          </a:p>
          <a:p>
            <a:pPr algn="r" rtl="1">
              <a:lnSpc>
                <a:spcPct val="170000"/>
              </a:lnSpc>
            </a:pPr>
            <a:r>
              <a:rPr lang="fa-IR" dirty="0" smtClean="0"/>
              <a:t>(</a:t>
            </a:r>
            <a:r>
              <a:rPr lang="en-US" dirty="0" smtClean="0"/>
              <a:t>http://www.jasjoo.com/books/countries</a:t>
            </a:r>
          </a:p>
          <a:p>
            <a:pPr algn="r" rtl="1">
              <a:lnSpc>
                <a:spcPct val="170000"/>
              </a:lnSpc>
            </a:pPr>
            <a:r>
              <a:rPr lang="en-US" dirty="0" smtClean="0"/>
              <a:t> </a:t>
            </a:r>
          </a:p>
          <a:p>
            <a:pPr algn="r" rtl="1">
              <a:lnSpc>
                <a:spcPct val="170000"/>
              </a:lnSpc>
            </a:pPr>
            <a:r>
              <a:rPr lang="en-US" dirty="0" smtClean="0"/>
              <a:t>http://www.iran-eng.com/archive/index.php/t-210305.html</a:t>
            </a:r>
          </a:p>
          <a:p>
            <a:pPr algn="r" rtl="1">
              <a:lnSpc>
                <a:spcPct val="170000"/>
              </a:lnSpc>
            </a:pPr>
            <a:r>
              <a:rPr lang="en-US" dirty="0" smtClean="0"/>
              <a:t> </a:t>
            </a:r>
          </a:p>
          <a:p>
            <a:pPr algn="r">
              <a:lnSpc>
                <a:spcPct val="170000"/>
              </a:lnSpc>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357166"/>
            <a:ext cx="8208993" cy="3786214"/>
          </a:xfrm>
        </p:spPr>
        <p:txBody>
          <a:bodyPr>
            <a:normAutofit lnSpcReduction="10000"/>
          </a:bodyPr>
          <a:lstStyle/>
          <a:p>
            <a:pPr algn="r" rtl="1">
              <a:lnSpc>
                <a:spcPct val="170000"/>
              </a:lnSpc>
            </a:pPr>
            <a:r>
              <a:rPr lang="fa-IR" dirty="0" smtClean="0"/>
              <a:t>بتن انتقال دهنده نور:</a:t>
            </a:r>
            <a:endParaRPr lang="en-US" dirty="0" smtClean="0"/>
          </a:p>
          <a:p>
            <a:pPr algn="r" rtl="1">
              <a:lnSpc>
                <a:spcPct val="170000"/>
              </a:lnSpc>
            </a:pPr>
            <a:r>
              <a:rPr lang="fa-IR" dirty="0" smtClean="0"/>
              <a:t>شناخت مصالح جدید ما را با امکاناتی که در اختیار داریم رو برو می کند و به ما یاد آور میشود طراحی محیط های ساخته شده فقط به قلم و دفتر طراحان بستگی ندارد . . </a:t>
            </a:r>
            <a:endParaRPr lang="en-US" dirty="0" smtClean="0"/>
          </a:p>
          <a:p>
            <a:pPr algn="r" rtl="1">
              <a:lnSpc>
                <a:spcPct val="170000"/>
              </a:lnSpc>
            </a:pPr>
            <a:r>
              <a:rPr lang="fa-IR" dirty="0" smtClean="0"/>
              <a:t>بافت ساده و خشن بتن همیشه آنرا به عنوان مصالحی سرد برای ما معرفی کرده دیوارهای بتنی برای ما استحکام را تداعی می کند و شاید هرگز برای ما مفهوم شفافیت را به همراه نداشته باشد. اما امروز روز دیگریست.</a:t>
            </a:r>
            <a:endParaRPr lang="en-US" dirty="0" smtClean="0"/>
          </a:p>
          <a:p>
            <a:endParaRPr lang="en-US" dirty="0"/>
          </a:p>
        </p:txBody>
      </p:sp>
      <p:pic>
        <p:nvPicPr>
          <p:cNvPr id="4" name="Picture 3" descr="http://www.litracon.hu/slideshows/litracon/large/Litracon_middle_index09.jpg"/>
          <p:cNvPicPr/>
          <p:nvPr/>
        </p:nvPicPr>
        <p:blipFill>
          <a:blip r:embed="rId2" cstate="print"/>
          <a:srcRect/>
          <a:stretch>
            <a:fillRect/>
          </a:stretch>
        </p:blipFill>
        <p:spPr bwMode="auto">
          <a:xfrm>
            <a:off x="2285984" y="4071942"/>
            <a:ext cx="5143536"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500306"/>
            <a:ext cx="8208993" cy="4143405"/>
          </a:xfrm>
        </p:spPr>
        <p:txBody>
          <a:bodyPr>
            <a:normAutofit fontScale="85000" lnSpcReduction="20000"/>
          </a:bodyPr>
          <a:lstStyle/>
          <a:p>
            <a:pPr algn="r" rtl="1">
              <a:lnSpc>
                <a:spcPct val="170000"/>
              </a:lnSpc>
            </a:pPr>
            <a:r>
              <a:rPr lang="fa-IR" dirty="0" smtClean="0"/>
              <a:t>لیتراکن یک بتن نیمه شفاف است که به عنوان مصالح ساختمانی قابل استفاده است. این بتن از سیمان ریز دانه تولید می شود ومعادل 4% وزنش از فیبرهای نوری شیشه ای تشکیل شده است. این مصالح توسط معمار مجارستانی ارون لوسنسزی که با دانشگاه فنی بوداپست همکاری میکرد توسعه یافت. لیترا کن توسط شرکت مخترع آن تولید می شود شرکتی که در بهار سال 2004 بنیانگذاری شد کاگاه و دفتر مرکزی آن در 160 کیلومتری بوداپست در نزدیکی شهری کوچک واقع شده است .</a:t>
            </a:r>
            <a:endParaRPr lang="en-US" dirty="0" smtClean="0"/>
          </a:p>
          <a:p>
            <a:pPr algn="r" rtl="1">
              <a:lnSpc>
                <a:spcPct val="170000"/>
              </a:lnSpc>
            </a:pPr>
            <a:r>
              <a:rPr lang="fa-IR" dirty="0" smtClean="0"/>
              <a:t>قابل ذکر ترین پروژه ای که از لیترا کون استفاده کرده است مونومانی است که به مناسبت پیوستن مجارستان به اتحادیه اروپا در سال 2005 میلادی ساخته شده است. این مونومان جایزه طراحی نقطه قرمز آلمان را نیز به خود اختصاص داده است. پروژه دیگر برج آزادی نیویورک در </a:t>
            </a:r>
            <a:endParaRPr lang="en-US" dirty="0"/>
          </a:p>
        </p:txBody>
      </p:sp>
      <p:pic>
        <p:nvPicPr>
          <p:cNvPr id="5" name="Picture 4" descr="http://www.litracon.hu/slideshows/litracon/large/Litracon_middle_index08.jpg"/>
          <p:cNvPicPr/>
          <p:nvPr/>
        </p:nvPicPr>
        <p:blipFill>
          <a:blip r:embed="rId2" cstate="print"/>
          <a:srcRect/>
          <a:stretch>
            <a:fillRect/>
          </a:stretch>
        </p:blipFill>
        <p:spPr bwMode="auto">
          <a:xfrm>
            <a:off x="2571736" y="357166"/>
            <a:ext cx="411480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8662" y="785794"/>
            <a:ext cx="7772400" cy="1500187"/>
          </a:xfrm>
        </p:spPr>
        <p:txBody>
          <a:bodyPr/>
          <a:lstStyle/>
          <a:p>
            <a:pPr algn="r" rtl="1"/>
            <a:r>
              <a:rPr lang="fa-IR" dirty="0" smtClean="0"/>
              <a:t>مجاورت ساختمان شماره 7 سازمان تجارت جهانی است. که طرح جامع باز سازی آن توسط دنیل لیبسکیند مدیریت میشود.</a:t>
            </a:r>
            <a:endParaRPr lang="en-US" dirty="0" smtClean="0"/>
          </a:p>
          <a:p>
            <a:pPr algn="r" rtl="1"/>
            <a:r>
              <a:rPr lang="fa-IR" dirty="0" smtClean="0"/>
              <a:t>در زیر عکس هایی از بنای موسوم به در وازه اروپا رو می بینید:</a:t>
            </a:r>
            <a:endParaRPr lang="en-US" dirty="0" smtClean="0"/>
          </a:p>
          <a:p>
            <a:endParaRPr lang="en-US" dirty="0"/>
          </a:p>
        </p:txBody>
      </p:sp>
      <p:pic>
        <p:nvPicPr>
          <p:cNvPr id="4" name="Picture 3" descr="http://www.litracon.hu/images/gallery/project_9/EuropeGate%2001.jpg"/>
          <p:cNvPicPr/>
          <p:nvPr/>
        </p:nvPicPr>
        <p:blipFill>
          <a:blip r:embed="rId2" cstate="print"/>
          <a:srcRect/>
          <a:stretch>
            <a:fillRect/>
          </a:stretch>
        </p:blipFill>
        <p:spPr bwMode="auto">
          <a:xfrm>
            <a:off x="3357554" y="2428868"/>
            <a:ext cx="3429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litracon.hu/images/gallery/project_9/EuropeGate%2015.jpg"/>
          <p:cNvPicPr/>
          <p:nvPr/>
        </p:nvPicPr>
        <p:blipFill>
          <a:blip r:embed="rId2" cstate="print"/>
          <a:srcRect/>
          <a:stretch>
            <a:fillRect/>
          </a:stretch>
        </p:blipFill>
        <p:spPr bwMode="auto">
          <a:xfrm>
            <a:off x="5715008" y="1142984"/>
            <a:ext cx="2786082" cy="5214974"/>
          </a:xfrm>
          <a:prstGeom prst="rect">
            <a:avLst/>
          </a:prstGeom>
          <a:noFill/>
          <a:ln w="9525">
            <a:noFill/>
            <a:miter lim="800000"/>
            <a:headEnd/>
            <a:tailEnd/>
          </a:ln>
        </p:spPr>
      </p:pic>
      <p:pic>
        <p:nvPicPr>
          <p:cNvPr id="5" name="Picture 4" descr="http://www.litracon.hu/images/gallery/project_9/EuropeGate%2005.jpg"/>
          <p:cNvPicPr/>
          <p:nvPr/>
        </p:nvPicPr>
        <p:blipFill>
          <a:blip r:embed="rId3" cstate="print"/>
          <a:srcRect/>
          <a:stretch>
            <a:fillRect/>
          </a:stretch>
        </p:blipFill>
        <p:spPr bwMode="auto">
          <a:xfrm>
            <a:off x="1357290" y="1071546"/>
            <a:ext cx="3714776" cy="5214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357166"/>
            <a:ext cx="8429684" cy="2928958"/>
          </a:xfrm>
        </p:spPr>
        <p:txBody>
          <a:bodyPr>
            <a:normAutofit fontScale="77500" lnSpcReduction="20000"/>
          </a:bodyPr>
          <a:lstStyle/>
          <a:p>
            <a:pPr algn="r" rtl="1">
              <a:lnSpc>
                <a:spcPct val="170000"/>
              </a:lnSpc>
            </a:pPr>
            <a:r>
              <a:rPr lang="fa-IR" dirty="0" smtClean="0"/>
              <a:t>این مصالح قابلیت مصلح شدن را نیز دارد و می توان در آن از میلگرد هم استفاده کرد. استفاده از آن در کف سازی هم نتایج خوبی داشته است. البته معمولا زیر آن نور پردازی میشود . در طول روز به صورت بتن معمولی دیده می شود ولی در طول شب با روشن شدن منبع نوری زیر آن نور پخش و بسیار لطیفی که از عمق بتن خشن به سمت بالا می تابد جلوه بسیار زیبایی دارد.</a:t>
            </a:r>
            <a:endParaRPr lang="en-US" dirty="0" smtClean="0"/>
          </a:p>
          <a:p>
            <a:pPr algn="r" rtl="1">
              <a:lnSpc>
                <a:spcPct val="170000"/>
              </a:lnSpc>
            </a:pPr>
            <a:r>
              <a:rPr lang="fa-IR" dirty="0" smtClean="0"/>
              <a:t>این جلوه باعث شد محصولی جتبی از لتراکن ساخته شود( </a:t>
            </a:r>
            <a:r>
              <a:rPr lang="en-US" dirty="0" err="1" smtClean="0"/>
              <a:t>Letracube</a:t>
            </a:r>
            <a:r>
              <a:rPr lang="en-US" dirty="0" smtClean="0"/>
              <a:t> lamp</a:t>
            </a:r>
            <a:r>
              <a:rPr lang="fa-IR" dirty="0" smtClean="0"/>
              <a:t>)که همان لامپ های لتراکن بود. که در مرکز این بلاکها منبع نور را پیش بینی میکردند و قابل استفاده به عنوان منبع روشنایی را دارند.</a:t>
            </a:r>
            <a:endParaRPr lang="en-US" dirty="0" smtClean="0"/>
          </a:p>
          <a:p>
            <a:endParaRPr lang="en-US" dirty="0"/>
          </a:p>
        </p:txBody>
      </p:sp>
      <p:pic>
        <p:nvPicPr>
          <p:cNvPr id="4" name="Picture 3" descr="http://www.litracon.hu/images/content/LitracubeNewWeb02.jpg"/>
          <p:cNvPicPr/>
          <p:nvPr/>
        </p:nvPicPr>
        <p:blipFill>
          <a:blip r:embed="rId2" cstate="print"/>
          <a:srcRect/>
          <a:stretch>
            <a:fillRect/>
          </a:stretch>
        </p:blipFill>
        <p:spPr bwMode="auto">
          <a:xfrm>
            <a:off x="3428992" y="3500438"/>
            <a:ext cx="2143140" cy="3143272"/>
          </a:xfrm>
          <a:prstGeom prst="rect">
            <a:avLst/>
          </a:prstGeom>
          <a:noFill/>
          <a:ln w="9525">
            <a:noFill/>
            <a:miter lim="800000"/>
            <a:headEnd/>
            <a:tailEnd/>
          </a:ln>
        </p:spPr>
      </p:pic>
      <p:pic>
        <p:nvPicPr>
          <p:cNvPr id="5" name="Picture 4" descr="http://www.litracon.hu/images/content/LitracubeDimensionsWeb.jpg"/>
          <p:cNvPicPr/>
          <p:nvPr/>
        </p:nvPicPr>
        <p:blipFill>
          <a:blip r:embed="rId3" cstate="print"/>
          <a:srcRect/>
          <a:stretch>
            <a:fillRect/>
          </a:stretch>
        </p:blipFill>
        <p:spPr bwMode="auto">
          <a:xfrm>
            <a:off x="5643570" y="3571876"/>
            <a:ext cx="2214578"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85728"/>
            <a:ext cx="8501121" cy="6072230"/>
          </a:xfrm>
        </p:spPr>
        <p:txBody>
          <a:bodyPr>
            <a:normAutofit/>
          </a:bodyPr>
          <a:lstStyle/>
          <a:p>
            <a:r>
              <a:rPr lang="fa-IR" dirty="0"/>
              <a:t> </a:t>
            </a:r>
            <a:endParaRPr lang="en-US" dirty="0"/>
          </a:p>
          <a:p>
            <a:pPr rtl="1"/>
            <a:r>
              <a:rPr lang="ar-SA" b="1" dirty="0"/>
              <a:t>سا ليد سرفيس يا پلي استون </a:t>
            </a:r>
            <a:r>
              <a:rPr lang="ar-SA" b="1" dirty="0" smtClean="0"/>
              <a:t>:</a:t>
            </a:r>
            <a:r>
              <a:rPr lang="en-US" b="1" dirty="0" smtClean="0"/>
              <a:t>                                                                                                </a:t>
            </a:r>
          </a:p>
          <a:p>
            <a:pPr rtl="1"/>
            <a:endParaRPr lang="en-US" dirty="0"/>
          </a:p>
          <a:p>
            <a:pPr algn="r" rtl="1">
              <a:lnSpc>
                <a:spcPct val="160000"/>
              </a:lnSpc>
            </a:pPr>
            <a:r>
              <a:rPr lang="ar-SA" dirty="0"/>
              <a:t>ساليد سرفيس معجزه علم نام گرفته است چون در حقيقت رزيني پليمريست كه در اثر تركيب با فيلري چون</a:t>
            </a:r>
            <a:r>
              <a:rPr lang="en-US" dirty="0"/>
              <a:t> </a:t>
            </a:r>
            <a:r>
              <a:rPr lang="en-US" dirty="0" err="1"/>
              <a:t>rth</a:t>
            </a:r>
            <a:r>
              <a:rPr lang="en-US" dirty="0"/>
              <a:t> </a:t>
            </a:r>
            <a:r>
              <a:rPr lang="ar-SA" dirty="0"/>
              <a:t>به ماده اي تحت عنوان ساليد سرفيس بدل مي شود و همه ويژگي هاي آن متاثر از همين مسائله است كه محصول نهايي شباهت بسيار به سنگ دارد و قطعات مختلف آن بدون درز در كنار هم قرار مي گيرند، زيرا در عملياتي كه هنگام چسباندن آن انجام مي شود، همان اتفاقي رخ مي دهد كه در فرايند توليد محصول رخ مي دهد؛ بنابر اين ساليد سرفيس را مي توان سنگي پليمري، بر شمرد كه ضمن داشتن همه قابليت هاي سنگ مي تواند در قطعات بسيار بزرگ و با ميزان انعطاف و خميدگي مورد نظر و دلخواه توليد شود</a:t>
            </a:r>
            <a:r>
              <a:rPr lang="en-US" dirty="0"/>
              <a:t>. </a:t>
            </a:r>
            <a:r>
              <a:rPr lang="ar-SA" dirty="0" smtClean="0"/>
              <a:t>ساليد</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4348" y="3429000"/>
            <a:ext cx="7772400" cy="3143272"/>
          </a:xfrm>
        </p:spPr>
        <p:txBody>
          <a:bodyPr>
            <a:normAutofit fontScale="62500" lnSpcReduction="20000"/>
          </a:bodyPr>
          <a:lstStyle/>
          <a:p>
            <a:pPr algn="r" rtl="1">
              <a:lnSpc>
                <a:spcPct val="170000"/>
              </a:lnSpc>
            </a:pPr>
            <a:r>
              <a:rPr lang="fa-IR" dirty="0" smtClean="0"/>
              <a:t>مشخصات  این محصول بنا به اعلام سایت تولید کننده به قرار زیر است:</a:t>
            </a:r>
            <a:endParaRPr lang="en-US" dirty="0" smtClean="0"/>
          </a:p>
          <a:p>
            <a:pPr rtl="1">
              <a:lnSpc>
                <a:spcPct val="170000"/>
              </a:lnSpc>
            </a:pPr>
            <a:r>
              <a:rPr lang="ar-SA" dirty="0" smtClean="0"/>
              <a:t>&lt;!--[</a:t>
            </a:r>
            <a:r>
              <a:rPr lang="en-US" dirty="0" smtClean="0"/>
              <a:t>if</a:t>
            </a:r>
            <a:r>
              <a:rPr lang="ar-SA" dirty="0" smtClean="0"/>
              <a:t> !</a:t>
            </a:r>
            <a:r>
              <a:rPr lang="en-US" dirty="0" err="1" smtClean="0"/>
              <a:t>supportLists</a:t>
            </a:r>
            <a:r>
              <a:rPr lang="ar-SA" dirty="0" smtClean="0"/>
              <a:t>]--&gt;</a:t>
            </a:r>
            <a:r>
              <a:rPr lang="en-US" dirty="0" smtClean="0"/>
              <a:t>·</a:t>
            </a:r>
            <a:r>
              <a:rPr lang="ar-SA" dirty="0" smtClean="0"/>
              <a:t>         &lt;!--[</a:t>
            </a:r>
            <a:r>
              <a:rPr lang="en-US" dirty="0" err="1" smtClean="0"/>
              <a:t>endif</a:t>
            </a:r>
            <a:r>
              <a:rPr lang="ar-SA" dirty="0" smtClean="0"/>
              <a:t>]--&gt;</a:t>
            </a:r>
            <a:r>
              <a:rPr lang="en-US" b="1" dirty="0" smtClean="0"/>
              <a:t>size</a:t>
            </a:r>
            <a:r>
              <a:rPr lang="ar-SA" b="1" dirty="0" smtClean="0"/>
              <a:t>:               </a:t>
            </a:r>
            <a:r>
              <a:rPr lang="ar-SA" dirty="0" smtClean="0"/>
              <a:t>221</a:t>
            </a:r>
            <a:r>
              <a:rPr lang="en-US" dirty="0" smtClean="0"/>
              <a:t>x175x175mm</a:t>
            </a:r>
          </a:p>
          <a:p>
            <a:pPr rtl="1">
              <a:lnSpc>
                <a:spcPct val="170000"/>
              </a:lnSpc>
            </a:pPr>
            <a:r>
              <a:rPr lang="ar-SA" dirty="0" smtClean="0"/>
              <a:t>&lt;!--[</a:t>
            </a:r>
            <a:r>
              <a:rPr lang="en-US" dirty="0" smtClean="0"/>
              <a:t>if</a:t>
            </a:r>
            <a:r>
              <a:rPr lang="ar-SA" dirty="0" smtClean="0"/>
              <a:t> !</a:t>
            </a:r>
            <a:r>
              <a:rPr lang="en-US" dirty="0" err="1" smtClean="0"/>
              <a:t>supportLists</a:t>
            </a:r>
            <a:r>
              <a:rPr lang="ar-SA" dirty="0" smtClean="0"/>
              <a:t>]--&gt;</a:t>
            </a:r>
            <a:r>
              <a:rPr lang="en-US" dirty="0" smtClean="0"/>
              <a:t>·</a:t>
            </a:r>
            <a:r>
              <a:rPr lang="ar-SA" dirty="0" smtClean="0"/>
              <a:t>         &lt;!--[</a:t>
            </a:r>
            <a:r>
              <a:rPr lang="en-US" dirty="0" err="1" smtClean="0"/>
              <a:t>endif</a:t>
            </a:r>
            <a:r>
              <a:rPr lang="ar-SA" dirty="0" smtClean="0"/>
              <a:t>]--&gt;</a:t>
            </a:r>
            <a:r>
              <a:rPr lang="en-US" b="1" dirty="0" smtClean="0"/>
              <a:t>Materials</a:t>
            </a:r>
            <a:r>
              <a:rPr lang="ar-SA" b="1" dirty="0" smtClean="0"/>
              <a:t>:      </a:t>
            </a:r>
            <a:r>
              <a:rPr lang="en-US" dirty="0" err="1" smtClean="0"/>
              <a:t>Litracon</a:t>
            </a:r>
            <a:r>
              <a:rPr lang="ar-SA" dirty="0" smtClean="0"/>
              <a:t>, </a:t>
            </a:r>
            <a:r>
              <a:rPr lang="en-US" dirty="0" smtClean="0"/>
              <a:t>glass, stainless steel</a:t>
            </a:r>
          </a:p>
          <a:p>
            <a:pPr rtl="1">
              <a:lnSpc>
                <a:spcPct val="170000"/>
              </a:lnSpc>
            </a:pPr>
            <a:r>
              <a:rPr lang="ar-SA" dirty="0" smtClean="0"/>
              <a:t>&lt;!--[</a:t>
            </a:r>
            <a:r>
              <a:rPr lang="en-US" dirty="0" smtClean="0"/>
              <a:t>if</a:t>
            </a:r>
            <a:r>
              <a:rPr lang="ar-SA" dirty="0" smtClean="0"/>
              <a:t> !</a:t>
            </a:r>
            <a:r>
              <a:rPr lang="en-US" dirty="0" err="1" smtClean="0"/>
              <a:t>supportLists</a:t>
            </a:r>
            <a:r>
              <a:rPr lang="ar-SA" dirty="0" smtClean="0"/>
              <a:t>]--&gt;</a:t>
            </a:r>
            <a:r>
              <a:rPr lang="en-US" dirty="0" smtClean="0"/>
              <a:t>·</a:t>
            </a:r>
            <a:r>
              <a:rPr lang="ar-SA" dirty="0" smtClean="0"/>
              <a:t>         &lt;!--[</a:t>
            </a:r>
            <a:r>
              <a:rPr lang="en-US" dirty="0" err="1" smtClean="0"/>
              <a:t>endif</a:t>
            </a:r>
            <a:r>
              <a:rPr lang="ar-SA" dirty="0" smtClean="0"/>
              <a:t>]--&gt;</a:t>
            </a:r>
            <a:r>
              <a:rPr lang="en-US" b="1" dirty="0" smtClean="0"/>
              <a:t>weight</a:t>
            </a:r>
            <a:r>
              <a:rPr lang="ar-SA" b="1" dirty="0" smtClean="0"/>
              <a:t>:          </a:t>
            </a:r>
            <a:r>
              <a:rPr lang="ar-SA" dirty="0" smtClean="0"/>
              <a:t>10</a:t>
            </a:r>
            <a:r>
              <a:rPr lang="en-US" dirty="0" smtClean="0"/>
              <a:t>kg</a:t>
            </a:r>
          </a:p>
          <a:p>
            <a:pPr rtl="1">
              <a:lnSpc>
                <a:spcPct val="170000"/>
              </a:lnSpc>
            </a:pPr>
            <a:r>
              <a:rPr lang="ar-SA" dirty="0" smtClean="0"/>
              <a:t>&lt;!--[</a:t>
            </a:r>
            <a:r>
              <a:rPr lang="en-US" dirty="0" smtClean="0"/>
              <a:t>if</a:t>
            </a:r>
            <a:r>
              <a:rPr lang="ar-SA" dirty="0" smtClean="0"/>
              <a:t> !</a:t>
            </a:r>
            <a:r>
              <a:rPr lang="en-US" dirty="0" err="1" smtClean="0"/>
              <a:t>supportLists</a:t>
            </a:r>
            <a:r>
              <a:rPr lang="ar-SA" dirty="0" smtClean="0"/>
              <a:t>]--&gt;</a:t>
            </a:r>
            <a:r>
              <a:rPr lang="en-US" dirty="0" smtClean="0"/>
              <a:t>·</a:t>
            </a:r>
            <a:r>
              <a:rPr lang="ar-SA" dirty="0" smtClean="0"/>
              <a:t>         &lt;!--[</a:t>
            </a:r>
            <a:r>
              <a:rPr lang="en-US" dirty="0" err="1" smtClean="0"/>
              <a:t>endif</a:t>
            </a:r>
            <a:r>
              <a:rPr lang="ar-SA" dirty="0" smtClean="0"/>
              <a:t>]--&gt;</a:t>
            </a:r>
            <a:r>
              <a:rPr lang="en-US" b="1" dirty="0" smtClean="0"/>
              <a:t>bulb</a:t>
            </a:r>
            <a:r>
              <a:rPr lang="ar-SA" b="1" dirty="0" smtClean="0"/>
              <a:t>:              </a:t>
            </a:r>
            <a:r>
              <a:rPr lang="en-US" dirty="0" smtClean="0"/>
              <a:t>E14 / 220V</a:t>
            </a:r>
            <a:r>
              <a:rPr lang="ar-SA" dirty="0" smtClean="0"/>
              <a:t> / </a:t>
            </a:r>
            <a:r>
              <a:rPr lang="en-US" dirty="0" smtClean="0"/>
              <a:t>max 60W</a:t>
            </a:r>
          </a:p>
          <a:p>
            <a:pPr rtl="1">
              <a:lnSpc>
                <a:spcPct val="170000"/>
              </a:lnSpc>
            </a:pPr>
            <a:r>
              <a:rPr lang="ar-SA" dirty="0" smtClean="0"/>
              <a:t>&lt;!--[</a:t>
            </a:r>
            <a:r>
              <a:rPr lang="en-US" dirty="0" smtClean="0"/>
              <a:t>if</a:t>
            </a:r>
            <a:r>
              <a:rPr lang="ar-SA" dirty="0" smtClean="0"/>
              <a:t> !</a:t>
            </a:r>
            <a:r>
              <a:rPr lang="en-US" dirty="0" err="1" smtClean="0"/>
              <a:t>supportLists</a:t>
            </a:r>
            <a:r>
              <a:rPr lang="en-US" dirty="0" smtClean="0"/>
              <a:t> </a:t>
            </a:r>
            <a:r>
              <a:rPr lang="ar-SA" dirty="0" smtClean="0"/>
              <a:t>]--&gt;</a:t>
            </a:r>
            <a:r>
              <a:rPr lang="en-US" dirty="0" smtClean="0"/>
              <a:t>·</a:t>
            </a:r>
            <a:r>
              <a:rPr lang="ar-SA" dirty="0" smtClean="0"/>
              <a:t>         &lt;!--[</a:t>
            </a:r>
            <a:r>
              <a:rPr lang="en-US" dirty="0" err="1" smtClean="0"/>
              <a:t>endif</a:t>
            </a:r>
            <a:r>
              <a:rPr lang="ar-SA" dirty="0" smtClean="0"/>
              <a:t>]--&gt;</a:t>
            </a:r>
            <a:r>
              <a:rPr lang="en-US" b="1" dirty="0" err="1" smtClean="0"/>
              <a:t>colours</a:t>
            </a:r>
            <a:r>
              <a:rPr lang="ar-SA" b="1" dirty="0" smtClean="0"/>
              <a:t>:          </a:t>
            </a:r>
            <a:r>
              <a:rPr lang="en-US" dirty="0" smtClean="0"/>
              <a:t>white, grey</a:t>
            </a:r>
            <a:r>
              <a:rPr lang="ar-SA" dirty="0" smtClean="0"/>
              <a:t>, </a:t>
            </a:r>
            <a:r>
              <a:rPr lang="en-US" dirty="0" smtClean="0"/>
              <a:t>black</a:t>
            </a:r>
          </a:p>
          <a:p>
            <a:pPr rtl="1">
              <a:lnSpc>
                <a:spcPct val="170000"/>
              </a:lnSpc>
            </a:pPr>
            <a:r>
              <a:rPr lang="ar-SA" dirty="0" smtClean="0"/>
              <a:t>&lt;!--[</a:t>
            </a:r>
            <a:r>
              <a:rPr lang="en-US" dirty="0" smtClean="0"/>
              <a:t>if</a:t>
            </a:r>
            <a:r>
              <a:rPr lang="ar-SA" dirty="0" smtClean="0"/>
              <a:t> !</a:t>
            </a:r>
            <a:r>
              <a:rPr lang="en-US" dirty="0" err="1" smtClean="0"/>
              <a:t>supportLists</a:t>
            </a:r>
            <a:r>
              <a:rPr lang="en-US" dirty="0" smtClean="0"/>
              <a:t> </a:t>
            </a:r>
            <a:r>
              <a:rPr lang="ar-SA" dirty="0" smtClean="0"/>
              <a:t>]--&gt;</a:t>
            </a:r>
            <a:r>
              <a:rPr lang="en-US" dirty="0" smtClean="0"/>
              <a:t>·</a:t>
            </a:r>
            <a:r>
              <a:rPr lang="ar-SA" dirty="0" smtClean="0"/>
              <a:t>         &lt;!--[</a:t>
            </a:r>
            <a:r>
              <a:rPr lang="en-US" dirty="0" err="1" smtClean="0"/>
              <a:t>endif</a:t>
            </a:r>
            <a:r>
              <a:rPr lang="ar-SA" dirty="0" smtClean="0"/>
              <a:t>]--&gt;</a:t>
            </a:r>
            <a:r>
              <a:rPr lang="en-US" b="1" dirty="0" smtClean="0"/>
              <a:t>design</a:t>
            </a:r>
            <a:r>
              <a:rPr lang="ar-SA" b="1" dirty="0" smtClean="0"/>
              <a:t>:           </a:t>
            </a:r>
            <a:r>
              <a:rPr lang="en-US" dirty="0" err="1" smtClean="0"/>
              <a:t>Áron</a:t>
            </a:r>
            <a:r>
              <a:rPr lang="en-US" dirty="0" smtClean="0"/>
              <a:t> </a:t>
            </a:r>
            <a:r>
              <a:rPr lang="en-US" dirty="0" err="1" smtClean="0"/>
              <a:t>Losonczi</a:t>
            </a:r>
            <a:endParaRPr lang="en-US" dirty="0" smtClean="0"/>
          </a:p>
          <a:p>
            <a:pPr rtl="1">
              <a:lnSpc>
                <a:spcPct val="170000"/>
              </a:lnSpc>
            </a:pPr>
            <a:r>
              <a:rPr lang="ar-SA" dirty="0" smtClean="0"/>
              <a:t>&lt;!--[</a:t>
            </a:r>
            <a:r>
              <a:rPr lang="en-US" dirty="0" smtClean="0"/>
              <a:t>if</a:t>
            </a:r>
            <a:r>
              <a:rPr lang="ar-SA" dirty="0" smtClean="0"/>
              <a:t> !</a:t>
            </a:r>
            <a:r>
              <a:rPr lang="en-US" dirty="0" err="1" smtClean="0"/>
              <a:t>supportLists</a:t>
            </a:r>
            <a:r>
              <a:rPr lang="ar-SA" dirty="0" smtClean="0"/>
              <a:t>]--&gt;</a:t>
            </a:r>
            <a:r>
              <a:rPr lang="en-US" dirty="0" smtClean="0"/>
              <a:t>·</a:t>
            </a:r>
            <a:r>
              <a:rPr lang="ar-SA" dirty="0" smtClean="0"/>
              <a:t>         &lt;!--[</a:t>
            </a:r>
            <a:r>
              <a:rPr lang="en-US" dirty="0" err="1" smtClean="0"/>
              <a:t>endif</a:t>
            </a:r>
            <a:r>
              <a:rPr lang="ar-SA" dirty="0" smtClean="0"/>
              <a:t>]--&gt;</a:t>
            </a:r>
            <a:r>
              <a:rPr lang="en-US" b="1" dirty="0" smtClean="0"/>
              <a:t>price</a:t>
            </a:r>
            <a:r>
              <a:rPr lang="ar-SA" b="1" dirty="0" smtClean="0"/>
              <a:t>: </a:t>
            </a:r>
            <a:r>
              <a:rPr lang="fa-IR" b="1" dirty="0" smtClean="0"/>
              <a:t>            </a:t>
            </a:r>
            <a:r>
              <a:rPr lang="en-US" dirty="0" smtClean="0"/>
              <a:t>EUR</a:t>
            </a:r>
            <a:r>
              <a:rPr lang="ar-SA" dirty="0" smtClean="0"/>
              <a:t> 570.-</a:t>
            </a:r>
            <a:r>
              <a:rPr lang="ar-SA" b="1" dirty="0" smtClean="0"/>
              <a:t>  (</a:t>
            </a:r>
            <a:r>
              <a:rPr lang="en-US" b="1" dirty="0" smtClean="0"/>
              <a:t>excl. VAT and shipping</a:t>
            </a:r>
            <a:r>
              <a:rPr lang="ar-SA" b="1" dirty="0" smtClean="0"/>
              <a:t>)</a:t>
            </a:r>
            <a:endParaRPr lang="en-US" dirty="0" smtClean="0"/>
          </a:p>
          <a:p>
            <a:pPr rtl="1"/>
            <a:r>
              <a:rPr lang="fa-IR" dirty="0" smtClean="0"/>
              <a:t> </a:t>
            </a:r>
            <a:endParaRPr lang="en-US" dirty="0" smtClean="0"/>
          </a:p>
          <a:p>
            <a:endParaRPr lang="en-US" dirty="0"/>
          </a:p>
        </p:txBody>
      </p:sp>
      <p:pic>
        <p:nvPicPr>
          <p:cNvPr id="4" name="Picture 3" descr="http://www.litracon.hu/slideshows/litracube/large/Litracube_middle_index02.jpg"/>
          <p:cNvPicPr/>
          <p:nvPr/>
        </p:nvPicPr>
        <p:blipFill>
          <a:blip r:embed="rId2" cstate="print"/>
          <a:srcRect/>
          <a:stretch>
            <a:fillRect/>
          </a:stretch>
        </p:blipFill>
        <p:spPr bwMode="auto">
          <a:xfrm>
            <a:off x="428596" y="857232"/>
            <a:ext cx="4114800" cy="1971675"/>
          </a:xfrm>
          <a:prstGeom prst="rect">
            <a:avLst/>
          </a:prstGeom>
          <a:noFill/>
          <a:ln w="9525">
            <a:noFill/>
            <a:miter lim="800000"/>
            <a:headEnd/>
            <a:tailEnd/>
          </a:ln>
        </p:spPr>
      </p:pic>
      <p:pic>
        <p:nvPicPr>
          <p:cNvPr id="5" name="Picture 4" descr="http://www.litracon.hu/slideshows/litracube/large/Litracube_middle_index01.jpg"/>
          <p:cNvPicPr/>
          <p:nvPr/>
        </p:nvPicPr>
        <p:blipFill>
          <a:blip r:embed="rId3" cstate="print"/>
          <a:srcRect/>
          <a:stretch>
            <a:fillRect/>
          </a:stretch>
        </p:blipFill>
        <p:spPr bwMode="auto">
          <a:xfrm>
            <a:off x="4714876" y="928670"/>
            <a:ext cx="411480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571481"/>
            <a:ext cx="7772400" cy="3786213"/>
          </a:xfrm>
        </p:spPr>
        <p:txBody>
          <a:bodyPr>
            <a:normAutofit/>
          </a:bodyPr>
          <a:lstStyle/>
          <a:p>
            <a:pPr algn="r" rtl="1">
              <a:lnSpc>
                <a:spcPct val="160000"/>
              </a:lnSpc>
            </a:pPr>
            <a:r>
              <a:rPr lang="fa-IR" dirty="0" smtClean="0"/>
              <a:t>محصول دیگر این شرکت که با نام  </a:t>
            </a:r>
            <a:r>
              <a:rPr lang="en-US" dirty="0" err="1" smtClean="0"/>
              <a:t>Litracon</a:t>
            </a:r>
            <a:r>
              <a:rPr lang="en-US" dirty="0" smtClean="0"/>
              <a:t> </a:t>
            </a:r>
            <a:r>
              <a:rPr lang="en-US" dirty="0" err="1" smtClean="0"/>
              <a:t>pXL</a:t>
            </a:r>
            <a:r>
              <a:rPr lang="fa-IR" dirty="0" smtClean="0"/>
              <a:t> شناخته می شود نگاهی نو به بتنه دارد در عین حال که از فیبر نوری در آن بهره گرفته نشده اما همپنان به عنوان یک مصالح نیمه شفاف شناخته می شود و این از نگرش مخترع لتراکن ناشی می شود که در فکر استفاده از خواص بصری بتن و در عین حال تامین نور بوده است. می شود که در فکر استفاده از خواص بصری بتن و در عین حال تامین نور بوده است.</a:t>
            </a:r>
            <a:endParaRPr lang="en-US" dirty="0" smtClean="0"/>
          </a:p>
          <a:p>
            <a:endParaRPr lang="en-US" dirty="0"/>
          </a:p>
        </p:txBody>
      </p:sp>
      <p:pic>
        <p:nvPicPr>
          <p:cNvPr id="4" name="Picture 3" descr="http://www.litracon.hu/slideshows/litracon-pxl/large/Litracon_pXL_middle_index03.jpg"/>
          <p:cNvPicPr/>
          <p:nvPr/>
        </p:nvPicPr>
        <p:blipFill>
          <a:blip r:embed="rId2" cstate="print"/>
          <a:srcRect/>
          <a:stretch>
            <a:fillRect/>
          </a:stretch>
        </p:blipFill>
        <p:spPr bwMode="auto">
          <a:xfrm>
            <a:off x="2357422" y="4357694"/>
            <a:ext cx="411480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4429132"/>
            <a:ext cx="7772400" cy="2214578"/>
          </a:xfrm>
        </p:spPr>
        <p:txBody>
          <a:bodyPr>
            <a:normAutofit fontScale="55000" lnSpcReduction="20000"/>
          </a:bodyPr>
          <a:lstStyle/>
          <a:p>
            <a:pPr algn="r"/>
            <a:r>
              <a:rPr lang="fa-IR" dirty="0" smtClean="0"/>
              <a:t>مشخصات  این محصول بنا به اعلام سایت تولید کننده به قرار زیر است:</a:t>
            </a:r>
            <a:endParaRPr lang="en-US" dirty="0" smtClean="0"/>
          </a:p>
          <a:p>
            <a:pPr rtl="1"/>
            <a:r>
              <a:rPr lang="ar-SA" dirty="0" smtClean="0"/>
              <a:t>&lt;!--[</a:t>
            </a:r>
            <a:r>
              <a:rPr lang="en-US" dirty="0" smtClean="0"/>
              <a:t>if</a:t>
            </a:r>
            <a:r>
              <a:rPr lang="ar-SA" dirty="0" smtClean="0"/>
              <a:t> !</a:t>
            </a:r>
            <a:r>
              <a:rPr lang="en-US" dirty="0" err="1" smtClean="0"/>
              <a:t>supportLists</a:t>
            </a:r>
            <a:r>
              <a:rPr lang="ar-SA" dirty="0" smtClean="0"/>
              <a:t>]--&gt;</a:t>
            </a:r>
            <a:r>
              <a:rPr lang="en-US" dirty="0" smtClean="0"/>
              <a:t>·</a:t>
            </a:r>
            <a:r>
              <a:rPr lang="ar-SA" dirty="0" smtClean="0"/>
              <a:t>        &lt;!--[</a:t>
            </a:r>
            <a:r>
              <a:rPr lang="en-US" dirty="0" err="1" smtClean="0"/>
              <a:t>endif</a:t>
            </a:r>
            <a:r>
              <a:rPr lang="ar-SA" dirty="0" smtClean="0"/>
              <a:t>]--&gt;</a:t>
            </a:r>
            <a:r>
              <a:rPr lang="en-US" b="1" dirty="0" smtClean="0"/>
              <a:t>Form</a:t>
            </a:r>
            <a:r>
              <a:rPr lang="ar-SA" b="1" dirty="0" smtClean="0"/>
              <a:t>:</a:t>
            </a:r>
            <a:r>
              <a:rPr lang="en-US" dirty="0" smtClean="0"/>
              <a:t>prefabricated panels with reinforcement</a:t>
            </a:r>
          </a:p>
          <a:p>
            <a:pPr rtl="1"/>
            <a:r>
              <a:rPr lang="ar-SA" dirty="0" smtClean="0"/>
              <a:t>&lt;!--[</a:t>
            </a:r>
            <a:r>
              <a:rPr lang="en-US" dirty="0" smtClean="0"/>
              <a:t>if</a:t>
            </a:r>
            <a:r>
              <a:rPr lang="ar-SA" dirty="0" smtClean="0"/>
              <a:t> !</a:t>
            </a:r>
            <a:r>
              <a:rPr lang="en-US" dirty="0" err="1" smtClean="0"/>
              <a:t>supportLists</a:t>
            </a:r>
            <a:r>
              <a:rPr lang="ar-SA" dirty="0" smtClean="0"/>
              <a:t>]--&gt;</a:t>
            </a:r>
            <a:r>
              <a:rPr lang="en-US" dirty="0" smtClean="0"/>
              <a:t>·</a:t>
            </a:r>
            <a:r>
              <a:rPr lang="ar-SA" dirty="0" smtClean="0"/>
              <a:t>        &lt;!--[</a:t>
            </a:r>
            <a:r>
              <a:rPr lang="en-US" dirty="0" err="1" smtClean="0"/>
              <a:t>endif</a:t>
            </a:r>
            <a:r>
              <a:rPr lang="ar-SA" dirty="0" smtClean="0"/>
              <a:t>]--&gt;</a:t>
            </a:r>
            <a:r>
              <a:rPr lang="en-US" b="1" dirty="0" smtClean="0"/>
              <a:t>Ingredients</a:t>
            </a:r>
            <a:r>
              <a:rPr lang="ar-SA" b="1" dirty="0" smtClean="0"/>
              <a:t>:</a:t>
            </a:r>
            <a:r>
              <a:rPr lang="ar-SA" dirty="0" smtClean="0"/>
              <a:t>96% </a:t>
            </a:r>
            <a:r>
              <a:rPr lang="en-US" dirty="0" smtClean="0"/>
              <a:t>concrete</a:t>
            </a:r>
            <a:r>
              <a:rPr lang="ar-SA" dirty="0" smtClean="0"/>
              <a:t> &amp;  4% </a:t>
            </a:r>
            <a:r>
              <a:rPr lang="en-US" dirty="0" smtClean="0"/>
              <a:t>PMMA</a:t>
            </a:r>
          </a:p>
          <a:p>
            <a:pPr rtl="1"/>
            <a:r>
              <a:rPr lang="ar-SA" dirty="0" smtClean="0"/>
              <a:t>&lt;!--[</a:t>
            </a:r>
            <a:r>
              <a:rPr lang="en-US" dirty="0" smtClean="0"/>
              <a:t>if</a:t>
            </a:r>
            <a:r>
              <a:rPr lang="ar-SA" dirty="0" smtClean="0"/>
              <a:t> !</a:t>
            </a:r>
            <a:r>
              <a:rPr lang="en-US" dirty="0" err="1" smtClean="0"/>
              <a:t>supportLists</a:t>
            </a:r>
            <a:r>
              <a:rPr lang="ar-SA" dirty="0" smtClean="0"/>
              <a:t>]--&gt;</a:t>
            </a:r>
            <a:r>
              <a:rPr lang="en-US" dirty="0" smtClean="0"/>
              <a:t>·</a:t>
            </a:r>
            <a:r>
              <a:rPr lang="ar-SA" dirty="0" smtClean="0"/>
              <a:t>        &lt;!--[</a:t>
            </a:r>
            <a:r>
              <a:rPr lang="en-US" dirty="0" err="1" smtClean="0"/>
              <a:t>endif</a:t>
            </a:r>
            <a:r>
              <a:rPr lang="ar-SA" dirty="0" smtClean="0"/>
              <a:t>]--&gt;</a:t>
            </a:r>
            <a:r>
              <a:rPr lang="en-US" b="1" dirty="0" smtClean="0"/>
              <a:t>Density</a:t>
            </a:r>
            <a:r>
              <a:rPr lang="ar-SA" b="1" dirty="0" smtClean="0"/>
              <a:t>: </a:t>
            </a:r>
            <a:r>
              <a:rPr lang="ar-SA" dirty="0" smtClean="0"/>
              <a:t>2100-2400 </a:t>
            </a:r>
            <a:r>
              <a:rPr lang="en-US" dirty="0" smtClean="0"/>
              <a:t>kg/m³</a:t>
            </a:r>
          </a:p>
          <a:p>
            <a:pPr rtl="1"/>
            <a:r>
              <a:rPr lang="ar-SA" dirty="0" smtClean="0"/>
              <a:t>&lt;!--[</a:t>
            </a:r>
            <a:r>
              <a:rPr lang="en-US" dirty="0" smtClean="0"/>
              <a:t>if</a:t>
            </a:r>
            <a:r>
              <a:rPr lang="ar-SA" dirty="0" smtClean="0"/>
              <a:t> !</a:t>
            </a:r>
            <a:r>
              <a:rPr lang="en-US" dirty="0" err="1" smtClean="0"/>
              <a:t>supportLists</a:t>
            </a:r>
            <a:r>
              <a:rPr lang="ar-SA" dirty="0" smtClean="0"/>
              <a:t>]--&gt;</a:t>
            </a:r>
            <a:r>
              <a:rPr lang="en-US" dirty="0" smtClean="0"/>
              <a:t>·</a:t>
            </a:r>
            <a:r>
              <a:rPr lang="ar-SA" dirty="0" smtClean="0"/>
              <a:t>        &lt;!--[</a:t>
            </a:r>
            <a:r>
              <a:rPr lang="en-US" dirty="0" err="1" smtClean="0"/>
              <a:t>endif</a:t>
            </a:r>
            <a:r>
              <a:rPr lang="ar-SA" dirty="0" smtClean="0"/>
              <a:t>]--&gt;</a:t>
            </a:r>
            <a:r>
              <a:rPr lang="en-US" b="1" dirty="0" smtClean="0"/>
              <a:t>Finish</a:t>
            </a:r>
            <a:r>
              <a:rPr lang="ar-SA" b="1" dirty="0" smtClean="0"/>
              <a:t>:</a:t>
            </a:r>
            <a:r>
              <a:rPr lang="en-US" dirty="0" smtClean="0"/>
              <a:t>polished</a:t>
            </a:r>
            <a:r>
              <a:rPr lang="ar-SA" dirty="0" smtClean="0"/>
              <a:t>, </a:t>
            </a:r>
            <a:r>
              <a:rPr lang="en-US" dirty="0" smtClean="0"/>
              <a:t>molded, washed</a:t>
            </a:r>
          </a:p>
          <a:p>
            <a:pPr rtl="1"/>
            <a:r>
              <a:rPr lang="ar-SA" dirty="0" smtClean="0"/>
              <a:t>&lt;!--[</a:t>
            </a:r>
            <a:r>
              <a:rPr lang="en-US" dirty="0" smtClean="0"/>
              <a:t>if</a:t>
            </a:r>
            <a:r>
              <a:rPr lang="ar-SA" dirty="0" smtClean="0"/>
              <a:t> !</a:t>
            </a:r>
            <a:r>
              <a:rPr lang="en-US" dirty="0" err="1" smtClean="0"/>
              <a:t>supportLists</a:t>
            </a:r>
            <a:r>
              <a:rPr lang="ar-SA" dirty="0" smtClean="0"/>
              <a:t>]--&gt;</a:t>
            </a:r>
            <a:r>
              <a:rPr lang="en-US" dirty="0" smtClean="0"/>
              <a:t>·</a:t>
            </a:r>
            <a:r>
              <a:rPr lang="ar-SA" dirty="0" smtClean="0"/>
              <a:t>        &lt;!--[</a:t>
            </a:r>
            <a:r>
              <a:rPr lang="en-US" dirty="0" err="1" smtClean="0"/>
              <a:t>endif</a:t>
            </a:r>
            <a:r>
              <a:rPr lang="ar-SA" dirty="0" smtClean="0"/>
              <a:t>]--&gt;</a:t>
            </a:r>
            <a:r>
              <a:rPr lang="en-US" b="1" dirty="0" smtClean="0"/>
              <a:t>PANEL SIZES </a:t>
            </a:r>
            <a:endParaRPr lang="en-US" dirty="0" smtClean="0"/>
          </a:p>
          <a:p>
            <a:pPr rtl="1"/>
            <a:r>
              <a:rPr lang="en-US" b="1" i="1" dirty="0" smtClean="0"/>
              <a:t>Available thicknesses</a:t>
            </a:r>
            <a:r>
              <a:rPr lang="ar-SA" b="1" i="1" dirty="0" smtClean="0"/>
              <a:t>:</a:t>
            </a:r>
            <a:endParaRPr lang="en-US" dirty="0" smtClean="0"/>
          </a:p>
          <a:p>
            <a:pPr rtl="1"/>
            <a:r>
              <a:rPr lang="ar-SA" dirty="0" smtClean="0"/>
              <a:t>40</a:t>
            </a:r>
            <a:r>
              <a:rPr lang="en-US" dirty="0" smtClean="0"/>
              <a:t>mm and</a:t>
            </a:r>
            <a:r>
              <a:rPr lang="ar-SA" dirty="0" smtClean="0"/>
              <a:t> 60</a:t>
            </a:r>
            <a:r>
              <a:rPr lang="en-US" dirty="0" smtClean="0"/>
              <a:t>mm</a:t>
            </a:r>
          </a:p>
          <a:p>
            <a:pPr rtl="1"/>
            <a:r>
              <a:rPr lang="en-US" b="1" i="1" dirty="0" smtClean="0"/>
              <a:t>Maximum panel size with 40mm thickness</a:t>
            </a:r>
            <a:r>
              <a:rPr lang="ar-SA" b="1" i="1" dirty="0" smtClean="0"/>
              <a:t>:</a:t>
            </a:r>
            <a:endParaRPr lang="en-US" dirty="0" smtClean="0"/>
          </a:p>
          <a:p>
            <a:pPr rtl="1"/>
            <a:r>
              <a:rPr lang="ar-SA" b="1" dirty="0" smtClean="0"/>
              <a:t>1200 </a:t>
            </a:r>
            <a:r>
              <a:rPr lang="en-US" b="1" dirty="0" smtClean="0"/>
              <a:t>x 600mm</a:t>
            </a:r>
            <a:endParaRPr lang="en-US" dirty="0" smtClean="0"/>
          </a:p>
          <a:p>
            <a:pPr rtl="1"/>
            <a:r>
              <a:rPr lang="en-US" b="1" i="1" dirty="0" smtClean="0"/>
              <a:t>Maximum panel size with 60mm thickness</a:t>
            </a:r>
            <a:r>
              <a:rPr lang="ar-SA" b="1" i="1" dirty="0" smtClean="0"/>
              <a:t>:</a:t>
            </a:r>
            <a:endParaRPr lang="en-US" dirty="0" smtClean="0"/>
          </a:p>
          <a:p>
            <a:r>
              <a:rPr lang="ar-SA" b="1" dirty="0" smtClean="0"/>
              <a:t>3600 </a:t>
            </a:r>
            <a:r>
              <a:rPr lang="en-US" b="1" dirty="0" smtClean="0"/>
              <a:t>x</a:t>
            </a:r>
            <a:r>
              <a:rPr lang="ar-SA" b="1" dirty="0" smtClean="0"/>
              <a:t> 1200</a:t>
            </a:r>
            <a:r>
              <a:rPr lang="en-US" b="1" dirty="0" smtClean="0"/>
              <a:t>mm</a:t>
            </a:r>
            <a:endParaRPr lang="en-US" dirty="0"/>
          </a:p>
        </p:txBody>
      </p:sp>
      <p:pic>
        <p:nvPicPr>
          <p:cNvPr id="4" name="Picture 3" descr="http://www.litracon.hu/slideshows/litracon-pxl/large/Litracon_pXL_middle_index01.jpg"/>
          <p:cNvPicPr/>
          <p:nvPr/>
        </p:nvPicPr>
        <p:blipFill>
          <a:blip r:embed="rId2" cstate="print"/>
          <a:srcRect/>
          <a:stretch>
            <a:fillRect/>
          </a:stretch>
        </p:blipFill>
        <p:spPr bwMode="auto">
          <a:xfrm>
            <a:off x="2786050" y="214290"/>
            <a:ext cx="4114800" cy="1971675"/>
          </a:xfrm>
          <a:prstGeom prst="rect">
            <a:avLst/>
          </a:prstGeom>
          <a:noFill/>
          <a:ln w="9525">
            <a:noFill/>
            <a:miter lim="800000"/>
            <a:headEnd/>
            <a:tailEnd/>
          </a:ln>
        </p:spPr>
      </p:pic>
      <p:pic>
        <p:nvPicPr>
          <p:cNvPr id="5" name="Picture 4" descr="http://www.litracon.hu/slideshows/litracon-pxl/large/Litracon_pXL_middle_index05.jpg"/>
          <p:cNvPicPr/>
          <p:nvPr/>
        </p:nvPicPr>
        <p:blipFill>
          <a:blip r:embed="rId3" cstate="print"/>
          <a:srcRect/>
          <a:stretch>
            <a:fillRect/>
          </a:stretch>
        </p:blipFill>
        <p:spPr bwMode="auto">
          <a:xfrm>
            <a:off x="2786050" y="2285992"/>
            <a:ext cx="411480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5728"/>
            <a:ext cx="7772400" cy="5357850"/>
          </a:xfrm>
        </p:spPr>
        <p:txBody>
          <a:bodyPr>
            <a:normAutofit/>
          </a:bodyPr>
          <a:lstStyle/>
          <a:p>
            <a:pPr algn="r" rtl="1">
              <a:lnSpc>
                <a:spcPct val="150000"/>
              </a:lnSpc>
            </a:pPr>
            <a:r>
              <a:rPr lang="fa-IR" dirty="0" smtClean="0"/>
              <a:t>تمامی این محصولات در سه رنگ سفید خاکستری و سیاه در دسترس است.</a:t>
            </a:r>
            <a:endParaRPr lang="en-US" dirty="0" smtClean="0"/>
          </a:p>
          <a:p>
            <a:pPr algn="r" rtl="1">
              <a:lnSpc>
                <a:spcPct val="150000"/>
              </a:lnSpc>
            </a:pPr>
            <a:endParaRPr lang="en-US" dirty="0" smtClean="0"/>
          </a:p>
          <a:p>
            <a:pPr algn="r" rtl="1">
              <a:lnSpc>
                <a:spcPct val="150000"/>
              </a:lnSpc>
            </a:pPr>
            <a:endParaRPr lang="en-US" dirty="0" smtClean="0"/>
          </a:p>
          <a:p>
            <a:pPr algn="r" rtl="1">
              <a:lnSpc>
                <a:spcPct val="150000"/>
              </a:lnSpc>
            </a:pPr>
            <a:r>
              <a:rPr lang="fa-IR" dirty="0" smtClean="0"/>
              <a:t>به هر حال این مصالح هر چند به عنوان مصالحی گران در عمر کوتاه خود شناخته می شود اما با اقبال خوبی از طرف معماران مواجه شده که نشان از موفقیت معمار مجارستانی در پرورش ایده خود دارد (2)</a:t>
            </a:r>
            <a:endParaRPr lang="en-US" dirty="0" smtClean="0"/>
          </a:p>
          <a:p>
            <a:pPr rtl="1"/>
            <a:r>
              <a:rPr lang="ar-SA" dirty="0" smtClean="0"/>
              <a:t> </a:t>
            </a:r>
            <a:endParaRPr lang="en-US" dirty="0" smtClean="0"/>
          </a:p>
          <a:p>
            <a:endParaRPr lang="en-US" dirty="0"/>
          </a:p>
        </p:txBody>
      </p:sp>
      <p:pic>
        <p:nvPicPr>
          <p:cNvPr id="4" name="Picture 3" descr="http://www.litracon.hu/images/content/litracon_black_colour_sampl.jpg"/>
          <p:cNvPicPr/>
          <p:nvPr/>
        </p:nvPicPr>
        <p:blipFill>
          <a:blip r:embed="rId2" cstate="print"/>
          <a:srcRect/>
          <a:stretch>
            <a:fillRect/>
          </a:stretch>
        </p:blipFill>
        <p:spPr bwMode="auto">
          <a:xfrm>
            <a:off x="3071802" y="1428736"/>
            <a:ext cx="1447800" cy="838200"/>
          </a:xfrm>
          <a:prstGeom prst="rect">
            <a:avLst/>
          </a:prstGeom>
          <a:noFill/>
          <a:ln w="9525">
            <a:noFill/>
            <a:miter lim="800000"/>
            <a:headEnd/>
            <a:tailEnd/>
          </a:ln>
        </p:spPr>
      </p:pic>
      <p:pic>
        <p:nvPicPr>
          <p:cNvPr id="5" name="Picture 4" descr="http://www.litracon.hu/images/content/litracon_grey_colour_sampl.jpg"/>
          <p:cNvPicPr/>
          <p:nvPr/>
        </p:nvPicPr>
        <p:blipFill>
          <a:blip r:embed="rId3" cstate="print"/>
          <a:srcRect/>
          <a:stretch>
            <a:fillRect/>
          </a:stretch>
        </p:blipFill>
        <p:spPr bwMode="auto">
          <a:xfrm>
            <a:off x="4643438" y="1428736"/>
            <a:ext cx="1428750" cy="828675"/>
          </a:xfrm>
          <a:prstGeom prst="rect">
            <a:avLst/>
          </a:prstGeom>
          <a:noFill/>
          <a:ln w="9525">
            <a:noFill/>
            <a:miter lim="800000"/>
            <a:headEnd/>
            <a:tailEnd/>
          </a:ln>
        </p:spPr>
      </p:pic>
      <p:pic>
        <p:nvPicPr>
          <p:cNvPr id="6" name="Picture 5" descr="http://www.litracon.hu/images/content/Image/litracon_white_colour_sampl(1).jpg"/>
          <p:cNvPicPr/>
          <p:nvPr/>
        </p:nvPicPr>
        <p:blipFill>
          <a:blip r:embed="rId4" cstate="print"/>
          <a:srcRect/>
          <a:stretch>
            <a:fillRect/>
          </a:stretch>
        </p:blipFill>
        <p:spPr bwMode="auto">
          <a:xfrm>
            <a:off x="6143636" y="1428736"/>
            <a:ext cx="1428750" cy="82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642918"/>
            <a:ext cx="8135967" cy="4786345"/>
          </a:xfrm>
        </p:spPr>
        <p:txBody>
          <a:bodyPr>
            <a:normAutofit fontScale="92500" lnSpcReduction="20000"/>
          </a:bodyPr>
          <a:lstStyle/>
          <a:p>
            <a:pPr algn="r" rtl="1">
              <a:lnSpc>
                <a:spcPct val="170000"/>
              </a:lnSpc>
            </a:pPr>
            <a:r>
              <a:rPr lang="fa-IR" dirty="0" smtClean="0"/>
              <a:t>بتن شفاف:</a:t>
            </a:r>
            <a:endParaRPr lang="en-US" dirty="0" smtClean="0"/>
          </a:p>
          <a:p>
            <a:pPr algn="r" rtl="1">
              <a:lnSpc>
                <a:spcPct val="170000"/>
              </a:lnSpc>
            </a:pPr>
            <a:r>
              <a:rPr lang="fa-IR" dirty="0" smtClean="0"/>
              <a:t>تعریف کلی آن:</a:t>
            </a:r>
            <a:endParaRPr lang="en-US" dirty="0" smtClean="0"/>
          </a:p>
          <a:p>
            <a:pPr algn="r" rtl="1">
              <a:lnSpc>
                <a:spcPct val="170000"/>
              </a:lnSpc>
            </a:pPr>
            <a:r>
              <a:rPr lang="ar-SA" dirty="0" smtClean="0"/>
              <a:t>بتن عبور دهنده نور ، لایتراکان ایتراکان ،</a:t>
            </a:r>
            <a:r>
              <a:rPr lang="en-US" dirty="0" err="1" smtClean="0"/>
              <a:t>Litracon</a:t>
            </a:r>
            <a:r>
              <a:rPr lang="en-US" dirty="0" smtClean="0"/>
              <a:t> Light </a:t>
            </a:r>
            <a:r>
              <a:rPr lang="en-US" dirty="0" err="1" smtClean="0"/>
              <a:t>Transmiting</a:t>
            </a:r>
            <a:r>
              <a:rPr lang="en-US" dirty="0" smtClean="0"/>
              <a:t> Concrete </a:t>
            </a:r>
            <a:r>
              <a:rPr lang="ar-SA" dirty="0" smtClean="0"/>
              <a:t>، بتن عبور دهنده نور، امروزه به عنوان یک متریال ساختمانی جدید با قابلیت استفاده بالا مطرح است. این متریال ترکیبی از فیبر های نوری و ذرات بتن است و می تواند به عنوان بلوک ها و یا پانل های پیش ساخته ساختمانی مورد استفاده قرار گیرد</a:t>
            </a:r>
            <a:r>
              <a:rPr lang="en-US" dirty="0" smtClean="0"/>
              <a:t>.</a:t>
            </a:r>
          </a:p>
          <a:p>
            <a:pPr algn="r" rtl="1">
              <a:lnSpc>
                <a:spcPct val="170000"/>
              </a:lnSpc>
            </a:pPr>
            <a:r>
              <a:rPr lang="en-US" dirty="0" smtClean="0"/>
              <a:t> </a:t>
            </a:r>
          </a:p>
          <a:p>
            <a:pPr algn="r" rtl="1">
              <a:lnSpc>
                <a:spcPct val="170000"/>
              </a:lnSpc>
            </a:pPr>
            <a:r>
              <a:rPr lang="ar-SA" dirty="0" smtClean="0"/>
              <a:t>ایتراکان ،</a:t>
            </a:r>
            <a:r>
              <a:rPr lang="en-US" dirty="0" err="1" smtClean="0"/>
              <a:t>Litracon</a:t>
            </a:r>
            <a:r>
              <a:rPr lang="en-US" dirty="0" smtClean="0"/>
              <a:t> Light </a:t>
            </a:r>
            <a:r>
              <a:rPr lang="en-US" dirty="0" err="1" smtClean="0"/>
              <a:t>Transmiting</a:t>
            </a:r>
            <a:r>
              <a:rPr lang="en-US" dirty="0" smtClean="0"/>
              <a:t> Concrete </a:t>
            </a:r>
            <a:r>
              <a:rPr lang="ar-SA" dirty="0" smtClean="0"/>
              <a:t>، بتن عبور دهنده نور، امروزه به عنوان یک متریال ساختمانی</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357166"/>
            <a:ext cx="8429683" cy="6143668"/>
          </a:xfrm>
        </p:spPr>
        <p:txBody>
          <a:bodyPr>
            <a:normAutofit fontScale="92500" lnSpcReduction="20000"/>
          </a:bodyPr>
          <a:lstStyle/>
          <a:p>
            <a:pPr algn="r" rtl="1">
              <a:lnSpc>
                <a:spcPct val="170000"/>
              </a:lnSpc>
            </a:pPr>
            <a:r>
              <a:rPr lang="ar-SA" dirty="0" smtClean="0"/>
              <a:t>جدید با قابلیت استفاده بالا مطرح است. این متریال ترکیبی از فیبر های نوری و ذرات بتن است و می تواند به عنوان بلوک ها و یا پانل های پیش ساخته ساختمانی مورد استفاده قرار گیرد. فیبر ها بخاطر اندازه کوچکشان با بتن مخلوط شده و ترکیبی از یک متریال دانه بندی شده را تشکیل می دهند. به این ترتیب نتیجه کار صرفا ترکیب دو متریال شیشه و بتن نیست، بلکه یک متریال جدید سوم که از لحاظ ساختار درونی و همچنین سطوح بیرونی کامل همگن است، به دست می آید</a:t>
            </a:r>
            <a:r>
              <a:rPr lang="en-US" dirty="0" smtClean="0"/>
              <a:t>.</a:t>
            </a:r>
          </a:p>
          <a:p>
            <a:pPr algn="r" rtl="1">
              <a:lnSpc>
                <a:spcPct val="170000"/>
              </a:lnSpc>
            </a:pPr>
            <a:r>
              <a:rPr lang="en-US" dirty="0" smtClean="0"/>
              <a:t/>
            </a:r>
            <a:br>
              <a:rPr lang="en-US" dirty="0" smtClean="0"/>
            </a:br>
            <a:r>
              <a:rPr lang="ar-SA" dirty="0" smtClean="0"/>
              <a:t>فیبر های شیشه باعث نفوذ نور به داخل بلوک ها می شوند. جالب تریت حالت این پدیده نمایش سایه ها در وجه مقابل ضلع نور خورده است. همچنین رنگ نوری که از پشت این بتن دیده می شود ثابت است به عنوان مثال اگر نور سبز به پشت بلوک بتابد در جلوی آن سایه ها سبز دیده می شوند</a:t>
            </a:r>
            <a:r>
              <a:rPr lang="en-US" dirty="0" smtClean="0"/>
              <a:t>. </a:t>
            </a:r>
            <a:r>
              <a:rPr lang="ar-SA" dirty="0" smtClean="0"/>
              <a:t>هزاران فیبر شیشه ای نوری به صورت موازی کنار هم بین دو وجه اصلی بلوک بتنی قرار</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428605"/>
            <a:ext cx="7994679" cy="6072230"/>
          </a:xfrm>
        </p:spPr>
        <p:txBody>
          <a:bodyPr>
            <a:normAutofit fontScale="92500" lnSpcReduction="20000"/>
          </a:bodyPr>
          <a:lstStyle/>
          <a:p>
            <a:pPr algn="r" rtl="1">
              <a:lnSpc>
                <a:spcPct val="170000"/>
              </a:lnSpc>
            </a:pPr>
            <a:r>
              <a:rPr lang="ar-SA" dirty="0" smtClean="0"/>
              <a:t>می گیرند. نسبت فیبر ها بسیار کم و حدود </a:t>
            </a:r>
            <a:r>
              <a:rPr lang="fa-IR" dirty="0" smtClean="0"/>
              <a:t>۴</a:t>
            </a:r>
            <a:r>
              <a:rPr lang="ar-SA" dirty="0" smtClean="0"/>
              <a:t> درصد کل میزان بلوک ها است. علاوه بر این فیبر ها بخاطر اندازه کوچکشان با بتن مخلوط شده و تبدیل به یک جزء ساختاری می شوند بنابر این سطح بیرونی بتن همگن و یکنواخت باقی می ماند. در تئوری، ساختار یک دیوار ساخته شده با بتن عبور دهنده نور، می تواند تا چند متر ضخامت داشته باشد زیرا فیبر ها تا </a:t>
            </a:r>
            <a:r>
              <a:rPr lang="fa-IR" dirty="0" smtClean="0"/>
              <a:t>۲۰</a:t>
            </a:r>
            <a:r>
              <a:rPr lang="ar-SA" dirty="0" smtClean="0"/>
              <a:t>متر بدون از دست دادن نور عمل می کنند و در دیواری با این ضخامت باز هم عبور نور وجود دارد</a:t>
            </a:r>
            <a:r>
              <a:rPr lang="en-US" dirty="0" smtClean="0"/>
              <a:t>.</a:t>
            </a:r>
          </a:p>
          <a:p>
            <a:pPr algn="r" rtl="1">
              <a:lnSpc>
                <a:spcPct val="170000"/>
              </a:lnSpc>
            </a:pPr>
            <a:r>
              <a:rPr lang="en-US" dirty="0" smtClean="0"/>
              <a:t/>
            </a:r>
            <a:br>
              <a:rPr lang="en-US" dirty="0" smtClean="0"/>
            </a:br>
            <a:r>
              <a:rPr lang="ar-SA" dirty="0" smtClean="0"/>
              <a:t>ساختارهای باربر هم می‌توانند از این بلوک‌ها ساخته شوند</a:t>
            </a:r>
            <a:r>
              <a:rPr lang="en-US" dirty="0" smtClean="0"/>
              <a:t>. </a:t>
            </a:r>
            <a:r>
              <a:rPr lang="ar-SA" dirty="0" smtClean="0"/>
              <a:t>زیرا فیبر های شیشه ای هیچ تاثیر منفی روی مقاومت بتن ندارند. بلوکها می توانند در اندازه ها ی متنوع و با عایق حرارتی خاص نصب شده روی آنها تولید شوند</a:t>
            </a:r>
            <a:endParaRPr lang="en-US" dirty="0" smtClean="0"/>
          </a:p>
          <a:p>
            <a:pPr algn="r" rtl="1">
              <a:lnSpc>
                <a:spcPct val="170000"/>
              </a:lnSpc>
            </a:pPr>
            <a:r>
              <a:rPr lang="en-US" dirty="0" smtClean="0"/>
              <a:t>.</a:t>
            </a:r>
            <a:br>
              <a:rPr lang="en-US" dirty="0" smtClean="0"/>
            </a:br>
            <a:r>
              <a:rPr lang="ar-SA" dirty="0" smtClean="0"/>
              <a:t>این متریال در سال </a:t>
            </a:r>
            <a:r>
              <a:rPr lang="fa-IR" dirty="0" smtClean="0"/>
              <a:t>۲۰۰۱</a:t>
            </a:r>
            <a:r>
              <a:rPr lang="ar-SA" dirty="0" smtClean="0"/>
              <a:t> توسط یک معمار مجار به نام «آرون لاسونسزی» اختراع شد و به ثبت رسید. این معمار</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357166"/>
            <a:ext cx="8715435" cy="6143668"/>
          </a:xfrm>
        </p:spPr>
        <p:txBody>
          <a:bodyPr>
            <a:normAutofit fontScale="92500" lnSpcReduction="20000"/>
          </a:bodyPr>
          <a:lstStyle/>
          <a:p>
            <a:pPr algn="r" rtl="1">
              <a:lnSpc>
                <a:spcPct val="170000"/>
              </a:lnSpc>
            </a:pPr>
            <a:r>
              <a:rPr lang="ar-SA" dirty="0" smtClean="0"/>
              <a:t>زمانیکه در سن </a:t>
            </a:r>
            <a:r>
              <a:rPr lang="fa-IR" dirty="0" smtClean="0"/>
              <a:t>۲۷</a:t>
            </a:r>
            <a:r>
              <a:rPr lang="ar-SA" dirty="0" smtClean="0"/>
              <a:t> سالگی در کالج سلطنتی هنر های زیبای استکهلم مشغول به تحصیل بود این ایده را بیان کرد و در سال </a:t>
            </a:r>
            <a:r>
              <a:rPr lang="fa-IR" dirty="0" smtClean="0"/>
              <a:t>۲۰۰۴</a:t>
            </a:r>
            <a:r>
              <a:rPr lang="ar-SA" dirty="0" smtClean="0"/>
              <a:t> شرکت خود را با نام لایتراکان تاسیس کرد و با توجه به نیاز و تمایل جامعه امروز به استفاده از مصالح جدید ساختمانی، از سال </a:t>
            </a:r>
            <a:r>
              <a:rPr lang="fa-IR" dirty="0" smtClean="0"/>
              <a:t>۲۰۰۶</a:t>
            </a:r>
            <a:r>
              <a:rPr lang="ar-SA" dirty="0" smtClean="0"/>
              <a:t> با شرکت های بزرگ صنعتی به توافق رسیده و تولید انبوه آن به زودی آغاز خواهد شد</a:t>
            </a:r>
            <a:r>
              <a:rPr lang="en-US" dirty="0" smtClean="0"/>
              <a:t>.</a:t>
            </a:r>
          </a:p>
          <a:p>
            <a:pPr algn="r" rtl="1">
              <a:lnSpc>
                <a:spcPct val="170000"/>
              </a:lnSpc>
            </a:pPr>
            <a:r>
              <a:rPr lang="en-US" dirty="0" smtClean="0"/>
              <a:t/>
            </a:r>
            <a:br>
              <a:rPr lang="en-US" dirty="0" smtClean="0"/>
            </a:br>
            <a:r>
              <a:rPr lang="ar-SA" sz="2600" dirty="0" smtClean="0"/>
              <a:t>موارد کاربرد:</a:t>
            </a:r>
            <a:endParaRPr lang="en-US" sz="2200" dirty="0" smtClean="0"/>
          </a:p>
          <a:p>
            <a:pPr algn="r" rtl="1">
              <a:lnSpc>
                <a:spcPct val="170000"/>
              </a:lnSpc>
            </a:pPr>
            <a:r>
              <a:rPr lang="en-US" dirty="0" smtClean="0"/>
              <a:t/>
            </a:r>
            <a:br>
              <a:rPr lang="en-US" dirty="0" smtClean="0"/>
            </a:br>
            <a:r>
              <a:rPr lang="en-US" dirty="0" smtClean="0"/>
              <a:t>▪ </a:t>
            </a:r>
            <a:r>
              <a:rPr lang="ar-SA" sz="2200" dirty="0" smtClean="0"/>
              <a:t>دیوار: </a:t>
            </a:r>
            <a:endParaRPr lang="en-US" sz="2200" dirty="0" smtClean="0"/>
          </a:p>
          <a:p>
            <a:pPr algn="r" rtl="1">
              <a:lnSpc>
                <a:spcPct val="170000"/>
              </a:lnSpc>
            </a:pPr>
            <a:r>
              <a:rPr lang="ar-SA" dirty="0" smtClean="0"/>
              <a:t>به عنوان متداول ترین حالت ممکن این بلوک می تواند در ساختن دیوارها مورد استفاده قرار گیرد. به این ترتیب هر دو سمت و همچنین ضخامت این متریال جدید قابل مشاهده خواهد بود. بنابر این سنگینی و استحکام بتن به عنوان ماده اصلی « لایتراکان» محسوس تر می شود و در عین حال کنتراست بین نور و ماده شدید تر می شود. این</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500042"/>
            <a:ext cx="8572560" cy="5929354"/>
          </a:xfrm>
        </p:spPr>
        <p:txBody>
          <a:bodyPr>
            <a:normAutofit fontScale="92500" lnSpcReduction="20000"/>
          </a:bodyPr>
          <a:lstStyle/>
          <a:p>
            <a:pPr algn="r" rtl="1">
              <a:lnSpc>
                <a:spcPct val="170000"/>
              </a:lnSpc>
            </a:pPr>
            <a:r>
              <a:rPr lang="ar-SA" dirty="0" smtClean="0"/>
              <a:t>متریال می تواند برای دیوارهای داخلی و خارجی مورد استفاده قرار گیرد و استحکام سطح در این مورد بسیار مهم است</a:t>
            </a:r>
            <a:r>
              <a:rPr lang="en-US" dirty="0" smtClean="0"/>
              <a:t>. </a:t>
            </a:r>
            <a:r>
              <a:rPr lang="ar-SA" dirty="0" smtClean="0"/>
              <a:t>اگر نور خورشید به ساختار این دیوار می تابد قرار گیری غربی یا شرقی توصیه می شود تا اشعه آفتاب در حال طلوع یا غروب با زاویه کم به فیبر های نوری برسد و شدت عبور نور بیشتر شود. بخاطر استحکام زیاد این ماده می توان از آن برای ساختن دیوار های باربر هم استفاده کرد. در صورت نیاز، مصلح کردن این متریال نیز ممکن است همچنین انواع دارای عایق حرارتی آن نیز در دست تولید است</a:t>
            </a:r>
            <a:r>
              <a:rPr lang="en-US" dirty="0" smtClean="0"/>
              <a:t>.</a:t>
            </a:r>
            <a:br>
              <a:rPr lang="en-US" dirty="0" smtClean="0"/>
            </a:br>
            <a:r>
              <a:rPr lang="en-US" dirty="0" smtClean="0"/>
              <a:t>▪ </a:t>
            </a:r>
            <a:r>
              <a:rPr lang="ar-SA" sz="2200" dirty="0" smtClean="0"/>
              <a:t>پوشش کف:</a:t>
            </a:r>
            <a:endParaRPr lang="en-US" dirty="0" smtClean="0"/>
          </a:p>
          <a:p>
            <a:pPr algn="r" rtl="1">
              <a:lnSpc>
                <a:spcPct val="170000"/>
              </a:lnSpc>
            </a:pPr>
            <a:r>
              <a:rPr lang="ar-SA" dirty="0" smtClean="0"/>
              <a:t> یکی از جذاب ترین کاربرد ها، استفاده از «لایتراکان» در پوشش کف ها و درخشش آن از پایین است. در طول روز این یک کفپوش از جنس بتن معمولی به نظر می رسد و در هنگام غروب آفتاب بلوک های کف در رنگهای منعکس شده از نور غروب شروع به درخشش می کنند</a:t>
            </a:r>
            <a:r>
              <a:rPr lang="en-US" dirty="0" smtClean="0"/>
              <a:t>.</a:t>
            </a:r>
            <a:br>
              <a:rPr lang="en-US" dirty="0" smtClean="0"/>
            </a:br>
            <a:r>
              <a:rPr lang="en-US" dirty="0" smtClean="0"/>
              <a:t>▪ </a:t>
            </a:r>
            <a:r>
              <a:rPr lang="ar-SA" dirty="0" smtClean="0"/>
              <a:t>طراحی داخلی</a:t>
            </a:r>
            <a:r>
              <a:rPr lang="en-US" dirty="0" smtClean="0"/>
              <a:t>: </a:t>
            </a:r>
            <a:r>
              <a:rPr lang="ar-SA" dirty="0" smtClean="0"/>
              <a:t>همچنین از این نوع بتن عبور دهنده نور</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214290"/>
            <a:ext cx="8215369" cy="6429419"/>
          </a:xfrm>
        </p:spPr>
        <p:txBody>
          <a:bodyPr>
            <a:normAutofit fontScale="92500" lnSpcReduction="20000"/>
          </a:bodyPr>
          <a:lstStyle/>
          <a:p>
            <a:pPr algn="r" rtl="1">
              <a:lnSpc>
                <a:spcPct val="170000"/>
              </a:lnSpc>
            </a:pPr>
            <a:r>
              <a:rPr lang="ar-SA" dirty="0" smtClean="0"/>
              <a:t>می توان برای روکش دیوار ها در طراحی داخلی استفاده کرد به صورتی که از پشت نور پردازی شده باشند و می توان از نور های رنگی متنوع برای ایجاد حس فضایی مورد نظر استفاده کرد</a:t>
            </a:r>
            <a:r>
              <a:rPr lang="en-US" dirty="0" smtClean="0"/>
              <a:t>.</a:t>
            </a:r>
            <a:br>
              <a:rPr lang="en-US" dirty="0" smtClean="0"/>
            </a:br>
            <a:r>
              <a:rPr lang="en-US" dirty="0" smtClean="0"/>
              <a:t>▪ </a:t>
            </a:r>
            <a:r>
              <a:rPr lang="ar-SA" sz="2200" dirty="0" smtClean="0"/>
              <a:t>کاربرد در هنر</a:t>
            </a:r>
            <a:r>
              <a:rPr lang="ar-SA" dirty="0" smtClean="0"/>
              <a:t>:</a:t>
            </a:r>
            <a:endParaRPr lang="en-US" dirty="0" smtClean="0"/>
          </a:p>
          <a:p>
            <a:pPr algn="r" rtl="1">
              <a:lnSpc>
                <a:spcPct val="170000"/>
              </a:lnSpc>
            </a:pPr>
            <a:r>
              <a:rPr lang="ar-SA" dirty="0" smtClean="0"/>
              <a:t> بتن ترانسپارانت برای مدتها به عنوان یک آرزو برای معماران و طراحان مطرح بود و با تولید لایتراکان این آرزو به تحقق پیوست. کنتراست موجود در پشت متریال تجربه شگفت آوری را برای مدت طولانی در ذهن بیننده ایجاد می کند. در واقع با نوعی برخورد سورئالیستی محتوای درون در ارتباط با محیط پیرامون قرار می گیرد و به این ترتیب بسیاری از هنرمندان تمایل به استفاده از این متریال در کارهای خود دارند. به طور کلی با پیشرفت های تکنولوژیکی و ارائه خلاقیت طراحان و مجسمه سازان با ابزار های مختلف، پتانسیل و قابلیت بتن توسط هنرمندان گوناگون در تمام جهان مورد استفاده قرار گرفته است</a:t>
            </a:r>
            <a:r>
              <a:rPr lang="en-US" dirty="0" smtClean="0"/>
              <a:t>.</a:t>
            </a:r>
            <a:br>
              <a:rPr lang="en-US" dirty="0" smtClean="0"/>
            </a:br>
            <a:r>
              <a:rPr lang="en-US" dirty="0" smtClean="0"/>
              <a:t>● </a:t>
            </a:r>
            <a:r>
              <a:rPr lang="ar-SA" sz="2200" dirty="0" smtClean="0"/>
              <a:t>بلوکها:</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571480"/>
            <a:ext cx="7762900" cy="5715040"/>
          </a:xfrm>
        </p:spPr>
        <p:txBody>
          <a:bodyPr>
            <a:normAutofit/>
          </a:bodyPr>
          <a:lstStyle/>
          <a:p>
            <a:pPr algn="r" rtl="1">
              <a:lnSpc>
                <a:spcPct val="170000"/>
              </a:lnSpc>
            </a:pPr>
            <a:r>
              <a:rPr lang="ar-SA" dirty="0" smtClean="0"/>
              <a:t>سرفيس خصوصيات قابل توجهي، به خصوص براي استفاده در سرويس هاي بهداشتي و آشپزخانه ها دارد و جالب اينجاست كه در كنار همه ويژگي هاي مفيدي كه دارد، اين ماده به سختي سنگ است و به زيبايي آن، اما با اين تفاوت كه سنگي است در 41رنگ متنوع! بنابراين دست افراد براي انتخاب كاملا باز است ميتوان قطعات كوچك ساليد سرفيس را در كنار هم قرار داد و چنان به هم چسباند كه هيچ درزي نداشته باشد و حتي تا كيلومترها كاملا يكپارچه شود؛ هر نوع انعطاف و پيچ و خمي را به كمك پلي استون مي توان ايجاد كرد. بنابراين به هيچ عنوان دست طراح را در ارائه طرحي زيبا براي سرويهاي بهداشتي و ساير مواردي كه از اين ماده استفاده مي شود بخصوص رستورانهاي</a:t>
            </a:r>
            <a:r>
              <a:rPr lang="en-US" dirty="0" smtClean="0"/>
              <a:t> fast food</a:t>
            </a:r>
            <a:r>
              <a:rPr lang="ar-SA" dirty="0" smtClean="0"/>
              <a:t>، نمي بندد و </a:t>
            </a:r>
            <a:endParaRPr lang="en-US" b="1" dirty="0" smtClean="0"/>
          </a:p>
          <a:p>
            <a:pPr algn="r" rtl="1">
              <a:lnSpc>
                <a:spcPct val="170000"/>
              </a:lnSpc>
            </a:pPr>
            <a:endParaRPr lang="en-US" dirty="0" smtClean="0"/>
          </a:p>
          <a:p>
            <a:pPr algn="r">
              <a:lnSpc>
                <a:spcPct val="170000"/>
              </a:lnSpc>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428604"/>
            <a:ext cx="8572561" cy="6215105"/>
          </a:xfrm>
        </p:spPr>
        <p:txBody>
          <a:bodyPr>
            <a:normAutofit lnSpcReduction="10000"/>
          </a:bodyPr>
          <a:lstStyle/>
          <a:p>
            <a:pPr algn="r" rtl="1">
              <a:lnSpc>
                <a:spcPct val="170000"/>
              </a:lnSpc>
            </a:pPr>
            <a:r>
              <a:rPr lang="ar-SA" dirty="0" smtClean="0"/>
              <a:t>مصلح کردن بلوک بتنی عبور دهنده نور: در صورت نیاز به مصلح کردن این بتن شیار هایی در داخل آن تعبیه می شوند. در حین ساختن دیوارها میلگرد ها بصورت عمودی یا افقی در این شیار ها قرار می گیرند و فیبر های اپتیکی بخاطر خاصیت انعطاف پذیری خود در اطراف میلگردها جمع می شوند و به این ترتیب میلگرد ها دیده نمی شوند. از این روش بصورت موفقیت آمیزی در چند پروژه و طراحی نمایشگاه استفاده شده است</a:t>
            </a:r>
            <a:r>
              <a:rPr lang="en-US" dirty="0" smtClean="0"/>
              <a:t>.</a:t>
            </a:r>
            <a:br>
              <a:rPr lang="en-US" dirty="0" smtClean="0"/>
            </a:br>
            <a:r>
              <a:rPr lang="en-US" dirty="0" smtClean="0"/>
              <a:t>▪ </a:t>
            </a:r>
            <a:r>
              <a:rPr lang="ar-SA" dirty="0" smtClean="0"/>
              <a:t>رنگها و بافت ها:</a:t>
            </a:r>
            <a:endParaRPr lang="en-US" dirty="0" smtClean="0"/>
          </a:p>
          <a:p>
            <a:pPr algn="r" rtl="1">
              <a:lnSpc>
                <a:spcPct val="170000"/>
              </a:lnSpc>
            </a:pPr>
            <a:r>
              <a:rPr lang="ar-SA" dirty="0" smtClean="0"/>
              <a:t> با توجه به رنگ خاکستری متداول بتن معمولی، لایتراکان دارای رنگهای متنوعی است و بافت سطوح بیرونی آن نیز می تواند متنوع باشد، به گونه ای که بلوکهای متنوع در کنار هم قرار گیرند و یک ساختار واحد را به وجود آورند</a:t>
            </a:r>
            <a:r>
              <a:rPr lang="en-US" dirty="0" smtClean="0"/>
              <a:t>.</a:t>
            </a:r>
            <a:br>
              <a:rPr lang="en-US" dirty="0" smtClean="0"/>
            </a:br>
            <a:r>
              <a:rPr lang="en-US" dirty="0" smtClean="0"/>
              <a:t>▪ </a:t>
            </a:r>
            <a:r>
              <a:rPr lang="ar-SA" dirty="0" smtClean="0"/>
              <a:t>توزیع فیبرها: اندازه و ترتیب فیبر ها در هر بلوکی می تواند متفاوت باشد و این ترتیب قرار گیری می تواند کاملا منظم یا کاملا ارگانیک مانند مقطع چوب باشد</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357166"/>
            <a:ext cx="8572559" cy="6072229"/>
          </a:xfrm>
        </p:spPr>
        <p:txBody>
          <a:bodyPr>
            <a:normAutofit fontScale="85000" lnSpcReduction="10000"/>
          </a:bodyPr>
          <a:lstStyle/>
          <a:p>
            <a:pPr algn="r" rtl="1">
              <a:lnSpc>
                <a:spcPct val="170000"/>
              </a:lnSpc>
            </a:pPr>
            <a:r>
              <a:rPr lang="en-US" dirty="0" smtClean="0"/>
              <a:t>● </a:t>
            </a:r>
            <a:r>
              <a:rPr lang="ar-SA" dirty="0" smtClean="0"/>
              <a:t>مشخصات تکنیک وفنی</a:t>
            </a:r>
            <a:r>
              <a:rPr lang="en-US" dirty="0" smtClean="0"/>
              <a:t>:</a:t>
            </a:r>
          </a:p>
          <a:p>
            <a:pPr algn="r" rtl="1">
              <a:lnSpc>
                <a:spcPct val="170000"/>
              </a:lnSpc>
            </a:pPr>
            <a:r>
              <a:rPr lang="en-US" dirty="0" smtClean="0"/>
              <a:t/>
            </a:r>
            <a:br>
              <a:rPr lang="en-US" dirty="0" smtClean="0"/>
            </a:br>
            <a:r>
              <a:rPr lang="en-US" dirty="0" smtClean="0"/>
              <a:t>▪ </a:t>
            </a:r>
            <a:r>
              <a:rPr lang="ar-SA" dirty="0" smtClean="0"/>
              <a:t>ترکیبات:</a:t>
            </a:r>
            <a:endParaRPr lang="en-US" dirty="0" smtClean="0"/>
          </a:p>
          <a:p>
            <a:pPr algn="r" rtl="1">
              <a:lnSpc>
                <a:spcPct val="170000"/>
              </a:lnSpc>
            </a:pPr>
            <a:r>
              <a:rPr lang="ar-SA" dirty="0" smtClean="0"/>
              <a:t> بتن و فیبر اپتیکی، میزان فیبر حد اکثر </a:t>
            </a:r>
            <a:r>
              <a:rPr lang="fa-IR" dirty="0" smtClean="0"/>
              <a:t>۵</a:t>
            </a:r>
            <a:r>
              <a:rPr lang="ar-SA" dirty="0" smtClean="0"/>
              <a:t>درصد کل بلوک، عبور </a:t>
            </a:r>
            <a:r>
              <a:rPr lang="fa-IR" dirty="0" smtClean="0"/>
              <a:t>۳</a:t>
            </a:r>
            <a:r>
              <a:rPr lang="ar-SA" dirty="0" smtClean="0"/>
              <a:t>درصد نور تابیده از هر </a:t>
            </a:r>
            <a:r>
              <a:rPr lang="fa-IR" dirty="0" smtClean="0"/>
              <a:t>۴</a:t>
            </a:r>
            <a:r>
              <a:rPr lang="ar-SA" dirty="0" smtClean="0"/>
              <a:t> درصد کل فیبر موجود، چگالی </a:t>
            </a:r>
            <a:r>
              <a:rPr lang="fa-IR" dirty="0" smtClean="0"/>
              <a:t>۲۴۰۰-۲۱۰۰ </a:t>
            </a:r>
            <a:r>
              <a:rPr lang="ar-SA" dirty="0" smtClean="0"/>
              <a:t>کیلوگرم بر سانتیمتر مکعب، مقاومت فشاری</a:t>
            </a:r>
            <a:r>
              <a:rPr lang="fa-IR" dirty="0" smtClean="0"/>
              <a:t>۴۹</a:t>
            </a:r>
            <a:r>
              <a:rPr lang="ar-SA" dirty="0" smtClean="0"/>
              <a:t> نیوتن بر میلی متر مربع در بد ترین حالت و </a:t>
            </a:r>
            <a:r>
              <a:rPr lang="fa-IR" dirty="0" smtClean="0"/>
              <a:t>۵۶</a:t>
            </a:r>
            <a:r>
              <a:rPr lang="ar-SA" dirty="0" smtClean="0"/>
              <a:t>نیوتن بر میلی متر مربع در بهترین حالت، مقاومت خمشی معادل </a:t>
            </a:r>
            <a:r>
              <a:rPr lang="fa-IR" dirty="0" smtClean="0"/>
              <a:t>۷/۷</a:t>
            </a:r>
            <a:r>
              <a:rPr lang="ar-SA" dirty="0" smtClean="0"/>
              <a:t> نیوتن بر میلی متر مربع</a:t>
            </a:r>
            <a:r>
              <a:rPr lang="en-US" dirty="0" smtClean="0"/>
              <a:t>.</a:t>
            </a:r>
            <a:br>
              <a:rPr lang="en-US" dirty="0" smtClean="0"/>
            </a:br>
            <a:r>
              <a:rPr lang="en-US" dirty="0" smtClean="0"/>
              <a:t>▪ </a:t>
            </a:r>
            <a:r>
              <a:rPr lang="ar-SA" dirty="0" smtClean="0"/>
              <a:t>اندازه بلوکها: ضخامت</a:t>
            </a:r>
            <a:r>
              <a:rPr lang="en-US" dirty="0" smtClean="0"/>
              <a:t>mm</a:t>
            </a:r>
            <a:r>
              <a:rPr lang="fa-IR" dirty="0" smtClean="0"/>
              <a:t>۵۰۰-۲۵</a:t>
            </a:r>
            <a:r>
              <a:rPr lang="ar-SA" dirty="0" smtClean="0"/>
              <a:t> ، عرض حداکثر</a:t>
            </a:r>
            <a:r>
              <a:rPr lang="en-US" dirty="0" smtClean="0"/>
              <a:t>mm</a:t>
            </a:r>
            <a:r>
              <a:rPr lang="fa-IR" dirty="0" smtClean="0"/>
              <a:t>۶۰۰</a:t>
            </a:r>
            <a:r>
              <a:rPr lang="ar-SA" dirty="0" smtClean="0"/>
              <a:t> ، ارتفاع حد اکثر</a:t>
            </a:r>
            <a:r>
              <a:rPr lang="en-US" dirty="0" smtClean="0"/>
              <a:t>mm</a:t>
            </a:r>
            <a:r>
              <a:rPr lang="fa-IR" dirty="0" smtClean="0"/>
              <a:t>۳۰۰</a:t>
            </a:r>
            <a:r>
              <a:rPr lang="en-US" dirty="0" smtClean="0"/>
              <a:t>.</a:t>
            </a:r>
          </a:p>
          <a:p>
            <a:pPr algn="r" rtl="1">
              <a:lnSpc>
                <a:spcPct val="170000"/>
              </a:lnSpc>
            </a:pPr>
            <a:r>
              <a:rPr lang="en-US" dirty="0" smtClean="0"/>
              <a:t/>
            </a:r>
            <a:br>
              <a:rPr lang="en-US" dirty="0" smtClean="0"/>
            </a:br>
            <a:r>
              <a:rPr lang="en-US" dirty="0" smtClean="0"/>
              <a:t>● </a:t>
            </a:r>
            <a:r>
              <a:rPr lang="ar-SA" dirty="0" smtClean="0"/>
              <a:t>لامپ لایترا کیوب</a:t>
            </a:r>
            <a:r>
              <a:rPr lang="en-US" dirty="0" err="1" smtClean="0"/>
              <a:t>Litracub</a:t>
            </a:r>
            <a:r>
              <a:rPr lang="en-US" dirty="0" smtClean="0"/>
              <a:t> Lamp</a:t>
            </a:r>
          </a:p>
          <a:p>
            <a:pPr algn="r" rtl="1">
              <a:lnSpc>
                <a:spcPct val="170000"/>
              </a:lnSpc>
            </a:pPr>
            <a:r>
              <a:rPr lang="en-US" dirty="0" smtClean="0"/>
              <a:t/>
            </a:r>
            <a:br>
              <a:rPr lang="en-US" dirty="0" smtClean="0"/>
            </a:br>
            <a:r>
              <a:rPr lang="ar-SA" dirty="0" smtClean="0"/>
              <a:t>یکی از محصولات موفق لایترا کان در زمینه طراحی، لامپ لایترا کیوب است که در آن بلوکها با قرار گیری روی هم</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4348" y="214290"/>
            <a:ext cx="7772400" cy="2357443"/>
          </a:xfrm>
        </p:spPr>
        <p:txBody>
          <a:bodyPr>
            <a:normAutofit fontScale="85000" lnSpcReduction="10000"/>
          </a:bodyPr>
          <a:lstStyle/>
          <a:p>
            <a:pPr algn="r" rtl="1">
              <a:lnSpc>
                <a:spcPct val="160000"/>
              </a:lnSpc>
            </a:pPr>
            <a:r>
              <a:rPr lang="ar-SA" dirty="0" smtClean="0"/>
              <a:t>مکعبی را تشکیل می دهند که منبع نور در داخل آن قرار دارد و نور با عبور از بتن به بیرون ساطع می شود</a:t>
            </a:r>
            <a:r>
              <a:rPr lang="en-US" dirty="0" smtClean="0"/>
              <a:t>.</a:t>
            </a:r>
            <a:br>
              <a:rPr lang="en-US" dirty="0" smtClean="0"/>
            </a:br>
            <a:r>
              <a:rPr lang="ar-SA" dirty="0" smtClean="0"/>
              <a:t>به این ترتیب این ماده جدید می تواند در عرصه های مختلف طراحی و همچنین در ایجاد فضاهای پویا و انعطاف پذیر داخلی بسیار مورد استفاده قرار گیرد</a:t>
            </a:r>
            <a:r>
              <a:rPr lang="en-US" dirty="0" smtClean="0"/>
              <a:t>.</a:t>
            </a:r>
            <a:r>
              <a:rPr lang="ar-SA" dirty="0" smtClean="0"/>
              <a:t>(1)</a:t>
            </a:r>
            <a:r>
              <a:rPr lang="en-US" dirty="0" smtClean="0"/>
              <a:t/>
            </a:r>
            <a:br>
              <a:rPr lang="en-US" dirty="0" smtClean="0"/>
            </a:br>
            <a:endParaRPr lang="en-US" dirty="0" smtClean="0"/>
          </a:p>
          <a:p>
            <a:endParaRPr lang="en-US" dirty="0"/>
          </a:p>
        </p:txBody>
      </p:sp>
      <p:pic>
        <p:nvPicPr>
          <p:cNvPr id="4" name="Picture 3" descr="http://www.litracon.hu/slideshows/litracon/large/Litracon_middle_index01.jpg"/>
          <p:cNvPicPr/>
          <p:nvPr/>
        </p:nvPicPr>
        <p:blipFill>
          <a:blip r:embed="rId2" cstate="print"/>
          <a:srcRect/>
          <a:stretch>
            <a:fillRect/>
          </a:stretch>
        </p:blipFill>
        <p:spPr bwMode="auto">
          <a:xfrm>
            <a:off x="2500298" y="2357430"/>
            <a:ext cx="4114800" cy="1971675"/>
          </a:xfrm>
          <a:prstGeom prst="rect">
            <a:avLst/>
          </a:prstGeom>
          <a:noFill/>
          <a:ln w="9525">
            <a:noFill/>
            <a:miter lim="800000"/>
            <a:headEnd/>
            <a:tailEnd/>
          </a:ln>
        </p:spPr>
      </p:pic>
      <p:pic>
        <p:nvPicPr>
          <p:cNvPr id="5" name="Picture 4" descr="http://www.litracon.hu/slideshows/litracon/large/Litracon_middle_index04.jpg"/>
          <p:cNvPicPr/>
          <p:nvPr/>
        </p:nvPicPr>
        <p:blipFill>
          <a:blip r:embed="rId3" cstate="print"/>
          <a:srcRect/>
          <a:stretch>
            <a:fillRect/>
          </a:stretch>
        </p:blipFill>
        <p:spPr bwMode="auto">
          <a:xfrm>
            <a:off x="2571736" y="4500570"/>
            <a:ext cx="4186238" cy="1971675"/>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3094055"/>
          </a:xfrm>
        </p:spPr>
        <p:txBody>
          <a:bodyPr>
            <a:normAutofit/>
          </a:bodyPr>
          <a:lstStyle/>
          <a:p>
            <a:pPr algn="r" rtl="1">
              <a:lnSpc>
                <a:spcPct val="170000"/>
              </a:lnSpc>
            </a:pPr>
            <a:r>
              <a:rPr lang="fa-IR" dirty="0" smtClean="0"/>
              <a:t>برگرفته شده از :</a:t>
            </a:r>
            <a:endParaRPr lang="en-US" dirty="0" smtClean="0"/>
          </a:p>
          <a:p>
            <a:pPr algn="r" rtl="1">
              <a:lnSpc>
                <a:spcPct val="170000"/>
              </a:lnSpc>
            </a:pPr>
            <a:r>
              <a:rPr lang="fa-IR" dirty="0" smtClean="0"/>
              <a:t>سایت مهندسین ایران و همچنین وبلاگ معماران جوان</a:t>
            </a:r>
            <a:endParaRPr lang="en-US" dirty="0" smtClean="0"/>
          </a:p>
          <a:p>
            <a:pPr algn="r" rtl="1">
              <a:lnSpc>
                <a:spcPct val="170000"/>
              </a:lnSpc>
            </a:pPr>
            <a:r>
              <a:rPr lang="fa-IR" dirty="0" smtClean="0"/>
              <a:t>سایت علمی نخبگان جوان و کمپ مهندسین عمران</a:t>
            </a:r>
            <a:endParaRPr lang="en-US" dirty="0" smtClean="0"/>
          </a:p>
          <a:p>
            <a:pPr algn="r" rtl="1">
              <a:lnSpc>
                <a:spcPct val="170000"/>
              </a:lnSpc>
            </a:pPr>
            <a:r>
              <a:rPr lang="en-US" i="1" dirty="0" smtClean="0"/>
              <a:t>asemane-7om.persianblog.ir/post/100</a:t>
            </a:r>
            <a:endParaRPr lang="en-US" dirty="0" smtClean="0"/>
          </a:p>
          <a:p>
            <a:pPr algn="r" rtl="1">
              <a:lnSpc>
                <a:spcPct val="170000"/>
              </a:lnSpc>
            </a:pPr>
            <a:r>
              <a:rPr lang="en-US" u="sng" dirty="0" smtClean="0">
                <a:hlinkClick r:id="rId2"/>
              </a:rPr>
              <a:t>http://www.bahaneh.net/hall/topic_</a:t>
            </a:r>
            <a:endParaRPr lang="en-US" dirty="0" smtClean="0"/>
          </a:p>
          <a:p>
            <a:endParaRPr lang="en-US" dirty="0"/>
          </a:p>
        </p:txBody>
      </p:sp>
      <p:pic>
        <p:nvPicPr>
          <p:cNvPr id="4" name="Picture 3" descr="http://archnoise.com/Construction%20Materials/No08/litracube.jpg"/>
          <p:cNvPicPr/>
          <p:nvPr/>
        </p:nvPicPr>
        <p:blipFill>
          <a:blip r:embed="rId3" cstate="print"/>
          <a:srcRect/>
          <a:stretch>
            <a:fillRect/>
          </a:stretch>
        </p:blipFill>
        <p:spPr bwMode="auto">
          <a:xfrm>
            <a:off x="3286116" y="285728"/>
            <a:ext cx="3190875" cy="211455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5728"/>
            <a:ext cx="7772400" cy="6572271"/>
          </a:xfrm>
        </p:spPr>
        <p:txBody>
          <a:bodyPr>
            <a:normAutofit/>
          </a:bodyPr>
          <a:lstStyle/>
          <a:p>
            <a:pPr lvl="0" algn="r" rtl="1"/>
            <a:r>
              <a:rPr lang="en-US" sz="3600" dirty="0" smtClean="0">
                <a:solidFill>
                  <a:schemeClr val="accent5">
                    <a:lumMod val="20000"/>
                    <a:lumOff val="80000"/>
                  </a:schemeClr>
                </a:solidFill>
                <a:latin typeface="Tahoma" pitchFamily="34" charset="0"/>
                <a:ea typeface="Times New Roman" pitchFamily="18" charset="0"/>
                <a:cs typeface="Tahoma" pitchFamily="34" charset="0"/>
              </a:rPr>
              <a:t>ETFE</a:t>
            </a:r>
            <a:r>
              <a:rPr lang="fa-IR" sz="3600" dirty="0" smtClean="0">
                <a:solidFill>
                  <a:srgbClr val="262626"/>
                </a:solidFill>
                <a:latin typeface="Tahoma" pitchFamily="34" charset="0"/>
                <a:ea typeface="Times New Roman" pitchFamily="18" charset="0"/>
                <a:cs typeface="Tahoma" pitchFamily="34" charset="0"/>
              </a:rPr>
              <a:t>:</a:t>
            </a:r>
            <a:r>
              <a:rPr lang="fa-IR" dirty="0" smtClean="0"/>
              <a:t> </a:t>
            </a:r>
            <a:endParaRPr lang="en-US" dirty="0" smtClean="0"/>
          </a:p>
          <a:p>
            <a:pPr rtl="1"/>
            <a:r>
              <a:rPr lang="fa-IR" dirty="0" smtClean="0"/>
              <a:t> </a:t>
            </a:r>
            <a:endParaRPr lang="en-US" dirty="0" smtClean="0"/>
          </a:p>
          <a:p>
            <a:pPr algn="r" rtl="1"/>
            <a:r>
              <a:rPr lang="ar-SA" b="1" dirty="0" smtClean="0"/>
              <a:t>معجزه پلیمر برای هزاره جدید(1) </a:t>
            </a:r>
            <a:endParaRPr lang="en-US" dirty="0" smtClean="0"/>
          </a:p>
          <a:p>
            <a:pPr rtl="1"/>
            <a:r>
              <a:rPr lang="en-US" b="1" dirty="0" smtClean="0"/>
              <a:t>Architectural Material</a:t>
            </a:r>
            <a:r>
              <a:rPr lang="en-US" dirty="0" smtClean="0"/>
              <a:t/>
            </a:r>
            <a:br>
              <a:rPr lang="en-US" dirty="0" smtClean="0"/>
            </a:br>
            <a:r>
              <a:rPr lang="en-US" b="1" dirty="0" smtClean="0"/>
              <a:t>Miracle of Polymer for the New Millennium</a:t>
            </a:r>
          </a:p>
          <a:p>
            <a:pPr algn="r" rtl="1"/>
            <a:endParaRPr lang="en-US" b="1" dirty="0" smtClean="0"/>
          </a:p>
          <a:p>
            <a:pPr algn="r" rtl="1"/>
            <a:endParaRPr lang="en-US" b="1" dirty="0" smtClean="0"/>
          </a:p>
          <a:p>
            <a:pPr algn="r" rtl="1"/>
            <a:r>
              <a:rPr lang="en-US" dirty="0" smtClean="0"/>
              <a:t> </a:t>
            </a:r>
          </a:p>
          <a:p>
            <a:pPr algn="r" rtl="1"/>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lgn="r" rtl="1"/>
            <a:endParaRPr lang="en-US" dirty="0" smtClean="0"/>
          </a:p>
          <a:p>
            <a:pPr algn="r" rtl="1"/>
            <a:endParaRPr lang="en-US" dirty="0" smtClean="0"/>
          </a:p>
          <a:p>
            <a:pPr algn="r" rtl="1"/>
            <a:endParaRPr lang="en-US" dirty="0" smtClean="0"/>
          </a:p>
          <a:p>
            <a:pPr algn="r" rtl="1"/>
            <a:r>
              <a:rPr lang="ar-SA" dirty="0" smtClean="0"/>
              <a:t>چند دهه قبل، معماران تنها می­توانستند تصوری از ایده­های خلاقانه و بناهای شگفت انگیز خود داشته باشند،</a:t>
            </a:r>
            <a:endParaRPr lang="en-US" dirty="0"/>
          </a:p>
        </p:txBody>
      </p:sp>
      <p:pic>
        <p:nvPicPr>
          <p:cNvPr id="4" name="Picture 3" descr="http://eventspace.persiangig.com/image/86-7-10/ETFE-ArchitecturalMaterial-1.jpg"/>
          <p:cNvPicPr/>
          <p:nvPr/>
        </p:nvPicPr>
        <p:blipFill>
          <a:blip r:embed="rId2" cstate="print"/>
          <a:srcRect/>
          <a:stretch>
            <a:fillRect/>
          </a:stretch>
        </p:blipFill>
        <p:spPr bwMode="auto">
          <a:xfrm>
            <a:off x="3286116" y="2857496"/>
            <a:ext cx="3810000" cy="28575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357166"/>
            <a:ext cx="8501121" cy="6000792"/>
          </a:xfrm>
        </p:spPr>
        <p:txBody>
          <a:bodyPr>
            <a:normAutofit fontScale="92500" lnSpcReduction="20000"/>
          </a:bodyPr>
          <a:lstStyle/>
          <a:p>
            <a:pPr algn="r" rtl="1">
              <a:lnSpc>
                <a:spcPct val="170000"/>
              </a:lnSpc>
            </a:pPr>
            <a:r>
              <a:rPr lang="ar-SA" dirty="0" smtClean="0"/>
              <a:t>درحالی که امکان ساختن چنین پروژه­های جاه طلبانه­ای وجود نداشت. اما امروزه ساخت پهنه­ای شناور از حبابهای شیشه­ای یا استادیوم ورزشی بافته شده از تیرهای فولادی و یا حتی پوشش شفاف چادر مانندی بر روی هزاران متر مربع زمین - که صرفا می­توانست در تصور آدمی شکل بگیرد - جنبه عملی به خود گرفته است</a:t>
            </a:r>
            <a:r>
              <a:rPr lang="en-US" dirty="0" smtClean="0"/>
              <a:t>. </a:t>
            </a:r>
            <a:r>
              <a:rPr lang="ar-SA" dirty="0" smtClean="0"/>
              <a:t>هرچند عموم مردم، ساخت چنین بناهایی را حاصل ابتکار و خلاقیت معماران و مهندسان می­دانند اما حقیقت اینست که برپایی چنین سازه­هایی بیش از هر چیز مدیون ویژگی­های منحصر به فرد متریالی است که بطور مخفف</a:t>
            </a:r>
            <a:r>
              <a:rPr lang="en-US" dirty="0" smtClean="0"/>
              <a:t> ETFE </a:t>
            </a:r>
            <a:r>
              <a:rPr lang="ar-SA" dirty="0" smtClean="0"/>
              <a:t>نامیده می­شود</a:t>
            </a:r>
            <a:r>
              <a:rPr lang="en-US" dirty="0" smtClean="0"/>
              <a:t>. </a:t>
            </a:r>
            <a:br>
              <a:rPr lang="en-US" dirty="0" smtClean="0"/>
            </a:br>
            <a:r>
              <a:rPr lang="en-US" dirty="0" smtClean="0"/>
              <a:t>ETFE (Ethylene </a:t>
            </a:r>
            <a:r>
              <a:rPr lang="en-US" dirty="0" err="1" smtClean="0"/>
              <a:t>Tetrafluoroethylene</a:t>
            </a:r>
            <a:r>
              <a:rPr lang="en-US" dirty="0" smtClean="0"/>
              <a:t>)  </a:t>
            </a:r>
            <a:r>
              <a:rPr lang="ar-SA" dirty="0" smtClean="0"/>
              <a:t>یک پلیمر پایه فلوئوروکربن بسیار بادوام و با قابلیت­های مناسب فوق العاده است که از آن به عنوان متریال ساختمانی آینده نام برده می­شود. این پلیمر شگفت انگیز یک پلاستیک شفاف تفلونی است که جایگزین شیشه و پلاستیک­های معمولی در بسیاری از ساختمانها شده است</a:t>
            </a:r>
            <a:r>
              <a:rPr lang="en-US" dirty="0" smtClean="0"/>
              <a:t>. </a:t>
            </a:r>
            <a:r>
              <a:rPr lang="ar-SA" dirty="0" smtClean="0"/>
              <a:t>هر چند این متریال با کارهای معماری شگفت انگیز به جهانیان معرفی </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357166"/>
            <a:ext cx="8358246" cy="6072230"/>
          </a:xfrm>
        </p:spPr>
        <p:txBody>
          <a:bodyPr>
            <a:normAutofit fontScale="92500" lnSpcReduction="20000"/>
          </a:bodyPr>
          <a:lstStyle/>
          <a:p>
            <a:pPr algn="r" rtl="1">
              <a:lnSpc>
                <a:spcPct val="170000"/>
              </a:lnSpc>
            </a:pPr>
            <a:r>
              <a:rPr lang="ar-SA" dirty="0" smtClean="0"/>
              <a:t>شده است اما در حقیقت تاریخچه اختراع آن به دهه 70 میلادی برمی­گردد که نخستین بار در صنایع هوانوردی به کار برده شد </a:t>
            </a:r>
            <a:r>
              <a:rPr lang="en-US" dirty="0" smtClean="0"/>
              <a:t>.  ETFE</a:t>
            </a:r>
            <a:r>
              <a:rPr lang="ar-SA" dirty="0" smtClean="0"/>
              <a:t>  از حدود 15 سال پیش مورد توجه معماران قرار گرفت و هم اکنون بناهای بسیاری در سرتاسر جهان با استفاده از آن ساخته می­شوند</a:t>
            </a:r>
            <a:r>
              <a:rPr lang="en-US" dirty="0" smtClean="0"/>
              <a:t>. </a:t>
            </a:r>
            <a:br>
              <a:rPr lang="en-US" dirty="0" smtClean="0"/>
            </a:br>
            <a:r>
              <a:rPr lang="ar-SA" dirty="0" smtClean="0"/>
              <a:t>    </a:t>
            </a:r>
            <a:r>
              <a:rPr lang="en-US" dirty="0" smtClean="0"/>
              <a:t>ETFE </a:t>
            </a:r>
            <a:r>
              <a:rPr lang="ar-SA" dirty="0" smtClean="0"/>
              <a:t>  در مقایسه با شیشه، امتیازات فوق­العاده­ای دارد که از آن جمله می­توان به وزن بسیار کم آن اشاره کرد،  به گونه­ای که با دارا بودن یک درصد وزن، هم نور بیشتری را از خود عبور می­دهد و هم عایق بهتری محسوب می­شود. از لحاظ هزینه­های نصب، بین 24 تا 70 درصد صرفه اقتصادی دارد. از دیگر ویژگی­های آن می­توان به حالت ارتجاعی فوق­العاده آن اشاره کرد که می­تواند تا 400 برابر وزن خودش را تحمل کند. این متریال به خاطر سطوح کربنی لغزنده خود، بصورت خودکار، گرد و غبار و چرک و لکه را پاک می­کند، همچنین طول عمر زیاد داشته و از قابلیت بازیافت برخوردار است</a:t>
            </a:r>
            <a:r>
              <a:rPr lang="en-US" dirty="0" smtClean="0"/>
              <a:t>. </a:t>
            </a:r>
            <a:br>
              <a:rPr lang="en-US" dirty="0" smtClean="0"/>
            </a:br>
            <a:r>
              <a:rPr lang="ar-SA" b="1" dirty="0" smtClean="0"/>
              <a:t>نمونه­ای از کاربردهای</a:t>
            </a:r>
            <a:r>
              <a:rPr lang="en-US" b="1" dirty="0" smtClean="0"/>
              <a:t> ETFE </a:t>
            </a:r>
            <a:r>
              <a:rPr lang="ar-SA" b="1" dirty="0" smtClean="0"/>
              <a:t>در جهان</a:t>
            </a:r>
            <a:r>
              <a:rPr lang="en-US" b="1" dirty="0" smtClean="0"/>
              <a:t> : </a:t>
            </a:r>
            <a:endParaRPr lang="en-US" dirty="0" smtClean="0"/>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85729"/>
            <a:ext cx="8501122" cy="4286280"/>
          </a:xfrm>
        </p:spPr>
        <p:txBody>
          <a:bodyPr>
            <a:normAutofit/>
          </a:bodyPr>
          <a:lstStyle/>
          <a:p>
            <a:pPr algn="r" rtl="1">
              <a:lnSpc>
                <a:spcPct val="170000"/>
              </a:lnSpc>
            </a:pPr>
            <a:r>
              <a:rPr lang="ar-SA" b="1" dirty="0" smtClean="0"/>
              <a:t>پروژه</a:t>
            </a:r>
            <a:r>
              <a:rPr lang="en-US" b="1" dirty="0" smtClean="0"/>
              <a:t> Eden </a:t>
            </a:r>
            <a:r>
              <a:rPr lang="ar-SA" b="1" dirty="0" smtClean="0"/>
              <a:t>در انگلستان (2001) :</a:t>
            </a:r>
            <a:r>
              <a:rPr lang="en-US" dirty="0" smtClean="0"/>
              <a:t/>
            </a:r>
            <a:br>
              <a:rPr lang="en-US" dirty="0" smtClean="0"/>
            </a:br>
            <a:r>
              <a:rPr lang="ar-SA" dirty="0" smtClean="0"/>
              <a:t>این پروژه عظیم ترین بنای ساخته شده با استفاده از</a:t>
            </a:r>
            <a:r>
              <a:rPr lang="en-US" dirty="0" smtClean="0"/>
              <a:t> ETFE </a:t>
            </a:r>
            <a:r>
              <a:rPr lang="ar-SA" dirty="0" smtClean="0"/>
              <a:t>می­باشد. این بنا گلخانه بزرگی با گنبدهای ژئودزیک است که قابلیت پرورش انواع گونه­های گیاهی بومی اقلیم­های مختلف سرتاسر جهان را داراست. از اقلیم مدیترانه­ای گرفته تا جنگلهای پرباران استوایی. اما نکته اینجاست که تمام این ویژگی­ها مدیون قابلیتهای فوق­العاده</a:t>
            </a:r>
            <a:r>
              <a:rPr lang="en-US" dirty="0" smtClean="0"/>
              <a:t> ETFE </a:t>
            </a:r>
            <a:r>
              <a:rPr lang="ar-SA" dirty="0" smtClean="0"/>
              <a:t>نظیر انعطاف پذیری، سبکی، دوام و ... است که معمار پروژه نیکولاس گریمشاو را در طراحی و اجرای آن یاری نموده است</a:t>
            </a:r>
            <a:r>
              <a:rPr lang="en-US" dirty="0" smtClean="0"/>
              <a:t>.</a:t>
            </a: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4000504"/>
            <a:ext cx="8572560" cy="2571768"/>
          </a:xfrm>
        </p:spPr>
        <p:txBody>
          <a:bodyPr>
            <a:normAutofit fontScale="85000" lnSpcReduction="20000"/>
          </a:bodyPr>
          <a:lstStyle/>
          <a:p>
            <a:pPr algn="r" rtl="1">
              <a:lnSpc>
                <a:spcPct val="170000"/>
              </a:lnSpc>
            </a:pPr>
            <a:r>
              <a:rPr lang="ar-SA" b="1" dirty="0" smtClean="0"/>
              <a:t>استادیوم</a:t>
            </a:r>
            <a:r>
              <a:rPr lang="en-US" b="1" dirty="0" smtClean="0"/>
              <a:t> Basel </a:t>
            </a:r>
            <a:r>
              <a:rPr lang="ar-SA" b="1" dirty="0" smtClean="0"/>
              <a:t>در سوئیس (2001): </a:t>
            </a:r>
            <a:r>
              <a:rPr lang="en-US" dirty="0" smtClean="0"/>
              <a:t/>
            </a:r>
            <a:br>
              <a:rPr lang="en-US" dirty="0" smtClean="0"/>
            </a:br>
            <a:r>
              <a:rPr lang="ar-SA" dirty="0" smtClean="0"/>
              <a:t>این پروژه توسط معماران هرزوگ و دمورن طراحی شده است</a:t>
            </a:r>
            <a:r>
              <a:rPr lang="en-US" dirty="0" smtClean="0"/>
              <a:t>. </a:t>
            </a:r>
            <a:r>
              <a:rPr lang="ar-SA" dirty="0" smtClean="0"/>
              <a:t>استادیوم شکل پف کرده خود را در نمای بیرونی از پانلهای بادکرده­ای به دست آورده است که از ورق­های</a:t>
            </a:r>
            <a:r>
              <a:rPr lang="en-US" dirty="0" smtClean="0"/>
              <a:t> ETFE </a:t>
            </a:r>
            <a:r>
              <a:rPr lang="ar-SA" dirty="0" smtClean="0"/>
              <a:t>ساخته شده­اند. برای ایجاد چنین پانلهایی، هوای خشک با فشار به داخل دو ورق­</a:t>
            </a:r>
            <a:r>
              <a:rPr lang="en-US" dirty="0" smtClean="0"/>
              <a:t> ETFE </a:t>
            </a:r>
            <a:r>
              <a:rPr lang="ar-SA" dirty="0" smtClean="0"/>
              <a:t>که از تمام جهات به یکدیگر جوش داده شده­اند، دمیده می­شود. در نمای این استادیوم نام شهر باسل توسط ورق­های</a:t>
            </a:r>
            <a:r>
              <a:rPr lang="en-US" dirty="0" smtClean="0"/>
              <a:t> ETFE </a:t>
            </a:r>
            <a:r>
              <a:rPr lang="ar-SA" dirty="0" smtClean="0"/>
              <a:t>که دارای رنگ قرمز ثابتی هستند حک شده است و در سایر </a:t>
            </a:r>
            <a:endParaRPr lang="en-US" dirty="0"/>
          </a:p>
        </p:txBody>
      </p:sp>
      <p:pic>
        <p:nvPicPr>
          <p:cNvPr id="4" name="ncode_imageresizer_container_6" descr="http://eventspace.persiangig.com/image/86-7-10/ETFE-ArchitecturalMaterial-2.jpg"/>
          <p:cNvPicPr/>
          <p:nvPr/>
        </p:nvPicPr>
        <p:blipFill>
          <a:blip r:embed="rId2" cstate="print"/>
          <a:srcRect/>
          <a:stretch>
            <a:fillRect/>
          </a:stretch>
        </p:blipFill>
        <p:spPr bwMode="auto">
          <a:xfrm>
            <a:off x="3286116" y="214290"/>
            <a:ext cx="3686175" cy="38100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0"/>
            <a:ext cx="7772400" cy="6500833"/>
          </a:xfrm>
        </p:spPr>
        <p:txBody>
          <a:bodyPr>
            <a:normAutofit fontScale="77500" lnSpcReduction="20000"/>
          </a:bodyPr>
          <a:lstStyle/>
          <a:p>
            <a:pPr algn="r" rtl="1">
              <a:lnSpc>
                <a:spcPct val="170000"/>
              </a:lnSpc>
            </a:pPr>
            <a:r>
              <a:rPr lang="ar-SA" dirty="0" smtClean="0"/>
              <a:t>قسمت­ها، نما بصورت نیمه شفاف همانند پرده سینما است که با جلوه­هایی از طریق پرژکتورها روشن می­شوند</a:t>
            </a:r>
            <a:r>
              <a:rPr lang="en-US" dirty="0" smtClean="0"/>
              <a:t>.</a:t>
            </a:r>
            <a:br>
              <a:rPr lang="en-US" dirty="0" smtClean="0"/>
            </a:br>
            <a:r>
              <a:rPr lang="en-US" dirty="0" smtClean="0"/>
              <a:t/>
            </a:r>
            <a:br>
              <a:rPr lang="en-US" dirty="0" smtClean="0"/>
            </a:br>
            <a:r>
              <a:rPr lang="en-US" dirty="0" smtClean="0"/>
              <a:t/>
            </a:r>
            <a:br>
              <a:rPr lang="en-US" dirty="0" smtClean="0"/>
            </a:br>
            <a:endParaRPr lang="en-US" dirty="0" smtClean="0"/>
          </a:p>
          <a:p>
            <a:pPr algn="r" rtl="1">
              <a:lnSpc>
                <a:spcPct val="170000"/>
              </a:lnSpc>
            </a:pPr>
            <a:endParaRPr lang="en-US" b="1" dirty="0" smtClean="0"/>
          </a:p>
          <a:p>
            <a:pPr algn="r" rtl="1">
              <a:lnSpc>
                <a:spcPct val="170000"/>
              </a:lnSpc>
            </a:pPr>
            <a:endParaRPr lang="en-US" b="1" dirty="0" smtClean="0"/>
          </a:p>
          <a:p>
            <a:pPr algn="r" rtl="1">
              <a:lnSpc>
                <a:spcPct val="170000"/>
              </a:lnSpc>
            </a:pPr>
            <a:endParaRPr lang="en-US" b="1" dirty="0" smtClean="0"/>
          </a:p>
          <a:p>
            <a:pPr algn="r" rtl="1">
              <a:lnSpc>
                <a:spcPct val="170000"/>
              </a:lnSpc>
            </a:pPr>
            <a:endParaRPr lang="en-US" b="1" dirty="0" smtClean="0"/>
          </a:p>
          <a:p>
            <a:pPr algn="r" rtl="1">
              <a:lnSpc>
                <a:spcPct val="170000"/>
              </a:lnSpc>
            </a:pPr>
            <a:r>
              <a:rPr lang="ar-SA" b="1" dirty="0" smtClean="0"/>
              <a:t>استادیوم</a:t>
            </a:r>
            <a:r>
              <a:rPr lang="en-US" b="1" dirty="0" smtClean="0"/>
              <a:t> </a:t>
            </a:r>
            <a:r>
              <a:rPr lang="en-US" b="1" dirty="0" err="1" smtClean="0"/>
              <a:t>Alianz</a:t>
            </a:r>
            <a:r>
              <a:rPr lang="en-US" b="1" dirty="0" smtClean="0"/>
              <a:t>-Arena </a:t>
            </a:r>
            <a:r>
              <a:rPr lang="ar-SA" b="1" dirty="0" smtClean="0"/>
              <a:t>در آلمان (2005):</a:t>
            </a:r>
            <a:r>
              <a:rPr lang="en-US" dirty="0" smtClean="0"/>
              <a:t/>
            </a:r>
            <a:br>
              <a:rPr lang="en-US" dirty="0" smtClean="0"/>
            </a:br>
            <a:r>
              <a:rPr lang="ar-SA" dirty="0" smtClean="0"/>
              <a:t>این استادیوم فوتبال در مونیخ، ابتکار دیگری از هرزوگ و دمورن است. لقب (قایق بادی) این استادیوم، ریشه در شکل منحصر به فرد و نیز 2800 پانل پف کرده</a:t>
            </a:r>
            <a:r>
              <a:rPr lang="en-US" dirty="0" smtClean="0"/>
              <a:t> ETFE </a:t>
            </a:r>
            <a:r>
              <a:rPr lang="ar-SA" dirty="0" smtClean="0"/>
              <a:t>دارد که نمای خارجی آن را پوشانده­اند. همانند استادیوم باسل، پوسته استادیوم آلیانز هم، شب هنگام روشن می­شود و بسته به تیمی که در آن میزبان است به رنگهای قرمز، آبی یا سفید درمی­آید</a:t>
            </a:r>
            <a:r>
              <a:rPr lang="en-US" dirty="0" smtClean="0"/>
              <a:t>. </a:t>
            </a:r>
            <a:br>
              <a:rPr lang="en-US" dirty="0" smtClean="0"/>
            </a:br>
            <a:endParaRPr lang="en-US" dirty="0"/>
          </a:p>
        </p:txBody>
      </p:sp>
      <p:pic>
        <p:nvPicPr>
          <p:cNvPr id="4" name="Picture 3" descr="http://eventspace.persiangig.com/image/86-7-10/ETFE-ArchitecturalMaterial-3.jpg"/>
          <p:cNvPicPr/>
          <p:nvPr/>
        </p:nvPicPr>
        <p:blipFill>
          <a:blip r:embed="rId2" cstate="print"/>
          <a:srcRect/>
          <a:stretch>
            <a:fillRect/>
          </a:stretch>
        </p:blipFill>
        <p:spPr bwMode="auto">
          <a:xfrm>
            <a:off x="2000232" y="571480"/>
            <a:ext cx="3810000" cy="28575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428604"/>
            <a:ext cx="8572560" cy="6143668"/>
          </a:xfrm>
        </p:spPr>
        <p:txBody>
          <a:bodyPr>
            <a:normAutofit lnSpcReduction="10000"/>
          </a:bodyPr>
          <a:lstStyle/>
          <a:p>
            <a:pPr algn="r" rtl="1">
              <a:lnSpc>
                <a:spcPct val="160000"/>
              </a:lnSpc>
            </a:pPr>
            <a:r>
              <a:rPr lang="ar-SA" dirty="0" smtClean="0"/>
              <a:t>شايد </a:t>
            </a:r>
            <a:r>
              <a:rPr lang="ar-SA" dirty="0"/>
              <a:t>حتي به طراح براي طراح هاي متنوع تر و متفاوت تر هم ايده بدهد</a:t>
            </a:r>
            <a:r>
              <a:rPr lang="en-US" dirty="0"/>
              <a:t>. </a:t>
            </a:r>
            <a:r>
              <a:rPr lang="ar-SA" dirty="0"/>
              <a:t>انعطاف قابل توجه ساليد سرفيس يكي از مزيت هاي بخصوص و منحصربه فرد اين مصالح ساختماني است، يعني مثل پلاستيك ميتوان آن را به هر شكلي درآورد. هر سطحي را ميتوان با هر نوع قوسي به كمك اين ماده پوشاند</a:t>
            </a:r>
            <a:r>
              <a:rPr lang="en-US" dirty="0"/>
              <a:t>.</a:t>
            </a:r>
            <a:r>
              <a:rPr lang="ar-SA" dirty="0"/>
              <a:t>ساليد سرفيس لااقل 15سال عمر مفيد دارد و پس از اين مدت نيز تغيير رنگش در اثر تماس با مواد غذايي رنگي يا خراشيدگي ها و خردگي ها و ترك هاي احتمالي اش با يك سمباده ساده از بين مي رود و دوباره به شكل اول برمي گردد. جالب اين كه حتي پس از شكستن بخشي از آن با تعمير دوبارهاش، ميتوان مجددا از آن استفاده كرد، آخرين مرحله براي اين ماده اين است كه مي توان از بازمانده هاي آن براي كاربري ديگري بهره گرفت! در كنار همه اين ويژگي هاي سازه اي ، كاملا آنتيباكتريال است، چون درزي ندارد كه ميكروبها بتوانند در آن نفوذ كنند، بنابراين به سادگي تميز ميشود. اين ماده جادويي در مقابل لكه و جرم نيز مقاوم است و در اين موارد در</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3594121"/>
          </a:xfrm>
        </p:spPr>
        <p:txBody>
          <a:bodyPr>
            <a:normAutofit fontScale="85000" lnSpcReduction="10000"/>
          </a:bodyPr>
          <a:lstStyle/>
          <a:p>
            <a:pPr algn="r" rtl="1">
              <a:lnSpc>
                <a:spcPct val="170000"/>
              </a:lnSpc>
            </a:pPr>
            <a:r>
              <a:rPr lang="ar-SA" b="1" dirty="0" smtClean="0"/>
              <a:t>مرکز بازیهای آبی پکن (2007):</a:t>
            </a:r>
            <a:r>
              <a:rPr lang="en-US" dirty="0" smtClean="0"/>
              <a:t/>
            </a:r>
            <a:br>
              <a:rPr lang="en-US" dirty="0" smtClean="0"/>
            </a:br>
            <a:r>
              <a:rPr lang="ar-SA" dirty="0" smtClean="0"/>
              <a:t>این ساختمان ملقب به مکعب آبی است و میزبان بازیهای آبی المپیک 2008 پکن خواهد بود. در طراحی و ساخت این بنا، بر اساس ایده خاص آن، از 4000 پانل</a:t>
            </a:r>
            <a:r>
              <a:rPr lang="en-US" dirty="0" smtClean="0"/>
              <a:t> ETFE </a:t>
            </a:r>
            <a:r>
              <a:rPr lang="ar-SA" dirty="0" smtClean="0"/>
              <a:t>در جداره­ها و سقف استفاده شده است تا جلوه­ای حباب مانند در داخل و خارج آن ایجاد شود</a:t>
            </a:r>
            <a:r>
              <a:rPr lang="en-US" dirty="0" smtClean="0"/>
              <a:t>. </a:t>
            </a:r>
            <a:r>
              <a:rPr lang="ar-SA" dirty="0" smtClean="0"/>
              <a:t>مکعب آبی دارای 5 استخر برای شنا، شیرجه و واترپلو و 17000 سکو برای تماشاگران است. همچنین این ساختمان جزء معدود بناهایی در جهان است که بیشترین بهره وری انرژی را داراست</a:t>
            </a:r>
            <a:r>
              <a:rPr lang="en-US" dirty="0" smtClean="0"/>
              <a:t>. </a:t>
            </a:r>
            <a:r>
              <a:rPr lang="ar-SA" dirty="0" smtClean="0"/>
              <a:t>لایه­های حبابی آبی رنگ در نما، این قابلیت را بوجود آورده تا ساختمان همانند یک گلخانه، تا 90 درصد </a:t>
            </a:r>
            <a:endParaRPr lang="en-US" dirty="0"/>
          </a:p>
        </p:txBody>
      </p:sp>
      <p:pic>
        <p:nvPicPr>
          <p:cNvPr id="4" name="Picture 3" descr="http://eventspace.persiangig.com/image/86-7-10/ETFE-ArchitecturalMaterial-4.jpg"/>
          <p:cNvPicPr/>
          <p:nvPr/>
        </p:nvPicPr>
        <p:blipFill>
          <a:blip r:embed="rId2" cstate="print"/>
          <a:srcRect/>
          <a:stretch>
            <a:fillRect/>
          </a:stretch>
        </p:blipFill>
        <p:spPr bwMode="auto">
          <a:xfrm>
            <a:off x="2928926" y="285728"/>
            <a:ext cx="3810000" cy="2543175"/>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4290"/>
            <a:ext cx="7772400" cy="6286544"/>
          </a:xfrm>
        </p:spPr>
        <p:txBody>
          <a:bodyPr>
            <a:normAutofit fontScale="70000" lnSpcReduction="20000"/>
          </a:bodyPr>
          <a:lstStyle/>
          <a:p>
            <a:pPr algn="r" rtl="1">
              <a:lnSpc>
                <a:spcPct val="170000"/>
              </a:lnSpc>
            </a:pPr>
            <a:r>
              <a:rPr lang="ar-SA" dirty="0" smtClean="0"/>
              <a:t>انرژی تابشی خورشید را در خود حبس کرده و از آن برای گرمایش داخلی و گرمایش استخرها استفاده شود</a:t>
            </a:r>
            <a:r>
              <a:rPr lang="en-US" dirty="0" smtClean="0"/>
              <a:t>. </a:t>
            </a:r>
            <a:br>
              <a:rPr lang="en-US" dirty="0" smtClean="0"/>
            </a:br>
            <a:r>
              <a:rPr lang="en-US" dirty="0" smtClean="0"/>
              <a:t/>
            </a:r>
            <a:br>
              <a:rPr lang="en-US" dirty="0" smtClean="0"/>
            </a:br>
            <a:r>
              <a:rPr lang="en-US" dirty="0" smtClean="0"/>
              <a:t/>
            </a:r>
            <a:br>
              <a:rPr lang="en-US" dirty="0" smtClean="0"/>
            </a:br>
            <a:endParaRPr lang="en-US" dirty="0" smtClean="0"/>
          </a:p>
          <a:p>
            <a:pPr algn="r" rtl="1">
              <a:lnSpc>
                <a:spcPct val="170000"/>
              </a:lnSpc>
            </a:pPr>
            <a:endParaRPr lang="en-US" b="1" dirty="0" smtClean="0"/>
          </a:p>
          <a:p>
            <a:pPr algn="r" rtl="1">
              <a:lnSpc>
                <a:spcPct val="170000"/>
              </a:lnSpc>
            </a:pPr>
            <a:endParaRPr lang="en-US" b="1" dirty="0" smtClean="0"/>
          </a:p>
          <a:p>
            <a:pPr algn="r" rtl="1">
              <a:lnSpc>
                <a:spcPct val="170000"/>
              </a:lnSpc>
            </a:pPr>
            <a:endParaRPr lang="en-US" b="1" dirty="0" smtClean="0"/>
          </a:p>
          <a:p>
            <a:pPr algn="r" rtl="1">
              <a:lnSpc>
                <a:spcPct val="170000"/>
              </a:lnSpc>
            </a:pPr>
            <a:endParaRPr lang="en-US" b="1" dirty="0" smtClean="0"/>
          </a:p>
          <a:p>
            <a:pPr algn="r" rtl="1">
              <a:lnSpc>
                <a:spcPct val="170000"/>
              </a:lnSpc>
            </a:pPr>
            <a:r>
              <a:rPr lang="ar-SA" b="1" dirty="0" smtClean="0"/>
              <a:t>استادیوم ملی پکن (2007):</a:t>
            </a:r>
            <a:r>
              <a:rPr lang="en-US" dirty="0" smtClean="0"/>
              <a:t/>
            </a:r>
            <a:br>
              <a:rPr lang="en-US" dirty="0" smtClean="0"/>
            </a:br>
            <a:r>
              <a:rPr lang="ar-SA" dirty="0" smtClean="0"/>
              <a:t>به فاصله نیم کیلومتر از مکعب آبی، محل استقرار آشیانه پرنده</a:t>
            </a:r>
            <a:r>
              <a:rPr lang="en-US" dirty="0" smtClean="0"/>
              <a:t> "Bird’s Nest" </a:t>
            </a:r>
            <a:r>
              <a:rPr lang="ar-SA" dirty="0" smtClean="0"/>
              <a:t>یعنی استادیوم ملی پکن است که کاری دیگر از معماران، هرزوگ و دمورن می­باشد. این پروژه تضادی است از یک اسکلت فولادی به هم تنیده صلب و لایه های نرم</a:t>
            </a:r>
            <a:r>
              <a:rPr lang="en-US" dirty="0" smtClean="0"/>
              <a:t>ETFE </a:t>
            </a:r>
            <a:r>
              <a:rPr lang="ar-SA" dirty="0" smtClean="0"/>
              <a:t>که با یکدیگر ترکیب شده­اند و در واقع از لایه­های</a:t>
            </a:r>
            <a:r>
              <a:rPr lang="en-US" dirty="0" smtClean="0"/>
              <a:t> ETFE </a:t>
            </a:r>
            <a:r>
              <a:rPr lang="ar-SA" dirty="0" smtClean="0"/>
              <a:t>برای پوشش فضاهای میان استراکچر فولادی استفاده شده است</a:t>
            </a:r>
            <a:r>
              <a:rPr lang="en-US" dirty="0" smtClean="0"/>
              <a:t>. </a:t>
            </a:r>
            <a:br>
              <a:rPr lang="en-US" dirty="0" smtClean="0"/>
            </a:br>
            <a:r>
              <a:rPr lang="en-US" dirty="0" smtClean="0"/>
              <a:t/>
            </a:r>
            <a:br>
              <a:rPr lang="en-US" dirty="0" smtClean="0"/>
            </a:br>
            <a:endParaRPr lang="en-US" dirty="0"/>
          </a:p>
        </p:txBody>
      </p:sp>
      <p:pic>
        <p:nvPicPr>
          <p:cNvPr id="4" name="Picture 3" descr="http://eventspace.persiangig.com/image/86-7-10/ETFE-ArchitecturalMaterial-5.jpg"/>
          <p:cNvPicPr/>
          <p:nvPr/>
        </p:nvPicPr>
        <p:blipFill>
          <a:blip r:embed="rId2" cstate="print"/>
          <a:srcRect/>
          <a:stretch>
            <a:fillRect/>
          </a:stretch>
        </p:blipFill>
        <p:spPr bwMode="auto">
          <a:xfrm>
            <a:off x="2071670" y="785794"/>
            <a:ext cx="3810000" cy="2543175"/>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906713"/>
            <a:ext cx="8572559" cy="3736997"/>
          </a:xfrm>
        </p:spPr>
        <p:txBody>
          <a:bodyPr>
            <a:normAutofit fontScale="85000" lnSpcReduction="20000"/>
          </a:bodyPr>
          <a:lstStyle/>
          <a:p>
            <a:pPr algn="r" rtl="1">
              <a:lnSpc>
                <a:spcPct val="170000"/>
              </a:lnSpc>
            </a:pPr>
            <a:r>
              <a:rPr lang="en-US" dirty="0" smtClean="0"/>
              <a:t/>
            </a:r>
            <a:br>
              <a:rPr lang="en-US" dirty="0" smtClean="0"/>
            </a:br>
            <a:r>
              <a:rPr lang="ar-SA" b="1" dirty="0" smtClean="0"/>
              <a:t>مرکز تفریحی</a:t>
            </a:r>
            <a:r>
              <a:rPr lang="en-US" b="1" dirty="0" smtClean="0"/>
              <a:t> Khan </a:t>
            </a:r>
            <a:r>
              <a:rPr lang="en-US" b="1" dirty="0" err="1" smtClean="0"/>
              <a:t>Shatyry</a:t>
            </a:r>
            <a:r>
              <a:rPr lang="en-US" b="1" dirty="0" smtClean="0"/>
              <a:t> </a:t>
            </a:r>
            <a:r>
              <a:rPr lang="ar-SA" b="1" dirty="0" smtClean="0"/>
              <a:t>در قزاقستان (2008):</a:t>
            </a:r>
            <a:r>
              <a:rPr lang="en-US" dirty="0" smtClean="0"/>
              <a:t/>
            </a:r>
            <a:br>
              <a:rPr lang="en-US" dirty="0" smtClean="0"/>
            </a:br>
            <a:r>
              <a:rPr lang="ar-SA" dirty="0" smtClean="0"/>
              <a:t>این پروژه که توسط دفتر معماری نورمن فاستر طراحی شده یک مرکز بزرگ تفریحی و فرهنگی است که در آستانه، پایتخت کشور قزاقستان واقع شده است. این مرکز که در حال ساخت می­باشد، شامل گستره­ای از فروشگاه­ها، کافه­ها، تئاترهای نمایش و ... می­یاشد. سازه این بنا به یک چادر غول پیکر برفراز یک کوهستان شباهت دارد. در حقیقت</a:t>
            </a:r>
            <a:r>
              <a:rPr lang="en-US" dirty="0" smtClean="0"/>
              <a:t> ETFE </a:t>
            </a:r>
            <a:r>
              <a:rPr lang="ar-SA" dirty="0" smtClean="0"/>
              <a:t>نقش یک ستاره را در ساخت این بنا بازی می­کند و غشاء عظیم خارجی آن را تشکیل می­دهد. در نتیجه این امکان فراهم می­شود که در عین عبور نور به فضاهای داخلی، مردم در مقابل اثرات نامطلوب آب و هوای ناملایم، محافظت شوند و کل مجموعه در سرتاسر سال قابل استفاده گردد</a:t>
            </a:r>
            <a:r>
              <a:rPr lang="en-US" dirty="0" smtClean="0"/>
              <a:t>. </a:t>
            </a:r>
            <a:endParaRPr lang="en-US" dirty="0"/>
          </a:p>
        </p:txBody>
      </p:sp>
      <p:pic>
        <p:nvPicPr>
          <p:cNvPr id="4" name="Picture 3" descr="http://eventspace.persiangig.com/image/86-7-10/ETFE-ArchitecturalMaterial-6.jpg"/>
          <p:cNvPicPr/>
          <p:nvPr/>
        </p:nvPicPr>
        <p:blipFill>
          <a:blip r:embed="rId2" cstate="print"/>
          <a:srcRect/>
          <a:stretch>
            <a:fillRect/>
          </a:stretch>
        </p:blipFill>
        <p:spPr bwMode="auto">
          <a:xfrm>
            <a:off x="2714612" y="571480"/>
            <a:ext cx="3810000" cy="2238375"/>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2714620"/>
            <a:ext cx="8137555" cy="3286147"/>
          </a:xfrm>
        </p:spPr>
        <p:txBody>
          <a:bodyPr>
            <a:normAutofit fontScale="92500" lnSpcReduction="20000"/>
          </a:bodyPr>
          <a:lstStyle/>
          <a:p>
            <a:pPr algn="r" rtl="1"/>
            <a:r>
              <a:rPr lang="ar-SA" dirty="0" smtClean="0"/>
              <a:t>از دیگر پروژه­هایی که با استفاده از تکنولوژی</a:t>
            </a:r>
            <a:r>
              <a:rPr lang="en-US" dirty="0" smtClean="0"/>
              <a:t> ETFE </a:t>
            </a:r>
            <a:r>
              <a:rPr lang="ar-SA" dirty="0" smtClean="0"/>
              <a:t>طراحی و ساخته می­شوند، می­توان به موارد زیر اشاره کرد</a:t>
            </a:r>
            <a:r>
              <a:rPr lang="en-US" dirty="0" smtClean="0"/>
              <a:t>: </a:t>
            </a:r>
          </a:p>
          <a:p>
            <a:pPr rtl="1"/>
            <a:r>
              <a:rPr lang="en-US" dirty="0" smtClean="0">
                <a:hlinkClick r:id="rId2"/>
              </a:rPr>
              <a:t>Art Center College of Design, South Campus, 2004</a:t>
            </a:r>
            <a:r>
              <a:rPr lang="ar-SA" dirty="0" smtClean="0"/>
              <a:t>-</a:t>
            </a:r>
            <a:r>
              <a:rPr lang="en-US" dirty="0" smtClean="0"/>
              <a:t/>
            </a:r>
            <a:br>
              <a:rPr lang="en-US" dirty="0" smtClean="0"/>
            </a:br>
            <a:r>
              <a:rPr lang="en-US" dirty="0" smtClean="0">
                <a:hlinkClick r:id="rId3"/>
              </a:rPr>
              <a:t>Duisburg </a:t>
            </a:r>
            <a:r>
              <a:rPr lang="en-US" dirty="0" err="1" smtClean="0">
                <a:hlinkClick r:id="rId3"/>
              </a:rPr>
              <a:t>Meiderich</a:t>
            </a:r>
            <a:r>
              <a:rPr lang="en-US" dirty="0" smtClean="0">
                <a:hlinkClick r:id="rId3"/>
              </a:rPr>
              <a:t> Theater, 2005</a:t>
            </a:r>
            <a:r>
              <a:rPr lang="ar-SA" dirty="0" smtClean="0"/>
              <a:t>-</a:t>
            </a:r>
            <a:r>
              <a:rPr lang="en-US" dirty="0" smtClean="0"/>
              <a:t/>
            </a:r>
            <a:br>
              <a:rPr lang="en-US" dirty="0" smtClean="0"/>
            </a:br>
            <a:r>
              <a:rPr lang="en-US" dirty="0" smtClean="0">
                <a:hlinkClick r:id="rId4"/>
              </a:rPr>
              <a:t>Arts Center at Rensselaer Polytechnic Institute in Troy, New York, 2008</a:t>
            </a:r>
            <a:r>
              <a:rPr lang="ar-SA" dirty="0" smtClean="0"/>
              <a:t>-</a:t>
            </a:r>
            <a:r>
              <a:rPr lang="en-US" dirty="0" smtClean="0"/>
              <a:t/>
            </a:r>
            <a:br>
              <a:rPr lang="en-US" dirty="0" smtClean="0"/>
            </a:br>
            <a:r>
              <a:rPr lang="en-US" dirty="0" err="1" smtClean="0">
                <a:hlinkClick r:id="rId5"/>
              </a:rPr>
              <a:t>LeMayMuseum</a:t>
            </a:r>
            <a:r>
              <a:rPr lang="en-US" dirty="0" smtClean="0">
                <a:hlinkClick r:id="rId5"/>
              </a:rPr>
              <a:t>, 2009</a:t>
            </a:r>
            <a:r>
              <a:rPr lang="ar-SA" dirty="0" smtClean="0"/>
              <a:t>-</a:t>
            </a:r>
            <a:r>
              <a:rPr lang="en-US" dirty="0" smtClean="0"/>
              <a:t/>
            </a:r>
            <a:br>
              <a:rPr lang="en-US" dirty="0" smtClean="0"/>
            </a:br>
            <a:r>
              <a:rPr lang="en-US" dirty="0" err="1" smtClean="0">
                <a:hlinkClick r:id="rId6"/>
              </a:rPr>
              <a:t>Earthpark</a:t>
            </a:r>
            <a:r>
              <a:rPr lang="en-US" dirty="0" smtClean="0">
                <a:hlinkClick r:id="rId6"/>
              </a:rPr>
              <a:t> project in Pella, 2010</a:t>
            </a:r>
            <a:r>
              <a:rPr lang="ar-SA" dirty="0" smtClean="0"/>
              <a:t>-</a:t>
            </a:r>
            <a:endParaRPr lang="en-US" dirty="0" smtClean="0"/>
          </a:p>
          <a:p>
            <a:pPr algn="r" rtl="1"/>
            <a:r>
              <a:rPr lang="ar-SA" dirty="0" smtClean="0"/>
              <a:t>برگرفته شده:</a:t>
            </a:r>
            <a:endParaRPr lang="en-US" dirty="0" smtClean="0"/>
          </a:p>
          <a:p>
            <a:pPr rtl="1"/>
            <a:endParaRPr lang="en-US" dirty="0" smtClean="0"/>
          </a:p>
          <a:p>
            <a:pPr rtl="1"/>
            <a:r>
              <a:rPr lang="fa-IR" dirty="0" smtClean="0"/>
              <a:t>(1)</a:t>
            </a:r>
            <a:r>
              <a:rPr lang="en-US" dirty="0" smtClean="0"/>
              <a:t>http://www.daneshju.ir/forum/290/t13466-2.html</a:t>
            </a:r>
          </a:p>
          <a:p>
            <a:pPr rtl="1"/>
            <a:r>
              <a:rPr lang="ar-SA" dirty="0" smtClean="0"/>
              <a:t> </a:t>
            </a:r>
            <a:endParaRPr lang="en-US" dirty="0" smtClean="0"/>
          </a:p>
          <a:p>
            <a:endParaRPr lang="en-US" dirty="0"/>
          </a:p>
        </p:txBody>
      </p:sp>
      <p:pic>
        <p:nvPicPr>
          <p:cNvPr id="4" name="Picture 3" descr="http://eventspace.persiangig.com/image/86-7-10/ETFE-ArchitecturalMaterial-7.jpg"/>
          <p:cNvPicPr/>
          <p:nvPr/>
        </p:nvPicPr>
        <p:blipFill>
          <a:blip r:embed="rId7" cstate="print"/>
          <a:srcRect/>
          <a:stretch>
            <a:fillRect/>
          </a:stretch>
        </p:blipFill>
        <p:spPr bwMode="auto">
          <a:xfrm>
            <a:off x="2857488" y="0"/>
            <a:ext cx="3810000" cy="2428875"/>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357166"/>
            <a:ext cx="8643998" cy="6143668"/>
          </a:xfrm>
        </p:spPr>
        <p:txBody>
          <a:bodyPr>
            <a:normAutofit fontScale="92500" lnSpcReduction="10000"/>
          </a:bodyPr>
          <a:lstStyle/>
          <a:p>
            <a:pPr algn="r" rtl="1">
              <a:lnSpc>
                <a:spcPct val="170000"/>
              </a:lnSpc>
            </a:pPr>
            <a:r>
              <a:rPr lang="fa-IR" dirty="0" smtClean="0"/>
              <a:t>بلوک شیشه ای:</a:t>
            </a:r>
            <a:endParaRPr lang="en-US" dirty="0" smtClean="0"/>
          </a:p>
          <a:p>
            <a:pPr algn="r" rtl="1">
              <a:lnSpc>
                <a:spcPct val="170000"/>
              </a:lnSpc>
            </a:pPr>
            <a:r>
              <a:rPr lang="fa-IR" dirty="0" smtClean="0"/>
              <a:t> </a:t>
            </a:r>
            <a:r>
              <a:rPr lang="en-US" dirty="0" smtClean="0"/>
              <a:t>- </a:t>
            </a:r>
            <a:r>
              <a:rPr lang="ar-SA" dirty="0" smtClean="0"/>
              <a:t>بلوک شیشه‌ای   </a:t>
            </a:r>
            <a:r>
              <a:rPr lang="en-US" dirty="0" err="1" smtClean="0">
                <a:hlinkClick r:id="rId2"/>
              </a:rPr>
              <a:t>Poesia</a:t>
            </a:r>
            <a:r>
              <a:rPr lang="en-US" dirty="0" smtClean="0"/>
              <a:t> </a:t>
            </a:r>
          </a:p>
          <a:p>
            <a:pPr algn="r" rtl="1">
              <a:lnSpc>
                <a:spcPct val="170000"/>
              </a:lnSpc>
            </a:pPr>
            <a:r>
              <a:rPr lang="en-US" dirty="0" smtClean="0"/>
              <a:t/>
            </a:r>
            <a:br>
              <a:rPr lang="en-US" dirty="0" smtClean="0"/>
            </a:br>
            <a:r>
              <a:rPr lang="en-US" dirty="0" smtClean="0"/>
              <a:t>- </a:t>
            </a:r>
            <a:r>
              <a:rPr lang="ar-SA" dirty="0" smtClean="0"/>
              <a:t>کشور سازنده: ایتالیا </a:t>
            </a:r>
            <a:endParaRPr lang="en-US" dirty="0" smtClean="0"/>
          </a:p>
          <a:p>
            <a:pPr algn="r" rtl="1">
              <a:lnSpc>
                <a:spcPct val="170000"/>
              </a:lnSpc>
            </a:pPr>
            <a:r>
              <a:rPr lang="en-US" dirty="0" smtClean="0"/>
              <a:t/>
            </a:r>
            <a:br>
              <a:rPr lang="en-US" dirty="0" smtClean="0"/>
            </a:br>
            <a:r>
              <a:rPr lang="en-US" dirty="0" smtClean="0"/>
              <a:t>- </a:t>
            </a:r>
            <a:r>
              <a:rPr lang="ar-SA" dirty="0" smtClean="0"/>
              <a:t>کارخانه سازنده   </a:t>
            </a:r>
            <a:r>
              <a:rPr lang="en-US" dirty="0" smtClean="0"/>
              <a:t>: </a:t>
            </a:r>
            <a:r>
              <a:rPr lang="en-US" dirty="0" err="1" smtClean="0"/>
              <a:t>Poesia</a:t>
            </a:r>
            <a:r>
              <a:rPr lang="en-US" dirty="0" smtClean="0"/>
              <a:t> Div. </a:t>
            </a:r>
            <a:r>
              <a:rPr lang="en-US" dirty="0" err="1" smtClean="0"/>
              <a:t>di</a:t>
            </a:r>
            <a:r>
              <a:rPr lang="en-US" dirty="0" smtClean="0"/>
              <a:t> </a:t>
            </a:r>
            <a:r>
              <a:rPr lang="en-US" dirty="0" err="1" smtClean="0"/>
              <a:t>Vetreria</a:t>
            </a:r>
            <a:r>
              <a:rPr lang="en-US" dirty="0" smtClean="0"/>
              <a:t> </a:t>
            </a:r>
            <a:r>
              <a:rPr lang="en-US" dirty="0" err="1" smtClean="0"/>
              <a:t>Resanese</a:t>
            </a:r>
            <a:r>
              <a:rPr lang="en-US" dirty="0" smtClean="0"/>
              <a:t> </a:t>
            </a:r>
            <a:r>
              <a:rPr lang="en-US" dirty="0" err="1" smtClean="0"/>
              <a:t>S.p.A</a:t>
            </a:r>
            <a:r>
              <a:rPr lang="en-US" dirty="0" smtClean="0"/>
              <a:t> .</a:t>
            </a:r>
          </a:p>
          <a:p>
            <a:pPr algn="r" rtl="1">
              <a:lnSpc>
                <a:spcPct val="170000"/>
              </a:lnSpc>
            </a:pPr>
            <a:r>
              <a:rPr lang="en-US" dirty="0" smtClean="0"/>
              <a:t/>
            </a:r>
            <a:br>
              <a:rPr lang="en-US" dirty="0" smtClean="0"/>
            </a:br>
            <a:r>
              <a:rPr lang="en-US" dirty="0" smtClean="0"/>
              <a:t/>
            </a:r>
            <a:br>
              <a:rPr lang="en-US" dirty="0" smtClean="0"/>
            </a:br>
            <a:r>
              <a:rPr lang="ar-SA" dirty="0" smtClean="0"/>
              <a:t>بلوک شیشه‌ای</a:t>
            </a:r>
            <a:r>
              <a:rPr lang="en-US" dirty="0" smtClean="0"/>
              <a:t> </a:t>
            </a:r>
            <a:r>
              <a:rPr lang="en-US" dirty="0" err="1" smtClean="0"/>
              <a:t>Poesia</a:t>
            </a:r>
            <a:r>
              <a:rPr lang="en-US" dirty="0" smtClean="0"/>
              <a:t> </a:t>
            </a:r>
            <a:r>
              <a:rPr lang="ar-SA" dirty="0" smtClean="0"/>
              <a:t>که در قالب آجر، تایل و سنگ‌های شیشه‌ای و در رنگ‌های مختلف و نیز با استفاده از شیشه دست‌ساز، در شکل‌ها و اندازه‌های ویژه تولید می‌شود، دارای کاربردهای خلاقانه متعدد در فضاهای داخلی و نیز فضاهای بیرونی ساختمان‌هاست. از</a:t>
            </a:r>
            <a:r>
              <a:rPr lang="en-US" dirty="0" smtClean="0"/>
              <a:t> </a:t>
            </a:r>
            <a:r>
              <a:rPr lang="en-US" dirty="0" err="1" smtClean="0"/>
              <a:t>Poesia</a:t>
            </a:r>
            <a:r>
              <a:rPr lang="en-US" dirty="0" smtClean="0"/>
              <a:t> </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85728"/>
            <a:ext cx="8501122" cy="6286544"/>
          </a:xfrm>
        </p:spPr>
        <p:txBody>
          <a:bodyPr>
            <a:normAutofit/>
          </a:bodyPr>
          <a:lstStyle/>
          <a:p>
            <a:pPr algn="r" rtl="1">
              <a:lnSpc>
                <a:spcPct val="170000"/>
              </a:lnSpc>
            </a:pPr>
            <a:r>
              <a:rPr lang="ar-SA" dirty="0" smtClean="0"/>
              <a:t>می‌توان در مبلمان شهری برای ساخت اینستالیشن هنری، و در طراحی داخلی برای پویایی‌بخشی به فضاهای فاقد تنوع و نور و رنگ استفاده کرد. از مهم‌ترین موارد کاربرد این بلوک شیشه‌ای که در کنار نورپردازی ویژه و به واسطه رنگ‌بندی متنوع، از قابلیت بی‌نظیری برای افزایش جذابیت‌های بصری محیط برخوردار است، می‌توان به ساخت دیوارهای کوتاه و پارتیشن، دیوارهای اطراف دوش و وان در حمام، پوشش تزیینی ستون‌ها و بخشی از سطوح دیوارها و نیز پوشش کف اشاره کرد</a:t>
            </a:r>
            <a:endParaRPr lang="en-US" dirty="0" smtClean="0"/>
          </a:p>
          <a:p>
            <a:pPr algn="r" rtl="1">
              <a:lnSpc>
                <a:spcPct val="170000"/>
              </a:lnSpc>
            </a:pPr>
            <a:r>
              <a:rPr lang="fa-IR" dirty="0" smtClean="0"/>
              <a:t>آجر شیشه ای </a:t>
            </a:r>
            <a:r>
              <a:rPr lang="ar-SA" dirty="0" smtClean="0"/>
              <a:t>:</a:t>
            </a:r>
            <a:endParaRPr lang="en-US" dirty="0" smtClean="0"/>
          </a:p>
          <a:p>
            <a:pPr algn="r" rtl="1">
              <a:lnSpc>
                <a:spcPct val="170000"/>
              </a:lnSpc>
            </a:pPr>
            <a:r>
              <a:rPr lang="fa-IR" dirty="0" smtClean="0"/>
              <a:t>تولید این نوع آجر در كشورهای آلمان، فرانسه، اتریش، ایتالیا، لهستان، تركیه، اندونزی، تایلند، چین و آمریكا وجود دارد ولی تاكنون چنین تولیدی به شكل انبوه در ایران انجام نگرفته است. آجرهای شیشه ای مزایای</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85728"/>
            <a:ext cx="8572560" cy="6357981"/>
          </a:xfrm>
        </p:spPr>
        <p:txBody>
          <a:bodyPr>
            <a:normAutofit fontScale="92500"/>
          </a:bodyPr>
          <a:lstStyle/>
          <a:p>
            <a:pPr algn="r" rtl="1">
              <a:lnSpc>
                <a:spcPct val="170000"/>
              </a:lnSpc>
            </a:pPr>
            <a:r>
              <a:rPr lang="fa-IR" dirty="0" smtClean="0"/>
              <a:t>بسیار و كاربردهای خاص نسبت به آجرهای سنتی دارا می باشند و به همین دلیل بازار جهانی بسیار خوبی را بدست آورده و روز به روز مصرف آن بیشتر می شود. این محصول در سالهای اخیر در بازار ایران جای باز نموده بطوریكه در حال حاضر عمدتا" از كشورهای اروپایی وارد و در بازار مصالح ساختمانی عرضه می گردد</a:t>
            </a:r>
            <a:r>
              <a:rPr lang="en-US" dirty="0" smtClean="0"/>
              <a:t>.</a:t>
            </a:r>
          </a:p>
          <a:p>
            <a:pPr algn="r" rtl="1">
              <a:lnSpc>
                <a:spcPct val="170000"/>
              </a:lnSpc>
            </a:pPr>
            <a:r>
              <a:rPr lang="en-US" dirty="0" smtClean="0"/>
              <a:t> </a:t>
            </a:r>
          </a:p>
          <a:p>
            <a:pPr algn="r" rtl="1">
              <a:lnSpc>
                <a:spcPct val="170000"/>
              </a:lnSpc>
            </a:pPr>
            <a:r>
              <a:rPr lang="en-US" dirty="0" smtClean="0"/>
              <a:t/>
            </a:r>
            <a:br>
              <a:rPr lang="en-US" dirty="0" smtClean="0"/>
            </a:br>
            <a:r>
              <a:rPr lang="fa-IR" dirty="0" smtClean="0"/>
              <a:t>جهت تولید این محصول نیاز به بچ پلنت و كوره ذوب دارای فورهارث(جهت سیستم رنگی سازی شیشه در كانال) و همچنین فیدر، ماشین پرس مخصوص، بردارنده های اتوماتیك، ماشین مخصوص اتصال و جوشكاری دو نیمه آجر، سیستم آماده سازی مخلوط مناسب گاز و هوا برای ماشین اتصال دو نیمه آجر، كانوایرهای انتقالی، استاكر(ماشین اتوماتیك انتقال دهنده آجر شیشه ای به گرمخانه)، گرمخانه تنش زدایی، یك دست قالب استاندارد(190*190*80 میلیمتر)، یك دست قالب </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2844" y="357166"/>
            <a:ext cx="8786873" cy="6286544"/>
          </a:xfrm>
        </p:spPr>
        <p:txBody>
          <a:bodyPr>
            <a:normAutofit fontScale="85000" lnSpcReduction="10000"/>
          </a:bodyPr>
          <a:lstStyle/>
          <a:p>
            <a:pPr algn="r" rtl="1">
              <a:lnSpc>
                <a:spcPct val="170000"/>
              </a:lnSpc>
            </a:pPr>
            <a:r>
              <a:rPr lang="fa-IR" dirty="0" smtClean="0"/>
              <a:t>گوشه، خط رنگ آمیزی ضخامت آجر و ماشین آلات و تجهیزات لازم برای پولیش و پرداخت قالب می باشد</a:t>
            </a:r>
            <a:r>
              <a:rPr lang="en-US" dirty="0" smtClean="0"/>
              <a:t>.</a:t>
            </a:r>
          </a:p>
          <a:p>
            <a:pPr algn="r" rtl="1">
              <a:lnSpc>
                <a:spcPct val="170000"/>
              </a:lnSpc>
            </a:pPr>
            <a:r>
              <a:rPr lang="en-US" dirty="0" smtClean="0"/>
              <a:t/>
            </a:r>
            <a:br>
              <a:rPr lang="en-US" dirty="0" smtClean="0"/>
            </a:br>
            <a:r>
              <a:rPr lang="fa-IR" dirty="0" smtClean="0"/>
              <a:t>كاربرد و مزایای استفاده از آجرهای شیشه ای</a:t>
            </a:r>
            <a:r>
              <a:rPr lang="en-US" dirty="0" smtClean="0"/>
              <a:t>:</a:t>
            </a:r>
          </a:p>
          <a:p>
            <a:pPr algn="r" rtl="1">
              <a:lnSpc>
                <a:spcPct val="170000"/>
              </a:lnSpc>
            </a:pPr>
            <a:r>
              <a:rPr lang="en-US" dirty="0" smtClean="0"/>
              <a:t/>
            </a:r>
            <a:br>
              <a:rPr lang="en-US" dirty="0" smtClean="0"/>
            </a:br>
            <a:r>
              <a:rPr lang="fa-IR" dirty="0" smtClean="0"/>
              <a:t>از این نوع آجر به مقادیر قابل توجه در ساختمان های مسكونی، فضاهای اداری، انبارها، رستورانها، ابنیه هنری، فرهنگی و مذهبی استفاده می گردد</a:t>
            </a:r>
            <a:r>
              <a:rPr lang="en-US" dirty="0" smtClean="0"/>
              <a:t>. </a:t>
            </a:r>
            <a:r>
              <a:rPr lang="fa-IR" dirty="0" smtClean="0"/>
              <a:t>آجرهای شیشه ای از برتریهای قابل توجه ذیل برخوردارند</a:t>
            </a:r>
            <a:r>
              <a:rPr lang="en-US" dirty="0" smtClean="0"/>
              <a:t>:</a:t>
            </a:r>
            <a:br>
              <a:rPr lang="en-US" dirty="0" smtClean="0"/>
            </a:br>
            <a:r>
              <a:rPr lang="en-US" dirty="0" smtClean="0"/>
              <a:t>1-</a:t>
            </a:r>
            <a:r>
              <a:rPr lang="fa-IR" dirty="0" smtClean="0"/>
              <a:t>امكان استفاده در جداسازی های فضاهای داخلی با حفظ روشنایی كافی</a:t>
            </a:r>
            <a:r>
              <a:rPr lang="en-US" dirty="0" smtClean="0"/>
              <a:t>.</a:t>
            </a:r>
            <a:br>
              <a:rPr lang="en-US" dirty="0" smtClean="0"/>
            </a:br>
            <a:r>
              <a:rPr lang="en-US" dirty="0" smtClean="0"/>
              <a:t>2-</a:t>
            </a:r>
            <a:r>
              <a:rPr lang="fa-IR" dirty="0" smtClean="0"/>
              <a:t>افزایش فضای مفید داخلی به واسطه ضخامت دیواره 8 سانتیمتری در مقایسه با دیوارهای آجری سنتی كه حداقل 15 سانتیمتر است</a:t>
            </a:r>
            <a:r>
              <a:rPr lang="en-US" dirty="0" smtClean="0"/>
              <a:t>.</a:t>
            </a:r>
            <a:br>
              <a:rPr lang="en-US" dirty="0" smtClean="0"/>
            </a:br>
            <a:r>
              <a:rPr lang="en-US" dirty="0" smtClean="0"/>
              <a:t>3-</a:t>
            </a:r>
            <a:r>
              <a:rPr lang="fa-IR" dirty="0" smtClean="0"/>
              <a:t>خواص بالا یایزولاسیون(صوتی-گرمایی</a:t>
            </a:r>
            <a:r>
              <a:rPr lang="ar-SA" dirty="0" smtClean="0"/>
              <a:t>)</a:t>
            </a:r>
            <a:r>
              <a:rPr lang="en-US" dirty="0" smtClean="0"/>
              <a:t/>
            </a:r>
            <a:br>
              <a:rPr lang="en-US" dirty="0" smtClean="0"/>
            </a:br>
            <a:r>
              <a:rPr lang="en-US" dirty="0" smtClean="0"/>
              <a:t>4-</a:t>
            </a:r>
            <a:r>
              <a:rPr lang="fa-IR" dirty="0" smtClean="0"/>
              <a:t>سبك بودن دیوار ساخته شده در مقایسه با دیوارهای آجری سنتی تا بیش از 4/1</a:t>
            </a:r>
            <a:r>
              <a:rPr lang="en-US" dirty="0" smtClean="0"/>
              <a:t/>
            </a:r>
            <a:br>
              <a:rPr lang="en-US" dirty="0" smtClean="0"/>
            </a:b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14290"/>
            <a:ext cx="8643998" cy="6357982"/>
          </a:xfrm>
        </p:spPr>
        <p:txBody>
          <a:bodyPr>
            <a:normAutofit fontScale="92500"/>
          </a:bodyPr>
          <a:lstStyle/>
          <a:p>
            <a:pPr algn="r" rtl="1">
              <a:lnSpc>
                <a:spcPct val="170000"/>
              </a:lnSpc>
            </a:pPr>
            <a:r>
              <a:rPr lang="en-US" dirty="0" smtClean="0"/>
              <a:t>5-</a:t>
            </a:r>
            <a:r>
              <a:rPr lang="fa-IR" dirty="0" smtClean="0"/>
              <a:t>امكان بكارگیری طرحها و رنگهای مختلف در یك یا چند دیوار بنابر هر نوع سلیقه</a:t>
            </a:r>
            <a:r>
              <a:rPr lang="en-US" dirty="0" smtClean="0"/>
              <a:t/>
            </a:r>
            <a:br>
              <a:rPr lang="en-US" dirty="0" smtClean="0"/>
            </a:br>
            <a:r>
              <a:rPr lang="en-US" dirty="0" smtClean="0"/>
              <a:t>6-</a:t>
            </a:r>
            <a:r>
              <a:rPr lang="fa-IR" dirty="0" smtClean="0"/>
              <a:t>سادگی و سرعت عمل بالا در نصب و بكارگیری آجر شیشه ای در مقایسه با آجرهای سنتی. زیرا مراحل مختلف و متعدد دیواركشی سنتی شامل آجرچینی، گچ و خاك، سفیدكاری و نقاشی در آجرهای شیشه ای تنها شامل آجرچینی و در موارد خاص بندكشی است</a:t>
            </a:r>
            <a:r>
              <a:rPr lang="en-US" dirty="0" smtClean="0"/>
              <a:t>.</a:t>
            </a:r>
            <a:br>
              <a:rPr lang="en-US" dirty="0" smtClean="0"/>
            </a:br>
            <a:r>
              <a:rPr lang="en-US" dirty="0" smtClean="0"/>
              <a:t>7-</a:t>
            </a:r>
            <a:r>
              <a:rPr lang="fa-IR" dirty="0" smtClean="0"/>
              <a:t>قیمت تمام شده (شامل مصالح و دستمزد) یك متر مربع(در دو طرف دیوار) دیوار شیشه ای در مجموع و در مقایسه با دیوار سنتی ارزان تر خواهد بود زیرا در دیوار سنتی بعد از آجر چینی مراحل گچ و خاك، سفیدكاری و رنگ آمیزی برای دو سمت دیوار همچنان باقی است كه هزینه های قابل توجهی را به قیمت تمام شده یك متر مربع دیوار سنتی اضافه خواهد كرد</a:t>
            </a:r>
            <a:r>
              <a:rPr lang="en-US" dirty="0" smtClean="0"/>
              <a:t>.</a:t>
            </a:r>
            <a:br>
              <a:rPr lang="en-US" dirty="0" smtClean="0"/>
            </a:br>
            <a:r>
              <a:rPr lang="en-US" dirty="0" smtClean="0"/>
              <a:t>8-</a:t>
            </a:r>
            <a:r>
              <a:rPr lang="fa-IR" dirty="0" smtClean="0"/>
              <a:t>نظافت و سادگی در آجر دیوارهای شیشه ای به گونه ایست كه حتی در فضاهای مسكونی به سادگی قابل انجام و كمترین مزاحمت را برای ساكنین دارد. نظافت و </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214290"/>
            <a:ext cx="8429684" cy="6215105"/>
          </a:xfrm>
        </p:spPr>
        <p:txBody>
          <a:bodyPr>
            <a:normAutofit fontScale="92500" lnSpcReduction="20000"/>
          </a:bodyPr>
          <a:lstStyle/>
          <a:p>
            <a:pPr algn="r" rtl="1">
              <a:lnSpc>
                <a:spcPct val="170000"/>
              </a:lnSpc>
            </a:pPr>
            <a:r>
              <a:rPr lang="fa-IR" dirty="0" smtClean="0"/>
              <a:t>تمیزی دیوار شیشه ای به راحتی تنها با یك دستمال نمدار و برای سالیان طولانی انجام می گردد در حالیكه دیوارهای سنتی حداقل هر چهار سال نیاز به رنگ آمیزی دارند</a:t>
            </a:r>
            <a:r>
              <a:rPr lang="en-US" dirty="0" smtClean="0"/>
              <a:t>.</a:t>
            </a:r>
          </a:p>
          <a:p>
            <a:pPr algn="r" rtl="1">
              <a:lnSpc>
                <a:spcPct val="170000"/>
              </a:lnSpc>
            </a:pPr>
            <a:r>
              <a:rPr lang="en-US" dirty="0" smtClean="0"/>
              <a:t/>
            </a:r>
            <a:br>
              <a:rPr lang="en-US" dirty="0" smtClean="0"/>
            </a:br>
            <a:r>
              <a:rPr lang="en-US" dirty="0" smtClean="0"/>
              <a:t>9-</a:t>
            </a:r>
            <a:r>
              <a:rPr lang="fa-IR" dirty="0" smtClean="0"/>
              <a:t>امكان بكارگیری آجرهای شیشه ای در تمام یا بخشهایی از نمای ساختمان</a:t>
            </a:r>
            <a:r>
              <a:rPr lang="en-US" dirty="0" smtClean="0"/>
              <a:t>.</a:t>
            </a:r>
            <a:br>
              <a:rPr lang="en-US" dirty="0" smtClean="0"/>
            </a:br>
            <a:r>
              <a:rPr lang="en-US" dirty="0" smtClean="0"/>
              <a:t>10-</a:t>
            </a:r>
            <a:r>
              <a:rPr lang="fa-IR" dirty="0" smtClean="0"/>
              <a:t>امكان بكارگیری آجرهای شیشه ای در ساخت سكوبندی آشپزخانه و یا میز اپن آن</a:t>
            </a:r>
            <a:r>
              <a:rPr lang="en-US" dirty="0" smtClean="0"/>
              <a:t>.</a:t>
            </a:r>
          </a:p>
          <a:p>
            <a:pPr algn="r" rtl="1">
              <a:lnSpc>
                <a:spcPct val="170000"/>
              </a:lnSpc>
            </a:pPr>
            <a:r>
              <a:rPr lang="en-US" dirty="0" smtClean="0"/>
              <a:t/>
            </a:r>
            <a:br>
              <a:rPr lang="en-US" dirty="0" smtClean="0"/>
            </a:br>
            <a:r>
              <a:rPr lang="fa-IR" dirty="0" smtClean="0"/>
              <a:t>استانداردتولیدی</a:t>
            </a:r>
            <a:r>
              <a:rPr lang="en-US" dirty="0" smtClean="0"/>
              <a:t>:</a:t>
            </a:r>
            <a:br>
              <a:rPr lang="en-US" dirty="0" smtClean="0"/>
            </a:br>
            <a:r>
              <a:rPr lang="fa-IR" dirty="0" smtClean="0"/>
              <a:t>ابعاد استاندارد آجر شیشه ای 190*190*80 میلیمتر و وزن استاندارد آن حدود 2/2 كیلوگرم می باشد</a:t>
            </a:r>
            <a:r>
              <a:rPr lang="en-US" dirty="0" smtClean="0"/>
              <a:t>.</a:t>
            </a:r>
          </a:p>
          <a:p>
            <a:pPr algn="r" rtl="1">
              <a:lnSpc>
                <a:spcPct val="170000"/>
              </a:lnSpc>
            </a:pPr>
            <a:r>
              <a:rPr lang="en-US" dirty="0" smtClean="0"/>
              <a:t> </a:t>
            </a:r>
          </a:p>
          <a:p>
            <a:pPr algn="r" rtl="1">
              <a:lnSpc>
                <a:spcPct val="170000"/>
              </a:lnSpc>
            </a:pPr>
            <a:r>
              <a:rPr lang="en-US" dirty="0" smtClean="0"/>
              <a:t> </a:t>
            </a:r>
            <a:r>
              <a:rPr lang="fa-IR" dirty="0" smtClean="0"/>
              <a:t>محصولات:                                    </a:t>
            </a:r>
            <a:endParaRPr lang="en-US" dirty="0" smtClean="0"/>
          </a:p>
          <a:p>
            <a:pPr algn="r">
              <a:lnSpc>
                <a:spcPct val="170000"/>
              </a:lnSpc>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357166"/>
            <a:ext cx="8572560" cy="6215106"/>
          </a:xfrm>
        </p:spPr>
        <p:txBody>
          <a:bodyPr>
            <a:normAutofit/>
          </a:bodyPr>
          <a:lstStyle/>
          <a:p>
            <a:pPr algn="r" rtl="1">
              <a:lnSpc>
                <a:spcPct val="150000"/>
              </a:lnSpc>
            </a:pPr>
            <a:r>
              <a:rPr lang="ar-SA" sz="1800" dirty="0"/>
              <a:t>مقايسه با سنگ كه شباهت بسياري به آن دارد وزن چنداني ندارد، تكههاي مستعمل آن مجددا قابل بازيافت است و</a:t>
            </a:r>
            <a:r>
              <a:rPr lang="en-US" sz="1800" dirty="0"/>
              <a:t>...</a:t>
            </a:r>
            <a:r>
              <a:rPr lang="ar-SA" sz="1800" dirty="0"/>
              <a:t>از ساليد سرفيس، در ساخت وان حمام، روشويي، توالت، پوشش سطوح مختلفي چون ميز، كابينت آشپزخانه و... استفاده ميشود</a:t>
            </a:r>
            <a:r>
              <a:rPr lang="en-US" sz="1800" dirty="0"/>
              <a:t>.</a:t>
            </a:r>
            <a:br>
              <a:rPr lang="en-US" sz="1800" dirty="0"/>
            </a:br>
            <a:r>
              <a:rPr lang="ar-SA" sz="1800" dirty="0"/>
              <a:t>به علت آنتي باكتريال بودن در اماكن عمومي از جمله فرودگاهها، رستورانها و... ميتواند انتخابي مناسب تلقي شود</a:t>
            </a:r>
            <a:r>
              <a:rPr lang="en-US" sz="1800" dirty="0"/>
              <a:t>.</a:t>
            </a:r>
          </a:p>
          <a:p>
            <a:pPr algn="r" rtl="1">
              <a:lnSpc>
                <a:spcPct val="150000"/>
              </a:lnSpc>
            </a:pPr>
            <a:r>
              <a:rPr lang="ar-SA" sz="1800" dirty="0"/>
              <a:t>درباره ساليد سرفيس يا پلي استون، خواص آن و موارد مصرفش در ساختمان :</a:t>
            </a:r>
            <a:endParaRPr lang="en-US" sz="1800" dirty="0"/>
          </a:p>
          <a:p>
            <a:pPr algn="r" rtl="1">
              <a:lnSpc>
                <a:spcPct val="150000"/>
              </a:lnSpc>
            </a:pPr>
            <a:r>
              <a:rPr lang="ar-SA" sz="1800" dirty="0"/>
              <a:t>ساليد سرفيس معجزه علم نام گرفته است چون در حقيقت رزيني پليمريست كه در اثر تركيب با فيلري چون</a:t>
            </a:r>
            <a:r>
              <a:rPr lang="en-US" sz="1800" dirty="0"/>
              <a:t> RTH </a:t>
            </a:r>
            <a:r>
              <a:rPr lang="ar-SA" sz="1800" dirty="0"/>
              <a:t>به ماده اي تحت عنوان ساليد سرفيس بدل مي شود و همه ويژگي هاي آن متاثر از همين مسائله است كه محصول نهايي شباهت بسيار به سنگ دارد و قطعات مختلف آن بدون درز در كنار هم قرار مي گيرند، زيرا در عملياتي كه هنگام چسباندن آن انجام مي شود، همان اتفاقي رخ مي دهد كه در فرايند توليد محصول رخ مي دهد؛ بنابر اين ساليد سرفيس را مي توان سنگي پليمري، بر شمرد كه ضمن داشتن همه قابليت هاي سنگ مي تواند در قطعات بسيار بزرگ و با ميزان انعطاف و خميدگي مورد نظر و دلخواه توليد شود</a:t>
            </a:r>
            <a:r>
              <a:rPr lang="en-US" sz="1800" dirty="0"/>
              <a:t>.</a:t>
            </a:r>
          </a:p>
          <a:p>
            <a:pPr algn="r">
              <a:lnSpc>
                <a:spcPct val="150000"/>
              </a:lnSpc>
            </a:pPr>
            <a:endParaRPr lang="en-US" sz="1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910" y="4357694"/>
            <a:ext cx="7772400" cy="1500187"/>
          </a:xfrm>
        </p:spPr>
        <p:txBody>
          <a:bodyPr>
            <a:normAutofit fontScale="92500" lnSpcReduction="20000"/>
          </a:bodyPr>
          <a:lstStyle/>
          <a:p>
            <a:pPr algn="ctr"/>
            <a:endParaRPr lang="en-US" dirty="0" smtClean="0"/>
          </a:p>
          <a:p>
            <a:pPr algn="ctr" rtl="1"/>
            <a:r>
              <a:rPr lang="en-US" dirty="0" smtClean="0"/>
              <a:t> </a:t>
            </a:r>
          </a:p>
          <a:p>
            <a:pPr algn="ctr" rtl="1"/>
            <a:r>
              <a:rPr lang="en-US" dirty="0" smtClean="0"/>
              <a:t> </a:t>
            </a:r>
          </a:p>
          <a:p>
            <a:pPr algn="ctr" rtl="1"/>
            <a:r>
              <a:rPr lang="en-US" dirty="0" smtClean="0"/>
              <a:t> </a:t>
            </a:r>
          </a:p>
          <a:p>
            <a:pPr algn="ctr" rtl="1"/>
            <a:r>
              <a:rPr lang="fa-IR" dirty="0" smtClean="0"/>
              <a:t>        *آجرهای شیشه ای</a:t>
            </a:r>
            <a:endParaRPr lang="en-US" dirty="0" smtClean="0"/>
          </a:p>
          <a:p>
            <a:pPr algn="ctr"/>
            <a:endParaRPr lang="en-US" dirty="0"/>
          </a:p>
        </p:txBody>
      </p:sp>
      <p:pic>
        <p:nvPicPr>
          <p:cNvPr id="4" name="Picture 3" descr="http://zorwan.persiangig.com/articles/materials/poesia_01.jpg"/>
          <p:cNvPicPr/>
          <p:nvPr/>
        </p:nvPicPr>
        <p:blipFill>
          <a:blip r:embed="rId2" cstate="print"/>
          <a:srcRect/>
          <a:stretch>
            <a:fillRect/>
          </a:stretch>
        </p:blipFill>
        <p:spPr bwMode="auto">
          <a:xfrm>
            <a:off x="1643042" y="1428736"/>
            <a:ext cx="5943600" cy="3137602"/>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3786190"/>
            <a:ext cx="7772400" cy="1500187"/>
          </a:xfrm>
        </p:spPr>
        <p:txBody>
          <a:bodyPr>
            <a:normAutofit/>
          </a:bodyPr>
          <a:lstStyle/>
          <a:p>
            <a:pPr algn="ctr"/>
            <a:endParaRPr lang="fa-IR" dirty="0" smtClean="0"/>
          </a:p>
          <a:p>
            <a:pPr algn="ctr" rtl="1"/>
            <a:r>
              <a:rPr lang="fa-IR" dirty="0" smtClean="0"/>
              <a:t>*تایل های سقفی و تایل شیشه ای</a:t>
            </a:r>
            <a:endParaRPr lang="en-US" dirty="0" smtClean="0"/>
          </a:p>
          <a:p>
            <a:pPr algn="ctr" rtl="1"/>
            <a:endParaRPr lang="en-US" dirty="0" smtClean="0"/>
          </a:p>
          <a:p>
            <a:pPr algn="ctr" rtl="1"/>
            <a:r>
              <a:rPr lang="fa-IR" dirty="0" smtClean="0"/>
              <a:t> </a:t>
            </a:r>
            <a:endParaRPr lang="en-US" dirty="0" smtClean="0"/>
          </a:p>
          <a:p>
            <a:pPr algn="ctr"/>
            <a:endParaRPr lang="en-US" dirty="0"/>
          </a:p>
        </p:txBody>
      </p:sp>
      <p:pic>
        <p:nvPicPr>
          <p:cNvPr id="4" name="Picture 3" descr="http://zorwan.persiangig.com/articles/materials/poesia_02.jpg"/>
          <p:cNvPicPr/>
          <p:nvPr/>
        </p:nvPicPr>
        <p:blipFill>
          <a:blip r:embed="rId2" cstate="print"/>
          <a:srcRect/>
          <a:stretch>
            <a:fillRect/>
          </a:stretch>
        </p:blipFill>
        <p:spPr bwMode="auto">
          <a:xfrm>
            <a:off x="1857356" y="1142984"/>
            <a:ext cx="5944191" cy="2186016"/>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43042" y="4786322"/>
            <a:ext cx="4786346" cy="2286000"/>
          </a:xfrm>
        </p:spPr>
        <p:txBody>
          <a:bodyPr/>
          <a:lstStyle/>
          <a:p>
            <a:pPr algn="ctr"/>
            <a:r>
              <a:rPr lang="fa-IR" dirty="0" smtClean="0"/>
              <a:t>*قطعات ویژه و سنگهای شیشه ای</a:t>
            </a:r>
            <a:endParaRPr lang="en-US" dirty="0"/>
          </a:p>
        </p:txBody>
      </p:sp>
      <p:pic>
        <p:nvPicPr>
          <p:cNvPr id="4" name="Picture 3" descr="http://zorwan.persiangig.com/articles/materials/poesia_03.jpg"/>
          <p:cNvPicPr/>
          <p:nvPr/>
        </p:nvPicPr>
        <p:blipFill>
          <a:blip r:embed="rId2" cstate="print"/>
          <a:srcRect/>
          <a:stretch>
            <a:fillRect/>
          </a:stretch>
        </p:blipFill>
        <p:spPr bwMode="auto">
          <a:xfrm>
            <a:off x="1571604" y="785794"/>
            <a:ext cx="5610125" cy="3297382"/>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142852"/>
            <a:ext cx="7772400" cy="1500187"/>
          </a:xfrm>
        </p:spPr>
        <p:txBody>
          <a:bodyPr/>
          <a:lstStyle/>
          <a:p>
            <a:pPr algn="r" rtl="1"/>
            <a:r>
              <a:rPr lang="en-US" dirty="0" smtClean="0"/>
              <a:t>- </a:t>
            </a:r>
            <a:r>
              <a:rPr lang="ar-SA" dirty="0" smtClean="0"/>
              <a:t>کاربردها</a:t>
            </a:r>
            <a:r>
              <a:rPr lang="en-US" dirty="0" smtClean="0"/>
              <a:t>:</a:t>
            </a:r>
            <a:br>
              <a:rPr lang="en-US" dirty="0" smtClean="0"/>
            </a:br>
            <a:r>
              <a:rPr lang="en-US" dirty="0" smtClean="0"/>
              <a:t>- </a:t>
            </a:r>
            <a:r>
              <a:rPr lang="ar-SA" dirty="0" smtClean="0"/>
              <a:t>کاربرد در فضاهای داخلی</a:t>
            </a:r>
            <a:endParaRPr lang="en-US" dirty="0" smtClean="0"/>
          </a:p>
          <a:p>
            <a:pPr rtl="1"/>
            <a:r>
              <a:rPr lang="fa-IR" dirty="0" smtClean="0"/>
              <a:t> </a:t>
            </a:r>
            <a:endParaRPr lang="en-US" dirty="0" smtClean="0"/>
          </a:p>
          <a:p>
            <a:endParaRPr lang="en-US" dirty="0"/>
          </a:p>
        </p:txBody>
      </p:sp>
      <p:pic>
        <p:nvPicPr>
          <p:cNvPr id="4" name="ncode_imageresizer_container_2" descr="http://zorwan.persiangig.com/articles/materials/poesia_04.jpg"/>
          <p:cNvPicPr/>
          <p:nvPr/>
        </p:nvPicPr>
        <p:blipFill>
          <a:blip r:embed="rId2" cstate="print"/>
          <a:srcRect/>
          <a:stretch>
            <a:fillRect/>
          </a:stretch>
        </p:blipFill>
        <p:spPr bwMode="auto">
          <a:xfrm>
            <a:off x="1785918" y="1428736"/>
            <a:ext cx="5869132" cy="4447309"/>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zorwan.persiangig.com/articles/materials/poesia_06.jpg"/>
          <p:cNvPicPr/>
          <p:nvPr/>
        </p:nvPicPr>
        <p:blipFill>
          <a:blip r:embed="rId2" cstate="print"/>
          <a:srcRect/>
          <a:stretch>
            <a:fillRect/>
          </a:stretch>
        </p:blipFill>
        <p:spPr bwMode="auto">
          <a:xfrm>
            <a:off x="0" y="142852"/>
            <a:ext cx="5429676" cy="3332473"/>
          </a:xfrm>
          <a:prstGeom prst="rect">
            <a:avLst/>
          </a:prstGeom>
          <a:noFill/>
          <a:ln w="9525">
            <a:noFill/>
            <a:miter lim="800000"/>
            <a:headEnd/>
            <a:tailEnd/>
          </a:ln>
        </p:spPr>
      </p:pic>
      <p:pic>
        <p:nvPicPr>
          <p:cNvPr id="5" name="Picture 4" descr="http://zorwan.persiangig.com/articles/materials/poesia_07.jpg"/>
          <p:cNvPicPr/>
          <p:nvPr/>
        </p:nvPicPr>
        <p:blipFill>
          <a:blip r:embed="rId3" cstate="print"/>
          <a:srcRect/>
          <a:stretch>
            <a:fillRect/>
          </a:stretch>
        </p:blipFill>
        <p:spPr bwMode="auto">
          <a:xfrm>
            <a:off x="3500430" y="3571876"/>
            <a:ext cx="5353043" cy="3286124"/>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0"/>
            <a:ext cx="7772400" cy="6857999"/>
          </a:xfrm>
        </p:spPr>
        <p:txBody>
          <a:bodyPr>
            <a:normAutofit lnSpcReduction="10000"/>
          </a:bodyPr>
          <a:lstStyle/>
          <a:p>
            <a:pPr algn="r" rtl="1"/>
            <a:r>
              <a:rPr lang="ar-SA" dirty="0" smtClean="0"/>
              <a:t>کاربرد در حمام:</a:t>
            </a:r>
            <a:endParaRPr lang="en-US"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endParaRPr lang="en-US" dirty="0" smtClean="0"/>
          </a:p>
          <a:p>
            <a:pPr algn="r" rtl="1"/>
            <a:r>
              <a:rPr lang="en-US" dirty="0" smtClean="0"/>
              <a:t> </a:t>
            </a:r>
          </a:p>
          <a:p>
            <a:pPr algn="r" rtl="1"/>
            <a:r>
              <a:rPr lang="en-US" dirty="0" smtClean="0"/>
              <a:t>- </a:t>
            </a:r>
            <a:r>
              <a:rPr lang="ar-SA" dirty="0" smtClean="0"/>
              <a:t>کاربرد در پوشش کف:</a:t>
            </a:r>
            <a:endParaRPr lang="en-US" dirty="0" smtClean="0"/>
          </a:p>
          <a:p>
            <a:pPr algn="r"/>
            <a:endParaRPr lang="en-US" dirty="0"/>
          </a:p>
        </p:txBody>
      </p:sp>
      <p:pic>
        <p:nvPicPr>
          <p:cNvPr id="4" name="Picture 3" descr="http://zorwan.persiangig.com/articles/materials/poesia_10.jpg"/>
          <p:cNvPicPr/>
          <p:nvPr/>
        </p:nvPicPr>
        <p:blipFill>
          <a:blip r:embed="rId2" cstate="print"/>
          <a:srcRect/>
          <a:stretch>
            <a:fillRect/>
          </a:stretch>
        </p:blipFill>
        <p:spPr bwMode="auto">
          <a:xfrm>
            <a:off x="357158" y="214290"/>
            <a:ext cx="5000660" cy="2819855"/>
          </a:xfrm>
          <a:prstGeom prst="rect">
            <a:avLst/>
          </a:prstGeom>
          <a:noFill/>
          <a:ln w="9525">
            <a:noFill/>
            <a:miter lim="800000"/>
            <a:headEnd/>
            <a:tailEnd/>
          </a:ln>
        </p:spPr>
      </p:pic>
      <p:pic>
        <p:nvPicPr>
          <p:cNvPr id="5" name="Picture 4" descr="http://zorwan.persiangig.com/articles/materials/poesia_13.jpg"/>
          <p:cNvPicPr/>
          <p:nvPr/>
        </p:nvPicPr>
        <p:blipFill>
          <a:blip r:embed="rId3" cstate="print"/>
          <a:srcRect/>
          <a:stretch>
            <a:fillRect/>
          </a:stretch>
        </p:blipFill>
        <p:spPr bwMode="auto">
          <a:xfrm>
            <a:off x="357159" y="3357562"/>
            <a:ext cx="5000660" cy="3261012"/>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5728"/>
            <a:ext cx="7772400" cy="6215105"/>
          </a:xfrm>
        </p:spPr>
        <p:txBody>
          <a:bodyPr>
            <a:normAutofit fontScale="55000" lnSpcReduction="20000"/>
          </a:bodyPr>
          <a:lstStyle/>
          <a:p>
            <a:pPr algn="r" rtl="1">
              <a:lnSpc>
                <a:spcPct val="150000"/>
              </a:lnSpc>
            </a:pPr>
            <a:r>
              <a:rPr lang="ar-SA" dirty="0" smtClean="0"/>
              <a:t>کاربرد در فضاهای خارجی:</a:t>
            </a:r>
            <a:endParaRPr lang="en-US" dirty="0" smtClean="0"/>
          </a:p>
          <a:p>
            <a:pPr algn="r" rtl="1">
              <a:lnSpc>
                <a:spcPct val="150000"/>
              </a:lnSpc>
            </a:pPr>
            <a:endParaRPr lang="en-US" dirty="0" smtClean="0"/>
          </a:p>
          <a:p>
            <a:pPr algn="r" rtl="1">
              <a:lnSpc>
                <a:spcPct val="150000"/>
              </a:lnSpc>
            </a:pPr>
            <a:endParaRPr lang="en-US" dirty="0" smtClean="0"/>
          </a:p>
          <a:p>
            <a:pPr algn="r" rtl="1">
              <a:lnSpc>
                <a:spcPct val="150000"/>
              </a:lnSpc>
            </a:pPr>
            <a:endParaRPr lang="en-US" dirty="0" smtClean="0"/>
          </a:p>
          <a:p>
            <a:pPr algn="r" rtl="1">
              <a:lnSpc>
                <a:spcPct val="150000"/>
              </a:lnSpc>
            </a:pPr>
            <a:endParaRPr lang="en-US" dirty="0" smtClean="0"/>
          </a:p>
          <a:p>
            <a:pPr algn="r" rtl="1">
              <a:lnSpc>
                <a:spcPct val="150000"/>
              </a:lnSpc>
            </a:pPr>
            <a:endParaRPr lang="en-US" dirty="0" smtClean="0"/>
          </a:p>
          <a:p>
            <a:pPr algn="r" rtl="1">
              <a:lnSpc>
                <a:spcPct val="150000"/>
              </a:lnSpc>
            </a:pPr>
            <a:endParaRPr lang="en-US" dirty="0" smtClean="0"/>
          </a:p>
          <a:p>
            <a:pPr algn="r" rtl="1">
              <a:lnSpc>
                <a:spcPct val="150000"/>
              </a:lnSpc>
            </a:pPr>
            <a:endParaRPr lang="en-US" dirty="0" smtClean="0"/>
          </a:p>
          <a:p>
            <a:pPr algn="r" rtl="1">
              <a:lnSpc>
                <a:spcPct val="150000"/>
              </a:lnSpc>
            </a:pPr>
            <a:endParaRPr lang="en-US" dirty="0" smtClean="0"/>
          </a:p>
          <a:p>
            <a:pPr algn="r" rtl="1">
              <a:lnSpc>
                <a:spcPct val="150000"/>
              </a:lnSpc>
            </a:pPr>
            <a:endParaRPr lang="en-US" dirty="0" smtClean="0"/>
          </a:p>
          <a:p>
            <a:pPr algn="r" rtl="1">
              <a:lnSpc>
                <a:spcPct val="150000"/>
              </a:lnSpc>
            </a:pPr>
            <a:endParaRPr lang="en-US" dirty="0" smtClean="0"/>
          </a:p>
          <a:p>
            <a:pPr algn="r" rtl="1">
              <a:lnSpc>
                <a:spcPct val="150000"/>
              </a:lnSpc>
            </a:pPr>
            <a:endParaRPr lang="en-US" dirty="0" smtClean="0"/>
          </a:p>
          <a:p>
            <a:pPr algn="r" rtl="1">
              <a:lnSpc>
                <a:spcPct val="150000"/>
              </a:lnSpc>
            </a:pPr>
            <a:endParaRPr lang="en-US" dirty="0" smtClean="0"/>
          </a:p>
          <a:p>
            <a:pPr algn="r" rtl="1">
              <a:lnSpc>
                <a:spcPct val="150000"/>
              </a:lnSpc>
            </a:pPr>
            <a:endParaRPr lang="en-US" dirty="0" smtClean="0"/>
          </a:p>
          <a:p>
            <a:pPr algn="r" rtl="1">
              <a:lnSpc>
                <a:spcPct val="150000"/>
              </a:lnSpc>
            </a:pPr>
            <a:endParaRPr lang="en-US" dirty="0" smtClean="0"/>
          </a:p>
          <a:p>
            <a:pPr algn="r" rtl="1">
              <a:lnSpc>
                <a:spcPct val="150000"/>
              </a:lnSpc>
            </a:pPr>
            <a:r>
              <a:rPr lang="ar-SA" dirty="0" smtClean="0"/>
              <a:t>مرجع:</a:t>
            </a:r>
            <a:endParaRPr lang="en-US" dirty="0" smtClean="0"/>
          </a:p>
          <a:p>
            <a:pPr algn="r" rtl="1">
              <a:lnSpc>
                <a:spcPct val="150000"/>
              </a:lnSpc>
            </a:pPr>
            <a:r>
              <a:rPr lang="en-US" dirty="0" smtClean="0"/>
              <a:t>http://www.daneshju.ir/forum/290/t13466-2.html</a:t>
            </a:r>
            <a:r>
              <a:rPr lang="en-US" b="1" dirty="0" smtClean="0"/>
              <a:t>E</a:t>
            </a:r>
            <a:endParaRPr lang="en-US" dirty="0" smtClean="0"/>
          </a:p>
          <a:p>
            <a:pPr algn="r" rtl="1">
              <a:lnSpc>
                <a:spcPct val="150000"/>
              </a:lnSpc>
            </a:pPr>
            <a:r>
              <a:rPr lang="en-US" dirty="0" smtClean="0"/>
              <a:t> </a:t>
            </a:r>
          </a:p>
          <a:p>
            <a:pPr algn="r" rtl="1">
              <a:lnSpc>
                <a:spcPct val="150000"/>
              </a:lnSpc>
            </a:pPr>
            <a:r>
              <a:rPr lang="ar-SA" dirty="0" smtClean="0"/>
              <a:t> </a:t>
            </a:r>
            <a:endParaRPr lang="en-US" dirty="0" smtClean="0"/>
          </a:p>
          <a:p>
            <a:pPr algn="r" rtl="1">
              <a:lnSpc>
                <a:spcPct val="150000"/>
              </a:lnSpc>
            </a:pPr>
            <a:r>
              <a:rPr lang="fa-IR" dirty="0" smtClean="0"/>
              <a:t> </a:t>
            </a:r>
            <a:endParaRPr lang="en-US" dirty="0" smtClean="0"/>
          </a:p>
          <a:p>
            <a:pPr algn="r" rtl="1">
              <a:lnSpc>
                <a:spcPct val="150000"/>
              </a:lnSpc>
            </a:pPr>
            <a:r>
              <a:rPr lang="fa-IR" dirty="0" smtClean="0"/>
              <a:t> </a:t>
            </a:r>
            <a:endParaRPr lang="en-US" dirty="0" smtClean="0"/>
          </a:p>
          <a:p>
            <a:pPr algn="r" rtl="1">
              <a:lnSpc>
                <a:spcPct val="150000"/>
              </a:lnSpc>
            </a:pPr>
            <a:r>
              <a:rPr lang="en-US" dirty="0" smtClean="0"/>
              <a:t> </a:t>
            </a:r>
          </a:p>
          <a:p>
            <a:pPr algn="r">
              <a:lnSpc>
                <a:spcPct val="150000"/>
              </a:lnSpc>
            </a:pPr>
            <a:endParaRPr lang="en-US" dirty="0"/>
          </a:p>
        </p:txBody>
      </p:sp>
      <p:pic>
        <p:nvPicPr>
          <p:cNvPr id="4" name="ncode_imageresizer_container_5" descr="http://zorwan.persiangig.com/articles/materials/poesia_12.jpg"/>
          <p:cNvPicPr/>
          <p:nvPr/>
        </p:nvPicPr>
        <p:blipFill>
          <a:blip r:embed="rId2" cstate="print"/>
          <a:srcRect/>
          <a:stretch>
            <a:fillRect/>
          </a:stretch>
        </p:blipFill>
        <p:spPr bwMode="auto">
          <a:xfrm>
            <a:off x="1071538" y="642918"/>
            <a:ext cx="4643470" cy="3452810"/>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642919"/>
            <a:ext cx="7772400" cy="2428891"/>
          </a:xfrm>
        </p:spPr>
        <p:txBody>
          <a:bodyPr>
            <a:normAutofit/>
          </a:bodyPr>
          <a:lstStyle/>
          <a:p>
            <a:pPr algn="r" rtl="1">
              <a:lnSpc>
                <a:spcPct val="150000"/>
              </a:lnSpc>
            </a:pPr>
            <a:r>
              <a:rPr lang="ar-SA" dirty="0" smtClean="0"/>
              <a:t>بتن هوشمند گرمازا </a:t>
            </a:r>
            <a:r>
              <a:rPr lang="en-US" dirty="0" smtClean="0"/>
              <a:t>:</a:t>
            </a:r>
          </a:p>
          <a:p>
            <a:pPr algn="r" rtl="1">
              <a:lnSpc>
                <a:spcPct val="150000"/>
              </a:lnSpc>
            </a:pPr>
            <a:r>
              <a:rPr lang="ar-SA" dirty="0" smtClean="0"/>
              <a:t>طراحی نانو بتن هوشمند گرمازا محصولی جدید با استفاده از برترین تکنولوژی روز دنیا از جمله نانوتکنولوژی است</a:t>
            </a:r>
            <a:r>
              <a:rPr lang="en-US" dirty="0" smtClean="0"/>
              <a:t>.</a:t>
            </a:r>
          </a:p>
          <a:p>
            <a:endParaRPr lang="en-US" dirty="0"/>
          </a:p>
        </p:txBody>
      </p:sp>
      <p:pic>
        <p:nvPicPr>
          <p:cNvPr id="4" name="Picture 3" descr="http://hamkarbime.com/resize/?img=/Files/Posts/Portal1/100933172485.jpg&amp;w=300"/>
          <p:cNvPicPr/>
          <p:nvPr/>
        </p:nvPicPr>
        <p:blipFill>
          <a:blip r:embed="rId2" cstate="print"/>
          <a:srcRect/>
          <a:stretch>
            <a:fillRect/>
          </a:stretch>
        </p:blipFill>
        <p:spPr bwMode="auto">
          <a:xfrm>
            <a:off x="3143240" y="3857628"/>
            <a:ext cx="2854325" cy="2036445"/>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214291"/>
            <a:ext cx="8643997" cy="5643602"/>
          </a:xfrm>
        </p:spPr>
        <p:txBody>
          <a:bodyPr>
            <a:normAutofit fontScale="92500"/>
          </a:bodyPr>
          <a:lstStyle/>
          <a:p>
            <a:pPr algn="r" rtl="1">
              <a:lnSpc>
                <a:spcPct val="170000"/>
              </a:lnSpc>
            </a:pPr>
            <a:r>
              <a:rPr lang="ar-SA" dirty="0" smtClean="0"/>
              <a:t>نانوبتن هوشمند گرمازا طبق برترین تکنولوژی روز دنیا از طریق نانوتکنولوژی طراحی شده است و از این محصول برای بستر راه‌ها و باند فرودگاه‌ها استفاده می‌شود. وی با بیان اینکه این روکش مجهز به سنسورهای حساس به دماست، اظهار داشت: نانو بتن هوشمند گرمازا می‌تواند در هر لحظه اطلاعات دقیقی از درجه حرارت و تغییرات آن به سیستم کنترل کننده مرکزی ارسال کند.</a:t>
            </a:r>
            <a:br>
              <a:rPr lang="ar-SA" dirty="0" smtClean="0"/>
            </a:br>
            <a:r>
              <a:rPr lang="ar-SA" dirty="0" smtClean="0"/>
              <a:t>به گفته فیضی در مرکز می‌توان تمام سطح راه مورد نظر را به صورت مانیتورینگ زیر نظر داشت. مخترع گیلانی با اشاره به اینکه در این سیستم در صورتی که دما در هر آزمایش از سطح مورد نظر به حدود دمای یخبندان یا هر دمای دلخواه برسد، خاطرنشان کرد: در این صورت دستگاه کنترل کننده به صورت اتوماتیک اقدام به گرم کردن آن کرده و برف و یخ موجود روی سطح را تخلیه می‌کند. وی ادامه داد: در نتیجه معبر، جاده یا باند فرودگاه همواره خشک، ایمن و با توانایی سرویس‌دهی </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285728"/>
            <a:ext cx="8429683" cy="5786477"/>
          </a:xfrm>
        </p:spPr>
        <p:txBody>
          <a:bodyPr>
            <a:normAutofit/>
          </a:bodyPr>
          <a:lstStyle/>
          <a:p>
            <a:pPr algn="r" rtl="1">
              <a:lnSpc>
                <a:spcPct val="170000"/>
              </a:lnSpc>
            </a:pPr>
            <a:r>
              <a:rPr lang="ar-SA" dirty="0" smtClean="0"/>
              <a:t>بی‌وقفه است.</a:t>
            </a:r>
            <a:br>
              <a:rPr lang="ar-SA" dirty="0" smtClean="0"/>
            </a:br>
            <a:r>
              <a:rPr lang="ar-SA" dirty="0" smtClean="0"/>
              <a:t>فیضی تخلیه برف و یخ به صورت اتوماتیک از سطح جاده‌ها و معابر را از مزایای نانوبتن هوشمند خواند و تصریح کرد: کاهش هزینه‌های برف‌روبی و نگهداری راه، کاهش ترافیک در فصل سرما، کاهش تصادفات و خسارت‌های مالی و جانی و افزایش ایمنی جاده‌ها از دیگر مزایای آن است.</a:t>
            </a:r>
            <a:br>
              <a:rPr lang="ar-SA" dirty="0" smtClean="0"/>
            </a:br>
            <a:r>
              <a:rPr lang="ar-SA" dirty="0" smtClean="0"/>
              <a:t>از نانوبتن هوشمند گرمازا به عنوان مانیتورینگ دمای سطح جاده‌ها به صورت شبانه‌روزی استفاده میکنند .عدم نیاز به نمک‌پاشی و به وجود نیامدن مشکلات زیست‌محیطی از دیگر مزایای نانوبتن هوشمند است..</a:t>
            </a:r>
            <a:endParaRPr lang="en-US" dirty="0" smtClean="0"/>
          </a:p>
          <a:p>
            <a:pPr algn="r" rtl="1">
              <a:lnSpc>
                <a:spcPct val="170000"/>
              </a:lnSpc>
            </a:pPr>
            <a:r>
              <a:rPr lang="ar-SA" b="1" dirty="0" smtClean="0"/>
              <a:t>منبع: </a:t>
            </a:r>
            <a:r>
              <a:rPr lang="en-US" u="sng" dirty="0" err="1" smtClean="0"/>
              <a:t>shasa</a:t>
            </a:r>
            <a:endParaRPr lang="en-US" dirty="0" smtClean="0"/>
          </a:p>
          <a:p>
            <a:pPr algn="r" rtl="1">
              <a:lnSpc>
                <a:spcPct val="170000"/>
              </a:lnSpc>
            </a:pPr>
            <a:r>
              <a:rPr lang="en-US" u="sng" dirty="0" smtClean="0">
                <a:hlinkClick r:id="rId2"/>
              </a:rPr>
              <a:t>http://hamkarbime.com/Pages/view.</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3">
      <a:dk1>
        <a:srgbClr val="595959"/>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613</TotalTime>
  <Words>13334</Words>
  <Application>Microsoft Office PowerPoint</Application>
  <PresentationFormat>On-screen Show (4:3)</PresentationFormat>
  <Paragraphs>1043</Paragraphs>
  <Slides>273</Slides>
  <Notes>0</Notes>
  <HiddenSlides>0</HiddenSlides>
  <MMClips>0</MMClips>
  <ScaleCrop>false</ScaleCrop>
  <HeadingPairs>
    <vt:vector size="4" baseType="variant">
      <vt:variant>
        <vt:lpstr>Theme</vt:lpstr>
      </vt:variant>
      <vt:variant>
        <vt:i4>1</vt:i4>
      </vt:variant>
      <vt:variant>
        <vt:lpstr>Slide Titles</vt:lpstr>
      </vt:variant>
      <vt:variant>
        <vt:i4>273</vt:i4>
      </vt:variant>
    </vt:vector>
  </HeadingPairs>
  <TitlesOfParts>
    <vt:vector size="274" baseType="lpstr">
      <vt:lpstr>Verve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منابع:</vt:lpstr>
      <vt:lpstr>Slide 272</vt:lpstr>
      <vt:lpstr>Slide 273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JAVAD</dc:creator>
  <cp:lastModifiedBy>it</cp:lastModifiedBy>
  <cp:revision>112</cp:revision>
  <dcterms:created xsi:type="dcterms:W3CDTF">2011-05-15T17:16:34Z</dcterms:created>
  <dcterms:modified xsi:type="dcterms:W3CDTF">2016-10-18T04:15:56Z</dcterms:modified>
</cp:coreProperties>
</file>