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7" r:id="rId3"/>
    <p:sldId id="257" r:id="rId4"/>
    <p:sldId id="296" r:id="rId5"/>
    <p:sldId id="259" r:id="rId6"/>
    <p:sldId id="298" r:id="rId7"/>
    <p:sldId id="299" r:id="rId8"/>
    <p:sldId id="265" r:id="rId9"/>
    <p:sldId id="300" r:id="rId10"/>
    <p:sldId id="301" r:id="rId11"/>
    <p:sldId id="271" r:id="rId12"/>
    <p:sldId id="272" r:id="rId13"/>
    <p:sldId id="302" r:id="rId14"/>
    <p:sldId id="303" r:id="rId15"/>
    <p:sldId id="279" r:id="rId16"/>
    <p:sldId id="304" r:id="rId17"/>
    <p:sldId id="305" r:id="rId18"/>
    <p:sldId id="284" r:id="rId19"/>
    <p:sldId id="306" r:id="rId20"/>
    <p:sldId id="290" r:id="rId21"/>
    <p:sldId id="292" r:id="rId22"/>
    <p:sldId id="293" r:id="rId23"/>
    <p:sldId id="29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36975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1932119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34215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3482520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98108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932509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14837050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355880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2370803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21BD10-8553-4541-B65D-FCD7DB3B9536}"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57486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21BD10-8553-4541-B65D-FCD7DB3B9536}"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15469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21BD10-8553-4541-B65D-FCD7DB3B9536}"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3939002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21BD10-8553-4541-B65D-FCD7DB3B9536}"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1455900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21BD10-8553-4541-B65D-FCD7DB3B9536}"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2772018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421BD10-8553-4541-B65D-FCD7DB3B9536}"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195754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21BD10-8553-4541-B65D-FCD7DB3B9536}"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A26D40-4A50-4D38-AF38-C91444C726EC}" type="slidenum">
              <a:rPr lang="en-US" smtClean="0"/>
              <a:t>‹#›</a:t>
            </a:fld>
            <a:endParaRPr lang="en-US"/>
          </a:p>
        </p:txBody>
      </p:sp>
    </p:spTree>
    <p:extLst>
      <p:ext uri="{BB962C8B-B14F-4D97-AF65-F5344CB8AC3E}">
        <p14:creationId xmlns:p14="http://schemas.microsoft.com/office/powerpoint/2010/main" val="1821823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theme" Target="../theme/theme1.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21BD10-8553-4541-B65D-FCD7DB3B9536}" type="datetimeFigureOut">
              <a:rPr lang="en-US" smtClean="0"/>
              <a:t>11/22/2018</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CA26D40-4A50-4D38-AF38-C91444C726EC}" type="slidenum">
              <a:rPr lang="en-US" smtClean="0"/>
              <a:t>‹#›</a:t>
            </a:fld>
            <a:endParaRPr lang="en-US"/>
          </a:p>
        </p:txBody>
      </p:sp>
    </p:spTree>
    <p:extLst>
      <p:ext uri="{BB962C8B-B14F-4D97-AF65-F5344CB8AC3E}">
        <p14:creationId xmlns:p14="http://schemas.microsoft.com/office/powerpoint/2010/main" val="691350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8" Type="http://schemas.openxmlformats.org/officeDocument/2006/relationships/hyperlink" Target="https://www.medscape.com/viewarticle/463185_4" TargetMode="External" /><Relationship Id="rId3" Type="http://schemas.openxmlformats.org/officeDocument/2006/relationships/hyperlink" Target="https://study.com/academy/lesson/what-is-preeclampsia-definition-causes-symptoms-treatment.html" TargetMode="External" /><Relationship Id="rId7" Type="http://schemas.openxmlformats.org/officeDocument/2006/relationships/hyperlink" Target="https://en.m.wikipedia.org/wiki/Gestational_hypertension" TargetMode="External" /><Relationship Id="rId2" Type="http://schemas.openxmlformats.org/officeDocument/2006/relationships/hyperlink" Target="https://emedicine.medscape.com/article/261435-overview#a1" TargetMode="External" /><Relationship Id="rId1" Type="http://schemas.openxmlformats.org/officeDocument/2006/relationships/slideLayout" Target="../slideLayouts/slideLayout2.xml" /><Relationship Id="rId6" Type="http://schemas.openxmlformats.org/officeDocument/2006/relationships/hyperlink" Target="https://www.stanfordchildrens.org/en/topic/default?id=gestational-hypertension-90-P024" TargetMode="External" /><Relationship Id="rId5" Type="http://schemas.openxmlformats.org/officeDocument/2006/relationships/hyperlink" Target="https://www.healthline.com/health/eclampsia" TargetMode="External" /><Relationship Id="rId10" Type="http://schemas.openxmlformats.org/officeDocument/2006/relationships/hyperlink" Target="https://www.ncbi.nlm.nih.gov/pmc/articles/PMC2654858/" TargetMode="External" /><Relationship Id="rId4" Type="http://schemas.openxmlformats.org/officeDocument/2006/relationships/hyperlink" Target="https://www.mayoclinic.org/diseases-conditions/preeclampsia/diagnosis-treatment/drc-20355751" TargetMode="External" /><Relationship Id="rId9" Type="http://schemas.openxmlformats.org/officeDocument/2006/relationships/hyperlink" Target="https://en.m.wikipedia.org/wiki/Pre-eclampsia" TargetMode="Externa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4" y="120954"/>
            <a:ext cx="10002762" cy="4511522"/>
          </a:xfrm>
        </p:spPr>
        <p:txBody>
          <a:bodyPr/>
          <a:lstStyle/>
          <a:p>
            <a:pPr algn="ctr"/>
            <a:r>
              <a:rPr lang="en-US" sz="4800" dirty="0"/>
              <a:t>Hypertension in </a:t>
            </a:r>
            <a:r>
              <a:rPr lang="en-US" sz="4800"/>
              <a:t>pregnant Women</a:t>
            </a:r>
            <a:br>
              <a:rPr lang="ar-SA" sz="4800"/>
            </a:br>
            <a:r>
              <a:rPr lang="ar-SA" sz="4800" b="1" u="sng"/>
              <a:t>Gestational hypertension </a:t>
            </a:r>
            <a:endParaRPr lang="en-US" sz="4800" b="1" u="sng" dirty="0"/>
          </a:p>
        </p:txBody>
      </p:sp>
    </p:spTree>
    <p:extLst>
      <p:ext uri="{BB962C8B-B14F-4D97-AF65-F5344CB8AC3E}">
        <p14:creationId xmlns:p14="http://schemas.microsoft.com/office/powerpoint/2010/main" val="1895774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E7C44-666B-0048-8A23-9627CB20EC68}"/>
              </a:ext>
            </a:extLst>
          </p:cNvPr>
          <p:cNvSpPr>
            <a:spLocks noGrp="1"/>
          </p:cNvSpPr>
          <p:nvPr>
            <p:ph type="title"/>
          </p:nvPr>
        </p:nvSpPr>
        <p:spPr/>
        <p:txBody>
          <a:bodyPr/>
          <a:lstStyle/>
          <a:p>
            <a:r>
              <a:rPr lang="ar-SA"/>
              <a:t>Nursing role, Control and prevention of Eclampsia. </a:t>
            </a:r>
            <a:endParaRPr lang="en-US"/>
          </a:p>
        </p:txBody>
      </p:sp>
      <p:graphicFrame>
        <p:nvGraphicFramePr>
          <p:cNvPr id="4" name="Table 4">
            <a:extLst>
              <a:ext uri="{FF2B5EF4-FFF2-40B4-BE49-F238E27FC236}">
                <a16:creationId xmlns:a16="http://schemas.microsoft.com/office/drawing/2014/main" id="{51BE2C78-EE86-6E42-B214-9D97690F7647}"/>
              </a:ext>
            </a:extLst>
          </p:cNvPr>
          <p:cNvGraphicFramePr>
            <a:graphicFrameLocks noGrp="1"/>
          </p:cNvGraphicFramePr>
          <p:nvPr>
            <p:ph idx="1"/>
            <p:extLst>
              <p:ext uri="{D42A27DB-BD31-4B8C-83A1-F6EECF244321}">
                <p14:modId xmlns:p14="http://schemas.microsoft.com/office/powerpoint/2010/main" val="2006797999"/>
              </p:ext>
            </p:extLst>
          </p:nvPr>
        </p:nvGraphicFramePr>
        <p:xfrm>
          <a:off x="387577" y="2068286"/>
          <a:ext cx="9058804" cy="4692952"/>
        </p:xfrm>
        <a:graphic>
          <a:graphicData uri="http://schemas.openxmlformats.org/drawingml/2006/table">
            <a:tbl>
              <a:tblPr firstRow="1" bandRow="1">
                <a:tableStyleId>{72833802-FEF1-4C79-8D5D-14CF1EAF98D9}</a:tableStyleId>
              </a:tblPr>
              <a:tblGrid>
                <a:gridCol w="4529402">
                  <a:extLst>
                    <a:ext uri="{9D8B030D-6E8A-4147-A177-3AD203B41FA5}">
                      <a16:colId xmlns:a16="http://schemas.microsoft.com/office/drawing/2014/main" val="839113445"/>
                    </a:ext>
                  </a:extLst>
                </a:gridCol>
                <a:gridCol w="4529402">
                  <a:extLst>
                    <a:ext uri="{9D8B030D-6E8A-4147-A177-3AD203B41FA5}">
                      <a16:colId xmlns:a16="http://schemas.microsoft.com/office/drawing/2014/main" val="3781816930"/>
                    </a:ext>
                  </a:extLst>
                </a:gridCol>
              </a:tblGrid>
              <a:tr h="426632">
                <a:tc>
                  <a:txBody>
                    <a:bodyPr/>
                    <a:lstStyle/>
                    <a:p>
                      <a:r>
                        <a:rPr lang="ar-SA"/>
                        <a:t>Eclampsia Nursing role </a:t>
                      </a:r>
                      <a:endParaRPr lang="en-US"/>
                    </a:p>
                  </a:txBody>
                  <a:tcPr/>
                </a:tc>
                <a:tc>
                  <a:txBody>
                    <a:bodyPr/>
                    <a:lstStyle/>
                    <a:p>
                      <a:r>
                        <a:rPr lang="ar-SA"/>
                        <a:t>Eclampsia control and  prevention </a:t>
                      </a:r>
                      <a:endParaRPr lang="en-US"/>
                    </a:p>
                  </a:txBody>
                  <a:tcPr/>
                </a:tc>
                <a:extLst>
                  <a:ext uri="{0D108BD9-81ED-4DB2-BD59-A6C34878D82A}">
                    <a16:rowId xmlns:a16="http://schemas.microsoft.com/office/drawing/2014/main" val="758551720"/>
                  </a:ext>
                </a:extLst>
              </a:tr>
              <a:tr h="4266320">
                <a:tc>
                  <a:txBody>
                    <a:bodyPr/>
                    <a:lstStyle/>
                    <a:p>
                      <a:pPr>
                        <a:buFont typeface="+mj-lt"/>
                        <a:buAutoNum type="arabicPeriod"/>
                      </a:pPr>
                      <a:r>
                        <a:rPr lang="en-US"/>
                        <a:t>prepvent aspiration and trauma during convulsions</a:t>
                      </a:r>
                    </a:p>
                    <a:p>
                      <a:pPr>
                        <a:buFont typeface="+mj-lt"/>
                        <a:buAutoNum type="arabicPeriod"/>
                      </a:pPr>
                      <a:r>
                        <a:rPr lang="en-US"/>
                        <a:t>Insert 2 IV lines (One for Magnesium sulphate and the other for Anti-Hypertensives)</a:t>
                      </a:r>
                    </a:p>
                    <a:p>
                      <a:pPr>
                        <a:buFont typeface="+mj-lt"/>
                        <a:buAutoNum type="arabicPeriod"/>
                      </a:pPr>
                      <a:r>
                        <a:rPr lang="en-US"/>
                        <a:t>Fluids should be restricted to avoid pulmonary edema  </a:t>
                      </a:r>
                    </a:p>
                    <a:p>
                      <a:pPr>
                        <a:buFont typeface="+mj-lt"/>
                        <a:buAutoNum type="arabicPeriod"/>
                      </a:pPr>
                      <a:r>
                        <a:rPr lang="en-US"/>
                        <a:t>Give O2 6L/min by face mask</a:t>
                      </a:r>
                    </a:p>
                    <a:p>
                      <a:pPr>
                        <a:buFont typeface="+mj-lt"/>
                        <a:buAutoNum type="arabicPeriod"/>
                      </a:pPr>
                      <a:r>
                        <a:rPr lang="en-US"/>
                        <a:t>protection of airway during siezure</a:t>
                      </a:r>
                    </a:p>
                    <a:p>
                      <a:pPr>
                        <a:buFont typeface="+mj-lt"/>
                        <a:buAutoNum type="arabicPeriod"/>
                      </a:pPr>
                      <a:r>
                        <a:rPr lang="en-US"/>
                        <a:t>Prevent and stop convulsions</a:t>
                      </a:r>
                    </a:p>
                    <a:p>
                      <a:pPr>
                        <a:buFont typeface="+mj-lt"/>
                        <a:buAutoNum type="arabicPeriod"/>
                      </a:pPr>
                      <a:r>
                        <a:rPr lang="en-US"/>
                        <a:t>Protection of patient from self injury</a:t>
                      </a:r>
                    </a:p>
                    <a:p>
                      <a:pPr marL="0" indent="0">
                        <a:buNone/>
                      </a:pPr>
                      <a:r>
                        <a:rPr lang="en-US"/>
                        <a:t> </a:t>
                      </a:r>
                    </a:p>
                    <a:p>
                      <a:endParaRPr lang="en-US"/>
                    </a:p>
                  </a:txBody>
                  <a:tcPr/>
                </a:tc>
                <a:tc>
                  <a:txBody>
                    <a:bodyPr/>
                    <a:lstStyle/>
                    <a:p>
                      <a:pPr marL="0" indent="0">
                        <a:buNone/>
                      </a:pPr>
                      <a:r>
                        <a:rPr lang="en-US"/>
                        <a:t>Prevention</a:t>
                      </a:r>
                      <a:endParaRPr lang="ar-SA"/>
                    </a:p>
                    <a:p>
                      <a:pPr marL="0" indent="0">
                        <a:buNone/>
                      </a:pPr>
                      <a:r>
                        <a:rPr lang="en-US"/>
                        <a:t>A</a:t>
                      </a:r>
                      <a:r>
                        <a:rPr lang="ar-SA"/>
                        <a:t>ntihypertensive medications </a:t>
                      </a:r>
                    </a:p>
                    <a:p>
                      <a:pPr marL="0" indent="0">
                        <a:buNone/>
                      </a:pPr>
                      <a:r>
                        <a:rPr lang="en-US"/>
                        <a:t>A</a:t>
                      </a:r>
                      <a:r>
                        <a:rPr lang="ar-SA"/>
                        <a:t>nd some  pletalat coagulation inhibitors such as  ,</a:t>
                      </a:r>
                      <a:r>
                        <a:rPr lang="en-US"/>
                        <a:t>Aspirin</a:t>
                      </a:r>
                      <a:endParaRPr lang="ar-SA"/>
                    </a:p>
                    <a:p>
                      <a:pPr marL="0" indent="0">
                        <a:buNone/>
                      </a:pPr>
                      <a:r>
                        <a:rPr lang="en-US"/>
                        <a:t>calcium supplementation, treatment and control of preeclampsia</a:t>
                      </a:r>
                      <a:r>
                        <a:rPr lang="ar-SA"/>
                        <a:t> </a:t>
                      </a:r>
                      <a:endParaRPr lang="en-US"/>
                    </a:p>
                    <a:p>
                      <a:r>
                        <a:rPr lang="en-US"/>
                        <a:t>G</a:t>
                      </a:r>
                      <a:r>
                        <a:rPr lang="ar-SA"/>
                        <a:t>iven anticonvulsants medications to control and prevention the eclampsia such as (magnesium sulfate (.</a:t>
                      </a:r>
                      <a:endParaRPr lang="en-US"/>
                    </a:p>
                  </a:txBody>
                  <a:tcPr/>
                </a:tc>
                <a:extLst>
                  <a:ext uri="{0D108BD9-81ED-4DB2-BD59-A6C34878D82A}">
                    <a16:rowId xmlns:a16="http://schemas.microsoft.com/office/drawing/2014/main" val="1526745854"/>
                  </a:ext>
                </a:extLst>
              </a:tr>
            </a:tbl>
          </a:graphicData>
        </a:graphic>
      </p:graphicFrame>
    </p:spTree>
    <p:extLst>
      <p:ext uri="{BB962C8B-B14F-4D97-AF65-F5344CB8AC3E}">
        <p14:creationId xmlns:p14="http://schemas.microsoft.com/office/powerpoint/2010/main" val="3530667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90108"/>
          </a:xfrm>
        </p:spPr>
        <p:txBody>
          <a:bodyPr>
            <a:normAutofit fontScale="90000"/>
          </a:bodyPr>
          <a:lstStyle/>
          <a:p>
            <a:r>
              <a:rPr lang="en-US" dirty="0"/>
              <a:t>Treatment of </a:t>
            </a:r>
            <a:r>
              <a:rPr lang="en-US"/>
              <a:t>preeclampsia and</a:t>
            </a:r>
            <a:r>
              <a:rPr lang="ar-SA"/>
              <a:t> Eclampsia </a:t>
            </a:r>
            <a:br>
              <a:rPr lang="en-US" dirty="0"/>
            </a:br>
            <a:endParaRPr lang="en-US" dirty="0"/>
          </a:p>
        </p:txBody>
      </p:sp>
      <p:graphicFrame>
        <p:nvGraphicFramePr>
          <p:cNvPr id="4" name="Table 4">
            <a:extLst>
              <a:ext uri="{FF2B5EF4-FFF2-40B4-BE49-F238E27FC236}">
                <a16:creationId xmlns:a16="http://schemas.microsoft.com/office/drawing/2014/main" id="{90324C97-E299-144E-8068-35D38CAB32EA}"/>
              </a:ext>
            </a:extLst>
          </p:cNvPr>
          <p:cNvGraphicFramePr>
            <a:graphicFrameLocks noGrp="1"/>
          </p:cNvGraphicFramePr>
          <p:nvPr>
            <p:ph idx="1"/>
            <p:extLst>
              <p:ext uri="{D42A27DB-BD31-4B8C-83A1-F6EECF244321}">
                <p14:modId xmlns:p14="http://schemas.microsoft.com/office/powerpoint/2010/main" val="2394748643"/>
              </p:ext>
            </p:extLst>
          </p:nvPr>
        </p:nvGraphicFramePr>
        <p:xfrm>
          <a:off x="677863" y="1699708"/>
          <a:ext cx="8127470" cy="5061530"/>
        </p:xfrm>
        <a:graphic>
          <a:graphicData uri="http://schemas.openxmlformats.org/drawingml/2006/table">
            <a:tbl>
              <a:tblPr firstRow="1" bandRow="1">
                <a:tableStyleId>{72833802-FEF1-4C79-8D5D-14CF1EAF98D9}</a:tableStyleId>
              </a:tblPr>
              <a:tblGrid>
                <a:gridCol w="8127470">
                  <a:extLst>
                    <a:ext uri="{9D8B030D-6E8A-4147-A177-3AD203B41FA5}">
                      <a16:colId xmlns:a16="http://schemas.microsoft.com/office/drawing/2014/main" val="3832233096"/>
                    </a:ext>
                  </a:extLst>
                </a:gridCol>
              </a:tblGrid>
              <a:tr h="532793">
                <a:tc>
                  <a:txBody>
                    <a:bodyPr/>
                    <a:lstStyle/>
                    <a:p>
                      <a:r>
                        <a:rPr lang="ar-SA"/>
                        <a:t>Treatment of preeclampsia and eclampsia  Pregnancy women </a:t>
                      </a:r>
                      <a:endParaRPr lang="en-US"/>
                    </a:p>
                  </a:txBody>
                  <a:tcPr/>
                </a:tc>
                <a:extLst>
                  <a:ext uri="{0D108BD9-81ED-4DB2-BD59-A6C34878D82A}">
                    <a16:rowId xmlns:a16="http://schemas.microsoft.com/office/drawing/2014/main" val="2930984788"/>
                  </a:ext>
                </a:extLst>
              </a:tr>
              <a:tr h="4528737">
                <a:tc>
                  <a:txBody>
                    <a:bodyPr/>
                    <a:lstStyle/>
                    <a:p>
                      <a:pPr>
                        <a:buFont typeface="+mj-lt"/>
                        <a:buAutoNum type="arabicPeriod"/>
                      </a:pPr>
                      <a:r>
                        <a:rPr lang="en-US"/>
                        <a:t>antihypertensives, (hydralazine)are used to lower your blood pressure if it's dangerously high. Blood pressure in the 140/90  (mm Hg) range generally isn't treated</a:t>
                      </a:r>
                      <a:r>
                        <a:rPr lang="ar-SA"/>
                        <a:t>. </a:t>
                      </a:r>
                      <a:endParaRPr lang="en-US"/>
                    </a:p>
                    <a:p>
                      <a:pPr marL="0" indent="0">
                        <a:buNone/>
                      </a:pPr>
                      <a:r>
                        <a:rPr lang="ar-SA"/>
                        <a:t> </a:t>
                      </a:r>
                      <a:endParaRPr lang="en-US"/>
                    </a:p>
                    <a:p>
                      <a:pPr>
                        <a:buFont typeface="+mj-lt"/>
                        <a:buAutoNum type="arabicPeriod"/>
                      </a:pPr>
                      <a:r>
                        <a:rPr lang="en-US"/>
                        <a:t>Corticosteroids. If you have severe preeclampsia or HELLP syndrome, corticosteroid medications can temporarily improve liver and platelet function to help prolong your pregnancy. Corticosteroids can also help your baby's lungs become more mature in as little as 48 hours </a:t>
                      </a:r>
                      <a:r>
                        <a:rPr lang="ar-SA"/>
                        <a:t>. </a:t>
                      </a:r>
                      <a:endParaRPr lang="en-US"/>
                    </a:p>
                    <a:p>
                      <a:pPr>
                        <a:buFont typeface="+mj-lt"/>
                        <a:buAutoNum type="arabicPeriod"/>
                      </a:pPr>
                      <a:r>
                        <a:rPr lang="en-US"/>
                        <a:t>Anticonvulsant medications., such as magnesium sulfate, to prevent a first seizure</a:t>
                      </a:r>
                    </a:p>
                    <a:p>
                      <a:pPr marL="0" indent="0">
                        <a:buNone/>
                      </a:pPr>
                      <a:r>
                        <a:rPr lang="en-US"/>
                        <a:t> </a:t>
                      </a:r>
                    </a:p>
                  </a:txBody>
                  <a:tcPr/>
                </a:tc>
                <a:extLst>
                  <a:ext uri="{0D108BD9-81ED-4DB2-BD59-A6C34878D82A}">
                    <a16:rowId xmlns:a16="http://schemas.microsoft.com/office/drawing/2014/main" val="2945171233"/>
                  </a:ext>
                </a:extLst>
              </a:tr>
            </a:tbl>
          </a:graphicData>
        </a:graphic>
      </p:graphicFrame>
    </p:spTree>
    <p:extLst>
      <p:ext uri="{BB962C8B-B14F-4D97-AF65-F5344CB8AC3E}">
        <p14:creationId xmlns:p14="http://schemas.microsoft.com/office/powerpoint/2010/main" val="2065341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8894"/>
          </a:xfrm>
        </p:spPr>
        <p:txBody>
          <a:bodyPr>
            <a:normAutofit fontScale="90000"/>
          </a:bodyPr>
          <a:lstStyle/>
          <a:p>
            <a:r>
              <a:rPr lang="en-US" dirty="0"/>
              <a:t>3-gestational hypertension</a:t>
            </a:r>
            <a:br>
              <a:rPr lang="en-US" dirty="0"/>
            </a:br>
            <a:endParaRPr lang="en-US" dirty="0"/>
          </a:p>
        </p:txBody>
      </p:sp>
      <p:sp>
        <p:nvSpPr>
          <p:cNvPr id="3" name="Content Placeholder 2"/>
          <p:cNvSpPr>
            <a:spLocks noGrp="1"/>
          </p:cNvSpPr>
          <p:nvPr>
            <p:ph idx="1"/>
          </p:nvPr>
        </p:nvSpPr>
        <p:spPr>
          <a:xfrm>
            <a:off x="677334" y="1398494"/>
            <a:ext cx="8596668" cy="4257314"/>
          </a:xfrm>
        </p:spPr>
        <p:txBody>
          <a:bodyPr>
            <a:normAutofit fontScale="92500" lnSpcReduction="10000"/>
          </a:bodyPr>
          <a:lstStyle/>
          <a:p>
            <a:pPr marL="0" indent="0">
              <a:buNone/>
            </a:pPr>
            <a:r>
              <a:rPr lang="en-US" dirty="0"/>
              <a:t>The development of elevated blood pressure during pregnancy or during the first 24 hours postpartum, but without any sign or symptoms of preeclampsia, and with no preexisting </a:t>
            </a:r>
            <a:r>
              <a:rPr lang="en-US"/>
              <a:t>hypertension.</a:t>
            </a:r>
            <a:endParaRPr lang="ar-SA"/>
          </a:p>
          <a:p>
            <a:pPr marL="0" indent="0">
              <a:buNone/>
            </a:pPr>
            <a:endParaRPr lang="ar-SA"/>
          </a:p>
          <a:p>
            <a:pPr marL="0" indent="0">
              <a:buNone/>
            </a:pPr>
            <a:r>
              <a:rPr lang="en-US" sz="3200">
                <a:solidFill>
                  <a:schemeClr val="accent1"/>
                </a:solidFill>
              </a:rPr>
              <a:t>Risk factors </a:t>
            </a:r>
            <a:r>
              <a:rPr lang="en-US"/>
              <a:t>: </a:t>
            </a:r>
            <a:endParaRPr lang="ar-SA"/>
          </a:p>
          <a:p>
            <a:pPr marL="0" indent="0">
              <a:buNone/>
            </a:pPr>
            <a:br>
              <a:rPr lang="en-US"/>
            </a:br>
            <a:r>
              <a:rPr lang="en-US" sz="1800"/>
              <a:t>1-obesity</a:t>
            </a:r>
          </a:p>
          <a:p>
            <a:pPr marL="0" indent="0">
              <a:buNone/>
            </a:pPr>
            <a:r>
              <a:rPr lang="en-US" sz="1800"/>
              <a:t>2-mother under20 or over40 years old </a:t>
            </a:r>
          </a:p>
          <a:p>
            <a:pPr marL="0" indent="0">
              <a:buNone/>
            </a:pPr>
            <a:r>
              <a:rPr lang="en-US" sz="1800"/>
              <a:t>3-past history of diabetes or renal disease</a:t>
            </a:r>
          </a:p>
          <a:p>
            <a:pPr marL="0" indent="0">
              <a:buNone/>
            </a:pPr>
            <a:r>
              <a:rPr lang="en-US" sz="1800"/>
              <a:t>4-pre-existing hypertension</a:t>
            </a:r>
          </a:p>
          <a:p>
            <a:pPr marL="0" indent="0">
              <a:buNone/>
            </a:pPr>
            <a:r>
              <a:rPr lang="en-US" sz="1800"/>
              <a:t>5-thrombophilias</a:t>
            </a:r>
          </a:p>
          <a:p>
            <a:pPr marL="0" indent="0">
              <a:buNone/>
            </a:pPr>
            <a:r>
              <a:rPr lang="en-US" sz="1800"/>
              <a:t>6-having donated kidney</a:t>
            </a:r>
          </a:p>
          <a:p>
            <a:pPr marL="0" indent="0">
              <a:buNone/>
            </a:pPr>
            <a:endParaRPr lang="en-US" dirty="0"/>
          </a:p>
        </p:txBody>
      </p:sp>
    </p:spTree>
    <p:extLst>
      <p:ext uri="{BB962C8B-B14F-4D97-AF65-F5344CB8AC3E}">
        <p14:creationId xmlns:p14="http://schemas.microsoft.com/office/powerpoint/2010/main" val="365503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AE9D-AD74-7040-8EFF-FEC580282E8F}"/>
              </a:ext>
            </a:extLst>
          </p:cNvPr>
          <p:cNvSpPr>
            <a:spLocks noGrp="1"/>
          </p:cNvSpPr>
          <p:nvPr>
            <p:ph type="title"/>
          </p:nvPr>
        </p:nvSpPr>
        <p:spPr/>
        <p:txBody>
          <a:bodyPr/>
          <a:lstStyle/>
          <a:p>
            <a:r>
              <a:rPr lang="en-US"/>
              <a:t>C</a:t>
            </a:r>
            <a:r>
              <a:rPr lang="ar-SA"/>
              <a:t>linical manifestations and Diagnostic tests of gestational hypertension. </a:t>
            </a:r>
            <a:endParaRPr lang="en-US"/>
          </a:p>
        </p:txBody>
      </p:sp>
      <p:graphicFrame>
        <p:nvGraphicFramePr>
          <p:cNvPr id="4" name="Table 4">
            <a:extLst>
              <a:ext uri="{FF2B5EF4-FFF2-40B4-BE49-F238E27FC236}">
                <a16:creationId xmlns:a16="http://schemas.microsoft.com/office/drawing/2014/main" id="{1139D04D-5EAD-B247-BFE6-4258D6C88BF4}"/>
              </a:ext>
            </a:extLst>
          </p:cNvPr>
          <p:cNvGraphicFramePr>
            <a:graphicFrameLocks noGrp="1"/>
          </p:cNvGraphicFramePr>
          <p:nvPr>
            <p:ph idx="1"/>
            <p:extLst>
              <p:ext uri="{D42A27DB-BD31-4B8C-83A1-F6EECF244321}">
                <p14:modId xmlns:p14="http://schemas.microsoft.com/office/powerpoint/2010/main" val="2306856610"/>
              </p:ext>
            </p:extLst>
          </p:nvPr>
        </p:nvGraphicFramePr>
        <p:xfrm>
          <a:off x="440218" y="2230740"/>
          <a:ext cx="9070900" cy="4588555"/>
        </p:xfrm>
        <a:graphic>
          <a:graphicData uri="http://schemas.openxmlformats.org/drawingml/2006/table">
            <a:tbl>
              <a:tblPr firstRow="1" bandRow="1">
                <a:tableStyleId>{72833802-FEF1-4C79-8D5D-14CF1EAF98D9}</a:tableStyleId>
              </a:tblPr>
              <a:tblGrid>
                <a:gridCol w="4535450">
                  <a:extLst>
                    <a:ext uri="{9D8B030D-6E8A-4147-A177-3AD203B41FA5}">
                      <a16:colId xmlns:a16="http://schemas.microsoft.com/office/drawing/2014/main" val="2739173560"/>
                    </a:ext>
                  </a:extLst>
                </a:gridCol>
                <a:gridCol w="4535450">
                  <a:extLst>
                    <a:ext uri="{9D8B030D-6E8A-4147-A177-3AD203B41FA5}">
                      <a16:colId xmlns:a16="http://schemas.microsoft.com/office/drawing/2014/main" val="1164795231"/>
                    </a:ext>
                  </a:extLst>
                </a:gridCol>
              </a:tblGrid>
              <a:tr h="573570">
                <a:tc>
                  <a:txBody>
                    <a:bodyPr/>
                    <a:lstStyle/>
                    <a:p>
                      <a:r>
                        <a:rPr lang="en-US"/>
                        <a:t>Clinical manifestations </a:t>
                      </a:r>
                    </a:p>
                  </a:txBody>
                  <a:tcPr/>
                </a:tc>
                <a:tc>
                  <a:txBody>
                    <a:bodyPr/>
                    <a:lstStyle/>
                    <a:p>
                      <a:r>
                        <a:rPr lang="en-US"/>
                        <a:t>Diagnostic tests </a:t>
                      </a:r>
                    </a:p>
                  </a:txBody>
                  <a:tcPr/>
                </a:tc>
                <a:extLst>
                  <a:ext uri="{0D108BD9-81ED-4DB2-BD59-A6C34878D82A}">
                    <a16:rowId xmlns:a16="http://schemas.microsoft.com/office/drawing/2014/main" val="962195148"/>
                  </a:ext>
                </a:extLst>
              </a:tr>
              <a:tr h="4014985">
                <a:tc>
                  <a:txBody>
                    <a:bodyPr/>
                    <a:lstStyle/>
                    <a:p>
                      <a:pPr>
                        <a:buFont typeface="+mj-lt"/>
                        <a:buAutoNum type="arabicPeriod"/>
                      </a:pPr>
                      <a:r>
                        <a:rPr lang="en-US"/>
                        <a:t>edema</a:t>
                      </a:r>
                    </a:p>
                    <a:p>
                      <a:pPr>
                        <a:buFont typeface="+mj-lt"/>
                        <a:buAutoNum type="arabicPeriod"/>
                      </a:pPr>
                      <a:r>
                        <a:rPr lang="en-US"/>
                        <a:t>nausea and vomiting</a:t>
                      </a:r>
                    </a:p>
                    <a:p>
                      <a:pPr>
                        <a:buFont typeface="+mj-lt"/>
                        <a:buAutoNum type="arabicPeriod"/>
                      </a:pPr>
                      <a:r>
                        <a:rPr lang="en-US"/>
                        <a:t>headache</a:t>
                      </a:r>
                    </a:p>
                    <a:p>
                      <a:pPr>
                        <a:buFont typeface="+mj-lt"/>
                        <a:buAutoNum type="arabicPeriod"/>
                      </a:pPr>
                      <a:r>
                        <a:rPr lang="en-US"/>
                        <a:t>sudden weight gain</a:t>
                      </a:r>
                    </a:p>
                    <a:p>
                      <a:pPr>
                        <a:buFont typeface="+mj-lt"/>
                        <a:buAutoNum type="arabicPeriod"/>
                      </a:pPr>
                      <a:r>
                        <a:rPr lang="en-US"/>
                        <a:t>blurred vision or sensitive to light</a:t>
                      </a:r>
                    </a:p>
                    <a:p>
                      <a:endParaRPr lang="en-US"/>
                    </a:p>
                  </a:txBody>
                  <a:tcPr/>
                </a:tc>
                <a:tc>
                  <a:txBody>
                    <a:bodyPr/>
                    <a:lstStyle/>
                    <a:p>
                      <a:pPr marL="457200" indent="-457200">
                        <a:buFont typeface="+mj-lt"/>
                        <a:buAutoNum type="arabicPeriod"/>
                      </a:pPr>
                      <a:r>
                        <a:rPr lang="en-US" sz="1800"/>
                        <a:t>Blood pressure measurement</a:t>
                      </a:r>
                    </a:p>
                    <a:p>
                      <a:pPr marL="457200" indent="-457200">
                        <a:buFont typeface="+mj-lt"/>
                        <a:buAutoNum type="arabicPeriod"/>
                      </a:pPr>
                      <a:r>
                        <a:rPr lang="en-US" sz="1800"/>
                        <a:t> Urine testing to rule out preeclampsia </a:t>
                      </a:r>
                    </a:p>
                    <a:p>
                      <a:pPr marL="457200" indent="-457200">
                        <a:buFont typeface="+mj-lt"/>
                        <a:buAutoNum type="arabicPeriod"/>
                      </a:pPr>
                      <a:r>
                        <a:rPr lang="en-US" sz="1800"/>
                        <a:t>Assessment of edema</a:t>
                      </a:r>
                    </a:p>
                    <a:p>
                      <a:pPr marL="457200" indent="-457200">
                        <a:buFont typeface="+mj-lt"/>
                        <a:buAutoNum type="arabicPeriod"/>
                      </a:pPr>
                      <a:r>
                        <a:rPr lang="en-US" sz="1800"/>
                        <a:t>Frequent weight measurements</a:t>
                      </a:r>
                    </a:p>
                    <a:p>
                      <a:pPr marL="457200" indent="-457200">
                        <a:buFont typeface="+mj-lt"/>
                        <a:buAutoNum type="arabicPeriod"/>
                      </a:pPr>
                      <a:r>
                        <a:rPr lang="en-US" sz="1800"/>
                        <a:t> Liver and kidney function tests to rule out preeclampsia </a:t>
                      </a:r>
                    </a:p>
                    <a:p>
                      <a:pPr marL="457200" indent="-457200">
                        <a:buFont typeface="+mj-lt"/>
                        <a:buAutoNum type="arabicPeriod"/>
                      </a:pPr>
                      <a:r>
                        <a:rPr lang="en-US" sz="1800"/>
                        <a:t> Blood clotting tests to rule out preeclampsia</a:t>
                      </a:r>
                      <a:endParaRPr lang="en-US"/>
                    </a:p>
                  </a:txBody>
                  <a:tcPr/>
                </a:tc>
                <a:extLst>
                  <a:ext uri="{0D108BD9-81ED-4DB2-BD59-A6C34878D82A}">
                    <a16:rowId xmlns:a16="http://schemas.microsoft.com/office/drawing/2014/main" val="1647978586"/>
                  </a:ext>
                </a:extLst>
              </a:tr>
            </a:tbl>
          </a:graphicData>
        </a:graphic>
      </p:graphicFrame>
    </p:spTree>
    <p:extLst>
      <p:ext uri="{BB962C8B-B14F-4D97-AF65-F5344CB8AC3E}">
        <p14:creationId xmlns:p14="http://schemas.microsoft.com/office/powerpoint/2010/main" val="392941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0C6D-EADB-1845-9ECA-A0E3C923960C}"/>
              </a:ext>
            </a:extLst>
          </p:cNvPr>
          <p:cNvSpPr>
            <a:spLocks noGrp="1"/>
          </p:cNvSpPr>
          <p:nvPr>
            <p:ph type="title"/>
          </p:nvPr>
        </p:nvSpPr>
        <p:spPr/>
        <p:txBody>
          <a:bodyPr/>
          <a:lstStyle/>
          <a:p>
            <a:r>
              <a:rPr lang="en-US"/>
              <a:t>Nursing role , control and prevention of gestational hypertension. </a:t>
            </a:r>
          </a:p>
        </p:txBody>
      </p:sp>
      <p:graphicFrame>
        <p:nvGraphicFramePr>
          <p:cNvPr id="4" name="Table 4">
            <a:extLst>
              <a:ext uri="{FF2B5EF4-FFF2-40B4-BE49-F238E27FC236}">
                <a16:creationId xmlns:a16="http://schemas.microsoft.com/office/drawing/2014/main" id="{237DDCE5-6576-A941-937E-7CE74CF23AE9}"/>
              </a:ext>
            </a:extLst>
          </p:cNvPr>
          <p:cNvGraphicFramePr>
            <a:graphicFrameLocks noGrp="1"/>
          </p:cNvGraphicFramePr>
          <p:nvPr>
            <p:ph idx="1"/>
            <p:extLst>
              <p:ext uri="{D42A27DB-BD31-4B8C-83A1-F6EECF244321}">
                <p14:modId xmlns:p14="http://schemas.microsoft.com/office/powerpoint/2010/main" val="179137932"/>
              </p:ext>
            </p:extLst>
          </p:nvPr>
        </p:nvGraphicFramePr>
        <p:xfrm>
          <a:off x="677862" y="2160588"/>
          <a:ext cx="8596140" cy="4540174"/>
        </p:xfrm>
        <a:graphic>
          <a:graphicData uri="http://schemas.openxmlformats.org/drawingml/2006/table">
            <a:tbl>
              <a:tblPr firstRow="1" bandRow="1">
                <a:tableStyleId>{72833802-FEF1-4C79-8D5D-14CF1EAF98D9}</a:tableStyleId>
              </a:tblPr>
              <a:tblGrid>
                <a:gridCol w="4298070">
                  <a:extLst>
                    <a:ext uri="{9D8B030D-6E8A-4147-A177-3AD203B41FA5}">
                      <a16:colId xmlns:a16="http://schemas.microsoft.com/office/drawing/2014/main" val="814237714"/>
                    </a:ext>
                  </a:extLst>
                </a:gridCol>
                <a:gridCol w="4298070">
                  <a:extLst>
                    <a:ext uri="{9D8B030D-6E8A-4147-A177-3AD203B41FA5}">
                      <a16:colId xmlns:a16="http://schemas.microsoft.com/office/drawing/2014/main" val="718360993"/>
                    </a:ext>
                  </a:extLst>
                </a:gridCol>
              </a:tblGrid>
              <a:tr h="525250">
                <a:tc>
                  <a:txBody>
                    <a:bodyPr/>
                    <a:lstStyle/>
                    <a:p>
                      <a:r>
                        <a:rPr lang="en-US"/>
                        <a:t>Nursing role </a:t>
                      </a:r>
                    </a:p>
                  </a:txBody>
                  <a:tcPr/>
                </a:tc>
                <a:tc>
                  <a:txBody>
                    <a:bodyPr/>
                    <a:lstStyle/>
                    <a:p>
                      <a:r>
                        <a:rPr lang="en-US"/>
                        <a:t>Control and prevention </a:t>
                      </a:r>
                    </a:p>
                  </a:txBody>
                  <a:tcPr/>
                </a:tc>
                <a:extLst>
                  <a:ext uri="{0D108BD9-81ED-4DB2-BD59-A6C34878D82A}">
                    <a16:rowId xmlns:a16="http://schemas.microsoft.com/office/drawing/2014/main" val="3172669237"/>
                  </a:ext>
                </a:extLst>
              </a:tr>
              <a:tr h="4014924">
                <a:tc>
                  <a:txBody>
                    <a:bodyPr/>
                    <a:lstStyle/>
                    <a:p>
                      <a:pPr>
                        <a:buFont typeface="+mj-lt"/>
                        <a:buAutoNum type="arabicPeriod"/>
                      </a:pPr>
                      <a:r>
                        <a:rPr lang="en-US" sz="1800"/>
                        <a:t>Bedrest, either at home or in the hospital, may be recommended</a:t>
                      </a:r>
                    </a:p>
                    <a:p>
                      <a:pPr>
                        <a:buFont typeface="+mj-lt"/>
                        <a:buAutoNum type="arabicPeriod"/>
                      </a:pPr>
                      <a:r>
                        <a:rPr lang="en-US" sz="1800"/>
                        <a:t> Hospitalization (as specialized personnel and equipment may be necessary)</a:t>
                      </a:r>
                    </a:p>
                    <a:p>
                      <a:pPr>
                        <a:buFont typeface="+mj-lt"/>
                        <a:buAutoNum type="arabicPeriod"/>
                      </a:pPr>
                      <a:r>
                        <a:rPr lang="en-US" sz="1800"/>
                        <a:t>Magnesium sulfate (or other antihypertensive medications for gestational hypertension if blood pressure readings are in the severe range)</a:t>
                      </a:r>
                      <a:endParaRPr lang="en-US" sz="1800" dirty="0">
                        <a:latin typeface="Arial" panose="020B0604020202020204" pitchFamily="34" charset="0"/>
                        <a:cs typeface="Arial" panose="020B0604020202020204" pitchFamily="34" charset="0"/>
                      </a:endParaRPr>
                    </a:p>
                  </a:txBody>
                  <a:tcPr/>
                </a:tc>
                <a:tc>
                  <a:txBody>
                    <a:bodyPr/>
                    <a:lstStyle/>
                    <a:p>
                      <a:pPr>
                        <a:buFont typeface="+mj-lt"/>
                        <a:buNone/>
                      </a:pPr>
                      <a:r>
                        <a:rPr lang="en-US" sz="1800"/>
                        <a:t>Early identification of women at risk for gestational hypertension may help prevent some complications of the disease. Education about the warning symptoms is also important because early recognition may help women receive treatment and prevent worsening of the disease.</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31987461"/>
                  </a:ext>
                </a:extLst>
              </a:tr>
            </a:tbl>
          </a:graphicData>
        </a:graphic>
      </p:graphicFrame>
    </p:spTree>
    <p:extLst>
      <p:ext uri="{BB962C8B-B14F-4D97-AF65-F5344CB8AC3E}">
        <p14:creationId xmlns:p14="http://schemas.microsoft.com/office/powerpoint/2010/main" val="290099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4-chronic hypertension .</a:t>
            </a:r>
            <a:endParaRPr lang="en-US" dirty="0"/>
          </a:p>
        </p:txBody>
      </p:sp>
      <p:sp>
        <p:nvSpPr>
          <p:cNvPr id="3" name="Content Placeholder 2"/>
          <p:cNvSpPr>
            <a:spLocks noGrp="1"/>
          </p:cNvSpPr>
          <p:nvPr>
            <p:ph idx="1"/>
          </p:nvPr>
        </p:nvSpPr>
        <p:spPr>
          <a:xfrm>
            <a:off x="703161" y="2154541"/>
            <a:ext cx="8596668" cy="3880773"/>
          </a:xfrm>
        </p:spPr>
        <p:txBody>
          <a:bodyPr>
            <a:normAutofit fontScale="92500" lnSpcReduction="10000"/>
          </a:bodyPr>
          <a:lstStyle/>
          <a:p>
            <a:pPr marL="0" indent="0">
              <a:buNone/>
            </a:pPr>
            <a:r>
              <a:rPr lang="en-US"/>
              <a:t> is defined as high BP known to predate conception or detected</a:t>
            </a:r>
            <a:r>
              <a:rPr lang="ar-SA"/>
              <a:t> befo</a:t>
            </a:r>
            <a:r>
              <a:rPr lang="en-US"/>
              <a:t>re 20 weeks of gestation. </a:t>
            </a:r>
            <a:endParaRPr lang="ar-SA"/>
          </a:p>
          <a:p>
            <a:pPr marL="0" indent="0">
              <a:buNone/>
            </a:pPr>
            <a:endParaRPr lang="ar-SA"/>
          </a:p>
          <a:p>
            <a:pPr marL="0" indent="0">
              <a:buNone/>
            </a:pPr>
            <a:r>
              <a:rPr lang="ar-SA" sz="3200">
                <a:solidFill>
                  <a:schemeClr val="accent1"/>
                </a:solidFill>
              </a:rPr>
              <a:t>Risk factors :</a:t>
            </a:r>
          </a:p>
          <a:p>
            <a:pPr marL="0" indent="0">
              <a:buNone/>
            </a:pPr>
            <a:endParaRPr lang="ar-SA">
              <a:latin typeface="Arial" panose="020B0604020202020204" pitchFamily="34" charset="0"/>
              <a:cs typeface="Arial" panose="020B0604020202020204" pitchFamily="34" charset="0"/>
            </a:endParaRPr>
          </a:p>
          <a:p>
            <a:pPr>
              <a:buFont typeface="+mj-lt"/>
              <a:buAutoNum type="arabicPeriod"/>
            </a:pPr>
            <a:r>
              <a:rPr lang="en-US">
                <a:latin typeface="Arial" panose="020B0604020202020204" pitchFamily="34" charset="0"/>
                <a:cs typeface="Arial" panose="020B0604020202020204" pitchFamily="34" charset="0"/>
              </a:rPr>
              <a:t>primgravidas</a:t>
            </a:r>
          </a:p>
          <a:p>
            <a:pPr>
              <a:buFont typeface="+mj-lt"/>
              <a:buAutoNum type="arabicPeriod"/>
            </a:pPr>
            <a:r>
              <a:rPr lang="en-US">
                <a:latin typeface="Arial" panose="020B0604020202020204" pitchFamily="34" charset="0"/>
                <a:cs typeface="Arial" panose="020B0604020202020204" pitchFamily="34" charset="0"/>
              </a:rPr>
              <a:t>preeclampsia in previous pregnancy</a:t>
            </a:r>
          </a:p>
          <a:p>
            <a:pPr>
              <a:buFont typeface="+mj-lt"/>
              <a:buAutoNum type="arabicPeriod"/>
            </a:pPr>
            <a:r>
              <a:rPr lang="en-US">
                <a:latin typeface="Arial" panose="020B0604020202020204" pitchFamily="34" charset="0"/>
                <a:cs typeface="Arial" panose="020B0604020202020204" pitchFamily="34" charset="0"/>
              </a:rPr>
              <a:t>age younger than 18 years or older than 35 years</a:t>
            </a:r>
          </a:p>
          <a:p>
            <a:pPr>
              <a:buFont typeface="+mj-lt"/>
              <a:buAutoNum type="arabicPeriod"/>
            </a:pPr>
            <a:r>
              <a:rPr lang="en-US">
                <a:latin typeface="Arial" panose="020B0604020202020204" pitchFamily="34" charset="0"/>
                <a:cs typeface="Arial" panose="020B0604020202020204" pitchFamily="34" charset="0"/>
              </a:rPr>
              <a:t>family history of preeclampsia</a:t>
            </a:r>
          </a:p>
          <a:p>
            <a:pPr>
              <a:buFont typeface="+mj-lt"/>
              <a:buAutoNum type="arabicPeriod"/>
            </a:pPr>
            <a:r>
              <a:rPr lang="en-US">
                <a:latin typeface="Arial" panose="020B0604020202020204" pitchFamily="34" charset="0"/>
                <a:cs typeface="Arial" panose="020B0604020202020204" pitchFamily="34" charset="0"/>
              </a:rPr>
              <a:t>lower socioeconomic group</a:t>
            </a:r>
          </a:p>
          <a:p>
            <a:pPr>
              <a:buFont typeface="+mj-lt"/>
              <a:buAutoNum type="arabicPeriod"/>
            </a:pPr>
            <a:r>
              <a:rPr lang="en-US">
                <a:latin typeface="Arial" panose="020B0604020202020204" pitchFamily="34" charset="0"/>
                <a:cs typeface="Arial" panose="020B0604020202020204" pitchFamily="34" charset="0"/>
              </a:rPr>
              <a:t>increased placental mass due to multifetal gestation or molar</a:t>
            </a: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5768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A782B-AE00-404A-9438-9F0F76F0126D}"/>
              </a:ext>
            </a:extLst>
          </p:cNvPr>
          <p:cNvSpPr>
            <a:spLocks noGrp="1"/>
          </p:cNvSpPr>
          <p:nvPr>
            <p:ph type="title"/>
          </p:nvPr>
        </p:nvSpPr>
        <p:spPr/>
        <p:txBody>
          <a:bodyPr/>
          <a:lstStyle/>
          <a:p>
            <a:r>
              <a:rPr lang="en-US"/>
              <a:t>C</a:t>
            </a:r>
            <a:r>
              <a:rPr lang="ar-SA"/>
              <a:t>linical manifestations and diagnostic tests of chronic hypertension. </a:t>
            </a:r>
            <a:endParaRPr lang="en-US"/>
          </a:p>
        </p:txBody>
      </p:sp>
      <p:graphicFrame>
        <p:nvGraphicFramePr>
          <p:cNvPr id="4" name="Table 4">
            <a:extLst>
              <a:ext uri="{FF2B5EF4-FFF2-40B4-BE49-F238E27FC236}">
                <a16:creationId xmlns:a16="http://schemas.microsoft.com/office/drawing/2014/main" id="{834C916B-49D4-5443-9290-58993251AFA7}"/>
              </a:ext>
            </a:extLst>
          </p:cNvPr>
          <p:cNvGraphicFramePr>
            <a:graphicFrameLocks noGrp="1"/>
          </p:cNvGraphicFramePr>
          <p:nvPr>
            <p:ph idx="1"/>
            <p:extLst>
              <p:ext uri="{D42A27DB-BD31-4B8C-83A1-F6EECF244321}">
                <p14:modId xmlns:p14="http://schemas.microsoft.com/office/powerpoint/2010/main" val="3923764308"/>
              </p:ext>
            </p:extLst>
          </p:nvPr>
        </p:nvGraphicFramePr>
        <p:xfrm>
          <a:off x="677334" y="2092856"/>
          <a:ext cx="8596140" cy="4632096"/>
        </p:xfrm>
        <a:graphic>
          <a:graphicData uri="http://schemas.openxmlformats.org/drawingml/2006/table">
            <a:tbl>
              <a:tblPr firstRow="1" bandRow="1">
                <a:tableStyleId>{72833802-FEF1-4C79-8D5D-14CF1EAF98D9}</a:tableStyleId>
              </a:tblPr>
              <a:tblGrid>
                <a:gridCol w="4298070">
                  <a:extLst>
                    <a:ext uri="{9D8B030D-6E8A-4147-A177-3AD203B41FA5}">
                      <a16:colId xmlns:a16="http://schemas.microsoft.com/office/drawing/2014/main" val="289961391"/>
                    </a:ext>
                  </a:extLst>
                </a:gridCol>
                <a:gridCol w="4298070">
                  <a:extLst>
                    <a:ext uri="{9D8B030D-6E8A-4147-A177-3AD203B41FA5}">
                      <a16:colId xmlns:a16="http://schemas.microsoft.com/office/drawing/2014/main" val="1448910784"/>
                    </a:ext>
                  </a:extLst>
                </a:gridCol>
              </a:tblGrid>
              <a:tr h="712630">
                <a:tc>
                  <a:txBody>
                    <a:bodyPr/>
                    <a:lstStyle/>
                    <a:p>
                      <a:r>
                        <a:rPr lang="en-US"/>
                        <a:t>C</a:t>
                      </a:r>
                      <a:r>
                        <a:rPr lang="ar-SA"/>
                        <a:t>linical manifestations </a:t>
                      </a:r>
                      <a:endParaRPr lang="en-US"/>
                    </a:p>
                  </a:txBody>
                  <a:tcPr/>
                </a:tc>
                <a:tc>
                  <a:txBody>
                    <a:bodyPr/>
                    <a:lstStyle/>
                    <a:p>
                      <a:r>
                        <a:rPr lang="ar-SA"/>
                        <a:t>Diagnostic tests </a:t>
                      </a:r>
                      <a:endParaRPr lang="en-US"/>
                    </a:p>
                  </a:txBody>
                  <a:tcPr/>
                </a:tc>
                <a:extLst>
                  <a:ext uri="{0D108BD9-81ED-4DB2-BD59-A6C34878D82A}">
                    <a16:rowId xmlns:a16="http://schemas.microsoft.com/office/drawing/2014/main" val="701194112"/>
                  </a:ext>
                </a:extLst>
              </a:tr>
              <a:tr h="3919466">
                <a:tc>
                  <a:txBody>
                    <a:bodyPr/>
                    <a:lstStyle/>
                    <a:p>
                      <a:pPr>
                        <a:buFont typeface="+mj-lt"/>
                        <a:buAutoNum type="arabicPeriod"/>
                      </a:pPr>
                      <a:r>
                        <a:rPr lang="en-US"/>
                        <a:t>Nausea</a:t>
                      </a:r>
                    </a:p>
                    <a:p>
                      <a:pPr>
                        <a:buFont typeface="+mj-lt"/>
                        <a:buAutoNum type="arabicPeriod"/>
                      </a:pPr>
                      <a:r>
                        <a:rPr lang="en-US"/>
                        <a:t>Vomiting</a:t>
                      </a:r>
                    </a:p>
                    <a:p>
                      <a:pPr>
                        <a:buFont typeface="+mj-lt"/>
                        <a:buAutoNum type="arabicPeriod"/>
                      </a:pPr>
                      <a:r>
                        <a:rPr lang="en-US"/>
                        <a:t>Malaise</a:t>
                      </a:r>
                    </a:p>
                    <a:p>
                      <a:pPr>
                        <a:buFont typeface="+mj-lt"/>
                        <a:buAutoNum type="arabicPeriod"/>
                      </a:pPr>
                      <a:r>
                        <a:rPr lang="en-US"/>
                        <a:t>Headache</a:t>
                      </a:r>
                    </a:p>
                    <a:p>
                      <a:pPr>
                        <a:buFont typeface="+mj-lt"/>
                        <a:buAutoNum type="arabicPeriod"/>
                      </a:pPr>
                      <a:r>
                        <a:rPr lang="en-US"/>
                        <a:t>Epigastric pain</a:t>
                      </a:r>
                    </a:p>
                  </a:txBody>
                  <a:tcPr/>
                </a:tc>
                <a:tc>
                  <a:txBody>
                    <a:bodyPr/>
                    <a:lstStyle/>
                    <a:p>
                      <a:pPr>
                        <a:buFont typeface="+mj-lt"/>
                        <a:buAutoNum type="arabicPeriod"/>
                      </a:pPr>
                      <a:r>
                        <a:rPr lang="en-US" sz="1800"/>
                        <a:t>Full blood count and cross-match - Ultrasound</a:t>
                      </a:r>
                    </a:p>
                    <a:p>
                      <a:pPr>
                        <a:buFont typeface="+mj-lt"/>
                        <a:buAutoNum type="arabicPeriod"/>
                      </a:pPr>
                      <a:r>
                        <a:rPr lang="en-US" sz="1800"/>
                        <a:t>Urea and creatinine + electrolytes - Liver function tests</a:t>
                      </a:r>
                    </a:p>
                    <a:p>
                      <a:pPr>
                        <a:buFont typeface="+mj-lt"/>
                        <a:buAutoNum type="arabicPeriod"/>
                      </a:pPr>
                      <a:r>
                        <a:rPr lang="en-US" sz="1800"/>
                        <a:t>24h urine collection for Proteinuria - Uric acid</a:t>
                      </a:r>
                    </a:p>
                    <a:p>
                      <a:pPr>
                        <a:buFont typeface="+mj-lt"/>
                        <a:buAutoNum type="arabicPeriod"/>
                      </a:pPr>
                      <a:r>
                        <a:rPr lang="en-US" sz="1800"/>
                        <a:t>Clotting profile</a:t>
                      </a:r>
                      <a:r>
                        <a:rPr lang="ar-SA" sz="1800"/>
                        <a:t>.</a:t>
                      </a:r>
                      <a:endParaRPr lang="en-US"/>
                    </a:p>
                  </a:txBody>
                  <a:tcPr/>
                </a:tc>
                <a:extLst>
                  <a:ext uri="{0D108BD9-81ED-4DB2-BD59-A6C34878D82A}">
                    <a16:rowId xmlns:a16="http://schemas.microsoft.com/office/drawing/2014/main" val="2488730772"/>
                  </a:ext>
                </a:extLst>
              </a:tr>
            </a:tbl>
          </a:graphicData>
        </a:graphic>
      </p:graphicFrame>
    </p:spTree>
    <p:extLst>
      <p:ext uri="{BB962C8B-B14F-4D97-AF65-F5344CB8AC3E}">
        <p14:creationId xmlns:p14="http://schemas.microsoft.com/office/powerpoint/2010/main" val="2676073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51342-8604-EC49-8A93-D416C374248F}"/>
              </a:ext>
            </a:extLst>
          </p:cNvPr>
          <p:cNvSpPr>
            <a:spLocks noGrp="1"/>
          </p:cNvSpPr>
          <p:nvPr>
            <p:ph type="title"/>
          </p:nvPr>
        </p:nvSpPr>
        <p:spPr/>
        <p:txBody>
          <a:bodyPr/>
          <a:lstStyle/>
          <a:p>
            <a:r>
              <a:rPr lang="ar-SA"/>
              <a:t>Nursing role, control and prevention. </a:t>
            </a:r>
            <a:endParaRPr lang="en-US"/>
          </a:p>
        </p:txBody>
      </p:sp>
      <p:graphicFrame>
        <p:nvGraphicFramePr>
          <p:cNvPr id="4" name="Table 4">
            <a:extLst>
              <a:ext uri="{FF2B5EF4-FFF2-40B4-BE49-F238E27FC236}">
                <a16:creationId xmlns:a16="http://schemas.microsoft.com/office/drawing/2014/main" id="{452AC9D7-1E81-C449-B4C9-6A68EC22EC83}"/>
              </a:ext>
            </a:extLst>
          </p:cNvPr>
          <p:cNvGraphicFramePr>
            <a:graphicFrameLocks noGrp="1"/>
          </p:cNvGraphicFramePr>
          <p:nvPr>
            <p:ph idx="1"/>
            <p:extLst>
              <p:ext uri="{D42A27DB-BD31-4B8C-83A1-F6EECF244321}">
                <p14:modId xmlns:p14="http://schemas.microsoft.com/office/powerpoint/2010/main" val="4240640195"/>
              </p:ext>
            </p:extLst>
          </p:nvPr>
        </p:nvGraphicFramePr>
        <p:xfrm>
          <a:off x="411766" y="1817083"/>
          <a:ext cx="8596140" cy="4895774"/>
        </p:xfrm>
        <a:graphic>
          <a:graphicData uri="http://schemas.openxmlformats.org/drawingml/2006/table">
            <a:tbl>
              <a:tblPr firstRow="1" bandRow="1">
                <a:tableStyleId>{72833802-FEF1-4C79-8D5D-14CF1EAF98D9}</a:tableStyleId>
              </a:tblPr>
              <a:tblGrid>
                <a:gridCol w="4298070">
                  <a:extLst>
                    <a:ext uri="{9D8B030D-6E8A-4147-A177-3AD203B41FA5}">
                      <a16:colId xmlns:a16="http://schemas.microsoft.com/office/drawing/2014/main" val="4116352673"/>
                    </a:ext>
                  </a:extLst>
                </a:gridCol>
                <a:gridCol w="4298070">
                  <a:extLst>
                    <a:ext uri="{9D8B030D-6E8A-4147-A177-3AD203B41FA5}">
                      <a16:colId xmlns:a16="http://schemas.microsoft.com/office/drawing/2014/main" val="3702858520"/>
                    </a:ext>
                  </a:extLst>
                </a:gridCol>
              </a:tblGrid>
              <a:tr h="521740">
                <a:tc>
                  <a:txBody>
                    <a:bodyPr/>
                    <a:lstStyle/>
                    <a:p>
                      <a:r>
                        <a:rPr lang="ar-SA"/>
                        <a:t>Nursing role </a:t>
                      </a:r>
                      <a:endParaRPr lang="en-US"/>
                    </a:p>
                  </a:txBody>
                  <a:tcPr/>
                </a:tc>
                <a:tc>
                  <a:txBody>
                    <a:bodyPr/>
                    <a:lstStyle/>
                    <a:p>
                      <a:r>
                        <a:rPr lang="en-US"/>
                        <a:t>C</a:t>
                      </a:r>
                      <a:r>
                        <a:rPr lang="ar-SA"/>
                        <a:t>ontrol and prevention </a:t>
                      </a:r>
                      <a:endParaRPr lang="en-US"/>
                    </a:p>
                  </a:txBody>
                  <a:tcPr/>
                </a:tc>
                <a:extLst>
                  <a:ext uri="{0D108BD9-81ED-4DB2-BD59-A6C34878D82A}">
                    <a16:rowId xmlns:a16="http://schemas.microsoft.com/office/drawing/2014/main" val="1962103818"/>
                  </a:ext>
                </a:extLst>
              </a:tr>
              <a:tr h="437403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a:t>give advice, and measure the blood pressure. The education deals with modifying behavior related to diet, physical activity, weight, stress, smoking, and alcohol  intake , decrease elevated blood pressure, and the problems hypertensive patients have coping with salt restriction To have an effect on blood pressure, weight reduction must be considerable</a:t>
                      </a:r>
                    </a:p>
                    <a:p>
                      <a:endParaRPr lang="en-US"/>
                    </a:p>
                  </a:txBody>
                  <a:tcPr/>
                </a:tc>
                <a:tc>
                  <a:txBody>
                    <a:bodyPr/>
                    <a:lstStyle/>
                    <a:p>
                      <a:r>
                        <a:rPr lang="en-US"/>
                        <a:t>B</a:t>
                      </a:r>
                      <a:r>
                        <a:rPr lang="ar-SA"/>
                        <a:t>ed rest and gives medications such as antihypertensive and anticoagulant medications such as aspirin. </a:t>
                      </a:r>
                      <a:endParaRPr lang="en-US"/>
                    </a:p>
                  </a:txBody>
                  <a:tcPr/>
                </a:tc>
                <a:extLst>
                  <a:ext uri="{0D108BD9-81ED-4DB2-BD59-A6C34878D82A}">
                    <a16:rowId xmlns:a16="http://schemas.microsoft.com/office/drawing/2014/main" val="2007807749"/>
                  </a:ext>
                </a:extLst>
              </a:tr>
            </a:tbl>
          </a:graphicData>
        </a:graphic>
      </p:graphicFrame>
    </p:spTree>
    <p:extLst>
      <p:ext uri="{BB962C8B-B14F-4D97-AF65-F5344CB8AC3E}">
        <p14:creationId xmlns:p14="http://schemas.microsoft.com/office/powerpoint/2010/main" val="4226464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10" y="347417"/>
            <a:ext cx="9355666" cy="1266230"/>
          </a:xfrm>
        </p:spPr>
        <p:txBody>
          <a:bodyPr>
            <a:normAutofit fontScale="90000"/>
          </a:bodyPr>
          <a:lstStyle/>
          <a:p>
            <a:r>
              <a:rPr lang="en-US"/>
              <a:t>5-C</a:t>
            </a:r>
            <a:r>
              <a:rPr lang="ar-SA"/>
              <a:t>hronic hypertension superimposed preeclampsia</a:t>
            </a:r>
            <a:endParaRPr lang="en-US" dirty="0"/>
          </a:p>
        </p:txBody>
      </p:sp>
      <p:sp>
        <p:nvSpPr>
          <p:cNvPr id="3" name="Content Placeholder 2"/>
          <p:cNvSpPr>
            <a:spLocks noGrp="1"/>
          </p:cNvSpPr>
          <p:nvPr>
            <p:ph idx="1"/>
          </p:nvPr>
        </p:nvSpPr>
        <p:spPr>
          <a:xfrm>
            <a:off x="677334" y="1613647"/>
            <a:ext cx="8596668" cy="4427715"/>
          </a:xfrm>
        </p:spPr>
        <p:txBody>
          <a:bodyPr>
            <a:normAutofit fontScale="92500" lnSpcReduction="10000"/>
          </a:bodyPr>
          <a:lstStyle/>
          <a:p>
            <a:pPr marL="0" indent="0">
              <a:buNone/>
            </a:pPr>
            <a:r>
              <a:rPr lang="en-US" sz="1600">
                <a:latin typeface="Arial" panose="020B0604020202020204" pitchFamily="34" charset="0"/>
                <a:cs typeface="Arial" panose="020B0604020202020204" pitchFamily="34" charset="0"/>
              </a:rPr>
              <a:t>Preeclampsia may complicate all other hypertensive disorders, and in fact the incidence is four to five times that in nonhypertensive pregnant women (4). In such cases, prognosis for the woman and her fetus is worse than either condition </a:t>
            </a:r>
            <a:r>
              <a:rPr lang="ar-SA" sz="1600">
                <a:latin typeface="Arial" panose="020B0604020202020204" pitchFamily="34" charset="0"/>
                <a:cs typeface="Arial" panose="020B0604020202020204" pitchFamily="34" charset="0"/>
              </a:rPr>
              <a:t>alone</a:t>
            </a:r>
            <a:r>
              <a:rPr lang="ar-SA" sz="2800"/>
              <a:t>. </a:t>
            </a:r>
            <a:endParaRPr lang="en-US" sz="2400" dirty="0">
              <a:latin typeface="Arial" panose="020B0604020202020204" pitchFamily="34" charset="0"/>
              <a:cs typeface="Arial" panose="020B0604020202020204" pitchFamily="34" charset="0"/>
            </a:endParaRPr>
          </a:p>
          <a:p>
            <a:pPr marL="0" indent="0">
              <a:buNone/>
            </a:pPr>
            <a:endParaRPr lang="ar-SA" sz="2400">
              <a:solidFill>
                <a:schemeClr val="accent1"/>
              </a:solidFill>
            </a:endParaRPr>
          </a:p>
          <a:p>
            <a:pPr marL="0" indent="0">
              <a:buNone/>
            </a:pPr>
            <a:r>
              <a:rPr lang="ar-SA" sz="3200">
                <a:solidFill>
                  <a:schemeClr val="accent1"/>
                </a:solidFill>
              </a:rPr>
              <a:t>Risk factors  </a:t>
            </a:r>
            <a:r>
              <a:rPr lang="ar-SA" sz="2400">
                <a:solidFill>
                  <a:schemeClr val="accent1"/>
                </a:solidFill>
              </a:rPr>
              <a:t>:</a:t>
            </a:r>
          </a:p>
          <a:p>
            <a:pPr marL="0" indent="0">
              <a:buNone/>
            </a:pPr>
            <a:r>
              <a:rPr lang="ar-SA" sz="2400">
                <a:solidFill>
                  <a:schemeClr val="accent1"/>
                </a:solidFill>
              </a:rPr>
              <a:t>_</a:t>
            </a:r>
            <a:r>
              <a:rPr lang="ar-SA" sz="1900">
                <a:solidFill>
                  <a:schemeClr val="tx1"/>
                </a:solidFill>
              </a:rPr>
              <a:t>chronic hypertension </a:t>
            </a:r>
          </a:p>
          <a:p>
            <a:pPr marL="0" indent="0">
              <a:buNone/>
            </a:pPr>
            <a:r>
              <a:rPr lang="ar-SA" sz="1900">
                <a:solidFill>
                  <a:schemeClr val="tx1"/>
                </a:solidFill>
              </a:rPr>
              <a:t>_</a:t>
            </a:r>
            <a:r>
              <a:rPr lang="en-US" sz="1900">
                <a:solidFill>
                  <a:schemeClr val="tx1"/>
                </a:solidFill>
              </a:rPr>
              <a:t>F</a:t>
            </a:r>
            <a:r>
              <a:rPr lang="ar-SA" sz="1900">
                <a:solidFill>
                  <a:schemeClr val="tx1"/>
                </a:solidFill>
              </a:rPr>
              <a:t>amily history</a:t>
            </a:r>
          </a:p>
          <a:p>
            <a:pPr marL="0" indent="0">
              <a:buNone/>
            </a:pPr>
            <a:r>
              <a:rPr lang="ar-SA" sz="1900">
                <a:solidFill>
                  <a:schemeClr val="tx1"/>
                </a:solidFill>
              </a:rPr>
              <a:t>_primigravida </a:t>
            </a:r>
          </a:p>
          <a:p>
            <a:pPr marL="0" indent="0">
              <a:buNone/>
            </a:pPr>
            <a:r>
              <a:rPr lang="ar-SA" sz="1900">
                <a:solidFill>
                  <a:schemeClr val="tx1"/>
                </a:solidFill>
              </a:rPr>
              <a:t>_multiple Pregnancy </a:t>
            </a:r>
          </a:p>
          <a:p>
            <a:pPr marL="0" indent="0">
              <a:buNone/>
            </a:pPr>
            <a:r>
              <a:rPr lang="ar-SA" sz="1900">
                <a:solidFill>
                  <a:schemeClr val="tx1"/>
                </a:solidFill>
              </a:rPr>
              <a:t>_over 35 years </a:t>
            </a:r>
          </a:p>
          <a:p>
            <a:pPr marL="0" indent="0">
              <a:buNone/>
            </a:pPr>
            <a:r>
              <a:rPr lang="ar-SA" sz="1900">
                <a:solidFill>
                  <a:schemeClr val="tx1"/>
                </a:solidFill>
              </a:rPr>
              <a:t>_diabetes mellitus </a:t>
            </a:r>
          </a:p>
          <a:p>
            <a:pPr marL="0" indent="0">
              <a:buNone/>
            </a:pPr>
            <a:endParaRPr lang="en-US" sz="2400" dirty="0">
              <a:solidFill>
                <a:schemeClr val="accent1"/>
              </a:solidFill>
            </a:endParaRPr>
          </a:p>
        </p:txBody>
      </p:sp>
    </p:spTree>
    <p:extLst>
      <p:ext uri="{BB962C8B-B14F-4D97-AF65-F5344CB8AC3E}">
        <p14:creationId xmlns:p14="http://schemas.microsoft.com/office/powerpoint/2010/main" val="442358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C349-CC7E-DB47-910F-47B7C7CA70C4}"/>
              </a:ext>
            </a:extLst>
          </p:cNvPr>
          <p:cNvSpPr>
            <a:spLocks noGrp="1"/>
          </p:cNvSpPr>
          <p:nvPr>
            <p:ph type="title"/>
          </p:nvPr>
        </p:nvSpPr>
        <p:spPr/>
        <p:txBody>
          <a:bodyPr>
            <a:normAutofit fontScale="90000"/>
          </a:bodyPr>
          <a:lstStyle/>
          <a:p>
            <a:r>
              <a:rPr lang="en-US"/>
              <a:t>C</a:t>
            </a:r>
            <a:r>
              <a:rPr lang="ar-SA"/>
              <a:t>linical manifestations and diagnostic tests of chronic hypertension superimposed preeclampsia.</a:t>
            </a:r>
            <a:endParaRPr lang="en-US"/>
          </a:p>
        </p:txBody>
      </p:sp>
      <p:graphicFrame>
        <p:nvGraphicFramePr>
          <p:cNvPr id="4" name="Table 4">
            <a:extLst>
              <a:ext uri="{FF2B5EF4-FFF2-40B4-BE49-F238E27FC236}">
                <a16:creationId xmlns:a16="http://schemas.microsoft.com/office/drawing/2014/main" id="{A50C489B-B02D-C942-948A-89D85CC4F86A}"/>
              </a:ext>
            </a:extLst>
          </p:cNvPr>
          <p:cNvGraphicFramePr>
            <a:graphicFrameLocks noGrp="1"/>
          </p:cNvGraphicFramePr>
          <p:nvPr>
            <p:ph idx="1"/>
            <p:extLst>
              <p:ext uri="{D42A27DB-BD31-4B8C-83A1-F6EECF244321}">
                <p14:modId xmlns:p14="http://schemas.microsoft.com/office/powerpoint/2010/main" val="1653533601"/>
              </p:ext>
            </p:extLst>
          </p:nvPr>
        </p:nvGraphicFramePr>
        <p:xfrm>
          <a:off x="677862" y="2160587"/>
          <a:ext cx="8596140" cy="4431317"/>
        </p:xfrm>
        <a:graphic>
          <a:graphicData uri="http://schemas.openxmlformats.org/drawingml/2006/table">
            <a:tbl>
              <a:tblPr firstRow="1" bandRow="1">
                <a:table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ableStyle>
              </a:tblPr>
              <a:tblGrid>
                <a:gridCol w="4298070">
                  <a:extLst>
                    <a:ext uri="{9D8B030D-6E8A-4147-A177-3AD203B41FA5}">
                      <a16:colId xmlns:a16="http://schemas.microsoft.com/office/drawing/2014/main" val="1102166528"/>
                    </a:ext>
                  </a:extLst>
                </a:gridCol>
                <a:gridCol w="4298070">
                  <a:extLst>
                    <a:ext uri="{9D8B030D-6E8A-4147-A177-3AD203B41FA5}">
                      <a16:colId xmlns:a16="http://schemas.microsoft.com/office/drawing/2014/main" val="2174185399"/>
                    </a:ext>
                  </a:extLst>
                </a:gridCol>
              </a:tblGrid>
              <a:tr h="381920">
                <a:tc>
                  <a:txBody>
                    <a:bodyPr/>
                    <a:lstStyle/>
                    <a:p>
                      <a:r>
                        <a:rPr lang="en-US"/>
                        <a:t>C</a:t>
                      </a:r>
                      <a:r>
                        <a:rPr lang="ar-SA"/>
                        <a:t>linical manifestations </a:t>
                      </a:r>
                      <a:endParaRPr lang="en-US"/>
                    </a:p>
                  </a:txBody>
                  <a:tcPr/>
                </a:tc>
                <a:tc>
                  <a:txBody>
                    <a:bodyPr/>
                    <a:lstStyle/>
                    <a:p>
                      <a:r>
                        <a:rPr lang="ar-SA"/>
                        <a:t>Diagnostic tests </a:t>
                      </a:r>
                      <a:endParaRPr lang="en-US"/>
                    </a:p>
                  </a:txBody>
                  <a:tcPr/>
                </a:tc>
                <a:extLst>
                  <a:ext uri="{0D108BD9-81ED-4DB2-BD59-A6C34878D82A}">
                    <a16:rowId xmlns:a16="http://schemas.microsoft.com/office/drawing/2014/main" val="2672908222"/>
                  </a:ext>
                </a:extLst>
              </a:tr>
              <a:tr h="4049397">
                <a:tc>
                  <a:txBody>
                    <a:bodyPr/>
                    <a:lstStyle/>
                    <a:p>
                      <a:pPr>
                        <a:buFont typeface="+mj-lt"/>
                        <a:buAutoNum type="arabicPeriod"/>
                      </a:pPr>
                      <a:r>
                        <a:rPr lang="en-US"/>
                        <a:t>Rapid weight gain (caused by body fluid and seen as swelling in face, hands, and feet)</a:t>
                      </a:r>
                    </a:p>
                    <a:p>
                      <a:pPr>
                        <a:buFont typeface="+mj-lt"/>
                        <a:buAutoNum type="arabicPeriod"/>
                      </a:pPr>
                      <a:r>
                        <a:rPr lang="en-US"/>
                        <a:t>Abdominal pain</a:t>
                      </a:r>
                    </a:p>
                    <a:p>
                      <a:pPr>
                        <a:buFont typeface="+mj-lt"/>
                        <a:buAutoNum type="arabicPeriod"/>
                      </a:pPr>
                      <a:r>
                        <a:rPr lang="en-US"/>
                        <a:t>Severe headaches</a:t>
                      </a:r>
                    </a:p>
                    <a:p>
                      <a:pPr>
                        <a:buFont typeface="+mj-lt"/>
                        <a:buAutoNum type="arabicPeriod"/>
                      </a:pPr>
                      <a:r>
                        <a:rPr lang="en-US"/>
                        <a:t>Reduced urine output</a:t>
                      </a:r>
                    </a:p>
                    <a:p>
                      <a:pPr>
                        <a:buFont typeface="+mj-lt"/>
                        <a:buAutoNum type="arabicPeriod"/>
                      </a:pPr>
                      <a:r>
                        <a:rPr lang="en-US"/>
                        <a:t>Dizziness</a:t>
                      </a:r>
                    </a:p>
                    <a:p>
                      <a:pPr>
                        <a:buFont typeface="+mj-lt"/>
                        <a:buAutoNum type="arabicPeriod"/>
                      </a:pPr>
                      <a:r>
                        <a:rPr lang="en-US"/>
                        <a:t>Excessive nausea and vomiting</a:t>
                      </a:r>
                    </a:p>
                    <a:p>
                      <a:pPr>
                        <a:buFont typeface="+mj-lt"/>
                        <a:buAutoNum type="arabicPeriod"/>
                      </a:pPr>
                      <a:r>
                        <a:rPr lang="en-US"/>
                        <a:t>Visual changes (blurry vision, flashing lights, floaters)</a:t>
                      </a:r>
                    </a:p>
                    <a:p>
                      <a:endParaRPr lang="en-US"/>
                    </a:p>
                  </a:txBody>
                  <a:tcPr/>
                </a:tc>
                <a:tc>
                  <a:txBody>
                    <a:bodyPr/>
                    <a:lstStyle/>
                    <a:p>
                      <a:pPr>
                        <a:buFont typeface="+mj-lt"/>
                        <a:buAutoNum type="arabicPeriod"/>
                      </a:pPr>
                      <a:r>
                        <a:rPr lang="en-US"/>
                        <a:t>Proteinuria (in24 hour urine collection)</a:t>
                      </a:r>
                    </a:p>
                    <a:p>
                      <a:pPr>
                        <a:buFont typeface="+mj-lt"/>
                        <a:buAutoNum type="arabicPeriod"/>
                      </a:pPr>
                      <a:r>
                        <a:rPr lang="en-US"/>
                        <a:t>Obstetrical Ultrasound and Doppler</a:t>
                      </a:r>
                    </a:p>
                    <a:p>
                      <a:pPr>
                        <a:buFont typeface="+mj-lt"/>
                        <a:buAutoNum type="arabicPeriod"/>
                      </a:pPr>
                      <a:r>
                        <a:rPr lang="nl-NL"/>
                        <a:t> uric acid </a:t>
                      </a:r>
                      <a:r>
                        <a:rPr lang="ar-SA"/>
                        <a:t>- </a:t>
                      </a:r>
                      <a:r>
                        <a:rPr lang="en-US"/>
                        <a:t>Urea, creatinine, electrolytes, Liver function Test and</a:t>
                      </a:r>
                    </a:p>
                    <a:p>
                      <a:pPr>
                        <a:buFont typeface="+mj-lt"/>
                        <a:buAutoNum type="arabicPeriod"/>
                      </a:pPr>
                      <a:r>
                        <a:rPr lang="en-US"/>
                        <a:t>Fetal heart monitoring</a:t>
                      </a:r>
                      <a:r>
                        <a:rPr lang="ar-SA"/>
                        <a:t>.</a:t>
                      </a:r>
                      <a:endParaRPr lang="en-US"/>
                    </a:p>
                  </a:txBody>
                  <a:tcPr/>
                </a:tc>
                <a:extLst>
                  <a:ext uri="{0D108BD9-81ED-4DB2-BD59-A6C34878D82A}">
                    <a16:rowId xmlns:a16="http://schemas.microsoft.com/office/drawing/2014/main" val="1229826004"/>
                  </a:ext>
                </a:extLst>
              </a:tr>
            </a:tbl>
          </a:graphicData>
        </a:graphic>
      </p:graphicFrame>
    </p:spTree>
    <p:extLst>
      <p:ext uri="{BB962C8B-B14F-4D97-AF65-F5344CB8AC3E}">
        <p14:creationId xmlns:p14="http://schemas.microsoft.com/office/powerpoint/2010/main" val="123124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3D360-08A0-2743-B5B1-0FEACF63D509}"/>
              </a:ext>
            </a:extLst>
          </p:cNvPr>
          <p:cNvSpPr>
            <a:spLocks noGrp="1"/>
          </p:cNvSpPr>
          <p:nvPr>
            <p:ph type="title"/>
          </p:nvPr>
        </p:nvSpPr>
        <p:spPr/>
        <p:txBody>
          <a:bodyPr/>
          <a:lstStyle/>
          <a:p>
            <a:r>
              <a:rPr lang="ar-SA"/>
              <a:t>Outline of seminar : </a:t>
            </a:r>
            <a:endParaRPr lang="en-US"/>
          </a:p>
        </p:txBody>
      </p:sp>
      <p:sp>
        <p:nvSpPr>
          <p:cNvPr id="3" name="Content Placeholder 2">
            <a:extLst>
              <a:ext uri="{FF2B5EF4-FFF2-40B4-BE49-F238E27FC236}">
                <a16:creationId xmlns:a16="http://schemas.microsoft.com/office/drawing/2014/main" id="{31C09B73-A01D-8B47-9F6E-8C5C56125A13}"/>
              </a:ext>
            </a:extLst>
          </p:cNvPr>
          <p:cNvSpPr>
            <a:spLocks noGrp="1"/>
          </p:cNvSpPr>
          <p:nvPr>
            <p:ph idx="1"/>
          </p:nvPr>
        </p:nvSpPr>
        <p:spPr/>
        <p:txBody>
          <a:bodyPr/>
          <a:lstStyle/>
          <a:p>
            <a:r>
              <a:rPr lang="en-US"/>
              <a:t>I</a:t>
            </a:r>
            <a:r>
              <a:rPr lang="ar-SA"/>
              <a:t>ntroduction </a:t>
            </a:r>
          </a:p>
          <a:p>
            <a:r>
              <a:rPr lang="en-US"/>
              <a:t>Classification</a:t>
            </a:r>
            <a:r>
              <a:rPr lang="ar-SA"/>
              <a:t> for each types. </a:t>
            </a:r>
          </a:p>
          <a:p>
            <a:r>
              <a:rPr lang="en-US"/>
              <a:t>D</a:t>
            </a:r>
            <a:r>
              <a:rPr lang="ar-SA"/>
              <a:t>efine of each types. </a:t>
            </a:r>
          </a:p>
          <a:p>
            <a:r>
              <a:rPr lang="en-US"/>
              <a:t>Causes</a:t>
            </a:r>
            <a:r>
              <a:rPr lang="ar-SA"/>
              <a:t> and </a:t>
            </a:r>
            <a:r>
              <a:rPr lang="en-US"/>
              <a:t>risk factors</a:t>
            </a:r>
            <a:r>
              <a:rPr lang="ar-SA"/>
              <a:t> for each types </a:t>
            </a:r>
          </a:p>
          <a:p>
            <a:r>
              <a:rPr lang="en-US"/>
              <a:t>clinical manifestation of each </a:t>
            </a:r>
            <a:r>
              <a:rPr lang="ar-SA"/>
              <a:t>types .</a:t>
            </a:r>
          </a:p>
          <a:p>
            <a:r>
              <a:rPr lang="en-US"/>
              <a:t>diagnosis for each types</a:t>
            </a:r>
            <a:endParaRPr lang="ar-SA"/>
          </a:p>
          <a:p>
            <a:r>
              <a:rPr lang="en-US"/>
              <a:t>management for each types,</a:t>
            </a:r>
            <a:endParaRPr lang="ar-SA"/>
          </a:p>
          <a:p>
            <a:r>
              <a:rPr lang="ar-SA"/>
              <a:t>Aim of seminar ) </a:t>
            </a:r>
            <a:r>
              <a:rPr lang="en-US"/>
              <a:t>effect of hypertension on mother and her fetus</a:t>
            </a:r>
            <a:r>
              <a:rPr lang="ar-SA"/>
              <a:t>(</a:t>
            </a:r>
          </a:p>
          <a:p>
            <a:r>
              <a:rPr lang="en-US"/>
              <a:t>prevention and control of each </a:t>
            </a:r>
            <a:r>
              <a:rPr lang="ar-SA"/>
              <a:t>types .</a:t>
            </a:r>
          </a:p>
        </p:txBody>
      </p:sp>
    </p:spTree>
    <p:extLst>
      <p:ext uri="{BB962C8B-B14F-4D97-AF65-F5344CB8AC3E}">
        <p14:creationId xmlns:p14="http://schemas.microsoft.com/office/powerpoint/2010/main" val="18342907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2984"/>
          </a:xfrm>
        </p:spPr>
        <p:txBody>
          <a:bodyPr>
            <a:normAutofit fontScale="90000"/>
          </a:bodyPr>
          <a:lstStyle/>
          <a:p>
            <a:r>
              <a:rPr lang="en-US"/>
              <a:t>Nursing role </a:t>
            </a:r>
            <a:br>
              <a:rPr lang="en-US" dirty="0"/>
            </a:br>
            <a:endParaRPr lang="en-US" dirty="0"/>
          </a:p>
        </p:txBody>
      </p:sp>
      <p:sp>
        <p:nvSpPr>
          <p:cNvPr id="3" name="Content Placeholder 2"/>
          <p:cNvSpPr>
            <a:spLocks noGrp="1"/>
          </p:cNvSpPr>
          <p:nvPr>
            <p:ph idx="1"/>
          </p:nvPr>
        </p:nvSpPr>
        <p:spPr>
          <a:xfrm>
            <a:off x="677334" y="1645921"/>
            <a:ext cx="8596668" cy="4395442"/>
          </a:xfrm>
        </p:spPr>
        <p:txBody>
          <a:bodyPr>
            <a:normAutofit/>
          </a:bodyPr>
          <a:lstStyle/>
          <a:p>
            <a:pPr>
              <a:buFont typeface="+mj-lt"/>
              <a:buAutoNum type="arabicPeriod"/>
            </a:pPr>
            <a:r>
              <a:rPr lang="en-US" sz="2400" dirty="0">
                <a:latin typeface="Arial" panose="020B0604020202020204" pitchFamily="34" charset="0"/>
                <a:cs typeface="Arial" panose="020B0604020202020204" pitchFamily="34" charset="0"/>
              </a:rPr>
              <a:t>Immediate delivery which is the primary choice at 34 weeks' gestation or later.</a:t>
            </a:r>
          </a:p>
          <a:p>
            <a:pPr>
              <a:buFont typeface="+mj-lt"/>
              <a:buAutoNum type="arabicPeriod"/>
            </a:pPr>
            <a:r>
              <a:rPr lang="en-US" sz="2400" dirty="0">
                <a:latin typeface="Arial" panose="020B0604020202020204" pitchFamily="34" charset="0"/>
                <a:cs typeface="Arial" panose="020B0604020202020204" pitchFamily="34" charset="0"/>
              </a:rPr>
              <a:t>Delivery within 48 hours after evaluation, stabilization of the maternal clinical condition and CS treatment. At 27 to 34 weeks of gestation, this option appears appropriate and rational for the majority of cases.</a:t>
            </a:r>
          </a:p>
          <a:p>
            <a:pPr>
              <a:buFont typeface="+mj-lt"/>
              <a:buAutoNum type="arabicPeriod"/>
            </a:pPr>
            <a:r>
              <a:rPr lang="en-US" sz="2400" dirty="0">
                <a:latin typeface="Arial" panose="020B0604020202020204" pitchFamily="34" charset="0"/>
                <a:cs typeface="Arial" panose="020B0604020202020204" pitchFamily="34" charset="0"/>
              </a:rPr>
              <a:t>Expectant (conservative) management for more than 48–72 hours may be considered in pregnant women before 27 weeks' gestation. In this situation, CS treatment is often used, but the regimens vary considerably.</a:t>
            </a:r>
          </a:p>
        </p:txBody>
      </p:sp>
    </p:spTree>
    <p:extLst>
      <p:ext uri="{BB962C8B-B14F-4D97-AF65-F5344CB8AC3E}">
        <p14:creationId xmlns:p14="http://schemas.microsoft.com/office/powerpoint/2010/main" val="498395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556381"/>
            <a:ext cx="8596668" cy="1751932"/>
          </a:xfrm>
        </p:spPr>
        <p:txBody>
          <a:bodyPr>
            <a:normAutofit fontScale="90000"/>
          </a:bodyPr>
          <a:lstStyle/>
          <a:p>
            <a:pPr algn="ctr"/>
            <a:r>
              <a:rPr lang="ar-SA" sz="4000" b="1"/>
              <a:t>Aim of seminar</a:t>
            </a:r>
            <a:r>
              <a:rPr lang="ar-SA"/>
              <a:t> </a:t>
            </a:r>
            <a:br>
              <a:rPr lang="ar-SA"/>
            </a:br>
            <a:r>
              <a:rPr lang="en-US"/>
              <a:t>Effect </a:t>
            </a:r>
            <a:r>
              <a:rPr lang="en-US" dirty="0"/>
              <a:t>of hypertension to fetus and mother</a:t>
            </a:r>
            <a:br>
              <a:rPr lang="en-US"/>
            </a:br>
            <a:endParaRPr lang="en-US" dirty="0"/>
          </a:p>
        </p:txBody>
      </p:sp>
      <p:pic>
        <p:nvPicPr>
          <p:cNvPr id="4" name="صورة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10959" y="1872884"/>
            <a:ext cx="8129417" cy="4514439"/>
          </a:xfrm>
          <a:prstGeom prst="rect">
            <a:avLst/>
          </a:prstGeom>
        </p:spPr>
      </p:pic>
    </p:spTree>
    <p:extLst>
      <p:ext uri="{BB962C8B-B14F-4D97-AF65-F5344CB8AC3E}">
        <p14:creationId xmlns:p14="http://schemas.microsoft.com/office/powerpoint/2010/main" val="2559055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7986"/>
          </a:xfrm>
        </p:spPr>
        <p:txBody>
          <a:bodyPr/>
          <a:lstStyle/>
          <a:p>
            <a:r>
              <a:rPr lang="nl-NL" dirty="0"/>
              <a:t>Clinical manifestation of each type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9169916"/>
              </p:ext>
            </p:extLst>
          </p:nvPr>
        </p:nvGraphicFramePr>
        <p:xfrm>
          <a:off x="591671" y="1635162"/>
          <a:ext cx="8682331" cy="4120179"/>
        </p:xfrm>
        <a:graphic>
          <a:graphicData uri="http://schemas.openxmlformats.org/drawingml/2006/table">
            <a:tbl>
              <a:tblPr firstRow="1" firstCol="1" bandRow="1">
                <a:tableStyleId>{5C22544A-7EE6-4342-B048-85BDC9FD1C3A}</a:tableStyleId>
              </a:tblPr>
              <a:tblGrid>
                <a:gridCol w="1314539">
                  <a:extLst>
                    <a:ext uri="{9D8B030D-6E8A-4147-A177-3AD203B41FA5}">
                      <a16:colId xmlns:a16="http://schemas.microsoft.com/office/drawing/2014/main" val="20000"/>
                    </a:ext>
                  </a:extLst>
                </a:gridCol>
                <a:gridCol w="1551033">
                  <a:extLst>
                    <a:ext uri="{9D8B030D-6E8A-4147-A177-3AD203B41FA5}">
                      <a16:colId xmlns:a16="http://schemas.microsoft.com/office/drawing/2014/main" val="20001"/>
                    </a:ext>
                  </a:extLst>
                </a:gridCol>
                <a:gridCol w="2068195">
                  <a:extLst>
                    <a:ext uri="{9D8B030D-6E8A-4147-A177-3AD203B41FA5}">
                      <a16:colId xmlns:a16="http://schemas.microsoft.com/office/drawing/2014/main" val="20002"/>
                    </a:ext>
                  </a:extLst>
                </a:gridCol>
                <a:gridCol w="2392131">
                  <a:extLst>
                    <a:ext uri="{9D8B030D-6E8A-4147-A177-3AD203B41FA5}">
                      <a16:colId xmlns:a16="http://schemas.microsoft.com/office/drawing/2014/main" val="20003"/>
                    </a:ext>
                  </a:extLst>
                </a:gridCol>
                <a:gridCol w="1356433">
                  <a:extLst>
                    <a:ext uri="{9D8B030D-6E8A-4147-A177-3AD203B41FA5}">
                      <a16:colId xmlns:a16="http://schemas.microsoft.com/office/drawing/2014/main" val="20004"/>
                    </a:ext>
                  </a:extLst>
                </a:gridCol>
              </a:tblGrid>
              <a:tr h="401969">
                <a:tc>
                  <a:txBody>
                    <a:bodyPr/>
                    <a:lstStyle/>
                    <a:p>
                      <a:pPr algn="l" rtl="0">
                        <a:spcAft>
                          <a:spcPts val="0"/>
                        </a:spcAft>
                      </a:pPr>
                      <a:r>
                        <a:rPr lang="en-US" sz="1400">
                          <a:effectLst/>
                        </a:rPr>
                        <a:t>Symptoms  </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solidFill>
                            <a:srgbClr val="FFFF00"/>
                          </a:solidFill>
                          <a:effectLst/>
                        </a:rPr>
                        <a:t>Preeclampsia</a:t>
                      </a:r>
                      <a:endParaRPr lang="en-US" sz="105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solidFill>
                            <a:srgbClr val="FFFF00"/>
                          </a:solidFill>
                          <a:effectLst/>
                        </a:rPr>
                        <a:t>Eclampsia </a:t>
                      </a:r>
                      <a:endParaRPr lang="en-US" sz="105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solidFill>
                            <a:srgbClr val="FFFF00"/>
                          </a:solidFill>
                          <a:effectLst/>
                        </a:rPr>
                        <a:t>Gestational</a:t>
                      </a:r>
                      <a:endParaRPr lang="en-US" sz="105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solidFill>
                            <a:srgbClr val="FFFF00"/>
                          </a:solidFill>
                          <a:effectLst/>
                        </a:rPr>
                        <a:t>Chronic</a:t>
                      </a:r>
                      <a:endParaRPr lang="en-US" sz="1050" dirty="0">
                        <a:solidFill>
                          <a:srgbClr val="FFFF0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extLst>
                  <a:ext uri="{0D108BD9-81ED-4DB2-BD59-A6C34878D82A}">
                    <a16:rowId xmlns:a16="http://schemas.microsoft.com/office/drawing/2014/main" val="10000"/>
                  </a:ext>
                </a:extLst>
              </a:tr>
              <a:tr h="602953">
                <a:tc>
                  <a:txBody>
                    <a:bodyPr/>
                    <a:lstStyle/>
                    <a:p>
                      <a:pPr algn="l" rtl="0">
                        <a:spcAft>
                          <a:spcPts val="0"/>
                        </a:spcAft>
                      </a:pPr>
                      <a:r>
                        <a:rPr lang="en-US" sz="1400" dirty="0">
                          <a:solidFill>
                            <a:srgbClr val="002060"/>
                          </a:solidFill>
                          <a:effectLst/>
                        </a:rPr>
                        <a:t>B/P</a:t>
                      </a:r>
                      <a:endParaRPr lang="en-US" sz="105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140/80mmHg</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160/110mmHg</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140/80mmHh</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140/80mmHg</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extLst>
                  <a:ext uri="{0D108BD9-81ED-4DB2-BD59-A6C34878D82A}">
                    <a16:rowId xmlns:a16="http://schemas.microsoft.com/office/drawing/2014/main" val="10001"/>
                  </a:ext>
                </a:extLst>
              </a:tr>
              <a:tr h="703445">
                <a:tc>
                  <a:txBody>
                    <a:bodyPr/>
                    <a:lstStyle/>
                    <a:p>
                      <a:pPr algn="l" rtl="0">
                        <a:spcAft>
                          <a:spcPts val="0"/>
                        </a:spcAft>
                      </a:pPr>
                      <a:r>
                        <a:rPr lang="en-US" sz="1400" dirty="0">
                          <a:solidFill>
                            <a:srgbClr val="002060"/>
                          </a:solidFill>
                          <a:effectLst/>
                        </a:rPr>
                        <a:t>Protein urea </a:t>
                      </a:r>
                      <a:endParaRPr lang="en-US" sz="105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Present </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Present</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No</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No</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extLst>
                  <a:ext uri="{0D108BD9-81ED-4DB2-BD59-A6C34878D82A}">
                    <a16:rowId xmlns:a16="http://schemas.microsoft.com/office/drawing/2014/main" val="10002"/>
                  </a:ext>
                </a:extLst>
              </a:tr>
              <a:tr h="703445">
                <a:tc>
                  <a:txBody>
                    <a:bodyPr/>
                    <a:lstStyle/>
                    <a:p>
                      <a:pPr algn="l" rtl="0">
                        <a:spcAft>
                          <a:spcPts val="0"/>
                        </a:spcAft>
                      </a:pPr>
                      <a:r>
                        <a:rPr lang="en-US" sz="1400" dirty="0">
                          <a:solidFill>
                            <a:srgbClr val="002060"/>
                          </a:solidFill>
                          <a:effectLst/>
                        </a:rPr>
                        <a:t>Headache</a:t>
                      </a:r>
                      <a:endParaRPr lang="en-US" sz="105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Present</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Present</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Present</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Present </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extLst>
                  <a:ext uri="{0D108BD9-81ED-4DB2-BD59-A6C34878D82A}">
                    <a16:rowId xmlns:a16="http://schemas.microsoft.com/office/drawing/2014/main" val="10003"/>
                  </a:ext>
                </a:extLst>
              </a:tr>
              <a:tr h="502460">
                <a:tc>
                  <a:txBody>
                    <a:bodyPr/>
                    <a:lstStyle/>
                    <a:p>
                      <a:pPr algn="l" rtl="0">
                        <a:spcAft>
                          <a:spcPts val="0"/>
                        </a:spcAft>
                      </a:pPr>
                      <a:r>
                        <a:rPr lang="en-US" sz="1400" dirty="0">
                          <a:solidFill>
                            <a:srgbClr val="002060"/>
                          </a:solidFill>
                          <a:effectLst/>
                        </a:rPr>
                        <a:t>Edema</a:t>
                      </a:r>
                      <a:endParaRPr lang="en-US" sz="105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Present</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Present </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No</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No</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extLst>
                  <a:ext uri="{0D108BD9-81ED-4DB2-BD59-A6C34878D82A}">
                    <a16:rowId xmlns:a16="http://schemas.microsoft.com/office/drawing/2014/main" val="10004"/>
                  </a:ext>
                </a:extLst>
              </a:tr>
              <a:tr h="803938">
                <a:tc>
                  <a:txBody>
                    <a:bodyPr/>
                    <a:lstStyle/>
                    <a:p>
                      <a:pPr algn="l" rtl="0">
                        <a:spcAft>
                          <a:spcPts val="0"/>
                        </a:spcAft>
                      </a:pPr>
                      <a:r>
                        <a:rPr lang="en-US" sz="1400" dirty="0">
                          <a:solidFill>
                            <a:srgbClr val="002060"/>
                          </a:solidFill>
                          <a:effectLst/>
                        </a:rPr>
                        <a:t>Vision change </a:t>
                      </a:r>
                      <a:endParaRPr lang="en-US" sz="105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Present </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Present</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Present</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Present</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extLst>
                  <a:ext uri="{0D108BD9-81ED-4DB2-BD59-A6C34878D82A}">
                    <a16:rowId xmlns:a16="http://schemas.microsoft.com/office/drawing/2014/main" val="10005"/>
                  </a:ext>
                </a:extLst>
              </a:tr>
              <a:tr h="401969">
                <a:tc>
                  <a:txBody>
                    <a:bodyPr/>
                    <a:lstStyle/>
                    <a:p>
                      <a:pPr algn="l" rtl="0">
                        <a:spcAft>
                          <a:spcPts val="0"/>
                        </a:spcAft>
                      </a:pPr>
                      <a:r>
                        <a:rPr lang="en-US" sz="1400" dirty="0">
                          <a:solidFill>
                            <a:srgbClr val="002060"/>
                          </a:solidFill>
                          <a:effectLst/>
                        </a:rPr>
                        <a:t>F.T</a:t>
                      </a:r>
                      <a:endParaRPr lang="en-US" sz="105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rPr>
                        <a:t>No</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latin typeface="Calibri" panose="020F0502020204030204" pitchFamily="34" charset="0"/>
                          <a:ea typeface="Times New Roman" panose="02020603050405020304" pitchFamily="18" charset="0"/>
                          <a:cs typeface="Arial" panose="020B0604020202020204" pitchFamily="34" charset="0"/>
                        </a:rPr>
                        <a:t>Present </a:t>
                      </a:r>
                      <a:endParaRPr lang="en-US" sz="105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dirty="0">
                          <a:effectLst/>
                        </a:rPr>
                        <a:t>No</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tc>
                  <a:txBody>
                    <a:bodyPr/>
                    <a:lstStyle/>
                    <a:p>
                      <a:pPr algn="l" rtl="0">
                        <a:spcAft>
                          <a:spcPts val="0"/>
                        </a:spcAft>
                      </a:pPr>
                      <a:r>
                        <a:rPr lang="en-US" sz="1400">
                          <a:effectLst/>
                          <a:latin typeface="Calibri" panose="020F0502020204030204" pitchFamily="34" charset="0"/>
                          <a:ea typeface="Times New Roman" panose="02020603050405020304" pitchFamily="18" charset="0"/>
                          <a:cs typeface="Arial" panose="020B0604020202020204" pitchFamily="34" charset="0"/>
                        </a:rPr>
                        <a:t>No</a:t>
                      </a:r>
                      <a:endParaRPr lang="en-US" sz="1050" dirty="0">
                        <a:effectLst/>
                        <a:latin typeface="Calibri" panose="020F0502020204030204" pitchFamily="34" charset="0"/>
                        <a:ea typeface="Times New Roman" panose="02020603050405020304" pitchFamily="18" charset="0"/>
                        <a:cs typeface="Arial" panose="020B0604020202020204" pitchFamily="34" charset="0"/>
                      </a:endParaRPr>
                    </a:p>
                  </a:txBody>
                  <a:tcPr marL="21301" marR="21301"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7055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C9193C6F-EBC5-4D44-813B-2F29BE3E73AF}"/>
              </a:ext>
            </a:extLst>
          </p:cNvPr>
          <p:cNvGraphicFramePr>
            <a:graphicFrameLocks noGrp="1"/>
          </p:cNvGraphicFramePr>
          <p:nvPr>
            <p:ph idx="1"/>
            <p:extLst>
              <p:ext uri="{D42A27DB-BD31-4B8C-83A1-F6EECF244321}">
                <p14:modId xmlns:p14="http://schemas.microsoft.com/office/powerpoint/2010/main" val="3567970570"/>
              </p:ext>
            </p:extLst>
          </p:nvPr>
        </p:nvGraphicFramePr>
        <p:xfrm>
          <a:off x="423335" y="96762"/>
          <a:ext cx="8829522" cy="6547878"/>
        </p:xfrm>
        <a:graphic>
          <a:graphicData uri="http://schemas.openxmlformats.org/drawingml/2006/table">
            <a:tbl>
              <a:tblPr firstRow="1" bandRow="1">
                <a:tableStyleId>{72833802-FEF1-4C79-8D5D-14CF1EAF98D9}</a:tableStyleId>
              </a:tblPr>
              <a:tblGrid>
                <a:gridCol w="8829522">
                  <a:extLst>
                    <a:ext uri="{9D8B030D-6E8A-4147-A177-3AD203B41FA5}">
                      <a16:colId xmlns:a16="http://schemas.microsoft.com/office/drawing/2014/main" val="3275511723"/>
                    </a:ext>
                  </a:extLst>
                </a:gridCol>
              </a:tblGrid>
              <a:tr h="385169">
                <a:tc>
                  <a:txBody>
                    <a:bodyPr/>
                    <a:lstStyle/>
                    <a:p>
                      <a:pPr algn="ctr"/>
                      <a:r>
                        <a:rPr lang="en-US"/>
                        <a:t>References </a:t>
                      </a:r>
                    </a:p>
                  </a:txBody>
                  <a:tcPr/>
                </a:tc>
                <a:extLst>
                  <a:ext uri="{0D108BD9-81ED-4DB2-BD59-A6C34878D82A}">
                    <a16:rowId xmlns:a16="http://schemas.microsoft.com/office/drawing/2014/main" val="1996883376"/>
                  </a:ext>
                </a:extLst>
              </a:tr>
              <a:tr h="6162709">
                <a:tc>
                  <a:txBody>
                    <a:bodyPr/>
                    <a:lstStyle/>
                    <a:p>
                      <a:pPr marL="0" indent="0">
                        <a:buNone/>
                      </a:pPr>
                      <a:r>
                        <a:rPr lang="en-US" sz="1400"/>
                        <a:t>Definition and classification of hypertension 1-from</a:t>
                      </a:r>
                      <a:r>
                        <a:rPr lang="en-US" sz="1400" u="sng">
                          <a:hlinkClick r:id="rId2"/>
                        </a:rPr>
                        <a:t>https://emedicine.medscape.com/article/261435-overview#a1</a:t>
                      </a:r>
                      <a:r>
                        <a:rPr lang="en-US" sz="1400"/>
                        <a:t>)</a:t>
                      </a:r>
                    </a:p>
                    <a:p>
                      <a:pPr marL="0" indent="0">
                        <a:buNone/>
                      </a:pPr>
                      <a:r>
                        <a:rPr lang="en-US" sz="1400"/>
                        <a:t>2-definition of preeclampsia and sign and risk factor(</a:t>
                      </a:r>
                      <a:r>
                        <a:rPr lang="en-US" sz="1400" u="sng">
                          <a:hlinkClick r:id="rId3"/>
                        </a:rPr>
                        <a:t>https://study.com/academy/lesson/what-is-preeclampsia-definition-causes-symptoms-treatment.html</a:t>
                      </a:r>
                      <a:r>
                        <a:rPr lang="en-US" sz="1400"/>
                        <a:t>)</a:t>
                      </a:r>
                    </a:p>
                    <a:p>
                      <a:pPr marL="0" indent="0">
                        <a:buNone/>
                      </a:pPr>
                      <a:r>
                        <a:rPr lang="en-US" sz="1400"/>
                        <a:t>3- preeclampsia and eclampsia  diagnosis and nursing role. ACOG Practice Bulletin No. 33. American College of Obstetricians and Gynecologists</a:t>
                      </a:r>
                      <a:r>
                        <a:rPr lang="ar-SA" sz="1400"/>
                        <a:t>.</a:t>
                      </a:r>
                      <a:endParaRPr lang="nl-NL" sz="1400"/>
                    </a:p>
                    <a:p>
                      <a:pPr marL="0" indent="0">
                        <a:buNone/>
                      </a:pPr>
                      <a:r>
                        <a:rPr lang="en-US" sz="1400"/>
                        <a:t>3-preclampsia treatment and eclampsia(</a:t>
                      </a:r>
                      <a:r>
                        <a:rPr lang="en-US" sz="1400" u="sng">
                          <a:hlinkClick r:id="rId4"/>
                        </a:rPr>
                        <a:t>https://www.mayoclinic.org/diseases-conditions/preeclampsia/diagnosis-treatment/drc-20355751</a:t>
                      </a:r>
                      <a:r>
                        <a:rPr lang="en-US" sz="1400"/>
                        <a:t>)</a:t>
                      </a:r>
                    </a:p>
                    <a:p>
                      <a:pPr marL="0" indent="0">
                        <a:buNone/>
                      </a:pPr>
                      <a:r>
                        <a:rPr lang="en-US" sz="1400"/>
                        <a:t>4-nursing role and  of(4</a:t>
                      </a:r>
                      <a:r>
                        <a:rPr lang="ar-SA" sz="1400"/>
                        <a:t>. </a:t>
                      </a:r>
                      <a:r>
                        <a:rPr lang="en-US" sz="1400"/>
                        <a:t>Caritis S, Sibai B, Hauth J, Lindheimer MD, Klebanoff M, Thom E, et al. Low-dose aspirin to prevent preeclampsia in women at high risk. National Institute ofChild Health and Human Development Network of Maternal-Fetal-Medicine Units. N Engl J Med 1998;338:701–5</a:t>
                      </a:r>
                    </a:p>
                    <a:p>
                      <a:pPr marL="0" indent="0">
                        <a:buNone/>
                      </a:pPr>
                      <a:r>
                        <a:rPr lang="en-US" sz="1400"/>
                        <a:t>5-sign and risk factors  of eclampsia </a:t>
                      </a:r>
                    </a:p>
                    <a:p>
                      <a:pPr marL="0" indent="0">
                        <a:buNone/>
                      </a:pPr>
                      <a:r>
                        <a:rPr lang="en-US" sz="1400"/>
                        <a:t> </a:t>
                      </a:r>
                      <a:r>
                        <a:rPr lang="en-US" sz="1400" u="sng">
                          <a:hlinkClick r:id="rId5"/>
                        </a:rPr>
                        <a:t>https://www.healthline.com/health/eclampsia</a:t>
                      </a:r>
                      <a:r>
                        <a:rPr lang="en-US" sz="1400"/>
                        <a:t> </a:t>
                      </a:r>
                    </a:p>
                    <a:p>
                      <a:pPr marL="0" indent="0">
                        <a:buNone/>
                      </a:pPr>
                      <a:r>
                        <a:rPr lang="en-US" sz="1400"/>
                        <a:t> 5-effect of hypertension during pregnancy</a:t>
                      </a:r>
                    </a:p>
                    <a:p>
                      <a:pPr marL="0" indent="0">
                        <a:buNone/>
                      </a:pPr>
                      <a:r>
                        <a:rPr lang="en-US" sz="1400"/>
                        <a:t>Williams D. Long-. Semin Nephrol 2011;31:11 .1–22. [PubMe</a:t>
                      </a:r>
                      <a:r>
                        <a:rPr lang="ar-SA" sz="1400"/>
                        <a:t> .</a:t>
                      </a:r>
                      <a:endParaRPr lang="en-US" sz="1400"/>
                    </a:p>
                    <a:p>
                      <a:pPr marL="0" indent="0">
                        <a:buNone/>
                      </a:pPr>
                      <a:r>
                        <a:rPr lang="en-US" sz="1400"/>
                        <a:t>6-diagnosis and prevent and mangment of gestentaiol hypertension</a:t>
                      </a:r>
                    </a:p>
                    <a:p>
                      <a:pPr marL="0" indent="0">
                        <a:buNone/>
                      </a:pPr>
                      <a:r>
                        <a:rPr lang="en-US" sz="1400"/>
                        <a:t> </a:t>
                      </a:r>
                      <a:r>
                        <a:rPr lang="en-US" sz="1400" u="sng">
                          <a:hlinkClick r:id="rId6"/>
                        </a:rPr>
                        <a:t>https://www.stanfordchildrens.org/en/topic/default?id=gestational-hypertension-90-P024</a:t>
                      </a:r>
                      <a:endParaRPr lang="en-US" sz="1400"/>
                    </a:p>
                    <a:p>
                      <a:pPr marL="0" indent="0">
                        <a:buNone/>
                      </a:pPr>
                      <a:r>
                        <a:rPr lang="en-US" sz="1400"/>
                        <a:t>7-definite of gestentaiol hypertension and risk factors and sign</a:t>
                      </a:r>
                    </a:p>
                    <a:p>
                      <a:pPr marL="0" indent="0">
                        <a:buNone/>
                      </a:pPr>
                      <a:r>
                        <a:rPr lang="en-US" sz="1400"/>
                        <a:t> </a:t>
                      </a:r>
                      <a:r>
                        <a:rPr lang="en-US" sz="1400" u="sng">
                          <a:hlinkClick r:id="rId7"/>
                        </a:rPr>
                        <a:t>https://en.m.wikipedia.org/wiki/Gestational_hypertension</a:t>
                      </a:r>
                      <a:endParaRPr lang="en-US" sz="1400"/>
                    </a:p>
                    <a:p>
                      <a:pPr marL="0" indent="0">
                        <a:buNone/>
                      </a:pPr>
                      <a:r>
                        <a:rPr lang="en-US" sz="1400"/>
                        <a:t>8-nursing role of chronic hypertension </a:t>
                      </a:r>
                    </a:p>
                    <a:p>
                      <a:pPr marL="0" indent="0">
                        <a:buNone/>
                      </a:pPr>
                      <a:r>
                        <a:rPr lang="en-US" sz="1400" u="sng">
                          <a:hlinkClick r:id="rId8"/>
                        </a:rPr>
                        <a:t>https://www.medscape.com/viewarticle/463185_4</a:t>
                      </a:r>
                      <a:endParaRPr lang="en-US" sz="1400"/>
                    </a:p>
                    <a:p>
                      <a:pPr marL="0" indent="0">
                        <a:buNone/>
                      </a:pPr>
                      <a:r>
                        <a:rPr lang="en-US" sz="1400"/>
                        <a:t>9-HEELPP syndrome</a:t>
                      </a:r>
                    </a:p>
                    <a:p>
                      <a:pPr marL="0" indent="0">
                        <a:buNone/>
                      </a:pPr>
                      <a:r>
                        <a:rPr lang="en-US" sz="1400"/>
                        <a:t>WebMD Medical ReferenceReviewed by Traci C. Johnson, MD on December 11, 2017</a:t>
                      </a:r>
                    </a:p>
                    <a:p>
                      <a:pPr marL="0" indent="0">
                        <a:buNone/>
                      </a:pPr>
                      <a:r>
                        <a:rPr lang="en-US" sz="1400"/>
                        <a:t>10-control and prevent preeclampsia</a:t>
                      </a:r>
                    </a:p>
                    <a:p>
                      <a:pPr marL="0" indent="0">
                        <a:buNone/>
                      </a:pPr>
                      <a:r>
                        <a:rPr lang="en-US" sz="1400" u="sng">
                          <a:hlinkClick r:id="rId9"/>
                        </a:rPr>
                        <a:t>https://en.m.wikipedia.org/wiki/Pre-eclampsia</a:t>
                      </a:r>
                      <a:endParaRPr lang="en-US" sz="1400"/>
                    </a:p>
                    <a:p>
                      <a:pPr marL="0" indent="0">
                        <a:buNone/>
                      </a:pPr>
                      <a:r>
                        <a:rPr lang="en-US" sz="1400"/>
                        <a:t>11-management of hellp syndrome</a:t>
                      </a:r>
                    </a:p>
                    <a:p>
                      <a:pPr marL="0" indent="0">
                        <a:buNone/>
                      </a:pPr>
                      <a:r>
                        <a:rPr lang="en-US" sz="1400" u="sng">
                          <a:hlinkClick r:id="rId10"/>
                        </a:rPr>
                        <a:t>https://www.ncbi.nlm.nih.gov/pmc/articles/PMC2654858</a:t>
                      </a:r>
                      <a:r>
                        <a:rPr lang="ar-SA" sz="1400" u="sng">
                          <a:hlinkClick r:id="rId10"/>
                        </a:rPr>
                        <a:t>/</a:t>
                      </a:r>
                      <a:endParaRPr lang="en-US" sz="1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2681256"/>
                  </a:ext>
                </a:extLst>
              </a:tr>
            </a:tbl>
          </a:graphicData>
        </a:graphic>
      </p:graphicFrame>
    </p:spTree>
    <p:extLst>
      <p:ext uri="{BB962C8B-B14F-4D97-AF65-F5344CB8AC3E}">
        <p14:creationId xmlns:p14="http://schemas.microsoft.com/office/powerpoint/2010/main" val="4102616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49823"/>
            <a:ext cx="7766936" cy="822761"/>
          </a:xfrm>
        </p:spPr>
        <p:txBody>
          <a:bodyPr/>
          <a:lstStyle/>
          <a:p>
            <a:pPr algn="ctr"/>
            <a:r>
              <a:rPr lang="ar-SA"/>
              <a:t>Introduction </a:t>
            </a:r>
            <a:r>
              <a:rPr lang="nl-NL"/>
              <a:t> </a:t>
            </a:r>
            <a:endParaRPr lang="en-US" dirty="0"/>
          </a:p>
        </p:txBody>
      </p:sp>
      <p:sp>
        <p:nvSpPr>
          <p:cNvPr id="3" name="Subtitle 2"/>
          <p:cNvSpPr>
            <a:spLocks noGrp="1"/>
          </p:cNvSpPr>
          <p:nvPr>
            <p:ph type="subTitle" idx="1"/>
          </p:nvPr>
        </p:nvSpPr>
        <p:spPr>
          <a:xfrm>
            <a:off x="1507067" y="1258645"/>
            <a:ext cx="7766936" cy="3867572"/>
          </a:xfrm>
        </p:spPr>
        <p:txBody>
          <a:bodyPr/>
          <a:lstStyle/>
          <a:p>
            <a:pPr algn="l"/>
            <a:r>
              <a:rPr lang="en-US" dirty="0"/>
              <a:t>Hypertension is the most common medical problem during pregnancy, complicating up to 10% of pregnancies Hypertensive disorders </a:t>
            </a:r>
            <a:r>
              <a:rPr lang="en-US"/>
              <a:t>during </a:t>
            </a:r>
            <a:endParaRPr lang="ar-SA"/>
          </a:p>
          <a:p>
            <a:pPr algn="l"/>
            <a:endParaRPr lang="ar-SA"/>
          </a:p>
          <a:p>
            <a:pPr algn="l"/>
            <a:r>
              <a:rPr lang="en-US" sz="2400" b="1" u="sng"/>
              <a:t>pregnancy </a:t>
            </a:r>
            <a:r>
              <a:rPr lang="en-US" sz="2400" b="1" u="sng" dirty="0"/>
              <a:t>are classified into 5 </a:t>
            </a:r>
            <a:r>
              <a:rPr lang="en-US" sz="2400" b="1" u="sng"/>
              <a:t>categories:</a:t>
            </a:r>
            <a:endParaRPr lang="ar-SA" sz="2400" b="1" u="sng"/>
          </a:p>
          <a:p>
            <a:pPr algn="l"/>
            <a:r>
              <a:rPr lang="en-US"/>
              <a:t>1-preclampsia</a:t>
            </a:r>
            <a:endParaRPr lang="en-US" dirty="0"/>
          </a:p>
          <a:p>
            <a:pPr algn="l"/>
            <a:r>
              <a:rPr lang="en-US" dirty="0"/>
              <a:t>2-eclampsia</a:t>
            </a:r>
          </a:p>
          <a:p>
            <a:pPr algn="l"/>
            <a:r>
              <a:rPr lang="en-US" dirty="0"/>
              <a:t>3- Gestational hypertension</a:t>
            </a:r>
          </a:p>
          <a:p>
            <a:pPr algn="l"/>
            <a:r>
              <a:rPr lang="en-US" dirty="0"/>
              <a:t>4-Chronic hypertension</a:t>
            </a:r>
          </a:p>
          <a:p>
            <a:pPr algn="l"/>
            <a:r>
              <a:rPr lang="ar-SA"/>
              <a:t> -5</a:t>
            </a:r>
            <a:r>
              <a:rPr lang="en-US"/>
              <a:t>C</a:t>
            </a:r>
            <a:r>
              <a:rPr lang="ar-SA"/>
              <a:t>hronic hypertension superimposed preeclampsia </a:t>
            </a:r>
            <a:endParaRPr lang="en-US" dirty="0"/>
          </a:p>
        </p:txBody>
      </p:sp>
    </p:spTree>
    <p:extLst>
      <p:ext uri="{BB962C8B-B14F-4D97-AF65-F5344CB8AC3E}">
        <p14:creationId xmlns:p14="http://schemas.microsoft.com/office/powerpoint/2010/main" val="284984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0457"/>
            <a:ext cx="8596668" cy="1265162"/>
          </a:xfrm>
        </p:spPr>
        <p:txBody>
          <a:bodyPr>
            <a:normAutofit fontScale="90000"/>
          </a:bodyPr>
          <a:lstStyle/>
          <a:p>
            <a:pPr algn="ctr"/>
            <a:r>
              <a:rPr lang="ar-SA" sz="4000" b="1">
                <a:latin typeface="Arial" panose="020B0604020202020204" pitchFamily="34" charset="0"/>
                <a:cs typeface="Arial" panose="020B0604020202020204" pitchFamily="34" charset="0"/>
              </a:rPr>
              <a:t>Define for each types</a:t>
            </a:r>
            <a:r>
              <a:rPr lang="ar-SA" sz="4000">
                <a:latin typeface="Arial" panose="020B0604020202020204" pitchFamily="34" charset="0"/>
                <a:cs typeface="Arial" panose="020B0604020202020204" pitchFamily="34" charset="0"/>
              </a:rPr>
              <a:t> </a:t>
            </a:r>
            <a:br>
              <a:rPr lang="ar-SA" sz="4000">
                <a:latin typeface="Arial" panose="020B0604020202020204" pitchFamily="34" charset="0"/>
                <a:cs typeface="Arial" panose="020B0604020202020204" pitchFamily="34" charset="0"/>
              </a:rPr>
            </a:br>
            <a:br>
              <a:rPr lang="ar-SA"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1-Preeclampsia</a:t>
            </a:r>
            <a:endParaRPr lang="en-US"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4762" y="2269580"/>
            <a:ext cx="8596668" cy="3753849"/>
          </a:xfrm>
        </p:spPr>
        <p:txBody>
          <a:bodyPr>
            <a:normAutofit fontScale="55000" lnSpcReduction="20000"/>
          </a:bodyPr>
          <a:lstStyle/>
          <a:p>
            <a:pPr marL="0" indent="0">
              <a:buNone/>
            </a:pPr>
            <a:r>
              <a:rPr lang="en-US" sz="2900" dirty="0">
                <a:latin typeface="Arial" panose="020B0604020202020204" pitchFamily="34" charset="0"/>
                <a:cs typeface="Arial" panose="020B0604020202020204" pitchFamily="34" charset="0"/>
              </a:rPr>
              <a:t>is a complication of pregnancy marked by hypertension  140/90mmHg and  high level of proteinuria Preeclampsia, usually appears after 20weeks of gestation, or postpartum. Approximately 5-8% of all pregnancies are affected </a:t>
            </a:r>
            <a:r>
              <a:rPr lang="en-US" sz="2900">
                <a:latin typeface="Arial" panose="020B0604020202020204" pitchFamily="34" charset="0"/>
                <a:cs typeface="Arial" panose="020B0604020202020204" pitchFamily="34" charset="0"/>
              </a:rPr>
              <a:t>by preeclampsia</a:t>
            </a:r>
          </a:p>
          <a:p>
            <a:pPr marL="0" indent="0">
              <a:buNone/>
            </a:pPr>
            <a:endParaRPr lang="en-US">
              <a:latin typeface="Arial" panose="020B0604020202020204" pitchFamily="34" charset="0"/>
              <a:cs typeface="Arial" panose="020B0604020202020204" pitchFamily="34" charset="0"/>
            </a:endParaRPr>
          </a:p>
          <a:p>
            <a:pPr marL="0" indent="0">
              <a:buNone/>
            </a:pPr>
            <a:r>
              <a:rPr lang="en-US" sz="3500">
                <a:solidFill>
                  <a:schemeClr val="accent1"/>
                </a:solidFill>
                <a:latin typeface="Arial" panose="020B0604020202020204" pitchFamily="34" charset="0"/>
                <a:cs typeface="Arial" panose="020B0604020202020204" pitchFamily="34" charset="0"/>
              </a:rPr>
              <a:t>Risk factors :</a:t>
            </a:r>
          </a:p>
          <a:p>
            <a:pPr marL="0" indent="0">
              <a:buNone/>
            </a:pPr>
            <a:endParaRPr lang="en-US" sz="2500">
              <a:solidFill>
                <a:schemeClr val="accent1"/>
              </a:solidFill>
              <a:latin typeface="Arial" panose="020B0604020202020204" pitchFamily="34" charset="0"/>
              <a:cs typeface="Arial" panose="020B0604020202020204" pitchFamily="34" charset="0"/>
            </a:endParaRPr>
          </a:p>
          <a:p>
            <a:pPr marL="0" indent="0">
              <a:buNone/>
            </a:pPr>
            <a:r>
              <a:rPr lang="en-US" sz="2500">
                <a:latin typeface="Arial" panose="020B0604020202020204" pitchFamily="34" charset="0"/>
                <a:cs typeface="Arial" panose="020B0604020202020204" pitchFamily="34" charset="0"/>
              </a:rPr>
              <a:t>1- history of high blood pressure prior to pregnancy</a:t>
            </a:r>
          </a:p>
          <a:p>
            <a:pPr marL="0" indent="0">
              <a:buNone/>
            </a:pPr>
            <a:r>
              <a:rPr lang="en-US" sz="2500">
                <a:latin typeface="Arial" panose="020B0604020202020204" pitchFamily="34" charset="0"/>
                <a:cs typeface="Arial" panose="020B0604020202020204" pitchFamily="34" charset="0"/>
              </a:rPr>
              <a:t>2- history of preeclampsia in previous pregnancies</a:t>
            </a:r>
          </a:p>
          <a:p>
            <a:pPr marL="0" indent="0">
              <a:buNone/>
            </a:pPr>
            <a:r>
              <a:rPr lang="en-US" sz="2500">
                <a:latin typeface="Arial" panose="020B0604020202020204" pitchFamily="34" charset="0"/>
                <a:cs typeface="Arial" panose="020B0604020202020204" pitchFamily="34" charset="0"/>
              </a:rPr>
              <a:t>3-having a mother or sister who had preeclampsia</a:t>
            </a:r>
          </a:p>
          <a:p>
            <a:pPr marL="0" indent="0">
              <a:buNone/>
            </a:pPr>
            <a:r>
              <a:rPr lang="en-US" sz="2500">
                <a:latin typeface="Arial" panose="020B0604020202020204" pitchFamily="34" charset="0"/>
                <a:cs typeface="Arial" panose="020B0604020202020204" pitchFamily="34" charset="0"/>
              </a:rPr>
              <a:t>4- history of obesity</a:t>
            </a:r>
          </a:p>
          <a:p>
            <a:pPr marL="0" indent="0">
              <a:buNone/>
            </a:pPr>
            <a:r>
              <a:rPr lang="en-US" sz="2500">
                <a:latin typeface="Arial" panose="020B0604020202020204" pitchFamily="34" charset="0"/>
                <a:cs typeface="Arial" panose="020B0604020202020204" pitchFamily="34" charset="0"/>
              </a:rPr>
              <a:t>5-multiple  pregnancy (carrying more than one baby)</a:t>
            </a:r>
          </a:p>
          <a:p>
            <a:pPr marL="0" indent="0">
              <a:buNone/>
            </a:pPr>
            <a:r>
              <a:rPr lang="en-US" sz="2500">
                <a:latin typeface="Arial" panose="020B0604020202020204" pitchFamily="34" charset="0"/>
                <a:cs typeface="Arial" panose="020B0604020202020204" pitchFamily="34" charset="0"/>
              </a:rPr>
              <a:t>6-History of diabetes, kidney disease,  rheumatoid arthritis </a:t>
            </a:r>
          </a:p>
          <a:p>
            <a:pPr marL="0" indent="0">
              <a:buNone/>
            </a:pPr>
            <a:r>
              <a:rPr lang="en-US" sz="2000"/>
              <a:t> </a:t>
            </a: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4018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7"/>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86522" y="268941"/>
            <a:ext cx="9778701" cy="6271708"/>
          </a:xfrm>
          <a:prstGeom prst="rect">
            <a:avLst/>
          </a:prstGeom>
        </p:spPr>
      </p:pic>
    </p:spTree>
    <p:extLst>
      <p:ext uri="{BB962C8B-B14F-4D97-AF65-F5344CB8AC3E}">
        <p14:creationId xmlns:p14="http://schemas.microsoft.com/office/powerpoint/2010/main" val="3593376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0FF94-04B7-E447-9CDF-6A6D35DB2B53}"/>
              </a:ext>
            </a:extLst>
          </p:cNvPr>
          <p:cNvSpPr>
            <a:spLocks noGrp="1"/>
          </p:cNvSpPr>
          <p:nvPr>
            <p:ph type="title"/>
          </p:nvPr>
        </p:nvSpPr>
        <p:spPr/>
        <p:txBody>
          <a:bodyPr/>
          <a:lstStyle/>
          <a:p>
            <a:pPr algn="ctr"/>
            <a:r>
              <a:rPr lang="ar-SA" b="1"/>
              <a:t>Clinical manifestations,Diagnostic test</a:t>
            </a:r>
            <a:r>
              <a:rPr lang="ar-SA"/>
              <a:t> .</a:t>
            </a:r>
            <a:endParaRPr lang="en-US"/>
          </a:p>
        </p:txBody>
      </p:sp>
      <p:graphicFrame>
        <p:nvGraphicFramePr>
          <p:cNvPr id="4" name="Table 4">
            <a:extLst>
              <a:ext uri="{FF2B5EF4-FFF2-40B4-BE49-F238E27FC236}">
                <a16:creationId xmlns:a16="http://schemas.microsoft.com/office/drawing/2014/main" id="{2496E31F-BFF5-0247-BB75-C0EB10A62930}"/>
              </a:ext>
            </a:extLst>
          </p:cNvPr>
          <p:cNvGraphicFramePr>
            <a:graphicFrameLocks noGrp="1"/>
          </p:cNvGraphicFramePr>
          <p:nvPr>
            <p:ph idx="1"/>
            <p:extLst>
              <p:ext uri="{D42A27DB-BD31-4B8C-83A1-F6EECF244321}">
                <p14:modId xmlns:p14="http://schemas.microsoft.com/office/powerpoint/2010/main" val="1176086623"/>
              </p:ext>
            </p:extLst>
          </p:nvPr>
        </p:nvGraphicFramePr>
        <p:xfrm>
          <a:off x="677862" y="1499811"/>
          <a:ext cx="8596140" cy="4644570"/>
        </p:xfrm>
        <a:graphic>
          <a:graphicData uri="http://schemas.openxmlformats.org/drawingml/2006/table">
            <a:tbl>
              <a:tblPr firstRow="1" bandRow="1">
                <a:tableStyleId>{72833802-FEF1-4C79-8D5D-14CF1EAF98D9}</a:tableStyleId>
              </a:tblPr>
              <a:tblGrid>
                <a:gridCol w="4298070">
                  <a:extLst>
                    <a:ext uri="{9D8B030D-6E8A-4147-A177-3AD203B41FA5}">
                      <a16:colId xmlns:a16="http://schemas.microsoft.com/office/drawing/2014/main" val="4224794757"/>
                    </a:ext>
                  </a:extLst>
                </a:gridCol>
                <a:gridCol w="4298070">
                  <a:extLst>
                    <a:ext uri="{9D8B030D-6E8A-4147-A177-3AD203B41FA5}">
                      <a16:colId xmlns:a16="http://schemas.microsoft.com/office/drawing/2014/main" val="2415704478"/>
                    </a:ext>
                  </a:extLst>
                </a:gridCol>
              </a:tblGrid>
              <a:tr h="488902">
                <a:tc>
                  <a:txBody>
                    <a:bodyPr/>
                    <a:lstStyle/>
                    <a:p>
                      <a:r>
                        <a:rPr lang="en-US"/>
                        <a:t>P</a:t>
                      </a:r>
                      <a:r>
                        <a:rPr lang="ar-SA"/>
                        <a:t>reeclampsia clinical  manifestations </a:t>
                      </a:r>
                      <a:endParaRPr lang="en-US"/>
                    </a:p>
                  </a:txBody>
                  <a:tcPr/>
                </a:tc>
                <a:tc>
                  <a:txBody>
                    <a:bodyPr/>
                    <a:lstStyle/>
                    <a:p>
                      <a:r>
                        <a:rPr lang="en-US"/>
                        <a:t>P</a:t>
                      </a:r>
                      <a:r>
                        <a:rPr lang="ar-SA"/>
                        <a:t>reeclampsia diagnostic tests </a:t>
                      </a:r>
                      <a:endParaRPr lang="en-US"/>
                    </a:p>
                  </a:txBody>
                  <a:tcPr/>
                </a:tc>
                <a:extLst>
                  <a:ext uri="{0D108BD9-81ED-4DB2-BD59-A6C34878D82A}">
                    <a16:rowId xmlns:a16="http://schemas.microsoft.com/office/drawing/2014/main" val="3435820220"/>
                  </a:ext>
                </a:extLst>
              </a:tr>
              <a:tr h="4155668">
                <a:tc>
                  <a:txBody>
                    <a:bodyPr/>
                    <a:lstStyle/>
                    <a:p>
                      <a:pPr>
                        <a:buFont typeface="+mj-lt"/>
                        <a:buAutoNum type="arabicPeriod"/>
                      </a:pPr>
                      <a:r>
                        <a:rPr lang="en-US"/>
                        <a:t>Rapid weight gain (caused by body fluid and seen as swelling in face, hands, and feet)</a:t>
                      </a:r>
                    </a:p>
                    <a:p>
                      <a:pPr>
                        <a:buFont typeface="+mj-lt"/>
                        <a:buAutoNum type="arabicPeriod"/>
                      </a:pPr>
                      <a:r>
                        <a:rPr lang="en-US"/>
                        <a:t>Abdominal pain</a:t>
                      </a:r>
                    </a:p>
                    <a:p>
                      <a:pPr>
                        <a:buFont typeface="+mj-lt"/>
                        <a:buAutoNum type="arabicPeriod"/>
                      </a:pPr>
                      <a:r>
                        <a:rPr lang="en-US"/>
                        <a:t>Severe headaches</a:t>
                      </a:r>
                    </a:p>
                    <a:p>
                      <a:pPr>
                        <a:buFont typeface="+mj-lt"/>
                        <a:buAutoNum type="arabicPeriod"/>
                      </a:pPr>
                      <a:r>
                        <a:rPr lang="en-US"/>
                        <a:t>Reduced urine output</a:t>
                      </a:r>
                    </a:p>
                    <a:p>
                      <a:pPr>
                        <a:buFont typeface="+mj-lt"/>
                        <a:buAutoNum type="arabicPeriod"/>
                      </a:pPr>
                      <a:r>
                        <a:rPr lang="en-US"/>
                        <a:t>Dizziness</a:t>
                      </a:r>
                    </a:p>
                    <a:p>
                      <a:pPr>
                        <a:buFont typeface="+mj-lt"/>
                        <a:buAutoNum type="arabicPeriod"/>
                      </a:pPr>
                      <a:r>
                        <a:rPr lang="en-US"/>
                        <a:t>Excessive nausea and vomiting</a:t>
                      </a:r>
                    </a:p>
                    <a:p>
                      <a:pPr>
                        <a:buFont typeface="+mj-lt"/>
                        <a:buAutoNum type="arabicPeriod"/>
                      </a:pPr>
                      <a:r>
                        <a:rPr lang="en-US"/>
                        <a:t>Visual changes (blurry vision, flashing lights, floaters)</a:t>
                      </a:r>
                    </a:p>
                    <a:p>
                      <a:endParaRPr lang="en-US"/>
                    </a:p>
                  </a:txBody>
                  <a:tcPr/>
                </a:tc>
                <a:tc>
                  <a:txBody>
                    <a:bodyPr/>
                    <a:lstStyle/>
                    <a:p>
                      <a:pPr>
                        <a:buFont typeface="+mj-lt"/>
                        <a:buAutoNum type="arabicPeriod"/>
                      </a:pPr>
                      <a:r>
                        <a:rPr lang="en-US"/>
                        <a:t>Proteinuria (in24 hour urine collection)</a:t>
                      </a:r>
                    </a:p>
                    <a:p>
                      <a:pPr>
                        <a:buFont typeface="+mj-lt"/>
                        <a:buAutoNum type="arabicPeriod"/>
                      </a:pPr>
                      <a:r>
                        <a:rPr lang="en-US"/>
                        <a:t>Obstetrical Ultrasound and Doppler</a:t>
                      </a:r>
                    </a:p>
                    <a:p>
                      <a:pPr>
                        <a:buFont typeface="+mj-lt"/>
                        <a:buAutoNum type="arabicPeriod"/>
                      </a:pPr>
                      <a:r>
                        <a:rPr lang="nl-NL"/>
                        <a:t> uric acid </a:t>
                      </a:r>
                      <a:r>
                        <a:rPr lang="ar-SA"/>
                        <a:t>- </a:t>
                      </a:r>
                      <a:r>
                        <a:rPr lang="en-US"/>
                        <a:t>Urea, creatinine, electrolytes, Liver function Test and</a:t>
                      </a:r>
                    </a:p>
                    <a:p>
                      <a:pPr>
                        <a:buFont typeface="+mj-lt"/>
                        <a:buAutoNum type="arabicPeriod"/>
                      </a:pPr>
                      <a:r>
                        <a:rPr lang="en-US"/>
                        <a:t>Fetal heart monitoring</a:t>
                      </a:r>
                      <a:r>
                        <a:rPr lang="ar-SA"/>
                        <a:t>.</a:t>
                      </a:r>
                      <a:endParaRPr lang="en-US"/>
                    </a:p>
                  </a:txBody>
                  <a:tcPr/>
                </a:tc>
                <a:extLst>
                  <a:ext uri="{0D108BD9-81ED-4DB2-BD59-A6C34878D82A}">
                    <a16:rowId xmlns:a16="http://schemas.microsoft.com/office/drawing/2014/main" val="1501306686"/>
                  </a:ext>
                </a:extLst>
              </a:tr>
            </a:tbl>
          </a:graphicData>
        </a:graphic>
      </p:graphicFrame>
    </p:spTree>
    <p:extLst>
      <p:ext uri="{BB962C8B-B14F-4D97-AF65-F5344CB8AC3E}">
        <p14:creationId xmlns:p14="http://schemas.microsoft.com/office/powerpoint/2010/main" val="1648116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83183-1ECD-E84F-86CB-D319F3AC56B1}"/>
              </a:ext>
            </a:extLst>
          </p:cNvPr>
          <p:cNvSpPr>
            <a:spLocks noGrp="1"/>
          </p:cNvSpPr>
          <p:nvPr>
            <p:ph type="title"/>
          </p:nvPr>
        </p:nvSpPr>
        <p:spPr/>
        <p:txBody>
          <a:bodyPr/>
          <a:lstStyle/>
          <a:p>
            <a:pPr algn="ctr"/>
            <a:r>
              <a:rPr lang="ar-SA" b="1"/>
              <a:t>Nursing role, control and prevention</a:t>
            </a:r>
            <a:r>
              <a:rPr lang="ar-SA"/>
              <a:t>  </a:t>
            </a:r>
            <a:endParaRPr lang="en-US"/>
          </a:p>
        </p:txBody>
      </p:sp>
      <p:graphicFrame>
        <p:nvGraphicFramePr>
          <p:cNvPr id="4" name="Table 4">
            <a:extLst>
              <a:ext uri="{FF2B5EF4-FFF2-40B4-BE49-F238E27FC236}">
                <a16:creationId xmlns:a16="http://schemas.microsoft.com/office/drawing/2014/main" id="{7FCAD825-F1C2-9D48-826F-E6A05BC1C122}"/>
              </a:ext>
            </a:extLst>
          </p:cNvPr>
          <p:cNvGraphicFramePr>
            <a:graphicFrameLocks noGrp="1"/>
          </p:cNvGraphicFramePr>
          <p:nvPr>
            <p:ph idx="1"/>
            <p:extLst>
              <p:ext uri="{D42A27DB-BD31-4B8C-83A1-F6EECF244321}">
                <p14:modId xmlns:p14="http://schemas.microsoft.com/office/powerpoint/2010/main" val="2285265307"/>
              </p:ext>
            </p:extLst>
          </p:nvPr>
        </p:nvGraphicFramePr>
        <p:xfrm>
          <a:off x="362858" y="1572380"/>
          <a:ext cx="9035144" cy="5188858"/>
        </p:xfrm>
        <a:graphic>
          <a:graphicData uri="http://schemas.openxmlformats.org/drawingml/2006/table">
            <a:tbl>
              <a:tblPr firstRow="1" bandRow="1">
                <a:tableStyleId>{72833802-FEF1-4C79-8D5D-14CF1EAF98D9}</a:tableStyleId>
              </a:tblPr>
              <a:tblGrid>
                <a:gridCol w="4517572">
                  <a:extLst>
                    <a:ext uri="{9D8B030D-6E8A-4147-A177-3AD203B41FA5}">
                      <a16:colId xmlns:a16="http://schemas.microsoft.com/office/drawing/2014/main" val="3769387309"/>
                    </a:ext>
                  </a:extLst>
                </a:gridCol>
                <a:gridCol w="4517572">
                  <a:extLst>
                    <a:ext uri="{9D8B030D-6E8A-4147-A177-3AD203B41FA5}">
                      <a16:colId xmlns:a16="http://schemas.microsoft.com/office/drawing/2014/main" val="2867022480"/>
                    </a:ext>
                  </a:extLst>
                </a:gridCol>
              </a:tblGrid>
              <a:tr h="546196">
                <a:tc>
                  <a:txBody>
                    <a:bodyPr/>
                    <a:lstStyle/>
                    <a:p>
                      <a:r>
                        <a:rPr lang="ar-SA"/>
                        <a:t>pre-eclampsia Nursing role </a:t>
                      </a:r>
                      <a:endParaRPr lang="en-US"/>
                    </a:p>
                  </a:txBody>
                  <a:tcPr/>
                </a:tc>
                <a:tc>
                  <a:txBody>
                    <a:bodyPr/>
                    <a:lstStyle/>
                    <a:p>
                      <a:r>
                        <a:rPr lang="ar-SA"/>
                        <a:t>pre-eclampsia control and prevention  .</a:t>
                      </a:r>
                      <a:endParaRPr lang="en-US"/>
                    </a:p>
                  </a:txBody>
                  <a:tcPr/>
                </a:tc>
                <a:extLst>
                  <a:ext uri="{0D108BD9-81ED-4DB2-BD59-A6C34878D82A}">
                    <a16:rowId xmlns:a16="http://schemas.microsoft.com/office/drawing/2014/main" val="2601426312"/>
                  </a:ext>
                </a:extLst>
              </a:tr>
              <a:tr h="4642662">
                <a:tc>
                  <a:txBody>
                    <a:bodyPr/>
                    <a:lstStyle/>
                    <a:p>
                      <a:pPr>
                        <a:buFont typeface="+mj-lt"/>
                        <a:buAutoNum type="arabicPeriod"/>
                      </a:pPr>
                      <a:r>
                        <a:rPr lang="en-US"/>
                        <a:t>balance -Bed rest </a:t>
                      </a:r>
                    </a:p>
                    <a:p>
                      <a:pPr>
                        <a:buFont typeface="+mj-lt"/>
                        <a:buAutoNum type="arabicPeriod"/>
                      </a:pPr>
                      <a:r>
                        <a:rPr lang="en-US"/>
                        <a:t>Monitoring Blood pressure every 4hours </a:t>
                      </a:r>
                    </a:p>
                    <a:p>
                      <a:pPr>
                        <a:buFont typeface="+mj-lt"/>
                        <a:buAutoNum type="arabicPeriod"/>
                      </a:pPr>
                      <a:r>
                        <a:rPr lang="en-US"/>
                        <a:t>diuresis, proteinuria, fetal move- ment and fetal heart beats (every day) </a:t>
                      </a:r>
                    </a:p>
                    <a:p>
                      <a:pPr>
                        <a:buFont typeface="+mj-lt"/>
                        <a:buAutoNum type="arabicPeriod"/>
                      </a:pPr>
                      <a:r>
                        <a:rPr lang="en-US"/>
                        <a:t>body weight every day and the beast at morning at same time </a:t>
                      </a:r>
                    </a:p>
                    <a:p>
                      <a:pPr>
                        <a:buFont typeface="+mj-lt"/>
                        <a:buAutoNum type="arabicPeriod"/>
                      </a:pPr>
                      <a:r>
                        <a:rPr lang="en-US"/>
                        <a:t>Maintain input and output</a:t>
                      </a:r>
                    </a:p>
                    <a:p>
                      <a:pPr>
                        <a:buFont typeface="+mj-lt"/>
                        <a:buAutoNum type="arabicPeriod"/>
                      </a:pPr>
                      <a:r>
                        <a:rPr lang="en-US"/>
                        <a:t>sedative drug may be take to reduce anxiety</a:t>
                      </a:r>
                      <a:r>
                        <a:rPr lang="ar-SA"/>
                        <a:t> .</a:t>
                      </a:r>
                      <a:endParaRPr lang="en-US"/>
                    </a:p>
                  </a:txBody>
                  <a:tcPr/>
                </a:tc>
                <a:tc>
                  <a:txBody>
                    <a:bodyPr/>
                    <a:lstStyle/>
                    <a:p>
                      <a:pPr marL="0" indent="0" algn="l">
                        <a:buNone/>
                      </a:pPr>
                      <a:r>
                        <a:rPr lang="en-US"/>
                        <a:t>1-Diet:</a:t>
                      </a:r>
                    </a:p>
                    <a:p>
                      <a:pPr marL="0" indent="0" algn="l">
                        <a:buNone/>
                      </a:pPr>
                      <a:r>
                        <a:rPr lang="en-US"/>
                        <a:t> Supplementation with a balanced protein and energy diet does not appear to reduce the risk of pre-eclampsia</a:t>
                      </a:r>
                    </a:p>
                    <a:p>
                      <a:pPr marL="0" indent="0" algn="l">
                        <a:buNone/>
                      </a:pPr>
                      <a:r>
                        <a:rPr lang="en-US"/>
                        <a:t>2-Aspirin</a:t>
                      </a:r>
                    </a:p>
                    <a:p>
                      <a:pPr marL="0" indent="0" algn="l">
                        <a:buNone/>
                      </a:pPr>
                      <a:r>
                        <a:rPr lang="en-US"/>
                        <a:t>Taking aspirin is associated with a 1 to 5% reduction in pre-eclampsia and a 1 to 5% reduction in premature births in women at high risk</a:t>
                      </a:r>
                    </a:p>
                    <a:p>
                      <a:pPr marL="0" indent="0" algn="l">
                        <a:buNone/>
                      </a:pPr>
                      <a:r>
                        <a:rPr lang="en-US"/>
                        <a:t>3-Physical activity</a:t>
                      </a:r>
                    </a:p>
                    <a:p>
                      <a:pPr marL="0" indent="0" algn="l">
                        <a:buNone/>
                      </a:pPr>
                      <a:r>
                        <a:rPr lang="en-US"/>
                        <a:t>4-avoid smoking</a:t>
                      </a:r>
                      <a:r>
                        <a:rPr lang="ar-SA"/>
                        <a:t> .</a:t>
                      </a:r>
                      <a:endParaRPr lang="en-US"/>
                    </a:p>
                  </a:txBody>
                  <a:tcPr/>
                </a:tc>
                <a:extLst>
                  <a:ext uri="{0D108BD9-81ED-4DB2-BD59-A6C34878D82A}">
                    <a16:rowId xmlns:a16="http://schemas.microsoft.com/office/drawing/2014/main" val="4119310591"/>
                  </a:ext>
                </a:extLst>
              </a:tr>
            </a:tbl>
          </a:graphicData>
        </a:graphic>
      </p:graphicFrame>
    </p:spTree>
    <p:extLst>
      <p:ext uri="{BB962C8B-B14F-4D97-AF65-F5344CB8AC3E}">
        <p14:creationId xmlns:p14="http://schemas.microsoft.com/office/powerpoint/2010/main" val="379040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42682"/>
          </a:xfrm>
        </p:spPr>
        <p:txBody>
          <a:bodyPr/>
          <a:lstStyle/>
          <a:p>
            <a:r>
              <a:rPr lang="nl-NL"/>
              <a:t>2-</a:t>
            </a:r>
            <a:r>
              <a:rPr lang="ar-SA"/>
              <a:t> Eclampsia </a:t>
            </a:r>
            <a:endParaRPr lang="en-US" dirty="0"/>
          </a:p>
        </p:txBody>
      </p:sp>
      <p:sp>
        <p:nvSpPr>
          <p:cNvPr id="3" name="Content Placeholder 2"/>
          <p:cNvSpPr>
            <a:spLocks noGrp="1"/>
          </p:cNvSpPr>
          <p:nvPr>
            <p:ph idx="1"/>
          </p:nvPr>
        </p:nvSpPr>
        <p:spPr>
          <a:xfrm>
            <a:off x="508000" y="1627161"/>
            <a:ext cx="8596668" cy="5134077"/>
          </a:xfrm>
        </p:spPr>
        <p:txBody>
          <a:bodyPr/>
          <a:lstStyle/>
          <a:p>
            <a:r>
              <a:rPr lang="en-US" dirty="0"/>
              <a:t>Onset of convulsion/generalized seizures in a woman with pre-</a:t>
            </a:r>
            <a:r>
              <a:rPr lang="en-US" dirty="0" err="1"/>
              <a:t>eclampsia</a:t>
            </a:r>
            <a:r>
              <a:rPr lang="en-US" dirty="0"/>
              <a:t> that can not be attributed </a:t>
            </a:r>
            <a:r>
              <a:rPr lang="en-US"/>
              <a:t>to other causes</a:t>
            </a:r>
            <a:r>
              <a:rPr lang="ar-SA"/>
              <a:t> </a:t>
            </a:r>
          </a:p>
          <a:p>
            <a:pPr marL="0" indent="0">
              <a:buNone/>
            </a:pPr>
            <a:endParaRPr lang="ar-SA"/>
          </a:p>
          <a:p>
            <a:pPr marL="0" indent="0">
              <a:buNone/>
            </a:pPr>
            <a:r>
              <a:rPr lang="ar-SA" sz="3600" b="1">
                <a:solidFill>
                  <a:schemeClr val="accent1"/>
                </a:solidFill>
              </a:rPr>
              <a:t>Risk Factors</a:t>
            </a:r>
            <a:r>
              <a:rPr lang="ar-SA"/>
              <a:t> </a:t>
            </a:r>
            <a:r>
              <a:rPr lang="ar-SA">
                <a:solidFill>
                  <a:schemeClr val="accent1"/>
                </a:solidFill>
              </a:rPr>
              <a:t>:</a:t>
            </a:r>
          </a:p>
          <a:p>
            <a:pPr marL="0" indent="0">
              <a:buNone/>
            </a:pPr>
            <a:r>
              <a:rPr lang="en-US" sz="1600">
                <a:latin typeface="Arial" panose="020B0604020202020204" pitchFamily="34" charset="0"/>
                <a:cs typeface="Arial" panose="020B0604020202020204" pitchFamily="34" charset="0"/>
              </a:rPr>
              <a:t>1-if have had preeclampsia, you may be at risk for eclampsia</a:t>
            </a:r>
            <a:r>
              <a:rPr lang="ar-SA" sz="1600">
                <a:latin typeface="Arial" panose="020B0604020202020204" pitchFamily="34" charset="0"/>
                <a:cs typeface="Arial" panose="020B0604020202020204" pitchFamily="34" charset="0"/>
              </a:rPr>
              <a:t>.</a:t>
            </a:r>
            <a:endParaRPr lang="en-US" sz="1600">
              <a:latin typeface="Arial" panose="020B0604020202020204" pitchFamily="34" charset="0"/>
              <a:cs typeface="Arial" panose="020B0604020202020204" pitchFamily="34" charset="0"/>
            </a:endParaRPr>
          </a:p>
          <a:p>
            <a:pPr marL="0" indent="0">
              <a:buNone/>
            </a:pPr>
            <a:r>
              <a:rPr lang="en-US" sz="1600">
                <a:latin typeface="Arial" panose="020B0604020202020204" pitchFamily="34" charset="0"/>
                <a:cs typeface="Arial" panose="020B0604020202020204" pitchFamily="34" charset="0"/>
              </a:rPr>
              <a:t>2-gestational or chronic hypertension (high blood pressure)</a:t>
            </a:r>
          </a:p>
          <a:p>
            <a:pPr marL="0" indent="0">
              <a:buNone/>
            </a:pPr>
            <a:r>
              <a:rPr lang="en-US" sz="1600">
                <a:latin typeface="Arial" panose="020B0604020202020204" pitchFamily="34" charset="0"/>
                <a:cs typeface="Arial" panose="020B0604020202020204" pitchFamily="34" charset="0"/>
              </a:rPr>
              <a:t>3-being older than 35 years or younger than 20 years</a:t>
            </a:r>
          </a:p>
          <a:p>
            <a:pPr marL="0" indent="0">
              <a:buNone/>
            </a:pPr>
            <a:r>
              <a:rPr lang="en-US" sz="1600">
                <a:latin typeface="Arial" panose="020B0604020202020204" pitchFamily="34" charset="0"/>
                <a:cs typeface="Arial" panose="020B0604020202020204" pitchFamily="34" charset="0"/>
              </a:rPr>
              <a:t>4-pregnancy with twins </a:t>
            </a:r>
          </a:p>
          <a:p>
            <a:pPr marL="0" indent="0">
              <a:buNone/>
            </a:pPr>
            <a:r>
              <a:rPr lang="en-US" sz="1600">
                <a:latin typeface="Arial" panose="020B0604020202020204" pitchFamily="34" charset="0"/>
                <a:cs typeface="Arial" panose="020B0604020202020204" pitchFamily="34" charset="0"/>
              </a:rPr>
              <a:t>5-first-time pregnancy</a:t>
            </a:r>
          </a:p>
          <a:p>
            <a:pPr marL="0" indent="0">
              <a:buNone/>
            </a:pPr>
            <a:r>
              <a:rPr lang="en-US" sz="1600">
                <a:latin typeface="Arial" panose="020B0604020202020204" pitchFamily="34" charset="0"/>
                <a:cs typeface="Arial" panose="020B0604020202020204" pitchFamily="34" charset="0"/>
              </a:rPr>
              <a:t>6-diabetes or another condition that affects your blood vessels and kidney disease  </a:t>
            </a:r>
          </a:p>
          <a:p>
            <a:pPr marL="0" indent="0">
              <a:buNone/>
            </a:pPr>
            <a:endParaRPr lang="en-US" dirty="0">
              <a:solidFill>
                <a:schemeClr val="accent1"/>
              </a:solidFill>
            </a:endParaRPr>
          </a:p>
        </p:txBody>
      </p:sp>
    </p:spTree>
    <p:extLst>
      <p:ext uri="{BB962C8B-B14F-4D97-AF65-F5344CB8AC3E}">
        <p14:creationId xmlns:p14="http://schemas.microsoft.com/office/powerpoint/2010/main" val="2544543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B7509-1347-7549-BAC1-FB758880AA55}"/>
              </a:ext>
            </a:extLst>
          </p:cNvPr>
          <p:cNvSpPr>
            <a:spLocks noGrp="1"/>
          </p:cNvSpPr>
          <p:nvPr>
            <p:ph type="title"/>
          </p:nvPr>
        </p:nvSpPr>
        <p:spPr/>
        <p:txBody>
          <a:bodyPr/>
          <a:lstStyle/>
          <a:p>
            <a:r>
              <a:rPr lang="en-US"/>
              <a:t>C</a:t>
            </a:r>
            <a:r>
              <a:rPr lang="ar-SA"/>
              <a:t>linical manifestations,Diagnostic tests.</a:t>
            </a:r>
            <a:br>
              <a:rPr lang="ar-SA"/>
            </a:br>
            <a:r>
              <a:rPr lang="en-US"/>
              <a:t>O</a:t>
            </a:r>
            <a:r>
              <a:rPr lang="ar-SA"/>
              <a:t>f Eclampsia. </a:t>
            </a:r>
            <a:endParaRPr lang="en-US"/>
          </a:p>
        </p:txBody>
      </p:sp>
      <p:graphicFrame>
        <p:nvGraphicFramePr>
          <p:cNvPr id="4" name="Table 4">
            <a:extLst>
              <a:ext uri="{FF2B5EF4-FFF2-40B4-BE49-F238E27FC236}">
                <a16:creationId xmlns:a16="http://schemas.microsoft.com/office/drawing/2014/main" id="{AA654EC5-F9E9-7E40-B938-FD3D111D3A11}"/>
              </a:ext>
            </a:extLst>
          </p:cNvPr>
          <p:cNvGraphicFramePr>
            <a:graphicFrameLocks noGrp="1"/>
          </p:cNvGraphicFramePr>
          <p:nvPr>
            <p:ph idx="1"/>
            <p:extLst>
              <p:ext uri="{D42A27DB-BD31-4B8C-83A1-F6EECF244321}">
                <p14:modId xmlns:p14="http://schemas.microsoft.com/office/powerpoint/2010/main" val="3011804330"/>
              </p:ext>
            </p:extLst>
          </p:nvPr>
        </p:nvGraphicFramePr>
        <p:xfrm>
          <a:off x="496434" y="2160588"/>
          <a:ext cx="9228138" cy="4600650"/>
        </p:xfrm>
        <a:graphic>
          <a:graphicData uri="http://schemas.openxmlformats.org/drawingml/2006/table">
            <a:tbl>
              <a:tblPr firstRow="1" bandRow="1">
                <a:tableStyleId>{72833802-FEF1-4C79-8D5D-14CF1EAF98D9}</a:tableStyleId>
              </a:tblPr>
              <a:tblGrid>
                <a:gridCol w="4614069">
                  <a:extLst>
                    <a:ext uri="{9D8B030D-6E8A-4147-A177-3AD203B41FA5}">
                      <a16:colId xmlns:a16="http://schemas.microsoft.com/office/drawing/2014/main" val="3463210407"/>
                    </a:ext>
                  </a:extLst>
                </a:gridCol>
                <a:gridCol w="4614069">
                  <a:extLst>
                    <a:ext uri="{9D8B030D-6E8A-4147-A177-3AD203B41FA5}">
                      <a16:colId xmlns:a16="http://schemas.microsoft.com/office/drawing/2014/main" val="2813523502"/>
                    </a:ext>
                  </a:extLst>
                </a:gridCol>
              </a:tblGrid>
              <a:tr h="707792">
                <a:tc>
                  <a:txBody>
                    <a:bodyPr/>
                    <a:lstStyle/>
                    <a:p>
                      <a:r>
                        <a:rPr lang="ar-SA"/>
                        <a:t>Eclampsia clinical manifestations </a:t>
                      </a:r>
                      <a:endParaRPr lang="en-US"/>
                    </a:p>
                  </a:txBody>
                  <a:tcPr/>
                </a:tc>
                <a:tc>
                  <a:txBody>
                    <a:bodyPr/>
                    <a:lstStyle/>
                    <a:p>
                      <a:r>
                        <a:rPr lang="ar-SA"/>
                        <a:t>Eclampsia Diagnostic tests </a:t>
                      </a:r>
                      <a:endParaRPr lang="en-US"/>
                    </a:p>
                  </a:txBody>
                  <a:tcPr/>
                </a:tc>
                <a:extLst>
                  <a:ext uri="{0D108BD9-81ED-4DB2-BD59-A6C34878D82A}">
                    <a16:rowId xmlns:a16="http://schemas.microsoft.com/office/drawing/2014/main" val="405621798"/>
                  </a:ext>
                </a:extLst>
              </a:tr>
              <a:tr h="3892858">
                <a:tc>
                  <a:txBody>
                    <a:bodyPr/>
                    <a:lstStyle/>
                    <a:p>
                      <a:pPr>
                        <a:buFont typeface="+mj-lt"/>
                        <a:buAutoNum type="arabicPeriod"/>
                      </a:pPr>
                      <a:r>
                        <a:rPr lang="en-US"/>
                        <a:t>Seizures</a:t>
                      </a:r>
                    </a:p>
                    <a:p>
                      <a:pPr>
                        <a:buFont typeface="+mj-lt"/>
                        <a:buAutoNum type="arabicPeriod"/>
                      </a:pPr>
                      <a:r>
                        <a:rPr lang="en-US"/>
                        <a:t>loss of consciousness</a:t>
                      </a:r>
                    </a:p>
                    <a:p>
                      <a:pPr>
                        <a:buFont typeface="+mj-lt"/>
                        <a:buAutoNum type="arabicPeriod"/>
                      </a:pPr>
                      <a:r>
                        <a:rPr lang="en-US"/>
                        <a:t>confusion</a:t>
                      </a:r>
                    </a:p>
                  </a:txBody>
                  <a:tcPr/>
                </a:tc>
                <a:tc>
                  <a:txBody>
                    <a:bodyPr/>
                    <a:lstStyle/>
                    <a:p>
                      <a:pPr>
                        <a:buFont typeface="+mj-lt"/>
                        <a:buAutoNum type="arabicPeriod"/>
                      </a:pPr>
                      <a:r>
                        <a:rPr lang="en-US" sz="1800"/>
                        <a:t>Full blood count and cross-match - Ultrasound</a:t>
                      </a:r>
                    </a:p>
                    <a:p>
                      <a:pPr>
                        <a:buFont typeface="+mj-lt"/>
                        <a:buAutoNum type="arabicPeriod"/>
                      </a:pPr>
                      <a:r>
                        <a:rPr lang="en-US" sz="1800"/>
                        <a:t>Urea and creatinine + electrolytes - Liver function tests</a:t>
                      </a:r>
                    </a:p>
                    <a:p>
                      <a:pPr>
                        <a:buFont typeface="+mj-lt"/>
                        <a:buAutoNum type="arabicPeriod"/>
                      </a:pPr>
                      <a:r>
                        <a:rPr lang="en-US" sz="1800"/>
                        <a:t>24h urine collection for Proteinuria - Uric acid</a:t>
                      </a:r>
                    </a:p>
                    <a:p>
                      <a:pPr>
                        <a:buFont typeface="+mj-lt"/>
                        <a:buAutoNum type="arabicPeriod"/>
                      </a:pPr>
                      <a:r>
                        <a:rPr lang="en-US" sz="1800"/>
                        <a:t>Clotting profile</a:t>
                      </a:r>
                      <a:endParaRPr lang="en-US"/>
                    </a:p>
                  </a:txBody>
                  <a:tcPr/>
                </a:tc>
                <a:extLst>
                  <a:ext uri="{0D108BD9-81ED-4DB2-BD59-A6C34878D82A}">
                    <a16:rowId xmlns:a16="http://schemas.microsoft.com/office/drawing/2014/main" val="1073530417"/>
                  </a:ext>
                </a:extLst>
              </a:tr>
            </a:tbl>
          </a:graphicData>
        </a:graphic>
      </p:graphicFrame>
    </p:spTree>
    <p:extLst>
      <p:ext uri="{BB962C8B-B14F-4D97-AF65-F5344CB8AC3E}">
        <p14:creationId xmlns:p14="http://schemas.microsoft.com/office/powerpoint/2010/main" val="3371265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Retrospect</Template>
  <TotalTime>104</TotalTime>
  <Words>1704</Words>
  <Application>Microsoft Office PowerPoint</Application>
  <PresentationFormat>Widescreen</PresentationFormat>
  <Paragraphs>259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Facet</vt:lpstr>
      <vt:lpstr>Hypertension in pregnant Women Gestational hypertension </vt:lpstr>
      <vt:lpstr>Outline of seminar : </vt:lpstr>
      <vt:lpstr>Introduction  </vt:lpstr>
      <vt:lpstr>Define for each types   1-Preeclampsia</vt:lpstr>
      <vt:lpstr>PowerPoint Presentation</vt:lpstr>
      <vt:lpstr>Clinical manifestations,Diagnostic test .</vt:lpstr>
      <vt:lpstr>Nursing role, control and prevention  </vt:lpstr>
      <vt:lpstr>2- Eclampsia </vt:lpstr>
      <vt:lpstr>Clinical manifestations,Diagnostic tests. Of Eclampsia. </vt:lpstr>
      <vt:lpstr>Nursing role, Control and prevention of Eclampsia. </vt:lpstr>
      <vt:lpstr>Treatment of preeclampsia and Eclampsia  </vt:lpstr>
      <vt:lpstr>3-gestational hypertension </vt:lpstr>
      <vt:lpstr>Clinical manifestations and Diagnostic tests of gestational hypertension. </vt:lpstr>
      <vt:lpstr>Nursing role , control and prevention of gestational hypertension. </vt:lpstr>
      <vt:lpstr>4-chronic hypertension .</vt:lpstr>
      <vt:lpstr>Clinical manifestations and diagnostic tests of chronic hypertension. </vt:lpstr>
      <vt:lpstr>Nursing role, control and prevention. </vt:lpstr>
      <vt:lpstr>5-Chronic hypertension superimposed preeclampsia</vt:lpstr>
      <vt:lpstr>Clinical manifestations and diagnostic tests of chronic hypertension superimposed preeclampsia.</vt:lpstr>
      <vt:lpstr>Nursing role  </vt:lpstr>
      <vt:lpstr>Aim of seminar  Effect of hypertension to fetus and mother </vt:lpstr>
      <vt:lpstr>Clinical manifestation of each type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in pregnant Women</dc:title>
  <dc:creator>Nasser Al Zubaidy</dc:creator>
  <cp:lastModifiedBy>abbas112223aa@gmail.com</cp:lastModifiedBy>
  <cp:revision>23</cp:revision>
  <dcterms:created xsi:type="dcterms:W3CDTF">2018-11-18T21:16:30Z</dcterms:created>
  <dcterms:modified xsi:type="dcterms:W3CDTF">2018-11-22T09:28:59Z</dcterms:modified>
</cp:coreProperties>
</file>