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22" r:id="rId2"/>
    <p:sldId id="323" r:id="rId3"/>
    <p:sldId id="324" r:id="rId4"/>
    <p:sldId id="325" r:id="rId5"/>
    <p:sldId id="309" r:id="rId6"/>
    <p:sldId id="310" r:id="rId7"/>
    <p:sldId id="258" r:id="rId8"/>
    <p:sldId id="311" r:id="rId9"/>
    <p:sldId id="266" r:id="rId10"/>
    <p:sldId id="267" r:id="rId11"/>
    <p:sldId id="268" r:id="rId12"/>
    <p:sldId id="265" r:id="rId13"/>
    <p:sldId id="264" r:id="rId14"/>
    <p:sldId id="259" r:id="rId15"/>
    <p:sldId id="312" r:id="rId16"/>
    <p:sldId id="313" r:id="rId17"/>
    <p:sldId id="270" r:id="rId18"/>
    <p:sldId id="271" r:id="rId19"/>
    <p:sldId id="272" r:id="rId20"/>
    <p:sldId id="273" r:id="rId21"/>
    <p:sldId id="274" r:id="rId22"/>
    <p:sldId id="275" r:id="rId23"/>
    <p:sldId id="306" r:id="rId24"/>
    <p:sldId id="276" r:id="rId25"/>
    <p:sldId id="277" r:id="rId26"/>
    <p:sldId id="314" r:id="rId27"/>
    <p:sldId id="315" r:id="rId28"/>
    <p:sldId id="316" r:id="rId29"/>
    <p:sldId id="280" r:id="rId30"/>
    <p:sldId id="261" r:id="rId31"/>
    <p:sldId id="281" r:id="rId32"/>
    <p:sldId id="282" r:id="rId33"/>
    <p:sldId id="283" r:id="rId34"/>
    <p:sldId id="308" r:id="rId35"/>
    <p:sldId id="284" r:id="rId36"/>
    <p:sldId id="285" r:id="rId37"/>
    <p:sldId id="286" r:id="rId38"/>
    <p:sldId id="320" r:id="rId39"/>
    <p:sldId id="318" r:id="rId40"/>
    <p:sldId id="288" r:id="rId41"/>
    <p:sldId id="289" r:id="rId42"/>
    <p:sldId id="290" r:id="rId43"/>
    <p:sldId id="291" r:id="rId44"/>
    <p:sldId id="292" r:id="rId45"/>
    <p:sldId id="293" r:id="rId46"/>
    <p:sldId id="294" r:id="rId47"/>
    <p:sldId id="295" r:id="rId48"/>
    <p:sldId id="296" r:id="rId49"/>
    <p:sldId id="297" r:id="rId50"/>
    <p:sldId id="321" r:id="rId51"/>
    <p:sldId id="299" r:id="rId52"/>
    <p:sldId id="300" r:id="rId53"/>
    <p:sldId id="301" r:id="rId54"/>
    <p:sldId id="302" r:id="rId55"/>
    <p:sldId id="303" r:id="rId56"/>
    <p:sldId id="319" r:id="rId57"/>
  </p:sldIdLst>
  <p:sldSz cx="9144000" cy="6858000" type="screen4x3"/>
  <p:notesSz cx="6797675" cy="9926638"/>
  <p:defaultTextStyle>
    <a:defPPr>
      <a:defRPr lang="en-US"/>
    </a:defPPr>
    <a:lvl1pPr algn="ctr" rtl="0" fontAlgn="base">
      <a:lnSpc>
        <a:spcPct val="60000"/>
      </a:lnSpc>
      <a:spcBef>
        <a:spcPct val="0"/>
      </a:spcBef>
      <a:spcAft>
        <a:spcPct val="0"/>
      </a:spcAft>
      <a:defRPr sz="2400" b="1" kern="1200">
        <a:solidFill>
          <a:schemeClr val="tx1"/>
        </a:solidFill>
        <a:latin typeface="Times New Roman" panose="02020603050405020304" pitchFamily="18" charset="0"/>
        <a:ea typeface="+mn-ea"/>
        <a:cs typeface="Yagut" pitchFamily="2" charset="0"/>
      </a:defRPr>
    </a:lvl1pPr>
    <a:lvl2pPr marL="457200" algn="ctr" rtl="0" fontAlgn="base">
      <a:lnSpc>
        <a:spcPct val="60000"/>
      </a:lnSpc>
      <a:spcBef>
        <a:spcPct val="0"/>
      </a:spcBef>
      <a:spcAft>
        <a:spcPct val="0"/>
      </a:spcAft>
      <a:defRPr sz="2400" b="1" kern="1200">
        <a:solidFill>
          <a:schemeClr val="tx1"/>
        </a:solidFill>
        <a:latin typeface="Times New Roman" panose="02020603050405020304" pitchFamily="18" charset="0"/>
        <a:ea typeface="+mn-ea"/>
        <a:cs typeface="Yagut" pitchFamily="2" charset="0"/>
      </a:defRPr>
    </a:lvl2pPr>
    <a:lvl3pPr marL="914400" algn="ctr" rtl="0" fontAlgn="base">
      <a:lnSpc>
        <a:spcPct val="60000"/>
      </a:lnSpc>
      <a:spcBef>
        <a:spcPct val="0"/>
      </a:spcBef>
      <a:spcAft>
        <a:spcPct val="0"/>
      </a:spcAft>
      <a:defRPr sz="2400" b="1" kern="1200">
        <a:solidFill>
          <a:schemeClr val="tx1"/>
        </a:solidFill>
        <a:latin typeface="Times New Roman" panose="02020603050405020304" pitchFamily="18" charset="0"/>
        <a:ea typeface="+mn-ea"/>
        <a:cs typeface="Yagut" pitchFamily="2" charset="0"/>
      </a:defRPr>
    </a:lvl3pPr>
    <a:lvl4pPr marL="1371600" algn="ctr" rtl="0" fontAlgn="base">
      <a:lnSpc>
        <a:spcPct val="60000"/>
      </a:lnSpc>
      <a:spcBef>
        <a:spcPct val="0"/>
      </a:spcBef>
      <a:spcAft>
        <a:spcPct val="0"/>
      </a:spcAft>
      <a:defRPr sz="2400" b="1" kern="1200">
        <a:solidFill>
          <a:schemeClr val="tx1"/>
        </a:solidFill>
        <a:latin typeface="Times New Roman" panose="02020603050405020304" pitchFamily="18" charset="0"/>
        <a:ea typeface="+mn-ea"/>
        <a:cs typeface="Yagut" pitchFamily="2" charset="0"/>
      </a:defRPr>
    </a:lvl4pPr>
    <a:lvl5pPr marL="1828800" algn="ctr" rtl="0" fontAlgn="base">
      <a:lnSpc>
        <a:spcPct val="60000"/>
      </a:lnSpc>
      <a:spcBef>
        <a:spcPct val="0"/>
      </a:spcBef>
      <a:spcAft>
        <a:spcPct val="0"/>
      </a:spcAft>
      <a:defRPr sz="2400" b="1" kern="1200">
        <a:solidFill>
          <a:schemeClr val="tx1"/>
        </a:solidFill>
        <a:latin typeface="Times New Roman" panose="02020603050405020304" pitchFamily="18" charset="0"/>
        <a:ea typeface="+mn-ea"/>
        <a:cs typeface="Yagut" pitchFamily="2"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Yagut" pitchFamily="2"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Yagut" pitchFamily="2"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Yagut" pitchFamily="2"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Yagut" pitchFamily="2" charset="0"/>
      </a:defRPr>
    </a:lvl9pPr>
  </p:defaultTextStyle>
  <p:extLst>
    <p:ext uri="{EFAFB233-063F-42B5-8137-9DF3F51BA10A}">
      <p15:sldGuideLst xmlns:p15="http://schemas.microsoft.com/office/powerpoint/2012/main">
        <p15:guide id="1" orient="horz" pos="71">
          <p15:clr>
            <a:srgbClr val="A4A3A4"/>
          </p15:clr>
        </p15:guide>
        <p15:guide id="2" pos="4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9FF"/>
    <a:srgbClr val="D1FCFF"/>
    <a:srgbClr val="EAAE5E"/>
    <a:srgbClr val="FDD7D7"/>
    <a:srgbClr val="FCB2B2"/>
    <a:srgbClr val="006600"/>
    <a:srgbClr val="F5F0DF"/>
    <a:srgbClr val="AF6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660"/>
  </p:normalViewPr>
  <p:slideViewPr>
    <p:cSldViewPr>
      <p:cViewPr varScale="1">
        <p:scale>
          <a:sx n="93" d="100"/>
          <a:sy n="93" d="100"/>
        </p:scale>
        <p:origin x="912" y="72"/>
      </p:cViewPr>
      <p:guideLst>
        <p:guide orient="horz" pos="71"/>
        <p:guide pos="48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2.xml"/><Relationship Id="rId18" Type="http://schemas.openxmlformats.org/officeDocument/2006/relationships/slide" Target="slides/slide27.xml"/><Relationship Id="rId3" Type="http://schemas.openxmlformats.org/officeDocument/2006/relationships/slide" Target="slides/slide7.xml"/><Relationship Id="rId21" Type="http://schemas.openxmlformats.org/officeDocument/2006/relationships/slide" Target="slides/slide39.xml"/><Relationship Id="rId7" Type="http://schemas.openxmlformats.org/officeDocument/2006/relationships/slide" Target="slides/slide14.xml"/><Relationship Id="rId12" Type="http://schemas.openxmlformats.org/officeDocument/2006/relationships/slide" Target="slides/slide20.xml"/><Relationship Id="rId17" Type="http://schemas.openxmlformats.org/officeDocument/2006/relationships/slide" Target="slides/slide26.xml"/><Relationship Id="rId2" Type="http://schemas.openxmlformats.org/officeDocument/2006/relationships/slide" Target="slides/slide6.xml"/><Relationship Id="rId16" Type="http://schemas.openxmlformats.org/officeDocument/2006/relationships/slide" Target="slides/slide25.xml"/><Relationship Id="rId20" Type="http://schemas.openxmlformats.org/officeDocument/2006/relationships/slide" Target="slides/slide31.xml"/><Relationship Id="rId1" Type="http://schemas.openxmlformats.org/officeDocument/2006/relationships/slide" Target="slides/slide5.xml"/><Relationship Id="rId6" Type="http://schemas.openxmlformats.org/officeDocument/2006/relationships/slide" Target="slides/slide13.xml"/><Relationship Id="rId11" Type="http://schemas.openxmlformats.org/officeDocument/2006/relationships/slide" Target="slides/slide19.xml"/><Relationship Id="rId5" Type="http://schemas.openxmlformats.org/officeDocument/2006/relationships/slide" Target="slides/slide12.xml"/><Relationship Id="rId15" Type="http://schemas.openxmlformats.org/officeDocument/2006/relationships/slide" Target="slides/slide24.xml"/><Relationship Id="rId10" Type="http://schemas.openxmlformats.org/officeDocument/2006/relationships/slide" Target="slides/slide18.xml"/><Relationship Id="rId19" Type="http://schemas.openxmlformats.org/officeDocument/2006/relationships/slide" Target="slides/slide28.xml"/><Relationship Id="rId4" Type="http://schemas.openxmlformats.org/officeDocument/2006/relationships/slide" Target="slides/slide8.xml"/><Relationship Id="rId9" Type="http://schemas.openxmlformats.org/officeDocument/2006/relationships/slide" Target="slides/slide17.xml"/><Relationship Id="rId14" Type="http://schemas.openxmlformats.org/officeDocument/2006/relationships/slide" Target="slides/slide23.xml"/><Relationship Id="rId22"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emf"/><Relationship Id="rId6" Type="http://schemas.openxmlformats.org/officeDocument/2006/relationships/image" Target="../media/image81.wmf"/><Relationship Id="rId5" Type="http://schemas.openxmlformats.org/officeDocument/2006/relationships/image" Target="../media/image80.w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b="0">
                <a:cs typeface="Times New Roman" panose="02020603050405020304" pitchFamily="18" charset="0"/>
              </a:defRPr>
            </a:lvl1pPr>
          </a:lstStyle>
          <a:p>
            <a:endParaRPr lang="en-US" altLang="fa-IR"/>
          </a:p>
        </p:txBody>
      </p:sp>
      <p:sp>
        <p:nvSpPr>
          <p:cNvPr id="4099"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b="0">
                <a:cs typeface="Times New Roman" panose="02020603050405020304" pitchFamily="18" charset="0"/>
              </a:defRPr>
            </a:lvl1pPr>
          </a:lstStyle>
          <a:p>
            <a:endParaRPr lang="en-US" altLang="fa-IR"/>
          </a:p>
        </p:txBody>
      </p:sp>
      <p:sp>
        <p:nvSpPr>
          <p:cNvPr id="410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b="0">
                <a:cs typeface="Times New Roman" panose="02020603050405020304" pitchFamily="18" charset="0"/>
              </a:defRPr>
            </a:lvl1pPr>
          </a:lstStyle>
          <a:p>
            <a:endParaRPr lang="en-US" altLang="fa-IR"/>
          </a:p>
        </p:txBody>
      </p:sp>
      <p:sp>
        <p:nvSpPr>
          <p:cNvPr id="4101"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b="0">
                <a:cs typeface="Times New Roman" panose="02020603050405020304" pitchFamily="18" charset="0"/>
              </a:defRPr>
            </a:lvl1pPr>
          </a:lstStyle>
          <a:p>
            <a:fld id="{DAA72DE3-C833-42F7-BB05-DB57966EAC3C}" type="slidenum">
              <a:rPr lang="en-US" altLang="fa-IR"/>
              <a:pPr/>
              <a:t>‹#›</a:t>
            </a:fld>
            <a:endParaRPr lang="en-US" alt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fa-IR"/>
          </a:p>
        </p:txBody>
      </p:sp>
      <p:sp>
        <p:nvSpPr>
          <p:cNvPr id="59395" name="Rectangle 3"/>
          <p:cNvSpPr>
            <a:spLocks noGrp="1" noChangeArrowheads="1"/>
          </p:cNvSpPr>
          <p:nvPr>
            <p:ph type="dt" idx="1"/>
          </p:nvPr>
        </p:nvSpPr>
        <p:spPr bwMode="auto">
          <a:xfrm>
            <a:off x="3886200" y="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fa-IR"/>
          </a:p>
        </p:txBody>
      </p:sp>
      <p:sp>
        <p:nvSpPr>
          <p:cNvPr id="59396" name="Rectangle 4"/>
          <p:cNvSpPr>
            <a:spLocks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914400" y="4724400"/>
            <a:ext cx="495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59398" name="Rectangle 6"/>
          <p:cNvSpPr>
            <a:spLocks noGrp="1" noChangeArrowheads="1"/>
          </p:cNvSpPr>
          <p:nvPr>
            <p:ph type="ftr" sz="quarter" idx="4"/>
          </p:nvPr>
        </p:nvSpPr>
        <p:spPr bwMode="auto">
          <a:xfrm>
            <a:off x="0" y="944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fa-IR"/>
          </a:p>
        </p:txBody>
      </p:sp>
      <p:sp>
        <p:nvSpPr>
          <p:cNvPr id="59399" name="Rectangle 7"/>
          <p:cNvSpPr>
            <a:spLocks noGrp="1" noChangeArrowheads="1"/>
          </p:cNvSpPr>
          <p:nvPr>
            <p:ph type="sldNum" sz="quarter" idx="5"/>
          </p:nvPr>
        </p:nvSpPr>
        <p:spPr bwMode="auto">
          <a:xfrm>
            <a:off x="3886200" y="9448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9983E13-654B-4274-83EE-F195550CF4B2}" type="slidenum">
              <a:rPr lang="en-US" altLang="fa-IR"/>
              <a:pPr/>
              <a:t>‹#›</a:t>
            </a:fld>
            <a:endParaRPr lang="en-US" altLang="fa-I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0" hangingPunct="0"/>
            <a:fld id="{CCD89239-16F3-4F6E-971B-07FFA927CB5D}" type="slidenum">
              <a:rPr lang="ar-SA" altLang="fa-IR" b="1">
                <a:solidFill>
                  <a:srgbClr val="000000"/>
                </a:solidFill>
                <a:cs typeface="Titr" pitchFamily="10" charset="0"/>
              </a:rPr>
              <a:pPr algn="r" rtl="1" eaLnBrk="0" hangingPunct="0"/>
              <a:t>2</a:t>
            </a:fld>
            <a:endParaRPr lang="en-US" altLang="fa-IR" b="1">
              <a:solidFill>
                <a:srgbClr val="000000"/>
              </a:solidFill>
              <a:cs typeface="Titr" pitchFamily="10"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altLang="fa-IR" smtClean="0">
              <a:cs typeface="Times New Roman (Arabic)" panose="02020603050405020304" pitchFamily="18" charset="0"/>
            </a:endParaRPr>
          </a:p>
        </p:txBody>
      </p:sp>
    </p:spTree>
    <p:extLst>
      <p:ext uri="{BB962C8B-B14F-4D97-AF65-F5344CB8AC3E}">
        <p14:creationId xmlns:p14="http://schemas.microsoft.com/office/powerpoint/2010/main" val="41434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188018EA-37BA-4AAD-B7F8-A96E281447E0}" type="slidenum">
              <a:rPr lang="en-US" altLang="fa-IR"/>
              <a:pPr/>
              <a:t>‹#›</a:t>
            </a:fld>
            <a:endParaRPr lang="en-US" altLang="fa-IR"/>
          </a:p>
        </p:txBody>
      </p:sp>
    </p:spTree>
    <p:extLst>
      <p:ext uri="{BB962C8B-B14F-4D97-AF65-F5344CB8AC3E}">
        <p14:creationId xmlns:p14="http://schemas.microsoft.com/office/powerpoint/2010/main" val="144503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BB055CD7-5734-4416-B9C2-F4F412FD56E8}" type="slidenum">
              <a:rPr lang="en-US" altLang="fa-IR"/>
              <a:pPr/>
              <a:t>‹#›</a:t>
            </a:fld>
            <a:endParaRPr lang="en-US" altLang="fa-IR"/>
          </a:p>
        </p:txBody>
      </p:sp>
    </p:spTree>
    <p:extLst>
      <p:ext uri="{BB962C8B-B14F-4D97-AF65-F5344CB8AC3E}">
        <p14:creationId xmlns:p14="http://schemas.microsoft.com/office/powerpoint/2010/main" val="44185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1237D6E8-E811-460A-90E9-18784D7CD6F9}" type="slidenum">
              <a:rPr lang="en-US" altLang="fa-IR"/>
              <a:pPr/>
              <a:t>‹#›</a:t>
            </a:fld>
            <a:endParaRPr lang="en-US" altLang="fa-IR"/>
          </a:p>
        </p:txBody>
      </p:sp>
    </p:spTree>
    <p:extLst>
      <p:ext uri="{BB962C8B-B14F-4D97-AF65-F5344CB8AC3E}">
        <p14:creationId xmlns:p14="http://schemas.microsoft.com/office/powerpoint/2010/main" val="97662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1E73E83-D1EF-4C0E-898D-299125962F26}" type="slidenum">
              <a:rPr lang="ar-SA" altLang="fa-IR"/>
              <a:pPr/>
              <a:t>‹#›</a:t>
            </a:fld>
            <a:endParaRPr lang="en-US" altLang="fa-I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2253004"/>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66004E5F-8FE4-410E-A484-4F06AE1C87FD}" type="slidenum">
              <a:rPr lang="en-US" altLang="fa-IR"/>
              <a:pPr/>
              <a:t>‹#›</a:t>
            </a:fld>
            <a:endParaRPr lang="en-US" altLang="fa-IR"/>
          </a:p>
        </p:txBody>
      </p:sp>
    </p:spTree>
    <p:extLst>
      <p:ext uri="{BB962C8B-B14F-4D97-AF65-F5344CB8AC3E}">
        <p14:creationId xmlns:p14="http://schemas.microsoft.com/office/powerpoint/2010/main" val="19046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99163396-9730-4EE0-A2D4-EC19945D8D34}" type="slidenum">
              <a:rPr lang="en-US" altLang="fa-IR"/>
              <a:pPr/>
              <a:t>‹#›</a:t>
            </a:fld>
            <a:endParaRPr lang="en-US" altLang="fa-IR"/>
          </a:p>
        </p:txBody>
      </p:sp>
    </p:spTree>
    <p:extLst>
      <p:ext uri="{BB962C8B-B14F-4D97-AF65-F5344CB8AC3E}">
        <p14:creationId xmlns:p14="http://schemas.microsoft.com/office/powerpoint/2010/main" val="395702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B3A9C8A2-26E5-453E-878E-AAFA5D2F328D}" type="slidenum">
              <a:rPr lang="en-US" altLang="fa-IR"/>
              <a:pPr/>
              <a:t>‹#›</a:t>
            </a:fld>
            <a:endParaRPr lang="en-US" altLang="fa-IR"/>
          </a:p>
        </p:txBody>
      </p:sp>
    </p:spTree>
    <p:extLst>
      <p:ext uri="{BB962C8B-B14F-4D97-AF65-F5344CB8AC3E}">
        <p14:creationId xmlns:p14="http://schemas.microsoft.com/office/powerpoint/2010/main" val="38758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Footer Placeholder 7"/>
          <p:cNvSpPr>
            <a:spLocks noGrp="1"/>
          </p:cNvSpPr>
          <p:nvPr>
            <p:ph type="ftr" sz="quarter" idx="11"/>
          </p:nvPr>
        </p:nvSpPr>
        <p:spPr/>
        <p:txBody>
          <a:bodyPr/>
          <a:lstStyle>
            <a:lvl1pPr>
              <a:defRPr/>
            </a:lvl1pPr>
          </a:lstStyle>
          <a:p>
            <a:endParaRPr lang="en-US" altLang="fa-IR"/>
          </a:p>
        </p:txBody>
      </p:sp>
      <p:sp>
        <p:nvSpPr>
          <p:cNvPr id="9" name="Slide Number Placeholder 8"/>
          <p:cNvSpPr>
            <a:spLocks noGrp="1"/>
          </p:cNvSpPr>
          <p:nvPr>
            <p:ph type="sldNum" sz="quarter" idx="12"/>
          </p:nvPr>
        </p:nvSpPr>
        <p:spPr/>
        <p:txBody>
          <a:bodyPr/>
          <a:lstStyle>
            <a:lvl1pPr>
              <a:defRPr/>
            </a:lvl1pPr>
          </a:lstStyle>
          <a:p>
            <a:fld id="{6DDC2F2D-C606-410E-8E92-CE5785527DB4}" type="slidenum">
              <a:rPr lang="en-US" altLang="fa-IR"/>
              <a:pPr/>
              <a:t>‹#›</a:t>
            </a:fld>
            <a:endParaRPr lang="en-US" altLang="fa-IR"/>
          </a:p>
        </p:txBody>
      </p:sp>
    </p:spTree>
    <p:extLst>
      <p:ext uri="{BB962C8B-B14F-4D97-AF65-F5344CB8AC3E}">
        <p14:creationId xmlns:p14="http://schemas.microsoft.com/office/powerpoint/2010/main" val="279558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Footer Placeholder 3"/>
          <p:cNvSpPr>
            <a:spLocks noGrp="1"/>
          </p:cNvSpPr>
          <p:nvPr>
            <p:ph type="ftr" sz="quarter" idx="11"/>
          </p:nvPr>
        </p:nvSpPr>
        <p:spPr/>
        <p:txBody>
          <a:bodyPr/>
          <a:lstStyle>
            <a:lvl1pPr>
              <a:defRPr/>
            </a:lvl1pPr>
          </a:lstStyle>
          <a:p>
            <a:endParaRPr lang="en-US" altLang="fa-IR"/>
          </a:p>
        </p:txBody>
      </p:sp>
      <p:sp>
        <p:nvSpPr>
          <p:cNvPr id="5" name="Slide Number Placeholder 4"/>
          <p:cNvSpPr>
            <a:spLocks noGrp="1"/>
          </p:cNvSpPr>
          <p:nvPr>
            <p:ph type="sldNum" sz="quarter" idx="12"/>
          </p:nvPr>
        </p:nvSpPr>
        <p:spPr/>
        <p:txBody>
          <a:bodyPr/>
          <a:lstStyle>
            <a:lvl1pPr>
              <a:defRPr/>
            </a:lvl1pPr>
          </a:lstStyle>
          <a:p>
            <a:fld id="{CD52D5C4-82D2-48A7-A47D-07572FEE6100}" type="slidenum">
              <a:rPr lang="en-US" altLang="fa-IR"/>
              <a:pPr/>
              <a:t>‹#›</a:t>
            </a:fld>
            <a:endParaRPr lang="en-US" altLang="fa-IR"/>
          </a:p>
        </p:txBody>
      </p:sp>
    </p:spTree>
    <p:extLst>
      <p:ext uri="{BB962C8B-B14F-4D97-AF65-F5344CB8AC3E}">
        <p14:creationId xmlns:p14="http://schemas.microsoft.com/office/powerpoint/2010/main" val="93016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Footer Placeholder 2"/>
          <p:cNvSpPr>
            <a:spLocks noGrp="1"/>
          </p:cNvSpPr>
          <p:nvPr>
            <p:ph type="ftr" sz="quarter" idx="11"/>
          </p:nvPr>
        </p:nvSpPr>
        <p:spPr/>
        <p:txBody>
          <a:bodyPr/>
          <a:lstStyle>
            <a:lvl1pPr>
              <a:defRPr/>
            </a:lvl1pPr>
          </a:lstStyle>
          <a:p>
            <a:endParaRPr lang="en-US" altLang="fa-IR"/>
          </a:p>
        </p:txBody>
      </p:sp>
      <p:sp>
        <p:nvSpPr>
          <p:cNvPr id="4" name="Slide Number Placeholder 3"/>
          <p:cNvSpPr>
            <a:spLocks noGrp="1"/>
          </p:cNvSpPr>
          <p:nvPr>
            <p:ph type="sldNum" sz="quarter" idx="12"/>
          </p:nvPr>
        </p:nvSpPr>
        <p:spPr/>
        <p:txBody>
          <a:bodyPr/>
          <a:lstStyle>
            <a:lvl1pPr>
              <a:defRPr/>
            </a:lvl1pPr>
          </a:lstStyle>
          <a:p>
            <a:fld id="{362BC44A-5ECE-4B0B-950E-D0F895B84E8E}" type="slidenum">
              <a:rPr lang="en-US" altLang="fa-IR"/>
              <a:pPr/>
              <a:t>‹#›</a:t>
            </a:fld>
            <a:endParaRPr lang="en-US" altLang="fa-IR"/>
          </a:p>
        </p:txBody>
      </p:sp>
    </p:spTree>
    <p:extLst>
      <p:ext uri="{BB962C8B-B14F-4D97-AF65-F5344CB8AC3E}">
        <p14:creationId xmlns:p14="http://schemas.microsoft.com/office/powerpoint/2010/main" val="256982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22135C28-2536-4CE8-AEAD-AD551718FD8C}" type="slidenum">
              <a:rPr lang="en-US" altLang="fa-IR"/>
              <a:pPr/>
              <a:t>‹#›</a:t>
            </a:fld>
            <a:endParaRPr lang="en-US" altLang="fa-IR"/>
          </a:p>
        </p:txBody>
      </p:sp>
    </p:spTree>
    <p:extLst>
      <p:ext uri="{BB962C8B-B14F-4D97-AF65-F5344CB8AC3E}">
        <p14:creationId xmlns:p14="http://schemas.microsoft.com/office/powerpoint/2010/main" val="405009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70EB9646-AE9E-426A-BD90-0FC315FF8240}" type="slidenum">
              <a:rPr lang="en-US" altLang="fa-IR"/>
              <a:pPr/>
              <a:t>‹#›</a:t>
            </a:fld>
            <a:endParaRPr lang="en-US" altLang="fa-IR"/>
          </a:p>
        </p:txBody>
      </p:sp>
    </p:spTree>
    <p:extLst>
      <p:ext uri="{BB962C8B-B14F-4D97-AF65-F5344CB8AC3E}">
        <p14:creationId xmlns:p14="http://schemas.microsoft.com/office/powerpoint/2010/main" val="105797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400" b="0">
                <a:cs typeface="+mn-cs"/>
              </a:defRPr>
            </a:lvl1pPr>
          </a:lstStyle>
          <a:p>
            <a:endParaRPr lang="en-US" altLang="fa-I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400" b="0">
                <a:cs typeface="+mn-cs"/>
              </a:defRPr>
            </a:lvl1pPr>
          </a:lstStyle>
          <a:p>
            <a:endParaRPr lang="en-US" altLang="fa-IR"/>
          </a:p>
        </p:txBody>
      </p:sp>
      <p:sp>
        <p:nvSpPr>
          <p:cNvPr id="1030" name="Rectangle 6"/>
          <p:cNvSpPr>
            <a:spLocks noGrp="1" noChangeArrowheads="1"/>
          </p:cNvSpPr>
          <p:nvPr>
            <p:ph type="sldNum" sz="quarter" idx="4"/>
          </p:nvPr>
        </p:nvSpPr>
        <p:spPr bwMode="auto">
          <a:xfrm>
            <a:off x="2733675" y="6629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400" b="0">
                <a:cs typeface="+mn-cs"/>
              </a:defRPr>
            </a:lvl1pPr>
          </a:lstStyle>
          <a:p>
            <a:fld id="{ADFD2A3B-3E12-4165-99F1-5F7C838A2EF5}" type="slidenum">
              <a:rPr lang="en-US" altLang="fa-IR"/>
              <a:pPr/>
              <a:t>‹#›</a:t>
            </a:fld>
            <a:endParaRPr lang="en-US" altLang="fa-IR"/>
          </a:p>
        </p:txBody>
      </p:sp>
      <p:pic>
        <p:nvPicPr>
          <p:cNvPr id="1031" name="Picture 7" descr="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08520" y="34260"/>
            <a:ext cx="5184576" cy="313932"/>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14.wmf"/><Relationship Id="rId10" Type="http://schemas.openxmlformats.org/officeDocument/2006/relationships/image" Target="../media/image3.jpeg"/><Relationship Id="rId4" Type="http://schemas.openxmlformats.org/officeDocument/2006/relationships/image" Target="../media/image32.wmf"/><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wmf"/><Relationship Id="rId4" Type="http://schemas.openxmlformats.org/officeDocument/2006/relationships/image" Target="../media/image44.wmf"/><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telegram.me/joinchat/CrBIZT1leC0x3lRhxgL_5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2.wmf"/></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3.jpeg"/><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slides/_rels/slide2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slideLayout" Target="../slideLayouts/slideLayout2.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9"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wmf"/><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4.jpeg"/><Relationship Id="rId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oleObject" Target="../embeddings/oleObject3.bin"/><Relationship Id="rId18" Type="http://schemas.openxmlformats.org/officeDocument/2006/relationships/image" Target="../media/image80.wmf"/><Relationship Id="rId26" Type="http://schemas.openxmlformats.org/officeDocument/2006/relationships/image" Target="../media/image84.emf"/><Relationship Id="rId3" Type="http://schemas.openxmlformats.org/officeDocument/2006/relationships/image" Target="../media/image86.jpeg"/><Relationship Id="rId21" Type="http://schemas.openxmlformats.org/officeDocument/2006/relationships/oleObject" Target="../embeddings/oleObject7.bin"/><Relationship Id="rId7" Type="http://schemas.openxmlformats.org/officeDocument/2006/relationships/image" Target="../media/image90.wmf"/><Relationship Id="rId12" Type="http://schemas.openxmlformats.org/officeDocument/2006/relationships/image" Target="../media/image77.wmf"/><Relationship Id="rId17" Type="http://schemas.openxmlformats.org/officeDocument/2006/relationships/oleObject" Target="../embeddings/oleObject5.bin"/><Relationship Id="rId25"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79.wmf"/><Relationship Id="rId20" Type="http://schemas.openxmlformats.org/officeDocument/2006/relationships/image" Target="../media/image81.wmf"/><Relationship Id="rId29" Type="http://schemas.openxmlformats.org/officeDocument/2006/relationships/image" Target="../media/image92.jpeg"/><Relationship Id="rId1" Type="http://schemas.openxmlformats.org/officeDocument/2006/relationships/vmlDrawing" Target="../drawings/vmlDrawing1.vml"/><Relationship Id="rId6" Type="http://schemas.openxmlformats.org/officeDocument/2006/relationships/image" Target="../media/image89.wmf"/><Relationship Id="rId11" Type="http://schemas.openxmlformats.org/officeDocument/2006/relationships/oleObject" Target="../embeddings/oleObject2.bin"/><Relationship Id="rId24" Type="http://schemas.openxmlformats.org/officeDocument/2006/relationships/image" Target="../media/image83.wmf"/><Relationship Id="rId5" Type="http://schemas.openxmlformats.org/officeDocument/2006/relationships/image" Target="../media/image88.wmf"/><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85.wmf"/><Relationship Id="rId10" Type="http://schemas.openxmlformats.org/officeDocument/2006/relationships/image" Target="../media/image76.emf"/><Relationship Id="rId19" Type="http://schemas.openxmlformats.org/officeDocument/2006/relationships/oleObject" Target="../embeddings/oleObject6.bin"/><Relationship Id="rId4" Type="http://schemas.openxmlformats.org/officeDocument/2006/relationships/image" Target="../media/image87.jpeg"/><Relationship Id="rId9" Type="http://schemas.openxmlformats.org/officeDocument/2006/relationships/oleObject" Target="../embeddings/oleObject1.bin"/><Relationship Id="rId14" Type="http://schemas.openxmlformats.org/officeDocument/2006/relationships/image" Target="../media/image78.wmf"/><Relationship Id="rId22" Type="http://schemas.openxmlformats.org/officeDocument/2006/relationships/image" Target="../media/image82.wmf"/><Relationship Id="rId27"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slideLayout" Target="../slideLayouts/slideLayout2.xml"/><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endParaRPr lang="en-US" dirty="0"/>
          </a:p>
        </p:txBody>
      </p:sp>
      <p:pic>
        <p:nvPicPr>
          <p:cNvPr id="5" name="Picture 4" descr="besm.wmf"/>
          <p:cNvPicPr>
            <a:picLocks noChangeAspect="1"/>
          </p:cNvPicPr>
          <p:nvPr/>
        </p:nvPicPr>
        <p:blipFill>
          <a:blip r:embed="rId2" cstate="print">
            <a:duotone>
              <a:prstClr val="black"/>
              <a:srgbClr val="CC6600">
                <a:tint val="45000"/>
                <a:satMod val="400000"/>
              </a:srgbClr>
            </a:duotone>
          </a:blip>
          <a:stretch>
            <a:fillRect/>
          </a:stretch>
        </p:blipFill>
        <p:spPr>
          <a:xfrm>
            <a:off x="971600" y="1116731"/>
            <a:ext cx="7344816" cy="4960210"/>
          </a:xfrm>
          <a:prstGeom prst="rect">
            <a:avLst/>
          </a:prstGeom>
          <a:effectLst>
            <a:outerShdw blurRad="215900" dist="101600" dir="4560000" algn="ctr" rotWithShape="0">
              <a:schemeClr val="bg1">
                <a:alpha val="52000"/>
              </a:schemeClr>
            </a:outerShdw>
          </a:effectLst>
        </p:spPr>
      </p:pic>
    </p:spTree>
    <p:extLst>
      <p:ext uri="{BB962C8B-B14F-4D97-AF65-F5344CB8AC3E}">
        <p14:creationId xmlns:p14="http://schemas.microsoft.com/office/powerpoint/2010/main" val="300986160"/>
      </p:ext>
    </p:extLst>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5"/>
          <p:cNvSpPr>
            <a:spLocks noGrp="1"/>
          </p:cNvSpPr>
          <p:nvPr>
            <p:ph type="sldNum" sz="quarter" idx="12"/>
          </p:nvPr>
        </p:nvSpPr>
        <p:spPr/>
        <p:txBody>
          <a:bodyPr/>
          <a:lstStyle/>
          <a:p>
            <a:fld id="{C6306E96-B234-437A-9BA1-15F4E2AB08F7}" type="slidenum">
              <a:rPr lang="en-US" altLang="fa-IR"/>
              <a:pPr/>
              <a:t>10</a:t>
            </a:fld>
            <a:endParaRPr lang="en-US" altLang="fa-IR"/>
          </a:p>
        </p:txBody>
      </p:sp>
      <p:sp>
        <p:nvSpPr>
          <p:cNvPr id="19458" name="AutoShape 2" descr="Stationery"/>
          <p:cNvSpPr>
            <a:spLocks noChangeArrowheads="1"/>
          </p:cNvSpPr>
          <p:nvPr/>
        </p:nvSpPr>
        <p:spPr bwMode="auto">
          <a:xfrm>
            <a:off x="2833688" y="196850"/>
            <a:ext cx="6081712" cy="488950"/>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solidFill>
                  <a:srgbClr val="FF0000"/>
                </a:solidFill>
                <a:cs typeface="Traffic" pitchFamily="2" charset="0"/>
              </a:rPr>
              <a:t>فهرست نويسي حركات اصلاحي</a:t>
            </a:r>
            <a:r>
              <a:rPr lang="ar-SA" altLang="fa-IR" sz="1600">
                <a:cs typeface="Traffic" pitchFamily="2" charset="0"/>
              </a:rPr>
              <a:t> </a:t>
            </a:r>
            <a:endParaRPr lang="en-US" altLang="fa-IR" sz="1600">
              <a:cs typeface="Traffic" pitchFamily="2" charset="0"/>
            </a:endParaRPr>
          </a:p>
        </p:txBody>
      </p:sp>
      <p:sp>
        <p:nvSpPr>
          <p:cNvPr id="19459" name="Rectangle 3"/>
          <p:cNvSpPr>
            <a:spLocks noChangeArrowheads="1"/>
          </p:cNvSpPr>
          <p:nvPr/>
        </p:nvSpPr>
        <p:spPr bwMode="auto">
          <a:xfrm>
            <a:off x="138113" y="762000"/>
            <a:ext cx="8782050" cy="4800600"/>
          </a:xfrm>
          <a:prstGeom prst="rect">
            <a:avLst/>
          </a:prstGeom>
          <a:noFill/>
          <a:ln>
            <a:noFill/>
          </a:ln>
          <a:effectLst>
            <a:prstShdw prst="shdw17" dist="17961" dir="2700000">
              <a:srgbClr val="CCFDB1">
                <a:gamma/>
                <a:shade val="60000"/>
                <a:invGamma/>
              </a:srgbClr>
            </a:prstShdw>
          </a:effectLst>
          <a:extLst>
            <a:ext uri="{909E8E84-426E-40DD-AFC4-6F175D3DCCD1}">
              <a14:hiddenFill xmlns:a14="http://schemas.microsoft.com/office/drawing/2010/main">
                <a:solidFill>
                  <a:srgbClr val="CCFDB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r>
              <a:rPr lang="ar-SA" altLang="fa-IR" sz="1400">
                <a:cs typeface="Traffic" pitchFamily="2" charset="0"/>
              </a:rPr>
              <a:t>مباحث کيفيت :</a:t>
            </a:r>
          </a:p>
          <a:p>
            <a:pPr algn="just" rtl="1">
              <a:lnSpc>
                <a:spcPct val="200000"/>
              </a:lnSpc>
            </a:pPr>
            <a:r>
              <a:rPr lang="ar-SA" altLang="fa-IR" sz="1400">
                <a:cs typeface="Traffic" pitchFamily="2" charset="0"/>
              </a:rPr>
              <a:t>سيستم مديريت تضمين كيفيت (</a:t>
            </a:r>
            <a:r>
              <a:rPr lang="en-US" altLang="fa-IR" sz="1400">
                <a:cs typeface="Traffic" pitchFamily="2" charset="0"/>
              </a:rPr>
              <a:t>ISO 9001-24000</a:t>
            </a:r>
            <a:r>
              <a:rPr lang="ar-SA" altLang="fa-IR" sz="1400">
                <a:cs typeface="Traffic" pitchFamily="2" charset="0"/>
              </a:rPr>
              <a:t>)</a:t>
            </a:r>
          </a:p>
          <a:p>
            <a:pPr algn="just" rtl="1">
              <a:lnSpc>
                <a:spcPct val="200000"/>
              </a:lnSpc>
            </a:pPr>
            <a:r>
              <a:rPr lang="ar-SA" altLang="fa-IR" sz="1400">
                <a:cs typeface="Traffic" pitchFamily="2" charset="0"/>
              </a:rPr>
              <a:t>كه در اغلب دستگاهها، سازمانها و شركتها بدان پرداخته شده و عملياتي گرديده و در حال اجراست.</a:t>
            </a:r>
          </a:p>
          <a:p>
            <a:pPr algn="just" rtl="1">
              <a:lnSpc>
                <a:spcPct val="200000"/>
              </a:lnSpc>
            </a:pPr>
            <a:r>
              <a:rPr lang="ar-SA" altLang="fa-IR" sz="1400">
                <a:cs typeface="Traffic" pitchFamily="2" charset="0"/>
              </a:rPr>
              <a:t>- مديريت كيفيت جامع (</a:t>
            </a:r>
            <a:r>
              <a:rPr lang="en-US" altLang="fa-IR" sz="1400">
                <a:cs typeface="Traffic" pitchFamily="2" charset="0"/>
              </a:rPr>
              <a:t>TQM</a:t>
            </a:r>
            <a:r>
              <a:rPr lang="ar-SA" altLang="fa-IR" sz="1400">
                <a:cs typeface="Traffic" pitchFamily="2" charset="0"/>
              </a:rPr>
              <a:t>):</a:t>
            </a:r>
          </a:p>
          <a:p>
            <a:pPr algn="just" rtl="1">
              <a:lnSpc>
                <a:spcPct val="200000"/>
              </a:lnSpc>
            </a:pPr>
            <a:r>
              <a:rPr lang="ar-SA" altLang="fa-IR" sz="1400">
                <a:cs typeface="Traffic" pitchFamily="2" charset="0"/>
              </a:rPr>
              <a:t>كه فراگيرتروكاملتر از بحث </a:t>
            </a:r>
            <a:r>
              <a:rPr lang="en-US" altLang="fa-IR" sz="1400">
                <a:cs typeface="Traffic" pitchFamily="2" charset="0"/>
              </a:rPr>
              <a:t>ISO</a:t>
            </a:r>
            <a:r>
              <a:rPr lang="ar-SA" altLang="fa-IR" sz="1400">
                <a:cs typeface="Traffic" pitchFamily="2" charset="0"/>
              </a:rPr>
              <a:t> مي‌باشد، نيز بعضاً دردستوركار دستگاهها ودستگاههاي موصوف است.</a:t>
            </a:r>
          </a:p>
          <a:p>
            <a:pPr algn="just" rtl="1">
              <a:lnSpc>
                <a:spcPct val="200000"/>
              </a:lnSpc>
            </a:pPr>
            <a:r>
              <a:rPr lang="ar-SA" altLang="fa-IR" sz="1400">
                <a:cs typeface="Traffic" pitchFamily="2" charset="0"/>
              </a:rPr>
              <a:t>- استاندارد مسئوليت </a:t>
            </a:r>
            <a:r>
              <a:rPr lang="fa-IR" altLang="fa-IR" sz="1400">
                <a:cs typeface="Traffic" pitchFamily="2" charset="0"/>
              </a:rPr>
              <a:t>اجتماعی </a:t>
            </a:r>
            <a:r>
              <a:rPr lang="ar-SA" altLang="fa-IR" sz="1400">
                <a:cs typeface="Traffic" pitchFamily="2" charset="0"/>
              </a:rPr>
              <a:t>و پاسخگويي (</a:t>
            </a:r>
            <a:r>
              <a:rPr lang="en-US" altLang="fa-IR" sz="1400">
                <a:cs typeface="Traffic" pitchFamily="2" charset="0"/>
              </a:rPr>
              <a:t>SA8000</a:t>
            </a:r>
            <a:r>
              <a:rPr lang="ar-SA" altLang="fa-IR" sz="1400">
                <a:cs typeface="Traffic" pitchFamily="2" charset="0"/>
              </a:rPr>
              <a:t>):</a:t>
            </a:r>
          </a:p>
          <a:p>
            <a:pPr algn="just" rtl="1">
              <a:lnSpc>
                <a:spcPct val="200000"/>
              </a:lnSpc>
            </a:pPr>
            <a:r>
              <a:rPr lang="ar-SA" altLang="fa-IR" sz="1400">
                <a:cs typeface="Traffic" pitchFamily="2" charset="0"/>
              </a:rPr>
              <a:t>	اخيراً نيز بحث استاندارد مسئوليت و پاسخگويي(</a:t>
            </a:r>
            <a:r>
              <a:rPr lang="en-US" altLang="fa-IR" sz="1400">
                <a:cs typeface="Traffic" pitchFamily="2" charset="0"/>
              </a:rPr>
              <a:t>SA8000</a:t>
            </a:r>
            <a:r>
              <a:rPr lang="ar-SA" altLang="fa-IR" sz="1400">
                <a:cs typeface="Traffic" pitchFamily="2" charset="0"/>
              </a:rPr>
              <a:t>)دربرخي </a:t>
            </a:r>
          </a:p>
          <a:p>
            <a:pPr algn="just" rtl="1">
              <a:lnSpc>
                <a:spcPct val="200000"/>
              </a:lnSpc>
            </a:pPr>
            <a:r>
              <a:rPr lang="ar-SA" altLang="fa-IR" sz="1400">
                <a:cs typeface="Traffic" pitchFamily="2" charset="0"/>
              </a:rPr>
              <a:t>	از دستگاهها مطرح و در حال طرح و بحث و عملياتي شدن مي‌باشد.</a:t>
            </a:r>
          </a:p>
          <a:p>
            <a:pPr algn="just" rtl="1">
              <a:lnSpc>
                <a:spcPct val="200000"/>
              </a:lnSpc>
            </a:pPr>
            <a:r>
              <a:rPr lang="ar-SA" altLang="fa-IR" sz="1400">
                <a:cs typeface="Traffic" pitchFamily="2" charset="0"/>
              </a:rPr>
              <a:t>ـ صنعت سبز، صنعت پاك، دوستدار طبيعت</a:t>
            </a:r>
          </a:p>
          <a:p>
            <a:pPr algn="just" rtl="1">
              <a:lnSpc>
                <a:spcPct val="200000"/>
              </a:lnSpc>
            </a:pPr>
            <a:r>
              <a:rPr lang="ar-SA" altLang="fa-IR" sz="1400">
                <a:cs typeface="Traffic" pitchFamily="2" charset="0"/>
              </a:rPr>
              <a:t>ـ واحد نمونه (از سوي سازمان حمايت از مصرف‌كننده)، دوستدار مشتري (مشتري مدار)</a:t>
            </a:r>
          </a:p>
          <a:p>
            <a:pPr algn="just" rtl="1">
              <a:lnSpc>
                <a:spcPct val="200000"/>
              </a:lnSpc>
            </a:pPr>
            <a:r>
              <a:rPr lang="ar-SA" altLang="fa-IR" sz="1400">
                <a:cs typeface="Traffic" pitchFamily="2" charset="0"/>
              </a:rPr>
              <a:t>ـ و ...</a:t>
            </a:r>
          </a:p>
        </p:txBody>
      </p:sp>
      <p:sp>
        <p:nvSpPr>
          <p:cNvPr id="19460" name="Rectangle 4"/>
          <p:cNvSpPr>
            <a:spLocks noChangeArrowheads="1"/>
          </p:cNvSpPr>
          <p:nvPr/>
        </p:nvSpPr>
        <p:spPr bwMode="auto">
          <a:xfrm>
            <a:off x="7696200" y="927100"/>
            <a:ext cx="1187450" cy="3222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sp>
        <p:nvSpPr>
          <p:cNvPr id="19461" name="Rectangle 5" descr="Parchment"/>
          <p:cNvSpPr>
            <a:spLocks noChangeArrowheads="1"/>
          </p:cNvSpPr>
          <p:nvPr/>
        </p:nvSpPr>
        <p:spPr bwMode="auto">
          <a:xfrm>
            <a:off x="149225" y="5638800"/>
            <a:ext cx="8782050" cy="990600"/>
          </a:xfrm>
          <a:prstGeom prst="rect">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r>
              <a:rPr lang="en-US" altLang="fa-IR" sz="1200">
                <a:cs typeface="Traffic" pitchFamily="2" charset="0"/>
              </a:rPr>
              <a:t>*</a:t>
            </a:r>
            <a:r>
              <a:rPr lang="ar-SA" altLang="fa-IR" sz="1200">
                <a:cs typeface="Traffic" pitchFamily="2" charset="0"/>
              </a:rPr>
              <a:t> يکی از چالشهای مهم در اين قلمرو ،فقدان استاندارد و عدم وجودسازکار ورسمی و مشخص و مرجع صلاحيت دار برای اعتباربخشی به فعاليت موسسات و نمايندگان اعطاکننده اين گواهينامه ها و همچنين عدم استمرار و پايايي اثرات اين اقدامات (ضمانت اجرايي) می باشد.</a:t>
            </a:r>
            <a:endParaRPr lang="en-US" altLang="fa-IR" sz="1200">
              <a:cs typeface="Traffic" pitchFamily="2" charset="0"/>
            </a:endParaRPr>
          </a:p>
        </p:txBody>
      </p:sp>
      <p:sp>
        <p:nvSpPr>
          <p:cNvPr id="19503" name="Freeform 47"/>
          <p:cNvSpPr>
            <a:spLocks/>
          </p:cNvSpPr>
          <p:nvPr/>
        </p:nvSpPr>
        <p:spPr bwMode="auto">
          <a:xfrm>
            <a:off x="1303338" y="4151313"/>
            <a:ext cx="1587" cy="1587"/>
          </a:xfrm>
          <a:custGeom>
            <a:avLst/>
            <a:gdLst>
              <a:gd name="T0" fmla="*/ 0 h 1"/>
              <a:gd name="T1" fmla="*/ 0 h 1"/>
              <a:gd name="T2" fmla="*/ 0 h 1"/>
              <a:gd name="T3" fmla="*/ 1 h 1"/>
              <a:gd name="T4" fmla="*/ 1 h 1"/>
              <a:gd name="T5" fmla="*/ 1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0"/>
                </a:moveTo>
                <a:lnTo>
                  <a:pt x="0" y="0"/>
                </a:lnTo>
                <a:lnTo>
                  <a:pt x="0" y="0"/>
                </a:lnTo>
                <a:lnTo>
                  <a:pt x="0" y="1"/>
                </a:lnTo>
                <a:lnTo>
                  <a:pt x="0" y="1"/>
                </a:lnTo>
                <a:lnTo>
                  <a:pt x="0" y="1"/>
                </a:lnTo>
                <a:lnTo>
                  <a:pt x="0" y="0"/>
                </a:lnTo>
                <a:lnTo>
                  <a:pt x="0" y="0"/>
                </a:lnTo>
                <a:lnTo>
                  <a:pt x="0" y="0"/>
                </a:lnTo>
                <a:close/>
              </a:path>
            </a:pathLst>
          </a:custGeom>
          <a:solidFill>
            <a:srgbClr val="A8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8" name="Freeform 62"/>
          <p:cNvSpPr>
            <a:spLocks/>
          </p:cNvSpPr>
          <p:nvPr/>
        </p:nvSpPr>
        <p:spPr bwMode="auto">
          <a:xfrm>
            <a:off x="469900" y="3157538"/>
            <a:ext cx="11113" cy="4762"/>
          </a:xfrm>
          <a:custGeom>
            <a:avLst/>
            <a:gdLst>
              <a:gd name="T0" fmla="*/ 0 w 7"/>
              <a:gd name="T1" fmla="*/ 1 h 3"/>
              <a:gd name="T2" fmla="*/ 4 w 7"/>
              <a:gd name="T3" fmla="*/ 0 h 3"/>
              <a:gd name="T4" fmla="*/ 7 w 7"/>
              <a:gd name="T5" fmla="*/ 3 h 3"/>
              <a:gd name="T6" fmla="*/ 0 w 7"/>
              <a:gd name="T7" fmla="*/ 1 h 3"/>
            </a:gdLst>
            <a:ahLst/>
            <a:cxnLst>
              <a:cxn ang="0">
                <a:pos x="T0" y="T1"/>
              </a:cxn>
              <a:cxn ang="0">
                <a:pos x="T2" y="T3"/>
              </a:cxn>
              <a:cxn ang="0">
                <a:pos x="T4" y="T5"/>
              </a:cxn>
              <a:cxn ang="0">
                <a:pos x="T6" y="T7"/>
              </a:cxn>
            </a:cxnLst>
            <a:rect l="0" t="0" r="r" b="b"/>
            <a:pathLst>
              <a:path w="7" h="3">
                <a:moveTo>
                  <a:pt x="0" y="1"/>
                </a:moveTo>
                <a:lnTo>
                  <a:pt x="4" y="0"/>
                </a:lnTo>
                <a:lnTo>
                  <a:pt x="7"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19577" name="Group 121"/>
          <p:cNvGrpSpPr>
            <a:grpSpLocks/>
          </p:cNvGrpSpPr>
          <p:nvPr/>
        </p:nvGrpSpPr>
        <p:grpSpPr bwMode="auto">
          <a:xfrm>
            <a:off x="400050" y="914400"/>
            <a:ext cx="1684338" cy="3505200"/>
            <a:chOff x="252" y="480"/>
            <a:chExt cx="1061" cy="2208"/>
          </a:xfrm>
        </p:grpSpPr>
        <p:sp>
          <p:nvSpPr>
            <p:cNvPr id="19464" name="Freeform 8"/>
            <p:cNvSpPr>
              <a:spLocks/>
            </p:cNvSpPr>
            <p:nvPr/>
          </p:nvSpPr>
          <p:spPr bwMode="auto">
            <a:xfrm>
              <a:off x="294" y="1151"/>
              <a:ext cx="759" cy="1527"/>
            </a:xfrm>
            <a:custGeom>
              <a:avLst/>
              <a:gdLst>
                <a:gd name="T0" fmla="*/ 188 w 759"/>
                <a:gd name="T1" fmla="*/ 15 h 1527"/>
                <a:gd name="T2" fmla="*/ 122 w 759"/>
                <a:gd name="T3" fmla="*/ 49 h 1527"/>
                <a:gd name="T4" fmla="*/ 87 w 759"/>
                <a:gd name="T5" fmla="*/ 75 h 1527"/>
                <a:gd name="T6" fmla="*/ 73 w 759"/>
                <a:gd name="T7" fmla="*/ 95 h 1527"/>
                <a:gd name="T8" fmla="*/ 44 w 759"/>
                <a:gd name="T9" fmla="*/ 169 h 1527"/>
                <a:gd name="T10" fmla="*/ 2 w 759"/>
                <a:gd name="T11" fmla="*/ 535 h 1527"/>
                <a:gd name="T12" fmla="*/ 144 w 759"/>
                <a:gd name="T13" fmla="*/ 781 h 1527"/>
                <a:gd name="T14" fmla="*/ 159 w 759"/>
                <a:gd name="T15" fmla="*/ 875 h 1527"/>
                <a:gd name="T16" fmla="*/ 143 w 759"/>
                <a:gd name="T17" fmla="*/ 994 h 1527"/>
                <a:gd name="T18" fmla="*/ 133 w 759"/>
                <a:gd name="T19" fmla="*/ 1084 h 1527"/>
                <a:gd name="T20" fmla="*/ 127 w 759"/>
                <a:gd name="T21" fmla="*/ 1228 h 1527"/>
                <a:gd name="T22" fmla="*/ 129 w 759"/>
                <a:gd name="T23" fmla="*/ 1297 h 1527"/>
                <a:gd name="T24" fmla="*/ 135 w 759"/>
                <a:gd name="T25" fmla="*/ 1390 h 1527"/>
                <a:gd name="T26" fmla="*/ 141 w 759"/>
                <a:gd name="T27" fmla="*/ 1434 h 1527"/>
                <a:gd name="T28" fmla="*/ 163 w 759"/>
                <a:gd name="T29" fmla="*/ 1445 h 1527"/>
                <a:gd name="T30" fmla="*/ 187 w 759"/>
                <a:gd name="T31" fmla="*/ 1479 h 1527"/>
                <a:gd name="T32" fmla="*/ 218 w 759"/>
                <a:gd name="T33" fmla="*/ 1514 h 1527"/>
                <a:gd name="T34" fmla="*/ 252 w 759"/>
                <a:gd name="T35" fmla="*/ 1524 h 1527"/>
                <a:gd name="T36" fmla="*/ 286 w 759"/>
                <a:gd name="T37" fmla="*/ 1525 h 1527"/>
                <a:gd name="T38" fmla="*/ 338 w 759"/>
                <a:gd name="T39" fmla="*/ 1507 h 1527"/>
                <a:gd name="T40" fmla="*/ 350 w 759"/>
                <a:gd name="T41" fmla="*/ 1470 h 1527"/>
                <a:gd name="T42" fmla="*/ 339 w 759"/>
                <a:gd name="T43" fmla="*/ 1412 h 1527"/>
                <a:gd name="T44" fmla="*/ 319 w 759"/>
                <a:gd name="T45" fmla="*/ 1397 h 1527"/>
                <a:gd name="T46" fmla="*/ 314 w 759"/>
                <a:gd name="T47" fmla="*/ 1377 h 1527"/>
                <a:gd name="T48" fmla="*/ 321 w 759"/>
                <a:gd name="T49" fmla="*/ 1342 h 1527"/>
                <a:gd name="T50" fmla="*/ 327 w 759"/>
                <a:gd name="T51" fmla="*/ 1282 h 1527"/>
                <a:gd name="T52" fmla="*/ 328 w 759"/>
                <a:gd name="T53" fmla="*/ 1205 h 1527"/>
                <a:gd name="T54" fmla="*/ 346 w 759"/>
                <a:gd name="T55" fmla="*/ 1279 h 1527"/>
                <a:gd name="T56" fmla="*/ 359 w 759"/>
                <a:gd name="T57" fmla="*/ 1383 h 1527"/>
                <a:gd name="T58" fmla="*/ 371 w 759"/>
                <a:gd name="T59" fmla="*/ 1450 h 1527"/>
                <a:gd name="T60" fmla="*/ 445 w 759"/>
                <a:gd name="T61" fmla="*/ 1453 h 1527"/>
                <a:gd name="T62" fmla="*/ 469 w 759"/>
                <a:gd name="T63" fmla="*/ 1451 h 1527"/>
                <a:gd name="T64" fmla="*/ 491 w 759"/>
                <a:gd name="T65" fmla="*/ 1454 h 1527"/>
                <a:gd name="T66" fmla="*/ 507 w 759"/>
                <a:gd name="T67" fmla="*/ 1462 h 1527"/>
                <a:gd name="T68" fmla="*/ 556 w 759"/>
                <a:gd name="T69" fmla="*/ 1469 h 1527"/>
                <a:gd name="T70" fmla="*/ 624 w 759"/>
                <a:gd name="T71" fmla="*/ 1466 h 1527"/>
                <a:gd name="T72" fmla="*/ 647 w 759"/>
                <a:gd name="T73" fmla="*/ 1410 h 1527"/>
                <a:gd name="T74" fmla="*/ 641 w 759"/>
                <a:gd name="T75" fmla="*/ 1389 h 1527"/>
                <a:gd name="T76" fmla="*/ 617 w 759"/>
                <a:gd name="T77" fmla="*/ 1362 h 1527"/>
                <a:gd name="T78" fmla="*/ 556 w 759"/>
                <a:gd name="T79" fmla="*/ 1357 h 1527"/>
                <a:gd name="T80" fmla="*/ 539 w 759"/>
                <a:gd name="T81" fmla="*/ 1353 h 1527"/>
                <a:gd name="T82" fmla="*/ 531 w 759"/>
                <a:gd name="T83" fmla="*/ 1350 h 1527"/>
                <a:gd name="T84" fmla="*/ 527 w 759"/>
                <a:gd name="T85" fmla="*/ 1298 h 1527"/>
                <a:gd name="T86" fmla="*/ 540 w 759"/>
                <a:gd name="T87" fmla="*/ 1056 h 1527"/>
                <a:gd name="T88" fmla="*/ 538 w 759"/>
                <a:gd name="T89" fmla="*/ 920 h 1527"/>
                <a:gd name="T90" fmla="*/ 544 w 759"/>
                <a:gd name="T91" fmla="*/ 756 h 1527"/>
                <a:gd name="T92" fmla="*/ 552 w 759"/>
                <a:gd name="T93" fmla="*/ 448 h 1527"/>
                <a:gd name="T94" fmla="*/ 759 w 759"/>
                <a:gd name="T95" fmla="*/ 202 h 1527"/>
                <a:gd name="T96" fmla="*/ 640 w 759"/>
                <a:gd name="T97" fmla="*/ 141 h 1527"/>
                <a:gd name="T98" fmla="*/ 628 w 759"/>
                <a:gd name="T99" fmla="*/ 96 h 1527"/>
                <a:gd name="T100" fmla="*/ 582 w 759"/>
                <a:gd name="T101" fmla="*/ 46 h 1527"/>
                <a:gd name="T102" fmla="*/ 517 w 759"/>
                <a:gd name="T103" fmla="*/ 13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9" h="1527">
                  <a:moveTo>
                    <a:pt x="213" y="3"/>
                  </a:moveTo>
                  <a:lnTo>
                    <a:pt x="210" y="5"/>
                  </a:lnTo>
                  <a:lnTo>
                    <a:pt x="201" y="9"/>
                  </a:lnTo>
                  <a:lnTo>
                    <a:pt x="188" y="15"/>
                  </a:lnTo>
                  <a:lnTo>
                    <a:pt x="171" y="23"/>
                  </a:lnTo>
                  <a:lnTo>
                    <a:pt x="154" y="32"/>
                  </a:lnTo>
                  <a:lnTo>
                    <a:pt x="138" y="41"/>
                  </a:lnTo>
                  <a:lnTo>
                    <a:pt x="122" y="49"/>
                  </a:lnTo>
                  <a:lnTo>
                    <a:pt x="110" y="55"/>
                  </a:lnTo>
                  <a:lnTo>
                    <a:pt x="101" y="62"/>
                  </a:lnTo>
                  <a:lnTo>
                    <a:pt x="94" y="68"/>
                  </a:lnTo>
                  <a:lnTo>
                    <a:pt x="87" y="75"/>
                  </a:lnTo>
                  <a:lnTo>
                    <a:pt x="82" y="81"/>
                  </a:lnTo>
                  <a:lnTo>
                    <a:pt x="78" y="88"/>
                  </a:lnTo>
                  <a:lnTo>
                    <a:pt x="75" y="92"/>
                  </a:lnTo>
                  <a:lnTo>
                    <a:pt x="73" y="95"/>
                  </a:lnTo>
                  <a:lnTo>
                    <a:pt x="72" y="96"/>
                  </a:lnTo>
                  <a:lnTo>
                    <a:pt x="66" y="111"/>
                  </a:lnTo>
                  <a:lnTo>
                    <a:pt x="56" y="134"/>
                  </a:lnTo>
                  <a:lnTo>
                    <a:pt x="44" y="169"/>
                  </a:lnTo>
                  <a:lnTo>
                    <a:pt x="31" y="222"/>
                  </a:lnTo>
                  <a:lnTo>
                    <a:pt x="18" y="298"/>
                  </a:lnTo>
                  <a:lnTo>
                    <a:pt x="8" y="401"/>
                  </a:lnTo>
                  <a:lnTo>
                    <a:pt x="2" y="535"/>
                  </a:lnTo>
                  <a:lnTo>
                    <a:pt x="0" y="707"/>
                  </a:lnTo>
                  <a:lnTo>
                    <a:pt x="142" y="743"/>
                  </a:lnTo>
                  <a:lnTo>
                    <a:pt x="143" y="767"/>
                  </a:lnTo>
                  <a:lnTo>
                    <a:pt x="144" y="781"/>
                  </a:lnTo>
                  <a:lnTo>
                    <a:pt x="146" y="798"/>
                  </a:lnTo>
                  <a:lnTo>
                    <a:pt x="150" y="828"/>
                  </a:lnTo>
                  <a:lnTo>
                    <a:pt x="153" y="846"/>
                  </a:lnTo>
                  <a:lnTo>
                    <a:pt x="159" y="875"/>
                  </a:lnTo>
                  <a:lnTo>
                    <a:pt x="160" y="908"/>
                  </a:lnTo>
                  <a:lnTo>
                    <a:pt x="157" y="946"/>
                  </a:lnTo>
                  <a:lnTo>
                    <a:pt x="150" y="974"/>
                  </a:lnTo>
                  <a:lnTo>
                    <a:pt x="143" y="994"/>
                  </a:lnTo>
                  <a:lnTo>
                    <a:pt x="137" y="1008"/>
                  </a:lnTo>
                  <a:lnTo>
                    <a:pt x="135" y="1012"/>
                  </a:lnTo>
                  <a:lnTo>
                    <a:pt x="135" y="1032"/>
                  </a:lnTo>
                  <a:lnTo>
                    <a:pt x="133" y="1084"/>
                  </a:lnTo>
                  <a:lnTo>
                    <a:pt x="135" y="1153"/>
                  </a:lnTo>
                  <a:lnTo>
                    <a:pt x="139" y="1226"/>
                  </a:lnTo>
                  <a:lnTo>
                    <a:pt x="135" y="1226"/>
                  </a:lnTo>
                  <a:lnTo>
                    <a:pt x="127" y="1228"/>
                  </a:lnTo>
                  <a:lnTo>
                    <a:pt x="120" y="1231"/>
                  </a:lnTo>
                  <a:lnTo>
                    <a:pt x="118" y="1236"/>
                  </a:lnTo>
                  <a:lnTo>
                    <a:pt x="122" y="1255"/>
                  </a:lnTo>
                  <a:lnTo>
                    <a:pt x="129" y="1297"/>
                  </a:lnTo>
                  <a:lnTo>
                    <a:pt x="138" y="1341"/>
                  </a:lnTo>
                  <a:lnTo>
                    <a:pt x="140" y="1366"/>
                  </a:lnTo>
                  <a:lnTo>
                    <a:pt x="138" y="1374"/>
                  </a:lnTo>
                  <a:lnTo>
                    <a:pt x="135" y="1390"/>
                  </a:lnTo>
                  <a:lnTo>
                    <a:pt x="132" y="1409"/>
                  </a:lnTo>
                  <a:lnTo>
                    <a:pt x="132" y="1425"/>
                  </a:lnTo>
                  <a:lnTo>
                    <a:pt x="136" y="1428"/>
                  </a:lnTo>
                  <a:lnTo>
                    <a:pt x="141" y="1434"/>
                  </a:lnTo>
                  <a:lnTo>
                    <a:pt x="147" y="1440"/>
                  </a:lnTo>
                  <a:lnTo>
                    <a:pt x="151" y="1442"/>
                  </a:lnTo>
                  <a:lnTo>
                    <a:pt x="157" y="1442"/>
                  </a:lnTo>
                  <a:lnTo>
                    <a:pt x="163" y="1445"/>
                  </a:lnTo>
                  <a:lnTo>
                    <a:pt x="169" y="1450"/>
                  </a:lnTo>
                  <a:lnTo>
                    <a:pt x="173" y="1455"/>
                  </a:lnTo>
                  <a:lnTo>
                    <a:pt x="181" y="1467"/>
                  </a:lnTo>
                  <a:lnTo>
                    <a:pt x="187" y="1479"/>
                  </a:lnTo>
                  <a:lnTo>
                    <a:pt x="192" y="1491"/>
                  </a:lnTo>
                  <a:lnTo>
                    <a:pt x="198" y="1499"/>
                  </a:lnTo>
                  <a:lnTo>
                    <a:pt x="208" y="1508"/>
                  </a:lnTo>
                  <a:lnTo>
                    <a:pt x="218" y="1514"/>
                  </a:lnTo>
                  <a:lnTo>
                    <a:pt x="228" y="1518"/>
                  </a:lnTo>
                  <a:lnTo>
                    <a:pt x="236" y="1521"/>
                  </a:lnTo>
                  <a:lnTo>
                    <a:pt x="245" y="1523"/>
                  </a:lnTo>
                  <a:lnTo>
                    <a:pt x="252" y="1524"/>
                  </a:lnTo>
                  <a:lnTo>
                    <a:pt x="257" y="1525"/>
                  </a:lnTo>
                  <a:lnTo>
                    <a:pt x="260" y="1525"/>
                  </a:lnTo>
                  <a:lnTo>
                    <a:pt x="273" y="1527"/>
                  </a:lnTo>
                  <a:lnTo>
                    <a:pt x="286" y="1525"/>
                  </a:lnTo>
                  <a:lnTo>
                    <a:pt x="301" y="1522"/>
                  </a:lnTo>
                  <a:lnTo>
                    <a:pt x="315" y="1519"/>
                  </a:lnTo>
                  <a:lnTo>
                    <a:pt x="327" y="1513"/>
                  </a:lnTo>
                  <a:lnTo>
                    <a:pt x="338" y="1507"/>
                  </a:lnTo>
                  <a:lnTo>
                    <a:pt x="344" y="1497"/>
                  </a:lnTo>
                  <a:lnTo>
                    <a:pt x="347" y="1488"/>
                  </a:lnTo>
                  <a:lnTo>
                    <a:pt x="348" y="1486"/>
                  </a:lnTo>
                  <a:lnTo>
                    <a:pt x="350" y="1470"/>
                  </a:lnTo>
                  <a:lnTo>
                    <a:pt x="351" y="1451"/>
                  </a:lnTo>
                  <a:lnTo>
                    <a:pt x="347" y="1435"/>
                  </a:lnTo>
                  <a:lnTo>
                    <a:pt x="343" y="1422"/>
                  </a:lnTo>
                  <a:lnTo>
                    <a:pt x="339" y="1412"/>
                  </a:lnTo>
                  <a:lnTo>
                    <a:pt x="334" y="1406"/>
                  </a:lnTo>
                  <a:lnTo>
                    <a:pt x="328" y="1402"/>
                  </a:lnTo>
                  <a:lnTo>
                    <a:pt x="323" y="1399"/>
                  </a:lnTo>
                  <a:lnTo>
                    <a:pt x="319" y="1397"/>
                  </a:lnTo>
                  <a:lnTo>
                    <a:pt x="316" y="1393"/>
                  </a:lnTo>
                  <a:lnTo>
                    <a:pt x="315" y="1389"/>
                  </a:lnTo>
                  <a:lnTo>
                    <a:pt x="314" y="1383"/>
                  </a:lnTo>
                  <a:lnTo>
                    <a:pt x="314" y="1377"/>
                  </a:lnTo>
                  <a:lnTo>
                    <a:pt x="315" y="1370"/>
                  </a:lnTo>
                  <a:lnTo>
                    <a:pt x="316" y="1365"/>
                  </a:lnTo>
                  <a:lnTo>
                    <a:pt x="317" y="1359"/>
                  </a:lnTo>
                  <a:lnTo>
                    <a:pt x="321" y="1342"/>
                  </a:lnTo>
                  <a:lnTo>
                    <a:pt x="324" y="1322"/>
                  </a:lnTo>
                  <a:lnTo>
                    <a:pt x="325" y="1304"/>
                  </a:lnTo>
                  <a:lnTo>
                    <a:pt x="325" y="1294"/>
                  </a:lnTo>
                  <a:lnTo>
                    <a:pt x="327" y="1282"/>
                  </a:lnTo>
                  <a:lnTo>
                    <a:pt x="328" y="1273"/>
                  </a:lnTo>
                  <a:lnTo>
                    <a:pt x="328" y="1269"/>
                  </a:lnTo>
                  <a:lnTo>
                    <a:pt x="352" y="1027"/>
                  </a:lnTo>
                  <a:lnTo>
                    <a:pt x="328" y="1205"/>
                  </a:lnTo>
                  <a:lnTo>
                    <a:pt x="330" y="1211"/>
                  </a:lnTo>
                  <a:lnTo>
                    <a:pt x="335" y="1227"/>
                  </a:lnTo>
                  <a:lnTo>
                    <a:pt x="340" y="1251"/>
                  </a:lnTo>
                  <a:lnTo>
                    <a:pt x="346" y="1279"/>
                  </a:lnTo>
                  <a:lnTo>
                    <a:pt x="352" y="1310"/>
                  </a:lnTo>
                  <a:lnTo>
                    <a:pt x="357" y="1338"/>
                  </a:lnTo>
                  <a:lnTo>
                    <a:pt x="360" y="1364"/>
                  </a:lnTo>
                  <a:lnTo>
                    <a:pt x="359" y="1383"/>
                  </a:lnTo>
                  <a:lnTo>
                    <a:pt x="358" y="1411"/>
                  </a:lnTo>
                  <a:lnTo>
                    <a:pt x="362" y="1432"/>
                  </a:lnTo>
                  <a:lnTo>
                    <a:pt x="368" y="1446"/>
                  </a:lnTo>
                  <a:lnTo>
                    <a:pt x="371" y="1450"/>
                  </a:lnTo>
                  <a:lnTo>
                    <a:pt x="436" y="1455"/>
                  </a:lnTo>
                  <a:lnTo>
                    <a:pt x="437" y="1455"/>
                  </a:lnTo>
                  <a:lnTo>
                    <a:pt x="440" y="1454"/>
                  </a:lnTo>
                  <a:lnTo>
                    <a:pt x="445" y="1453"/>
                  </a:lnTo>
                  <a:lnTo>
                    <a:pt x="451" y="1452"/>
                  </a:lnTo>
                  <a:lnTo>
                    <a:pt x="457" y="1451"/>
                  </a:lnTo>
                  <a:lnTo>
                    <a:pt x="463" y="1450"/>
                  </a:lnTo>
                  <a:lnTo>
                    <a:pt x="469" y="1451"/>
                  </a:lnTo>
                  <a:lnTo>
                    <a:pt x="474" y="1452"/>
                  </a:lnTo>
                  <a:lnTo>
                    <a:pt x="480" y="1452"/>
                  </a:lnTo>
                  <a:lnTo>
                    <a:pt x="486" y="1453"/>
                  </a:lnTo>
                  <a:lnTo>
                    <a:pt x="491" y="1454"/>
                  </a:lnTo>
                  <a:lnTo>
                    <a:pt x="496" y="1456"/>
                  </a:lnTo>
                  <a:lnTo>
                    <a:pt x="500" y="1458"/>
                  </a:lnTo>
                  <a:lnTo>
                    <a:pt x="504" y="1459"/>
                  </a:lnTo>
                  <a:lnTo>
                    <a:pt x="507" y="1462"/>
                  </a:lnTo>
                  <a:lnTo>
                    <a:pt x="511" y="1463"/>
                  </a:lnTo>
                  <a:lnTo>
                    <a:pt x="522" y="1466"/>
                  </a:lnTo>
                  <a:lnTo>
                    <a:pt x="538" y="1468"/>
                  </a:lnTo>
                  <a:lnTo>
                    <a:pt x="556" y="1469"/>
                  </a:lnTo>
                  <a:lnTo>
                    <a:pt x="574" y="1469"/>
                  </a:lnTo>
                  <a:lnTo>
                    <a:pt x="592" y="1469"/>
                  </a:lnTo>
                  <a:lnTo>
                    <a:pt x="610" y="1468"/>
                  </a:lnTo>
                  <a:lnTo>
                    <a:pt x="624" y="1466"/>
                  </a:lnTo>
                  <a:lnTo>
                    <a:pt x="633" y="1463"/>
                  </a:lnTo>
                  <a:lnTo>
                    <a:pt x="646" y="1448"/>
                  </a:lnTo>
                  <a:lnTo>
                    <a:pt x="649" y="1428"/>
                  </a:lnTo>
                  <a:lnTo>
                    <a:pt x="647" y="1410"/>
                  </a:lnTo>
                  <a:lnTo>
                    <a:pt x="646" y="1403"/>
                  </a:lnTo>
                  <a:lnTo>
                    <a:pt x="646" y="1401"/>
                  </a:lnTo>
                  <a:lnTo>
                    <a:pt x="644" y="1397"/>
                  </a:lnTo>
                  <a:lnTo>
                    <a:pt x="641" y="1389"/>
                  </a:lnTo>
                  <a:lnTo>
                    <a:pt x="637" y="1382"/>
                  </a:lnTo>
                  <a:lnTo>
                    <a:pt x="632" y="1374"/>
                  </a:lnTo>
                  <a:lnTo>
                    <a:pt x="626" y="1367"/>
                  </a:lnTo>
                  <a:lnTo>
                    <a:pt x="617" y="1362"/>
                  </a:lnTo>
                  <a:lnTo>
                    <a:pt x="607" y="1360"/>
                  </a:lnTo>
                  <a:lnTo>
                    <a:pt x="585" y="1359"/>
                  </a:lnTo>
                  <a:lnTo>
                    <a:pt x="567" y="1358"/>
                  </a:lnTo>
                  <a:lnTo>
                    <a:pt x="556" y="1357"/>
                  </a:lnTo>
                  <a:lnTo>
                    <a:pt x="547" y="1356"/>
                  </a:lnTo>
                  <a:lnTo>
                    <a:pt x="542" y="1355"/>
                  </a:lnTo>
                  <a:lnTo>
                    <a:pt x="540" y="1354"/>
                  </a:lnTo>
                  <a:lnTo>
                    <a:pt x="539" y="1353"/>
                  </a:lnTo>
                  <a:lnTo>
                    <a:pt x="539" y="1353"/>
                  </a:lnTo>
                  <a:lnTo>
                    <a:pt x="538" y="1353"/>
                  </a:lnTo>
                  <a:lnTo>
                    <a:pt x="535" y="1352"/>
                  </a:lnTo>
                  <a:lnTo>
                    <a:pt x="531" y="1350"/>
                  </a:lnTo>
                  <a:lnTo>
                    <a:pt x="529" y="1348"/>
                  </a:lnTo>
                  <a:lnTo>
                    <a:pt x="528" y="1337"/>
                  </a:lnTo>
                  <a:lnTo>
                    <a:pt x="528" y="1317"/>
                  </a:lnTo>
                  <a:lnTo>
                    <a:pt x="527" y="1298"/>
                  </a:lnTo>
                  <a:lnTo>
                    <a:pt x="526" y="1287"/>
                  </a:lnTo>
                  <a:lnTo>
                    <a:pt x="529" y="1243"/>
                  </a:lnTo>
                  <a:lnTo>
                    <a:pt x="536" y="1153"/>
                  </a:lnTo>
                  <a:lnTo>
                    <a:pt x="540" y="1056"/>
                  </a:lnTo>
                  <a:lnTo>
                    <a:pt x="537" y="990"/>
                  </a:lnTo>
                  <a:lnTo>
                    <a:pt x="537" y="978"/>
                  </a:lnTo>
                  <a:lnTo>
                    <a:pt x="537" y="952"/>
                  </a:lnTo>
                  <a:lnTo>
                    <a:pt x="538" y="920"/>
                  </a:lnTo>
                  <a:lnTo>
                    <a:pt x="541" y="891"/>
                  </a:lnTo>
                  <a:lnTo>
                    <a:pt x="546" y="846"/>
                  </a:lnTo>
                  <a:lnTo>
                    <a:pt x="547" y="801"/>
                  </a:lnTo>
                  <a:lnTo>
                    <a:pt x="544" y="756"/>
                  </a:lnTo>
                  <a:lnTo>
                    <a:pt x="539" y="710"/>
                  </a:lnTo>
                  <a:lnTo>
                    <a:pt x="549" y="659"/>
                  </a:lnTo>
                  <a:lnTo>
                    <a:pt x="550" y="588"/>
                  </a:lnTo>
                  <a:lnTo>
                    <a:pt x="552" y="448"/>
                  </a:lnTo>
                  <a:lnTo>
                    <a:pt x="636" y="525"/>
                  </a:lnTo>
                  <a:lnTo>
                    <a:pt x="680" y="514"/>
                  </a:lnTo>
                  <a:lnTo>
                    <a:pt x="745" y="431"/>
                  </a:lnTo>
                  <a:lnTo>
                    <a:pt x="759" y="202"/>
                  </a:lnTo>
                  <a:lnTo>
                    <a:pt x="651" y="167"/>
                  </a:lnTo>
                  <a:lnTo>
                    <a:pt x="649" y="163"/>
                  </a:lnTo>
                  <a:lnTo>
                    <a:pt x="645" y="153"/>
                  </a:lnTo>
                  <a:lnTo>
                    <a:pt x="640" y="141"/>
                  </a:lnTo>
                  <a:lnTo>
                    <a:pt x="637" y="133"/>
                  </a:lnTo>
                  <a:lnTo>
                    <a:pt x="635" y="122"/>
                  </a:lnTo>
                  <a:lnTo>
                    <a:pt x="632" y="109"/>
                  </a:lnTo>
                  <a:lnTo>
                    <a:pt x="628" y="96"/>
                  </a:lnTo>
                  <a:lnTo>
                    <a:pt x="623" y="82"/>
                  </a:lnTo>
                  <a:lnTo>
                    <a:pt x="614" y="70"/>
                  </a:lnTo>
                  <a:lnTo>
                    <a:pt x="600" y="57"/>
                  </a:lnTo>
                  <a:lnTo>
                    <a:pt x="582" y="46"/>
                  </a:lnTo>
                  <a:lnTo>
                    <a:pt x="563" y="34"/>
                  </a:lnTo>
                  <a:lnTo>
                    <a:pt x="544" y="25"/>
                  </a:lnTo>
                  <a:lnTo>
                    <a:pt x="528" y="17"/>
                  </a:lnTo>
                  <a:lnTo>
                    <a:pt x="517" y="13"/>
                  </a:lnTo>
                  <a:lnTo>
                    <a:pt x="513" y="11"/>
                  </a:lnTo>
                  <a:lnTo>
                    <a:pt x="440" y="0"/>
                  </a:lnTo>
                  <a:lnTo>
                    <a:pt x="2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65" name="Freeform 9"/>
            <p:cNvSpPr>
              <a:spLocks/>
            </p:cNvSpPr>
            <p:nvPr/>
          </p:nvSpPr>
          <p:spPr bwMode="auto">
            <a:xfrm>
              <a:off x="489" y="825"/>
              <a:ext cx="287" cy="345"/>
            </a:xfrm>
            <a:custGeom>
              <a:avLst/>
              <a:gdLst>
                <a:gd name="T0" fmla="*/ 57 w 287"/>
                <a:gd name="T1" fmla="*/ 339 h 345"/>
                <a:gd name="T2" fmla="*/ 40 w 287"/>
                <a:gd name="T3" fmla="*/ 248 h 345"/>
                <a:gd name="T4" fmla="*/ 34 w 287"/>
                <a:gd name="T5" fmla="*/ 238 h 345"/>
                <a:gd name="T6" fmla="*/ 28 w 287"/>
                <a:gd name="T7" fmla="*/ 213 h 345"/>
                <a:gd name="T8" fmla="*/ 34 w 287"/>
                <a:gd name="T9" fmla="*/ 193 h 345"/>
                <a:gd name="T10" fmla="*/ 40 w 287"/>
                <a:gd name="T11" fmla="*/ 189 h 345"/>
                <a:gd name="T12" fmla="*/ 24 w 287"/>
                <a:gd name="T13" fmla="*/ 179 h 345"/>
                <a:gd name="T14" fmla="*/ 29 w 287"/>
                <a:gd name="T15" fmla="*/ 165 h 345"/>
                <a:gd name="T16" fmla="*/ 9 w 287"/>
                <a:gd name="T17" fmla="*/ 164 h 345"/>
                <a:gd name="T18" fmla="*/ 0 w 287"/>
                <a:gd name="T19" fmla="*/ 151 h 345"/>
                <a:gd name="T20" fmla="*/ 6 w 287"/>
                <a:gd name="T21" fmla="*/ 135 h 345"/>
                <a:gd name="T22" fmla="*/ 6 w 287"/>
                <a:gd name="T23" fmla="*/ 109 h 345"/>
                <a:gd name="T24" fmla="*/ 11 w 287"/>
                <a:gd name="T25" fmla="*/ 73 h 345"/>
                <a:gd name="T26" fmla="*/ 31 w 287"/>
                <a:gd name="T27" fmla="*/ 39 h 345"/>
                <a:gd name="T28" fmla="*/ 53 w 287"/>
                <a:gd name="T29" fmla="*/ 23 h 345"/>
                <a:gd name="T30" fmla="*/ 66 w 287"/>
                <a:gd name="T31" fmla="*/ 17 h 345"/>
                <a:gd name="T32" fmla="*/ 91 w 287"/>
                <a:gd name="T33" fmla="*/ 8 h 345"/>
                <a:gd name="T34" fmla="*/ 125 w 287"/>
                <a:gd name="T35" fmla="*/ 3 h 345"/>
                <a:gd name="T36" fmla="*/ 148 w 287"/>
                <a:gd name="T37" fmla="*/ 3 h 345"/>
                <a:gd name="T38" fmla="*/ 165 w 287"/>
                <a:gd name="T39" fmla="*/ 0 h 345"/>
                <a:gd name="T40" fmla="*/ 183 w 287"/>
                <a:gd name="T41" fmla="*/ 3 h 345"/>
                <a:gd name="T42" fmla="*/ 192 w 287"/>
                <a:gd name="T43" fmla="*/ 9 h 345"/>
                <a:gd name="T44" fmla="*/ 196 w 287"/>
                <a:gd name="T45" fmla="*/ 13 h 345"/>
                <a:gd name="T46" fmla="*/ 207 w 287"/>
                <a:gd name="T47" fmla="*/ 20 h 345"/>
                <a:gd name="T48" fmla="*/ 222 w 287"/>
                <a:gd name="T49" fmla="*/ 33 h 345"/>
                <a:gd name="T50" fmla="*/ 238 w 287"/>
                <a:gd name="T51" fmla="*/ 57 h 345"/>
                <a:gd name="T52" fmla="*/ 258 w 287"/>
                <a:gd name="T53" fmla="*/ 99 h 345"/>
                <a:gd name="T54" fmla="*/ 278 w 287"/>
                <a:gd name="T55" fmla="*/ 115 h 345"/>
                <a:gd name="T56" fmla="*/ 285 w 287"/>
                <a:gd name="T57" fmla="*/ 126 h 345"/>
                <a:gd name="T58" fmla="*/ 286 w 287"/>
                <a:gd name="T59" fmla="*/ 146 h 345"/>
                <a:gd name="T60" fmla="*/ 273 w 287"/>
                <a:gd name="T61" fmla="*/ 161 h 345"/>
                <a:gd name="T62" fmla="*/ 266 w 287"/>
                <a:gd name="T63" fmla="*/ 173 h 345"/>
                <a:gd name="T64" fmla="*/ 267 w 287"/>
                <a:gd name="T65" fmla="*/ 181 h 345"/>
                <a:gd name="T66" fmla="*/ 264 w 287"/>
                <a:gd name="T67" fmla="*/ 194 h 345"/>
                <a:gd name="T68" fmla="*/ 260 w 287"/>
                <a:gd name="T69" fmla="*/ 208 h 345"/>
                <a:gd name="T70" fmla="*/ 259 w 287"/>
                <a:gd name="T71" fmla="*/ 219 h 345"/>
                <a:gd name="T72" fmla="*/ 261 w 287"/>
                <a:gd name="T73" fmla="*/ 235 h 345"/>
                <a:gd name="T74" fmla="*/ 257 w 287"/>
                <a:gd name="T75" fmla="*/ 259 h 345"/>
                <a:gd name="T76" fmla="*/ 246 w 287"/>
                <a:gd name="T77" fmla="*/ 280 h 345"/>
                <a:gd name="T78" fmla="*/ 236 w 287"/>
                <a:gd name="T79" fmla="*/ 298 h 345"/>
                <a:gd name="T80" fmla="*/ 227 w 287"/>
                <a:gd name="T81" fmla="*/ 318 h 345"/>
                <a:gd name="T82" fmla="*/ 222 w 287"/>
                <a:gd name="T83" fmla="*/ 333 h 345"/>
                <a:gd name="T84" fmla="*/ 214 w 287"/>
                <a:gd name="T85" fmla="*/ 338 h 345"/>
                <a:gd name="T86" fmla="*/ 208 w 287"/>
                <a:gd name="T87" fmla="*/ 3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 h="345">
                  <a:moveTo>
                    <a:pt x="71" y="345"/>
                  </a:moveTo>
                  <a:lnTo>
                    <a:pt x="57" y="339"/>
                  </a:lnTo>
                  <a:lnTo>
                    <a:pt x="52" y="260"/>
                  </a:lnTo>
                  <a:lnTo>
                    <a:pt x="40" y="248"/>
                  </a:lnTo>
                  <a:lnTo>
                    <a:pt x="38" y="245"/>
                  </a:lnTo>
                  <a:lnTo>
                    <a:pt x="34" y="238"/>
                  </a:lnTo>
                  <a:lnTo>
                    <a:pt x="30" y="226"/>
                  </a:lnTo>
                  <a:lnTo>
                    <a:pt x="28" y="213"/>
                  </a:lnTo>
                  <a:lnTo>
                    <a:pt x="30" y="200"/>
                  </a:lnTo>
                  <a:lnTo>
                    <a:pt x="34" y="193"/>
                  </a:lnTo>
                  <a:lnTo>
                    <a:pt x="38" y="190"/>
                  </a:lnTo>
                  <a:lnTo>
                    <a:pt x="40" y="189"/>
                  </a:lnTo>
                  <a:lnTo>
                    <a:pt x="22" y="189"/>
                  </a:lnTo>
                  <a:lnTo>
                    <a:pt x="24" y="179"/>
                  </a:lnTo>
                  <a:lnTo>
                    <a:pt x="15" y="170"/>
                  </a:lnTo>
                  <a:lnTo>
                    <a:pt x="29" y="165"/>
                  </a:lnTo>
                  <a:lnTo>
                    <a:pt x="12" y="166"/>
                  </a:lnTo>
                  <a:lnTo>
                    <a:pt x="9" y="164"/>
                  </a:lnTo>
                  <a:lnTo>
                    <a:pt x="3" y="158"/>
                  </a:lnTo>
                  <a:lnTo>
                    <a:pt x="0" y="151"/>
                  </a:lnTo>
                  <a:lnTo>
                    <a:pt x="3" y="141"/>
                  </a:lnTo>
                  <a:lnTo>
                    <a:pt x="6" y="135"/>
                  </a:lnTo>
                  <a:lnTo>
                    <a:pt x="6" y="124"/>
                  </a:lnTo>
                  <a:lnTo>
                    <a:pt x="6" y="109"/>
                  </a:lnTo>
                  <a:lnTo>
                    <a:pt x="7" y="92"/>
                  </a:lnTo>
                  <a:lnTo>
                    <a:pt x="11" y="73"/>
                  </a:lnTo>
                  <a:lnTo>
                    <a:pt x="18" y="55"/>
                  </a:lnTo>
                  <a:lnTo>
                    <a:pt x="31" y="39"/>
                  </a:lnTo>
                  <a:lnTo>
                    <a:pt x="51" y="24"/>
                  </a:lnTo>
                  <a:lnTo>
                    <a:pt x="53" y="23"/>
                  </a:lnTo>
                  <a:lnTo>
                    <a:pt x="58" y="20"/>
                  </a:lnTo>
                  <a:lnTo>
                    <a:pt x="66" y="17"/>
                  </a:lnTo>
                  <a:lnTo>
                    <a:pt x="78" y="12"/>
                  </a:lnTo>
                  <a:lnTo>
                    <a:pt x="91" y="8"/>
                  </a:lnTo>
                  <a:lnTo>
                    <a:pt x="107" y="5"/>
                  </a:lnTo>
                  <a:lnTo>
                    <a:pt x="125" y="3"/>
                  </a:lnTo>
                  <a:lnTo>
                    <a:pt x="145" y="4"/>
                  </a:lnTo>
                  <a:lnTo>
                    <a:pt x="148" y="3"/>
                  </a:lnTo>
                  <a:lnTo>
                    <a:pt x="155" y="1"/>
                  </a:lnTo>
                  <a:lnTo>
                    <a:pt x="165" y="0"/>
                  </a:lnTo>
                  <a:lnTo>
                    <a:pt x="174" y="1"/>
                  </a:lnTo>
                  <a:lnTo>
                    <a:pt x="183" y="3"/>
                  </a:lnTo>
                  <a:lnTo>
                    <a:pt x="189" y="6"/>
                  </a:lnTo>
                  <a:lnTo>
                    <a:pt x="192" y="9"/>
                  </a:lnTo>
                  <a:lnTo>
                    <a:pt x="194" y="11"/>
                  </a:lnTo>
                  <a:lnTo>
                    <a:pt x="196" y="13"/>
                  </a:lnTo>
                  <a:lnTo>
                    <a:pt x="200" y="15"/>
                  </a:lnTo>
                  <a:lnTo>
                    <a:pt x="207" y="20"/>
                  </a:lnTo>
                  <a:lnTo>
                    <a:pt x="215" y="25"/>
                  </a:lnTo>
                  <a:lnTo>
                    <a:pt x="222" y="33"/>
                  </a:lnTo>
                  <a:lnTo>
                    <a:pt x="231" y="44"/>
                  </a:lnTo>
                  <a:lnTo>
                    <a:pt x="238" y="57"/>
                  </a:lnTo>
                  <a:lnTo>
                    <a:pt x="244" y="75"/>
                  </a:lnTo>
                  <a:lnTo>
                    <a:pt x="258" y="99"/>
                  </a:lnTo>
                  <a:lnTo>
                    <a:pt x="277" y="114"/>
                  </a:lnTo>
                  <a:lnTo>
                    <a:pt x="278" y="115"/>
                  </a:lnTo>
                  <a:lnTo>
                    <a:pt x="282" y="119"/>
                  </a:lnTo>
                  <a:lnTo>
                    <a:pt x="285" y="126"/>
                  </a:lnTo>
                  <a:lnTo>
                    <a:pt x="287" y="134"/>
                  </a:lnTo>
                  <a:lnTo>
                    <a:pt x="286" y="146"/>
                  </a:lnTo>
                  <a:lnTo>
                    <a:pt x="281" y="155"/>
                  </a:lnTo>
                  <a:lnTo>
                    <a:pt x="273" y="161"/>
                  </a:lnTo>
                  <a:lnTo>
                    <a:pt x="263" y="166"/>
                  </a:lnTo>
                  <a:lnTo>
                    <a:pt x="266" y="173"/>
                  </a:lnTo>
                  <a:lnTo>
                    <a:pt x="266" y="175"/>
                  </a:lnTo>
                  <a:lnTo>
                    <a:pt x="267" y="181"/>
                  </a:lnTo>
                  <a:lnTo>
                    <a:pt x="266" y="187"/>
                  </a:lnTo>
                  <a:lnTo>
                    <a:pt x="264" y="194"/>
                  </a:lnTo>
                  <a:lnTo>
                    <a:pt x="261" y="200"/>
                  </a:lnTo>
                  <a:lnTo>
                    <a:pt x="260" y="208"/>
                  </a:lnTo>
                  <a:lnTo>
                    <a:pt x="259" y="216"/>
                  </a:lnTo>
                  <a:lnTo>
                    <a:pt x="259" y="219"/>
                  </a:lnTo>
                  <a:lnTo>
                    <a:pt x="260" y="224"/>
                  </a:lnTo>
                  <a:lnTo>
                    <a:pt x="261" y="235"/>
                  </a:lnTo>
                  <a:lnTo>
                    <a:pt x="260" y="248"/>
                  </a:lnTo>
                  <a:lnTo>
                    <a:pt x="257" y="259"/>
                  </a:lnTo>
                  <a:lnTo>
                    <a:pt x="251" y="268"/>
                  </a:lnTo>
                  <a:lnTo>
                    <a:pt x="246" y="280"/>
                  </a:lnTo>
                  <a:lnTo>
                    <a:pt x="241" y="291"/>
                  </a:lnTo>
                  <a:lnTo>
                    <a:pt x="236" y="298"/>
                  </a:lnTo>
                  <a:lnTo>
                    <a:pt x="231" y="307"/>
                  </a:lnTo>
                  <a:lnTo>
                    <a:pt x="227" y="318"/>
                  </a:lnTo>
                  <a:lnTo>
                    <a:pt x="224" y="328"/>
                  </a:lnTo>
                  <a:lnTo>
                    <a:pt x="222" y="333"/>
                  </a:lnTo>
                  <a:lnTo>
                    <a:pt x="218" y="336"/>
                  </a:lnTo>
                  <a:lnTo>
                    <a:pt x="214" y="338"/>
                  </a:lnTo>
                  <a:lnTo>
                    <a:pt x="210" y="340"/>
                  </a:lnTo>
                  <a:lnTo>
                    <a:pt x="208" y="340"/>
                  </a:lnTo>
                  <a:lnTo>
                    <a:pt x="71"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66" name="Freeform 10"/>
            <p:cNvSpPr>
              <a:spLocks/>
            </p:cNvSpPr>
            <p:nvPr/>
          </p:nvSpPr>
          <p:spPr bwMode="auto">
            <a:xfrm>
              <a:off x="588" y="1157"/>
              <a:ext cx="115" cy="93"/>
            </a:xfrm>
            <a:custGeom>
              <a:avLst/>
              <a:gdLst>
                <a:gd name="T0" fmla="*/ 107 w 115"/>
                <a:gd name="T1" fmla="*/ 18 h 93"/>
                <a:gd name="T2" fmla="*/ 101 w 115"/>
                <a:gd name="T3" fmla="*/ 15 h 93"/>
                <a:gd name="T4" fmla="*/ 97 w 115"/>
                <a:gd name="T5" fmla="*/ 13 h 93"/>
                <a:gd name="T6" fmla="*/ 93 w 115"/>
                <a:gd name="T7" fmla="*/ 10 h 93"/>
                <a:gd name="T8" fmla="*/ 90 w 115"/>
                <a:gd name="T9" fmla="*/ 8 h 93"/>
                <a:gd name="T10" fmla="*/ 88 w 115"/>
                <a:gd name="T11" fmla="*/ 0 h 93"/>
                <a:gd name="T12" fmla="*/ 40 w 115"/>
                <a:gd name="T13" fmla="*/ 22 h 93"/>
                <a:gd name="T14" fmla="*/ 16 w 115"/>
                <a:gd name="T15" fmla="*/ 42 h 93"/>
                <a:gd name="T16" fmla="*/ 0 w 115"/>
                <a:gd name="T17" fmla="*/ 85 h 93"/>
                <a:gd name="T18" fmla="*/ 6 w 115"/>
                <a:gd name="T19" fmla="*/ 88 h 93"/>
                <a:gd name="T20" fmla="*/ 12 w 115"/>
                <a:gd name="T21" fmla="*/ 90 h 93"/>
                <a:gd name="T22" fmla="*/ 21 w 115"/>
                <a:gd name="T23" fmla="*/ 92 h 93"/>
                <a:gd name="T24" fmla="*/ 30 w 115"/>
                <a:gd name="T25" fmla="*/ 92 h 93"/>
                <a:gd name="T26" fmla="*/ 40 w 115"/>
                <a:gd name="T27" fmla="*/ 93 h 93"/>
                <a:gd name="T28" fmla="*/ 51 w 115"/>
                <a:gd name="T29" fmla="*/ 92 h 93"/>
                <a:gd name="T30" fmla="*/ 63 w 115"/>
                <a:gd name="T31" fmla="*/ 90 h 93"/>
                <a:gd name="T32" fmla="*/ 76 w 115"/>
                <a:gd name="T33" fmla="*/ 88 h 93"/>
                <a:gd name="T34" fmla="*/ 92 w 115"/>
                <a:gd name="T35" fmla="*/ 82 h 93"/>
                <a:gd name="T36" fmla="*/ 103 w 115"/>
                <a:gd name="T37" fmla="*/ 73 h 93"/>
                <a:gd name="T38" fmla="*/ 111 w 115"/>
                <a:gd name="T39" fmla="*/ 63 h 93"/>
                <a:gd name="T40" fmla="*/ 114 w 115"/>
                <a:gd name="T41" fmla="*/ 51 h 93"/>
                <a:gd name="T42" fmla="*/ 115 w 115"/>
                <a:gd name="T43" fmla="*/ 40 h 93"/>
                <a:gd name="T44" fmla="*/ 113 w 115"/>
                <a:gd name="T45" fmla="*/ 29 h 93"/>
                <a:gd name="T46" fmla="*/ 111 w 115"/>
                <a:gd name="T47" fmla="*/ 22 h 93"/>
                <a:gd name="T48" fmla="*/ 107 w 115"/>
                <a:gd name="T4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93">
                  <a:moveTo>
                    <a:pt x="107" y="18"/>
                  </a:moveTo>
                  <a:lnTo>
                    <a:pt x="101" y="15"/>
                  </a:lnTo>
                  <a:lnTo>
                    <a:pt x="97" y="13"/>
                  </a:lnTo>
                  <a:lnTo>
                    <a:pt x="93" y="10"/>
                  </a:lnTo>
                  <a:lnTo>
                    <a:pt x="90" y="8"/>
                  </a:lnTo>
                  <a:lnTo>
                    <a:pt x="88" y="0"/>
                  </a:lnTo>
                  <a:lnTo>
                    <a:pt x="40" y="22"/>
                  </a:lnTo>
                  <a:lnTo>
                    <a:pt x="16" y="42"/>
                  </a:lnTo>
                  <a:lnTo>
                    <a:pt x="0" y="85"/>
                  </a:lnTo>
                  <a:lnTo>
                    <a:pt x="6" y="88"/>
                  </a:lnTo>
                  <a:lnTo>
                    <a:pt x="12" y="90"/>
                  </a:lnTo>
                  <a:lnTo>
                    <a:pt x="21" y="92"/>
                  </a:lnTo>
                  <a:lnTo>
                    <a:pt x="30" y="92"/>
                  </a:lnTo>
                  <a:lnTo>
                    <a:pt x="40" y="93"/>
                  </a:lnTo>
                  <a:lnTo>
                    <a:pt x="51" y="92"/>
                  </a:lnTo>
                  <a:lnTo>
                    <a:pt x="63" y="90"/>
                  </a:lnTo>
                  <a:lnTo>
                    <a:pt x="76" y="88"/>
                  </a:lnTo>
                  <a:lnTo>
                    <a:pt x="92" y="82"/>
                  </a:lnTo>
                  <a:lnTo>
                    <a:pt x="103" y="73"/>
                  </a:lnTo>
                  <a:lnTo>
                    <a:pt x="111" y="63"/>
                  </a:lnTo>
                  <a:lnTo>
                    <a:pt x="114" y="51"/>
                  </a:lnTo>
                  <a:lnTo>
                    <a:pt x="115" y="40"/>
                  </a:lnTo>
                  <a:lnTo>
                    <a:pt x="113" y="29"/>
                  </a:lnTo>
                  <a:lnTo>
                    <a:pt x="111" y="22"/>
                  </a:lnTo>
                  <a:lnTo>
                    <a:pt x="107" y="18"/>
                  </a:lnTo>
                  <a:close/>
                </a:path>
              </a:pathLst>
            </a:custGeom>
            <a:solidFill>
              <a:srgbClr val="EDAD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67" name="Freeform 11"/>
            <p:cNvSpPr>
              <a:spLocks/>
            </p:cNvSpPr>
            <p:nvPr/>
          </p:nvSpPr>
          <p:spPr bwMode="auto">
            <a:xfrm>
              <a:off x="531" y="1094"/>
              <a:ext cx="145" cy="148"/>
            </a:xfrm>
            <a:custGeom>
              <a:avLst/>
              <a:gdLst>
                <a:gd name="T0" fmla="*/ 97 w 145"/>
                <a:gd name="T1" fmla="*/ 85 h 148"/>
                <a:gd name="T2" fmla="*/ 145 w 145"/>
                <a:gd name="T3" fmla="*/ 63 h 148"/>
                <a:gd name="T4" fmla="*/ 144 w 145"/>
                <a:gd name="T5" fmla="*/ 63 h 148"/>
                <a:gd name="T6" fmla="*/ 73 w 145"/>
                <a:gd name="T7" fmla="*/ 81 h 148"/>
                <a:gd name="T8" fmla="*/ 40 w 145"/>
                <a:gd name="T9" fmla="*/ 37 h 148"/>
                <a:gd name="T10" fmla="*/ 40 w 145"/>
                <a:gd name="T11" fmla="*/ 30 h 148"/>
                <a:gd name="T12" fmla="*/ 38 w 145"/>
                <a:gd name="T13" fmla="*/ 18 h 148"/>
                <a:gd name="T14" fmla="*/ 35 w 145"/>
                <a:gd name="T15" fmla="*/ 5 h 148"/>
                <a:gd name="T16" fmla="*/ 28 w 145"/>
                <a:gd name="T17" fmla="*/ 0 h 148"/>
                <a:gd name="T18" fmla="*/ 33 w 145"/>
                <a:gd name="T19" fmla="*/ 70 h 148"/>
                <a:gd name="T20" fmla="*/ 33 w 145"/>
                <a:gd name="T21" fmla="*/ 71 h 148"/>
                <a:gd name="T22" fmla="*/ 34 w 145"/>
                <a:gd name="T23" fmla="*/ 72 h 148"/>
                <a:gd name="T24" fmla="*/ 36 w 145"/>
                <a:gd name="T25" fmla="*/ 74 h 148"/>
                <a:gd name="T26" fmla="*/ 39 w 145"/>
                <a:gd name="T27" fmla="*/ 78 h 148"/>
                <a:gd name="T28" fmla="*/ 0 w 145"/>
                <a:gd name="T29" fmla="*/ 83 h 148"/>
                <a:gd name="T30" fmla="*/ 3 w 145"/>
                <a:gd name="T31" fmla="*/ 94 h 148"/>
                <a:gd name="T32" fmla="*/ 8 w 145"/>
                <a:gd name="T33" fmla="*/ 100 h 148"/>
                <a:gd name="T34" fmla="*/ 11 w 145"/>
                <a:gd name="T35" fmla="*/ 102 h 148"/>
                <a:gd name="T36" fmla="*/ 11 w 145"/>
                <a:gd name="T37" fmla="*/ 104 h 148"/>
                <a:gd name="T38" fmla="*/ 10 w 145"/>
                <a:gd name="T39" fmla="*/ 112 h 148"/>
                <a:gd name="T40" fmla="*/ 13 w 145"/>
                <a:gd name="T41" fmla="*/ 120 h 148"/>
                <a:gd name="T42" fmla="*/ 18 w 145"/>
                <a:gd name="T43" fmla="*/ 126 h 148"/>
                <a:gd name="T44" fmla="*/ 24 w 145"/>
                <a:gd name="T45" fmla="*/ 130 h 148"/>
                <a:gd name="T46" fmla="*/ 32 w 145"/>
                <a:gd name="T47" fmla="*/ 134 h 148"/>
                <a:gd name="T48" fmla="*/ 38 w 145"/>
                <a:gd name="T49" fmla="*/ 136 h 148"/>
                <a:gd name="T50" fmla="*/ 42 w 145"/>
                <a:gd name="T51" fmla="*/ 138 h 148"/>
                <a:gd name="T52" fmla="*/ 44 w 145"/>
                <a:gd name="T53" fmla="*/ 138 h 148"/>
                <a:gd name="T54" fmla="*/ 46 w 145"/>
                <a:gd name="T55" fmla="*/ 141 h 148"/>
                <a:gd name="T56" fmla="*/ 49 w 145"/>
                <a:gd name="T57" fmla="*/ 144 h 148"/>
                <a:gd name="T58" fmla="*/ 53 w 145"/>
                <a:gd name="T59" fmla="*/ 146 h 148"/>
                <a:gd name="T60" fmla="*/ 57 w 145"/>
                <a:gd name="T61" fmla="*/ 148 h 148"/>
                <a:gd name="T62" fmla="*/ 73 w 145"/>
                <a:gd name="T63" fmla="*/ 105 h 148"/>
                <a:gd name="T64" fmla="*/ 97 w 145"/>
                <a:gd name="T65" fmla="*/ 8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48">
                  <a:moveTo>
                    <a:pt x="97" y="85"/>
                  </a:moveTo>
                  <a:lnTo>
                    <a:pt x="145" y="63"/>
                  </a:lnTo>
                  <a:lnTo>
                    <a:pt x="144" y="63"/>
                  </a:lnTo>
                  <a:lnTo>
                    <a:pt x="73" y="81"/>
                  </a:lnTo>
                  <a:lnTo>
                    <a:pt x="40" y="37"/>
                  </a:lnTo>
                  <a:lnTo>
                    <a:pt x="40" y="30"/>
                  </a:lnTo>
                  <a:lnTo>
                    <a:pt x="38" y="18"/>
                  </a:lnTo>
                  <a:lnTo>
                    <a:pt x="35" y="5"/>
                  </a:lnTo>
                  <a:lnTo>
                    <a:pt x="28" y="0"/>
                  </a:lnTo>
                  <a:lnTo>
                    <a:pt x="33" y="70"/>
                  </a:lnTo>
                  <a:lnTo>
                    <a:pt x="33" y="71"/>
                  </a:lnTo>
                  <a:lnTo>
                    <a:pt x="34" y="72"/>
                  </a:lnTo>
                  <a:lnTo>
                    <a:pt x="36" y="74"/>
                  </a:lnTo>
                  <a:lnTo>
                    <a:pt x="39" y="78"/>
                  </a:lnTo>
                  <a:lnTo>
                    <a:pt x="0" y="83"/>
                  </a:lnTo>
                  <a:lnTo>
                    <a:pt x="3" y="94"/>
                  </a:lnTo>
                  <a:lnTo>
                    <a:pt x="8" y="100"/>
                  </a:lnTo>
                  <a:lnTo>
                    <a:pt x="11" y="102"/>
                  </a:lnTo>
                  <a:lnTo>
                    <a:pt x="11" y="104"/>
                  </a:lnTo>
                  <a:lnTo>
                    <a:pt x="10" y="112"/>
                  </a:lnTo>
                  <a:lnTo>
                    <a:pt x="13" y="120"/>
                  </a:lnTo>
                  <a:lnTo>
                    <a:pt x="18" y="126"/>
                  </a:lnTo>
                  <a:lnTo>
                    <a:pt x="24" y="130"/>
                  </a:lnTo>
                  <a:lnTo>
                    <a:pt x="32" y="134"/>
                  </a:lnTo>
                  <a:lnTo>
                    <a:pt x="38" y="136"/>
                  </a:lnTo>
                  <a:lnTo>
                    <a:pt x="42" y="138"/>
                  </a:lnTo>
                  <a:lnTo>
                    <a:pt x="44" y="138"/>
                  </a:lnTo>
                  <a:lnTo>
                    <a:pt x="46" y="141"/>
                  </a:lnTo>
                  <a:lnTo>
                    <a:pt x="49" y="144"/>
                  </a:lnTo>
                  <a:lnTo>
                    <a:pt x="53" y="146"/>
                  </a:lnTo>
                  <a:lnTo>
                    <a:pt x="57" y="148"/>
                  </a:lnTo>
                  <a:lnTo>
                    <a:pt x="73" y="105"/>
                  </a:lnTo>
                  <a:lnTo>
                    <a:pt x="97" y="85"/>
                  </a:lnTo>
                  <a:close/>
                </a:path>
              </a:pathLst>
            </a:custGeom>
            <a:solidFill>
              <a:srgbClr val="D19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68" name="Freeform 12"/>
            <p:cNvSpPr>
              <a:spLocks/>
            </p:cNvSpPr>
            <p:nvPr/>
          </p:nvSpPr>
          <p:spPr bwMode="auto">
            <a:xfrm>
              <a:off x="640" y="1165"/>
              <a:ext cx="17" cy="19"/>
            </a:xfrm>
            <a:custGeom>
              <a:avLst/>
              <a:gdLst>
                <a:gd name="T0" fmla="*/ 0 w 17"/>
                <a:gd name="T1" fmla="*/ 19 h 19"/>
                <a:gd name="T2" fmla="*/ 2 w 17"/>
                <a:gd name="T3" fmla="*/ 17 h 19"/>
                <a:gd name="T4" fmla="*/ 6 w 17"/>
                <a:gd name="T5" fmla="*/ 13 h 19"/>
                <a:gd name="T6" fmla="*/ 11 w 17"/>
                <a:gd name="T7" fmla="*/ 8 h 19"/>
                <a:gd name="T8" fmla="*/ 11 w 17"/>
                <a:gd name="T9" fmla="*/ 0 h 19"/>
                <a:gd name="T10" fmla="*/ 13 w 17"/>
                <a:gd name="T11" fmla="*/ 3 h 19"/>
                <a:gd name="T12" fmla="*/ 17 w 17"/>
                <a:gd name="T13" fmla="*/ 10 h 19"/>
                <a:gd name="T14" fmla="*/ 14 w 17"/>
                <a:gd name="T15" fmla="*/ 16 h 19"/>
                <a:gd name="T16" fmla="*/ 0 w 17"/>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0" y="19"/>
                  </a:moveTo>
                  <a:lnTo>
                    <a:pt x="2" y="17"/>
                  </a:lnTo>
                  <a:lnTo>
                    <a:pt x="6" y="13"/>
                  </a:lnTo>
                  <a:lnTo>
                    <a:pt x="11" y="8"/>
                  </a:lnTo>
                  <a:lnTo>
                    <a:pt x="11" y="0"/>
                  </a:lnTo>
                  <a:lnTo>
                    <a:pt x="13" y="3"/>
                  </a:lnTo>
                  <a:lnTo>
                    <a:pt x="17" y="10"/>
                  </a:lnTo>
                  <a:lnTo>
                    <a:pt x="14" y="16"/>
                  </a:lnTo>
                  <a:lnTo>
                    <a:pt x="0" y="19"/>
                  </a:lnTo>
                  <a:close/>
                </a:path>
              </a:pathLst>
            </a:custGeom>
            <a:solidFill>
              <a:srgbClr val="C68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69" name="Freeform 13"/>
            <p:cNvSpPr>
              <a:spLocks/>
            </p:cNvSpPr>
            <p:nvPr/>
          </p:nvSpPr>
          <p:spPr bwMode="auto">
            <a:xfrm>
              <a:off x="356" y="1172"/>
              <a:ext cx="664" cy="1284"/>
            </a:xfrm>
            <a:custGeom>
              <a:avLst/>
              <a:gdLst>
                <a:gd name="T0" fmla="*/ 564 w 664"/>
                <a:gd name="T1" fmla="*/ 258 h 1284"/>
                <a:gd name="T2" fmla="*/ 545 w 664"/>
                <a:gd name="T3" fmla="*/ 339 h 1284"/>
                <a:gd name="T4" fmla="*/ 535 w 664"/>
                <a:gd name="T5" fmla="*/ 123 h 1284"/>
                <a:gd name="T6" fmla="*/ 509 w 664"/>
                <a:gd name="T7" fmla="*/ 58 h 1284"/>
                <a:gd name="T8" fmla="*/ 478 w 664"/>
                <a:gd name="T9" fmla="*/ 35 h 1284"/>
                <a:gd name="T10" fmla="*/ 441 w 664"/>
                <a:gd name="T11" fmla="*/ 13 h 1284"/>
                <a:gd name="T12" fmla="*/ 340 w 664"/>
                <a:gd name="T13" fmla="*/ 0 h 1284"/>
                <a:gd name="T14" fmla="*/ 311 w 664"/>
                <a:gd name="T15" fmla="*/ 44 h 1284"/>
                <a:gd name="T16" fmla="*/ 295 w 664"/>
                <a:gd name="T17" fmla="*/ 77 h 1284"/>
                <a:gd name="T18" fmla="*/ 291 w 664"/>
                <a:gd name="T19" fmla="*/ 88 h 1284"/>
                <a:gd name="T20" fmla="*/ 280 w 664"/>
                <a:gd name="T21" fmla="*/ 87 h 1284"/>
                <a:gd name="T22" fmla="*/ 265 w 664"/>
                <a:gd name="T23" fmla="*/ 57 h 1284"/>
                <a:gd name="T24" fmla="*/ 251 w 664"/>
                <a:gd name="T25" fmla="*/ 39 h 1284"/>
                <a:gd name="T26" fmla="*/ 248 w 664"/>
                <a:gd name="T27" fmla="*/ 56 h 1284"/>
                <a:gd name="T28" fmla="*/ 191 w 664"/>
                <a:gd name="T29" fmla="*/ 51 h 1284"/>
                <a:gd name="T30" fmla="*/ 146 w 664"/>
                <a:gd name="T31" fmla="*/ 82 h 1284"/>
                <a:gd name="T32" fmla="*/ 119 w 664"/>
                <a:gd name="T33" fmla="*/ 99 h 1284"/>
                <a:gd name="T34" fmla="*/ 15 w 664"/>
                <a:gd name="T35" fmla="*/ 232 h 1284"/>
                <a:gd name="T36" fmla="*/ 0 w 664"/>
                <a:gd name="T37" fmla="*/ 442 h 1284"/>
                <a:gd name="T38" fmla="*/ 70 w 664"/>
                <a:gd name="T39" fmla="*/ 679 h 1284"/>
                <a:gd name="T40" fmla="*/ 73 w 664"/>
                <a:gd name="T41" fmla="*/ 462 h 1284"/>
                <a:gd name="T42" fmla="*/ 78 w 664"/>
                <a:gd name="T43" fmla="*/ 396 h 1284"/>
                <a:gd name="T44" fmla="*/ 175 w 664"/>
                <a:gd name="T45" fmla="*/ 278 h 1284"/>
                <a:gd name="T46" fmla="*/ 129 w 664"/>
                <a:gd name="T47" fmla="*/ 339 h 1284"/>
                <a:gd name="T48" fmla="*/ 144 w 664"/>
                <a:gd name="T49" fmla="*/ 511 h 1284"/>
                <a:gd name="T50" fmla="*/ 155 w 664"/>
                <a:gd name="T51" fmla="*/ 705 h 1284"/>
                <a:gd name="T52" fmla="*/ 166 w 664"/>
                <a:gd name="T53" fmla="*/ 1004 h 1284"/>
                <a:gd name="T54" fmla="*/ 158 w 664"/>
                <a:gd name="T55" fmla="*/ 1284 h 1284"/>
                <a:gd name="T56" fmla="*/ 241 w 664"/>
                <a:gd name="T57" fmla="*/ 979 h 1284"/>
                <a:gd name="T58" fmla="*/ 281 w 664"/>
                <a:gd name="T59" fmla="*/ 947 h 1284"/>
                <a:gd name="T60" fmla="*/ 281 w 664"/>
                <a:gd name="T61" fmla="*/ 863 h 1284"/>
                <a:gd name="T62" fmla="*/ 258 w 664"/>
                <a:gd name="T63" fmla="*/ 791 h 1284"/>
                <a:gd name="T64" fmla="*/ 290 w 664"/>
                <a:gd name="T65" fmla="*/ 673 h 1284"/>
                <a:gd name="T66" fmla="*/ 327 w 664"/>
                <a:gd name="T67" fmla="*/ 646 h 1284"/>
                <a:gd name="T68" fmla="*/ 395 w 664"/>
                <a:gd name="T69" fmla="*/ 1057 h 1284"/>
                <a:gd name="T70" fmla="*/ 439 w 664"/>
                <a:gd name="T71" fmla="*/ 1283 h 1284"/>
                <a:gd name="T72" fmla="*/ 424 w 664"/>
                <a:gd name="T73" fmla="*/ 1018 h 1284"/>
                <a:gd name="T74" fmla="*/ 428 w 664"/>
                <a:gd name="T75" fmla="*/ 869 h 1284"/>
                <a:gd name="T76" fmla="*/ 458 w 664"/>
                <a:gd name="T77" fmla="*/ 845 h 1284"/>
                <a:gd name="T78" fmla="*/ 452 w 664"/>
                <a:gd name="T79" fmla="*/ 801 h 1284"/>
                <a:gd name="T80" fmla="*/ 423 w 664"/>
                <a:gd name="T81" fmla="*/ 809 h 1284"/>
                <a:gd name="T82" fmla="*/ 397 w 664"/>
                <a:gd name="T83" fmla="*/ 824 h 1284"/>
                <a:gd name="T84" fmla="*/ 437 w 664"/>
                <a:gd name="T85" fmla="*/ 676 h 1284"/>
                <a:gd name="T86" fmla="*/ 454 w 664"/>
                <a:gd name="T87" fmla="*/ 578 h 1284"/>
                <a:gd name="T88" fmla="*/ 454 w 664"/>
                <a:gd name="T89" fmla="*/ 425 h 1284"/>
                <a:gd name="T90" fmla="*/ 459 w 664"/>
                <a:gd name="T91" fmla="*/ 276 h 1284"/>
                <a:gd name="T92" fmla="*/ 459 w 664"/>
                <a:gd name="T93" fmla="*/ 144 h 1284"/>
                <a:gd name="T94" fmla="*/ 508 w 664"/>
                <a:gd name="T95" fmla="*/ 396 h 1284"/>
                <a:gd name="T96" fmla="*/ 571 w 664"/>
                <a:gd name="T97" fmla="*/ 448 h 1284"/>
                <a:gd name="T98" fmla="*/ 644 w 664"/>
                <a:gd name="T99" fmla="*/ 413 h 1284"/>
                <a:gd name="T100" fmla="*/ 664 w 664"/>
                <a:gd name="T101" fmla="*/ 20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4" h="1284">
                  <a:moveTo>
                    <a:pt x="664" y="205"/>
                  </a:moveTo>
                  <a:lnTo>
                    <a:pt x="567" y="166"/>
                  </a:lnTo>
                  <a:lnTo>
                    <a:pt x="564" y="258"/>
                  </a:lnTo>
                  <a:lnTo>
                    <a:pt x="564" y="278"/>
                  </a:lnTo>
                  <a:lnTo>
                    <a:pt x="564" y="324"/>
                  </a:lnTo>
                  <a:lnTo>
                    <a:pt x="545" y="339"/>
                  </a:lnTo>
                  <a:lnTo>
                    <a:pt x="530" y="280"/>
                  </a:lnTo>
                  <a:lnTo>
                    <a:pt x="535" y="131"/>
                  </a:lnTo>
                  <a:lnTo>
                    <a:pt x="535" y="123"/>
                  </a:lnTo>
                  <a:lnTo>
                    <a:pt x="533" y="104"/>
                  </a:lnTo>
                  <a:lnTo>
                    <a:pt x="526" y="81"/>
                  </a:lnTo>
                  <a:lnTo>
                    <a:pt x="509" y="58"/>
                  </a:lnTo>
                  <a:lnTo>
                    <a:pt x="501" y="52"/>
                  </a:lnTo>
                  <a:lnTo>
                    <a:pt x="490" y="44"/>
                  </a:lnTo>
                  <a:lnTo>
                    <a:pt x="478" y="35"/>
                  </a:lnTo>
                  <a:lnTo>
                    <a:pt x="464" y="27"/>
                  </a:lnTo>
                  <a:lnTo>
                    <a:pt x="452" y="20"/>
                  </a:lnTo>
                  <a:lnTo>
                    <a:pt x="441" y="13"/>
                  </a:lnTo>
                  <a:lnTo>
                    <a:pt x="435" y="9"/>
                  </a:lnTo>
                  <a:lnTo>
                    <a:pt x="432" y="7"/>
                  </a:lnTo>
                  <a:lnTo>
                    <a:pt x="340" y="0"/>
                  </a:lnTo>
                  <a:lnTo>
                    <a:pt x="316" y="46"/>
                  </a:lnTo>
                  <a:lnTo>
                    <a:pt x="313" y="43"/>
                  </a:lnTo>
                  <a:lnTo>
                    <a:pt x="311" y="44"/>
                  </a:lnTo>
                  <a:lnTo>
                    <a:pt x="306" y="47"/>
                  </a:lnTo>
                  <a:lnTo>
                    <a:pt x="300" y="57"/>
                  </a:lnTo>
                  <a:lnTo>
                    <a:pt x="295" y="77"/>
                  </a:lnTo>
                  <a:lnTo>
                    <a:pt x="294" y="81"/>
                  </a:lnTo>
                  <a:lnTo>
                    <a:pt x="292" y="85"/>
                  </a:lnTo>
                  <a:lnTo>
                    <a:pt x="291" y="88"/>
                  </a:lnTo>
                  <a:lnTo>
                    <a:pt x="290" y="91"/>
                  </a:lnTo>
                  <a:lnTo>
                    <a:pt x="285" y="90"/>
                  </a:lnTo>
                  <a:lnTo>
                    <a:pt x="280" y="87"/>
                  </a:lnTo>
                  <a:lnTo>
                    <a:pt x="275" y="79"/>
                  </a:lnTo>
                  <a:lnTo>
                    <a:pt x="269" y="66"/>
                  </a:lnTo>
                  <a:lnTo>
                    <a:pt x="265" y="57"/>
                  </a:lnTo>
                  <a:lnTo>
                    <a:pt x="259" y="49"/>
                  </a:lnTo>
                  <a:lnTo>
                    <a:pt x="253" y="42"/>
                  </a:lnTo>
                  <a:lnTo>
                    <a:pt x="251" y="39"/>
                  </a:lnTo>
                  <a:lnTo>
                    <a:pt x="251" y="42"/>
                  </a:lnTo>
                  <a:lnTo>
                    <a:pt x="250" y="48"/>
                  </a:lnTo>
                  <a:lnTo>
                    <a:pt x="248" y="56"/>
                  </a:lnTo>
                  <a:lnTo>
                    <a:pt x="247" y="66"/>
                  </a:lnTo>
                  <a:lnTo>
                    <a:pt x="207" y="38"/>
                  </a:lnTo>
                  <a:lnTo>
                    <a:pt x="191" y="51"/>
                  </a:lnTo>
                  <a:lnTo>
                    <a:pt x="175" y="64"/>
                  </a:lnTo>
                  <a:lnTo>
                    <a:pt x="159" y="74"/>
                  </a:lnTo>
                  <a:lnTo>
                    <a:pt x="146" y="82"/>
                  </a:lnTo>
                  <a:lnTo>
                    <a:pt x="134" y="90"/>
                  </a:lnTo>
                  <a:lnTo>
                    <a:pt x="125" y="96"/>
                  </a:lnTo>
                  <a:lnTo>
                    <a:pt x="119" y="99"/>
                  </a:lnTo>
                  <a:lnTo>
                    <a:pt x="117" y="100"/>
                  </a:lnTo>
                  <a:lnTo>
                    <a:pt x="48" y="174"/>
                  </a:lnTo>
                  <a:lnTo>
                    <a:pt x="15" y="232"/>
                  </a:lnTo>
                  <a:lnTo>
                    <a:pt x="15" y="295"/>
                  </a:lnTo>
                  <a:lnTo>
                    <a:pt x="0" y="350"/>
                  </a:lnTo>
                  <a:lnTo>
                    <a:pt x="0" y="442"/>
                  </a:lnTo>
                  <a:lnTo>
                    <a:pt x="10" y="657"/>
                  </a:lnTo>
                  <a:lnTo>
                    <a:pt x="14" y="669"/>
                  </a:lnTo>
                  <a:lnTo>
                    <a:pt x="70" y="679"/>
                  </a:lnTo>
                  <a:lnTo>
                    <a:pt x="78" y="593"/>
                  </a:lnTo>
                  <a:lnTo>
                    <a:pt x="95" y="573"/>
                  </a:lnTo>
                  <a:lnTo>
                    <a:pt x="73" y="462"/>
                  </a:lnTo>
                  <a:lnTo>
                    <a:pt x="80" y="438"/>
                  </a:lnTo>
                  <a:lnTo>
                    <a:pt x="53" y="364"/>
                  </a:lnTo>
                  <a:lnTo>
                    <a:pt x="78" y="396"/>
                  </a:lnTo>
                  <a:lnTo>
                    <a:pt x="85" y="298"/>
                  </a:lnTo>
                  <a:lnTo>
                    <a:pt x="109" y="240"/>
                  </a:lnTo>
                  <a:lnTo>
                    <a:pt x="175" y="278"/>
                  </a:lnTo>
                  <a:lnTo>
                    <a:pt x="124" y="293"/>
                  </a:lnTo>
                  <a:lnTo>
                    <a:pt x="173" y="337"/>
                  </a:lnTo>
                  <a:lnTo>
                    <a:pt x="129" y="339"/>
                  </a:lnTo>
                  <a:lnTo>
                    <a:pt x="155" y="445"/>
                  </a:lnTo>
                  <a:lnTo>
                    <a:pt x="175" y="491"/>
                  </a:lnTo>
                  <a:lnTo>
                    <a:pt x="144" y="511"/>
                  </a:lnTo>
                  <a:lnTo>
                    <a:pt x="183" y="566"/>
                  </a:lnTo>
                  <a:lnTo>
                    <a:pt x="144" y="588"/>
                  </a:lnTo>
                  <a:lnTo>
                    <a:pt x="155" y="705"/>
                  </a:lnTo>
                  <a:lnTo>
                    <a:pt x="190" y="847"/>
                  </a:lnTo>
                  <a:lnTo>
                    <a:pt x="186" y="954"/>
                  </a:lnTo>
                  <a:lnTo>
                    <a:pt x="166" y="1004"/>
                  </a:lnTo>
                  <a:lnTo>
                    <a:pt x="171" y="1067"/>
                  </a:lnTo>
                  <a:lnTo>
                    <a:pt x="161" y="1136"/>
                  </a:lnTo>
                  <a:lnTo>
                    <a:pt x="158" y="1284"/>
                  </a:lnTo>
                  <a:lnTo>
                    <a:pt x="234" y="1277"/>
                  </a:lnTo>
                  <a:lnTo>
                    <a:pt x="265" y="1067"/>
                  </a:lnTo>
                  <a:lnTo>
                    <a:pt x="241" y="979"/>
                  </a:lnTo>
                  <a:lnTo>
                    <a:pt x="270" y="987"/>
                  </a:lnTo>
                  <a:lnTo>
                    <a:pt x="274" y="975"/>
                  </a:lnTo>
                  <a:lnTo>
                    <a:pt x="281" y="947"/>
                  </a:lnTo>
                  <a:lnTo>
                    <a:pt x="287" y="914"/>
                  </a:lnTo>
                  <a:lnTo>
                    <a:pt x="288" y="888"/>
                  </a:lnTo>
                  <a:lnTo>
                    <a:pt x="281" y="863"/>
                  </a:lnTo>
                  <a:lnTo>
                    <a:pt x="272" y="831"/>
                  </a:lnTo>
                  <a:lnTo>
                    <a:pt x="262" y="802"/>
                  </a:lnTo>
                  <a:lnTo>
                    <a:pt x="258" y="791"/>
                  </a:lnTo>
                  <a:lnTo>
                    <a:pt x="281" y="767"/>
                  </a:lnTo>
                  <a:lnTo>
                    <a:pt x="254" y="632"/>
                  </a:lnTo>
                  <a:lnTo>
                    <a:pt x="290" y="673"/>
                  </a:lnTo>
                  <a:lnTo>
                    <a:pt x="320" y="651"/>
                  </a:lnTo>
                  <a:lnTo>
                    <a:pt x="322" y="656"/>
                  </a:lnTo>
                  <a:lnTo>
                    <a:pt x="327" y="646"/>
                  </a:lnTo>
                  <a:lnTo>
                    <a:pt x="356" y="745"/>
                  </a:lnTo>
                  <a:lnTo>
                    <a:pt x="371" y="945"/>
                  </a:lnTo>
                  <a:lnTo>
                    <a:pt x="395" y="1057"/>
                  </a:lnTo>
                  <a:lnTo>
                    <a:pt x="356" y="1165"/>
                  </a:lnTo>
                  <a:lnTo>
                    <a:pt x="360" y="1279"/>
                  </a:lnTo>
                  <a:lnTo>
                    <a:pt x="439" y="1283"/>
                  </a:lnTo>
                  <a:lnTo>
                    <a:pt x="429" y="1160"/>
                  </a:lnTo>
                  <a:lnTo>
                    <a:pt x="453" y="1149"/>
                  </a:lnTo>
                  <a:lnTo>
                    <a:pt x="424" y="1018"/>
                  </a:lnTo>
                  <a:lnTo>
                    <a:pt x="452" y="1038"/>
                  </a:lnTo>
                  <a:lnTo>
                    <a:pt x="450" y="925"/>
                  </a:lnTo>
                  <a:lnTo>
                    <a:pt x="428" y="869"/>
                  </a:lnTo>
                  <a:lnTo>
                    <a:pt x="454" y="874"/>
                  </a:lnTo>
                  <a:lnTo>
                    <a:pt x="455" y="865"/>
                  </a:lnTo>
                  <a:lnTo>
                    <a:pt x="458" y="845"/>
                  </a:lnTo>
                  <a:lnTo>
                    <a:pt x="459" y="823"/>
                  </a:lnTo>
                  <a:lnTo>
                    <a:pt x="457" y="805"/>
                  </a:lnTo>
                  <a:lnTo>
                    <a:pt x="452" y="801"/>
                  </a:lnTo>
                  <a:lnTo>
                    <a:pt x="444" y="801"/>
                  </a:lnTo>
                  <a:lnTo>
                    <a:pt x="434" y="804"/>
                  </a:lnTo>
                  <a:lnTo>
                    <a:pt x="423" y="809"/>
                  </a:lnTo>
                  <a:lnTo>
                    <a:pt x="413" y="815"/>
                  </a:lnTo>
                  <a:lnTo>
                    <a:pt x="404" y="820"/>
                  </a:lnTo>
                  <a:lnTo>
                    <a:pt x="397" y="824"/>
                  </a:lnTo>
                  <a:lnTo>
                    <a:pt x="395" y="825"/>
                  </a:lnTo>
                  <a:lnTo>
                    <a:pt x="442" y="759"/>
                  </a:lnTo>
                  <a:lnTo>
                    <a:pt x="437" y="676"/>
                  </a:lnTo>
                  <a:lnTo>
                    <a:pt x="459" y="620"/>
                  </a:lnTo>
                  <a:lnTo>
                    <a:pt x="422" y="602"/>
                  </a:lnTo>
                  <a:lnTo>
                    <a:pt x="454" y="578"/>
                  </a:lnTo>
                  <a:lnTo>
                    <a:pt x="388" y="573"/>
                  </a:lnTo>
                  <a:lnTo>
                    <a:pt x="446" y="535"/>
                  </a:lnTo>
                  <a:lnTo>
                    <a:pt x="454" y="425"/>
                  </a:lnTo>
                  <a:lnTo>
                    <a:pt x="400" y="432"/>
                  </a:lnTo>
                  <a:lnTo>
                    <a:pt x="454" y="388"/>
                  </a:lnTo>
                  <a:lnTo>
                    <a:pt x="459" y="276"/>
                  </a:lnTo>
                  <a:lnTo>
                    <a:pt x="435" y="141"/>
                  </a:lnTo>
                  <a:lnTo>
                    <a:pt x="435" y="93"/>
                  </a:lnTo>
                  <a:lnTo>
                    <a:pt x="459" y="144"/>
                  </a:lnTo>
                  <a:lnTo>
                    <a:pt x="481" y="132"/>
                  </a:lnTo>
                  <a:lnTo>
                    <a:pt x="476" y="222"/>
                  </a:lnTo>
                  <a:lnTo>
                    <a:pt x="508" y="396"/>
                  </a:lnTo>
                  <a:lnTo>
                    <a:pt x="545" y="364"/>
                  </a:lnTo>
                  <a:lnTo>
                    <a:pt x="530" y="406"/>
                  </a:lnTo>
                  <a:lnTo>
                    <a:pt x="571" y="448"/>
                  </a:lnTo>
                  <a:lnTo>
                    <a:pt x="578" y="399"/>
                  </a:lnTo>
                  <a:lnTo>
                    <a:pt x="604" y="448"/>
                  </a:lnTo>
                  <a:lnTo>
                    <a:pt x="644" y="413"/>
                  </a:lnTo>
                  <a:lnTo>
                    <a:pt x="642" y="264"/>
                  </a:lnTo>
                  <a:lnTo>
                    <a:pt x="662" y="291"/>
                  </a:lnTo>
                  <a:lnTo>
                    <a:pt x="664" y="20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0" name="Freeform 14"/>
            <p:cNvSpPr>
              <a:spLocks/>
            </p:cNvSpPr>
            <p:nvPr/>
          </p:nvSpPr>
          <p:spPr bwMode="auto">
            <a:xfrm>
              <a:off x="644" y="1265"/>
              <a:ext cx="1" cy="1"/>
            </a:xfrm>
            <a:custGeom>
              <a:avLst/>
              <a:gdLst>
                <a:gd name="T0" fmla="*/ 1 h 1"/>
                <a:gd name="T1" fmla="*/ 1 h 1"/>
                <a:gd name="T2" fmla="*/ 1 h 1"/>
                <a:gd name="T3" fmla="*/ 1 h 1"/>
                <a:gd name="T4" fmla="*/ 1 h 1"/>
                <a:gd name="T5" fmla="*/ 0 h 1"/>
                <a:gd name="T6" fmla="*/ 1 h 1"/>
                <a:gd name="T7" fmla="*/ 1 h 1"/>
                <a:gd name="T8" fmla="*/ 1 h 1"/>
                <a:gd name="T9"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1"/>
                  </a:moveTo>
                  <a:lnTo>
                    <a:pt x="0" y="1"/>
                  </a:lnTo>
                  <a:lnTo>
                    <a:pt x="0" y="1"/>
                  </a:lnTo>
                  <a:lnTo>
                    <a:pt x="0" y="1"/>
                  </a:lnTo>
                  <a:lnTo>
                    <a:pt x="0" y="1"/>
                  </a:lnTo>
                  <a:lnTo>
                    <a:pt x="0" y="0"/>
                  </a:lnTo>
                  <a:lnTo>
                    <a:pt x="0" y="1"/>
                  </a:lnTo>
                  <a:lnTo>
                    <a:pt x="0" y="1"/>
                  </a:lnTo>
                  <a:lnTo>
                    <a:pt x="0" y="1"/>
                  </a:lnTo>
                  <a:lnTo>
                    <a:pt x="0" y="1"/>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1" name="Freeform 15"/>
            <p:cNvSpPr>
              <a:spLocks/>
            </p:cNvSpPr>
            <p:nvPr/>
          </p:nvSpPr>
          <p:spPr bwMode="auto">
            <a:xfrm>
              <a:off x="663" y="1818"/>
              <a:ext cx="88" cy="633"/>
            </a:xfrm>
            <a:custGeom>
              <a:avLst/>
              <a:gdLst>
                <a:gd name="T0" fmla="*/ 88 w 88"/>
                <a:gd name="T1" fmla="*/ 411 h 633"/>
                <a:gd name="T2" fmla="*/ 64 w 88"/>
                <a:gd name="T3" fmla="*/ 299 h 633"/>
                <a:gd name="T4" fmla="*/ 49 w 88"/>
                <a:gd name="T5" fmla="*/ 99 h 633"/>
                <a:gd name="T6" fmla="*/ 20 w 88"/>
                <a:gd name="T7" fmla="*/ 0 h 633"/>
                <a:gd name="T8" fmla="*/ 15 w 88"/>
                <a:gd name="T9" fmla="*/ 10 h 633"/>
                <a:gd name="T10" fmla="*/ 27 w 88"/>
                <a:gd name="T11" fmla="*/ 40 h 633"/>
                <a:gd name="T12" fmla="*/ 35 w 88"/>
                <a:gd name="T13" fmla="*/ 84 h 633"/>
                <a:gd name="T14" fmla="*/ 3 w 88"/>
                <a:gd name="T15" fmla="*/ 121 h 633"/>
                <a:gd name="T16" fmla="*/ 13 w 88"/>
                <a:gd name="T17" fmla="*/ 235 h 633"/>
                <a:gd name="T18" fmla="*/ 15 w 88"/>
                <a:gd name="T19" fmla="*/ 363 h 633"/>
                <a:gd name="T20" fmla="*/ 44 w 88"/>
                <a:gd name="T21" fmla="*/ 421 h 633"/>
                <a:gd name="T22" fmla="*/ 22 w 88"/>
                <a:gd name="T23" fmla="*/ 426 h 633"/>
                <a:gd name="T24" fmla="*/ 0 w 88"/>
                <a:gd name="T25" fmla="*/ 630 h 633"/>
                <a:gd name="T26" fmla="*/ 53 w 88"/>
                <a:gd name="T27" fmla="*/ 633 h 633"/>
                <a:gd name="T28" fmla="*/ 49 w 88"/>
                <a:gd name="T29" fmla="*/ 519 h 633"/>
                <a:gd name="T30" fmla="*/ 88 w 88"/>
                <a:gd name="T31" fmla="*/ 41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33">
                  <a:moveTo>
                    <a:pt x="88" y="411"/>
                  </a:moveTo>
                  <a:lnTo>
                    <a:pt x="64" y="299"/>
                  </a:lnTo>
                  <a:lnTo>
                    <a:pt x="49" y="99"/>
                  </a:lnTo>
                  <a:lnTo>
                    <a:pt x="20" y="0"/>
                  </a:lnTo>
                  <a:lnTo>
                    <a:pt x="15" y="10"/>
                  </a:lnTo>
                  <a:lnTo>
                    <a:pt x="27" y="40"/>
                  </a:lnTo>
                  <a:lnTo>
                    <a:pt x="35" y="84"/>
                  </a:lnTo>
                  <a:lnTo>
                    <a:pt x="3" y="121"/>
                  </a:lnTo>
                  <a:lnTo>
                    <a:pt x="13" y="235"/>
                  </a:lnTo>
                  <a:lnTo>
                    <a:pt x="15" y="363"/>
                  </a:lnTo>
                  <a:lnTo>
                    <a:pt x="44" y="421"/>
                  </a:lnTo>
                  <a:lnTo>
                    <a:pt x="22" y="426"/>
                  </a:lnTo>
                  <a:lnTo>
                    <a:pt x="0" y="630"/>
                  </a:lnTo>
                  <a:lnTo>
                    <a:pt x="53" y="633"/>
                  </a:lnTo>
                  <a:lnTo>
                    <a:pt x="49" y="519"/>
                  </a:lnTo>
                  <a:lnTo>
                    <a:pt x="88" y="411"/>
                  </a:lnTo>
                  <a:close/>
                </a:path>
              </a:pathLst>
            </a:custGeom>
            <a:solidFill>
              <a:srgbClr val="002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2" name="Freeform 16"/>
            <p:cNvSpPr>
              <a:spLocks/>
            </p:cNvSpPr>
            <p:nvPr/>
          </p:nvSpPr>
          <p:spPr bwMode="auto">
            <a:xfrm>
              <a:off x="458" y="1760"/>
              <a:ext cx="88" cy="700"/>
            </a:xfrm>
            <a:custGeom>
              <a:avLst/>
              <a:gdLst>
                <a:gd name="T0" fmla="*/ 69 w 88"/>
                <a:gd name="T1" fmla="*/ 479 h 700"/>
                <a:gd name="T2" fmla="*/ 64 w 88"/>
                <a:gd name="T3" fmla="*/ 416 h 700"/>
                <a:gd name="T4" fmla="*/ 84 w 88"/>
                <a:gd name="T5" fmla="*/ 366 h 700"/>
                <a:gd name="T6" fmla="*/ 88 w 88"/>
                <a:gd name="T7" fmla="*/ 259 h 700"/>
                <a:gd name="T8" fmla="*/ 53 w 88"/>
                <a:gd name="T9" fmla="*/ 117 h 700"/>
                <a:gd name="T10" fmla="*/ 42 w 88"/>
                <a:gd name="T11" fmla="*/ 0 h 700"/>
                <a:gd name="T12" fmla="*/ 42 w 88"/>
                <a:gd name="T13" fmla="*/ 0 h 700"/>
                <a:gd name="T14" fmla="*/ 15 w 88"/>
                <a:gd name="T15" fmla="*/ 115 h 700"/>
                <a:gd name="T16" fmla="*/ 37 w 88"/>
                <a:gd name="T17" fmla="*/ 240 h 700"/>
                <a:gd name="T18" fmla="*/ 69 w 88"/>
                <a:gd name="T19" fmla="*/ 298 h 700"/>
                <a:gd name="T20" fmla="*/ 37 w 88"/>
                <a:gd name="T21" fmla="*/ 300 h 700"/>
                <a:gd name="T22" fmla="*/ 51 w 88"/>
                <a:gd name="T23" fmla="*/ 388 h 700"/>
                <a:gd name="T24" fmla="*/ 9 w 88"/>
                <a:gd name="T25" fmla="*/ 372 h 700"/>
                <a:gd name="T26" fmla="*/ 39 w 88"/>
                <a:gd name="T27" fmla="*/ 487 h 700"/>
                <a:gd name="T28" fmla="*/ 0 w 88"/>
                <a:gd name="T29" fmla="*/ 432 h 700"/>
                <a:gd name="T30" fmla="*/ 1 w 88"/>
                <a:gd name="T31" fmla="*/ 447 h 700"/>
                <a:gd name="T32" fmla="*/ 4 w 88"/>
                <a:gd name="T33" fmla="*/ 478 h 700"/>
                <a:gd name="T34" fmla="*/ 7 w 88"/>
                <a:gd name="T35" fmla="*/ 512 h 700"/>
                <a:gd name="T36" fmla="*/ 7 w 88"/>
                <a:gd name="T37" fmla="*/ 531 h 700"/>
                <a:gd name="T38" fmla="*/ 8 w 88"/>
                <a:gd name="T39" fmla="*/ 560 h 700"/>
                <a:gd name="T40" fmla="*/ 13 w 88"/>
                <a:gd name="T41" fmla="*/ 618 h 700"/>
                <a:gd name="T42" fmla="*/ 20 w 88"/>
                <a:gd name="T43" fmla="*/ 674 h 700"/>
                <a:gd name="T44" fmla="*/ 22 w 88"/>
                <a:gd name="T45" fmla="*/ 700 h 700"/>
                <a:gd name="T46" fmla="*/ 56 w 88"/>
                <a:gd name="T47" fmla="*/ 696 h 700"/>
                <a:gd name="T48" fmla="*/ 59 w 88"/>
                <a:gd name="T49" fmla="*/ 548 h 700"/>
                <a:gd name="T50" fmla="*/ 69 w 88"/>
                <a:gd name="T51" fmla="*/ 47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00">
                  <a:moveTo>
                    <a:pt x="69" y="479"/>
                  </a:moveTo>
                  <a:lnTo>
                    <a:pt x="64" y="416"/>
                  </a:lnTo>
                  <a:lnTo>
                    <a:pt x="84" y="366"/>
                  </a:lnTo>
                  <a:lnTo>
                    <a:pt x="88" y="259"/>
                  </a:lnTo>
                  <a:lnTo>
                    <a:pt x="53" y="117"/>
                  </a:lnTo>
                  <a:lnTo>
                    <a:pt x="42" y="0"/>
                  </a:lnTo>
                  <a:lnTo>
                    <a:pt x="42" y="0"/>
                  </a:lnTo>
                  <a:lnTo>
                    <a:pt x="15" y="115"/>
                  </a:lnTo>
                  <a:lnTo>
                    <a:pt x="37" y="240"/>
                  </a:lnTo>
                  <a:lnTo>
                    <a:pt x="69" y="298"/>
                  </a:lnTo>
                  <a:lnTo>
                    <a:pt x="37" y="300"/>
                  </a:lnTo>
                  <a:lnTo>
                    <a:pt x="51" y="388"/>
                  </a:lnTo>
                  <a:lnTo>
                    <a:pt x="9" y="372"/>
                  </a:lnTo>
                  <a:lnTo>
                    <a:pt x="39" y="487"/>
                  </a:lnTo>
                  <a:lnTo>
                    <a:pt x="0" y="432"/>
                  </a:lnTo>
                  <a:lnTo>
                    <a:pt x="1" y="447"/>
                  </a:lnTo>
                  <a:lnTo>
                    <a:pt x="4" y="478"/>
                  </a:lnTo>
                  <a:lnTo>
                    <a:pt x="7" y="512"/>
                  </a:lnTo>
                  <a:lnTo>
                    <a:pt x="7" y="531"/>
                  </a:lnTo>
                  <a:lnTo>
                    <a:pt x="8" y="560"/>
                  </a:lnTo>
                  <a:lnTo>
                    <a:pt x="13" y="618"/>
                  </a:lnTo>
                  <a:lnTo>
                    <a:pt x="20" y="674"/>
                  </a:lnTo>
                  <a:lnTo>
                    <a:pt x="22" y="700"/>
                  </a:lnTo>
                  <a:lnTo>
                    <a:pt x="56" y="696"/>
                  </a:lnTo>
                  <a:lnTo>
                    <a:pt x="59" y="548"/>
                  </a:lnTo>
                  <a:lnTo>
                    <a:pt x="69" y="479"/>
                  </a:lnTo>
                  <a:close/>
                </a:path>
              </a:pathLst>
            </a:custGeom>
            <a:solidFill>
              <a:srgbClr val="002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3" name="Freeform 17"/>
            <p:cNvSpPr>
              <a:spLocks/>
            </p:cNvSpPr>
            <p:nvPr/>
          </p:nvSpPr>
          <p:spPr bwMode="auto">
            <a:xfrm>
              <a:off x="325" y="1194"/>
              <a:ext cx="238" cy="647"/>
            </a:xfrm>
            <a:custGeom>
              <a:avLst/>
              <a:gdLst>
                <a:gd name="T0" fmla="*/ 31 w 238"/>
                <a:gd name="T1" fmla="*/ 420 h 647"/>
                <a:gd name="T2" fmla="*/ 31 w 238"/>
                <a:gd name="T3" fmla="*/ 328 h 647"/>
                <a:gd name="T4" fmla="*/ 46 w 238"/>
                <a:gd name="T5" fmla="*/ 273 h 647"/>
                <a:gd name="T6" fmla="*/ 46 w 238"/>
                <a:gd name="T7" fmla="*/ 210 h 647"/>
                <a:gd name="T8" fmla="*/ 79 w 238"/>
                <a:gd name="T9" fmla="*/ 152 h 647"/>
                <a:gd name="T10" fmla="*/ 148 w 238"/>
                <a:gd name="T11" fmla="*/ 78 h 647"/>
                <a:gd name="T12" fmla="*/ 150 w 238"/>
                <a:gd name="T13" fmla="*/ 77 h 647"/>
                <a:gd name="T14" fmla="*/ 156 w 238"/>
                <a:gd name="T15" fmla="*/ 74 h 647"/>
                <a:gd name="T16" fmla="*/ 165 w 238"/>
                <a:gd name="T17" fmla="*/ 68 h 647"/>
                <a:gd name="T18" fmla="*/ 177 w 238"/>
                <a:gd name="T19" fmla="*/ 60 h 647"/>
                <a:gd name="T20" fmla="*/ 190 w 238"/>
                <a:gd name="T21" fmla="*/ 52 h 647"/>
                <a:gd name="T22" fmla="*/ 206 w 238"/>
                <a:gd name="T23" fmla="*/ 42 h 647"/>
                <a:gd name="T24" fmla="*/ 222 w 238"/>
                <a:gd name="T25" fmla="*/ 29 h 647"/>
                <a:gd name="T26" fmla="*/ 238 w 238"/>
                <a:gd name="T27" fmla="*/ 16 h 647"/>
                <a:gd name="T28" fmla="*/ 214 w 238"/>
                <a:gd name="T29" fmla="*/ 0 h 647"/>
                <a:gd name="T30" fmla="*/ 135 w 238"/>
                <a:gd name="T31" fmla="*/ 14 h 647"/>
                <a:gd name="T32" fmla="*/ 153 w 238"/>
                <a:gd name="T33" fmla="*/ 44 h 647"/>
                <a:gd name="T34" fmla="*/ 106 w 238"/>
                <a:gd name="T35" fmla="*/ 36 h 647"/>
                <a:gd name="T36" fmla="*/ 70 w 238"/>
                <a:gd name="T37" fmla="*/ 71 h 647"/>
                <a:gd name="T38" fmla="*/ 77 w 238"/>
                <a:gd name="T39" fmla="*/ 132 h 647"/>
                <a:gd name="T40" fmla="*/ 55 w 238"/>
                <a:gd name="T41" fmla="*/ 100 h 647"/>
                <a:gd name="T42" fmla="*/ 19 w 238"/>
                <a:gd name="T43" fmla="*/ 218 h 647"/>
                <a:gd name="T44" fmla="*/ 0 w 238"/>
                <a:gd name="T45" fmla="*/ 476 h 647"/>
                <a:gd name="T46" fmla="*/ 4 w 238"/>
                <a:gd name="T47" fmla="*/ 642 h 647"/>
                <a:gd name="T48" fmla="*/ 45 w 238"/>
                <a:gd name="T49" fmla="*/ 647 h 647"/>
                <a:gd name="T50" fmla="*/ 41 w 238"/>
                <a:gd name="T51" fmla="*/ 635 h 647"/>
                <a:gd name="T52" fmla="*/ 31 w 238"/>
                <a:gd name="T53" fmla="*/ 42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8" h="647">
                  <a:moveTo>
                    <a:pt x="31" y="420"/>
                  </a:moveTo>
                  <a:lnTo>
                    <a:pt x="31" y="328"/>
                  </a:lnTo>
                  <a:lnTo>
                    <a:pt x="46" y="273"/>
                  </a:lnTo>
                  <a:lnTo>
                    <a:pt x="46" y="210"/>
                  </a:lnTo>
                  <a:lnTo>
                    <a:pt x="79" y="152"/>
                  </a:lnTo>
                  <a:lnTo>
                    <a:pt x="148" y="78"/>
                  </a:lnTo>
                  <a:lnTo>
                    <a:pt x="150" y="77"/>
                  </a:lnTo>
                  <a:lnTo>
                    <a:pt x="156" y="74"/>
                  </a:lnTo>
                  <a:lnTo>
                    <a:pt x="165" y="68"/>
                  </a:lnTo>
                  <a:lnTo>
                    <a:pt x="177" y="60"/>
                  </a:lnTo>
                  <a:lnTo>
                    <a:pt x="190" y="52"/>
                  </a:lnTo>
                  <a:lnTo>
                    <a:pt x="206" y="42"/>
                  </a:lnTo>
                  <a:lnTo>
                    <a:pt x="222" y="29"/>
                  </a:lnTo>
                  <a:lnTo>
                    <a:pt x="238" y="16"/>
                  </a:lnTo>
                  <a:lnTo>
                    <a:pt x="214" y="0"/>
                  </a:lnTo>
                  <a:lnTo>
                    <a:pt x="135" y="14"/>
                  </a:lnTo>
                  <a:lnTo>
                    <a:pt x="153" y="44"/>
                  </a:lnTo>
                  <a:lnTo>
                    <a:pt x="106" y="36"/>
                  </a:lnTo>
                  <a:lnTo>
                    <a:pt x="70" y="71"/>
                  </a:lnTo>
                  <a:lnTo>
                    <a:pt x="77" y="132"/>
                  </a:lnTo>
                  <a:lnTo>
                    <a:pt x="55" y="100"/>
                  </a:lnTo>
                  <a:lnTo>
                    <a:pt x="19" y="218"/>
                  </a:lnTo>
                  <a:lnTo>
                    <a:pt x="0" y="476"/>
                  </a:lnTo>
                  <a:lnTo>
                    <a:pt x="4" y="642"/>
                  </a:lnTo>
                  <a:lnTo>
                    <a:pt x="45" y="647"/>
                  </a:lnTo>
                  <a:lnTo>
                    <a:pt x="41" y="635"/>
                  </a:lnTo>
                  <a:lnTo>
                    <a:pt x="31" y="420"/>
                  </a:lnTo>
                  <a:close/>
                </a:path>
              </a:pathLst>
            </a:custGeom>
            <a:solidFill>
              <a:srgbClr val="002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6" name="Freeform 20"/>
            <p:cNvSpPr>
              <a:spLocks/>
            </p:cNvSpPr>
            <p:nvPr/>
          </p:nvSpPr>
          <p:spPr bwMode="auto">
            <a:xfrm>
              <a:off x="773" y="1207"/>
              <a:ext cx="47" cy="185"/>
            </a:xfrm>
            <a:custGeom>
              <a:avLst/>
              <a:gdLst>
                <a:gd name="T0" fmla="*/ 33 w 47"/>
                <a:gd name="T1" fmla="*/ 185 h 185"/>
                <a:gd name="T2" fmla="*/ 30 w 47"/>
                <a:gd name="T3" fmla="*/ 177 h 185"/>
                <a:gd name="T4" fmla="*/ 27 w 47"/>
                <a:gd name="T5" fmla="*/ 157 h 185"/>
                <a:gd name="T6" fmla="*/ 23 w 47"/>
                <a:gd name="T7" fmla="*/ 130 h 185"/>
                <a:gd name="T8" fmla="*/ 20 w 47"/>
                <a:gd name="T9" fmla="*/ 99 h 185"/>
                <a:gd name="T10" fmla="*/ 19 w 47"/>
                <a:gd name="T11" fmla="*/ 66 h 185"/>
                <a:gd name="T12" fmla="*/ 22 w 47"/>
                <a:gd name="T13" fmla="*/ 38 h 185"/>
                <a:gd name="T14" fmla="*/ 30 w 47"/>
                <a:gd name="T15" fmla="*/ 16 h 185"/>
                <a:gd name="T16" fmla="*/ 47 w 47"/>
                <a:gd name="T17" fmla="*/ 7 h 185"/>
                <a:gd name="T18" fmla="*/ 33 w 47"/>
                <a:gd name="T19" fmla="*/ 0 h 185"/>
                <a:gd name="T20" fmla="*/ 29 w 47"/>
                <a:gd name="T21" fmla="*/ 1 h 185"/>
                <a:gd name="T22" fmla="*/ 23 w 47"/>
                <a:gd name="T23" fmla="*/ 4 h 185"/>
                <a:gd name="T24" fmla="*/ 15 w 47"/>
                <a:gd name="T25" fmla="*/ 12 h 185"/>
                <a:gd name="T26" fmla="*/ 6 w 47"/>
                <a:gd name="T27" fmla="*/ 24 h 185"/>
                <a:gd name="T28" fmla="*/ 1 w 47"/>
                <a:gd name="T29" fmla="*/ 45 h 185"/>
                <a:gd name="T30" fmla="*/ 0 w 47"/>
                <a:gd name="T31" fmla="*/ 74 h 185"/>
                <a:gd name="T32" fmla="*/ 6 w 47"/>
                <a:gd name="T33" fmla="*/ 113 h 185"/>
                <a:gd name="T34" fmla="*/ 22 w 47"/>
                <a:gd name="T35" fmla="*/ 165 h 185"/>
                <a:gd name="T36" fmla="*/ 33 w 47"/>
                <a:gd name="T3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185">
                  <a:moveTo>
                    <a:pt x="33" y="185"/>
                  </a:moveTo>
                  <a:lnTo>
                    <a:pt x="30" y="177"/>
                  </a:lnTo>
                  <a:lnTo>
                    <a:pt x="27" y="157"/>
                  </a:lnTo>
                  <a:lnTo>
                    <a:pt x="23" y="130"/>
                  </a:lnTo>
                  <a:lnTo>
                    <a:pt x="20" y="99"/>
                  </a:lnTo>
                  <a:lnTo>
                    <a:pt x="19" y="66"/>
                  </a:lnTo>
                  <a:lnTo>
                    <a:pt x="22" y="38"/>
                  </a:lnTo>
                  <a:lnTo>
                    <a:pt x="30" y="16"/>
                  </a:lnTo>
                  <a:lnTo>
                    <a:pt x="47" y="7"/>
                  </a:lnTo>
                  <a:lnTo>
                    <a:pt x="33" y="0"/>
                  </a:lnTo>
                  <a:lnTo>
                    <a:pt x="29" y="1"/>
                  </a:lnTo>
                  <a:lnTo>
                    <a:pt x="23" y="4"/>
                  </a:lnTo>
                  <a:lnTo>
                    <a:pt x="15" y="12"/>
                  </a:lnTo>
                  <a:lnTo>
                    <a:pt x="6" y="24"/>
                  </a:lnTo>
                  <a:lnTo>
                    <a:pt x="1" y="45"/>
                  </a:lnTo>
                  <a:lnTo>
                    <a:pt x="0" y="74"/>
                  </a:lnTo>
                  <a:lnTo>
                    <a:pt x="6" y="113"/>
                  </a:lnTo>
                  <a:lnTo>
                    <a:pt x="22" y="165"/>
                  </a:lnTo>
                  <a:lnTo>
                    <a:pt x="33"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7" name="Freeform 21"/>
            <p:cNvSpPr>
              <a:spLocks/>
            </p:cNvSpPr>
            <p:nvPr/>
          </p:nvSpPr>
          <p:spPr bwMode="auto">
            <a:xfrm>
              <a:off x="514" y="1156"/>
              <a:ext cx="228" cy="124"/>
            </a:xfrm>
            <a:custGeom>
              <a:avLst/>
              <a:gdLst>
                <a:gd name="T0" fmla="*/ 185 w 228"/>
                <a:gd name="T1" fmla="*/ 115 h 124"/>
                <a:gd name="T2" fmla="*/ 227 w 228"/>
                <a:gd name="T3" fmla="*/ 76 h 124"/>
                <a:gd name="T4" fmla="*/ 228 w 228"/>
                <a:gd name="T5" fmla="*/ 37 h 124"/>
                <a:gd name="T6" fmla="*/ 224 w 228"/>
                <a:gd name="T7" fmla="*/ 12 h 124"/>
                <a:gd name="T8" fmla="*/ 166 w 228"/>
                <a:gd name="T9" fmla="*/ 7 h 124"/>
                <a:gd name="T10" fmla="*/ 170 w 228"/>
                <a:gd name="T11" fmla="*/ 24 h 124"/>
                <a:gd name="T12" fmla="*/ 154 w 228"/>
                <a:gd name="T13" fmla="*/ 46 h 124"/>
                <a:gd name="T14" fmla="*/ 150 w 228"/>
                <a:gd name="T15" fmla="*/ 46 h 124"/>
                <a:gd name="T16" fmla="*/ 143 w 228"/>
                <a:gd name="T17" fmla="*/ 50 h 124"/>
                <a:gd name="T18" fmla="*/ 136 w 228"/>
                <a:gd name="T19" fmla="*/ 60 h 124"/>
                <a:gd name="T20" fmla="*/ 131 w 228"/>
                <a:gd name="T21" fmla="*/ 79 h 124"/>
                <a:gd name="T22" fmla="*/ 129 w 228"/>
                <a:gd name="T23" fmla="*/ 86 h 124"/>
                <a:gd name="T24" fmla="*/ 127 w 228"/>
                <a:gd name="T25" fmla="*/ 87 h 124"/>
                <a:gd name="T26" fmla="*/ 124 w 228"/>
                <a:gd name="T27" fmla="*/ 84 h 124"/>
                <a:gd name="T28" fmla="*/ 120 w 228"/>
                <a:gd name="T29" fmla="*/ 76 h 124"/>
                <a:gd name="T30" fmla="*/ 115 w 228"/>
                <a:gd name="T31" fmla="*/ 68 h 124"/>
                <a:gd name="T32" fmla="*/ 109 w 228"/>
                <a:gd name="T33" fmla="*/ 60 h 124"/>
                <a:gd name="T34" fmla="*/ 103 w 228"/>
                <a:gd name="T35" fmla="*/ 51 h 124"/>
                <a:gd name="T36" fmla="*/ 97 w 228"/>
                <a:gd name="T37" fmla="*/ 47 h 124"/>
                <a:gd name="T38" fmla="*/ 97 w 228"/>
                <a:gd name="T39" fmla="*/ 47 h 124"/>
                <a:gd name="T40" fmla="*/ 33 w 228"/>
                <a:gd name="T41" fmla="*/ 0 h 124"/>
                <a:gd name="T42" fmla="*/ 1 w 228"/>
                <a:gd name="T43" fmla="*/ 22 h 124"/>
                <a:gd name="T44" fmla="*/ 0 w 228"/>
                <a:gd name="T45" fmla="*/ 62 h 124"/>
                <a:gd name="T46" fmla="*/ 3 w 228"/>
                <a:gd name="T47" fmla="*/ 64 h 124"/>
                <a:gd name="T48" fmla="*/ 10 w 228"/>
                <a:gd name="T49" fmla="*/ 71 h 124"/>
                <a:gd name="T50" fmla="*/ 19 w 228"/>
                <a:gd name="T51" fmla="*/ 81 h 124"/>
                <a:gd name="T52" fmla="*/ 31 w 228"/>
                <a:gd name="T53" fmla="*/ 91 h 124"/>
                <a:gd name="T54" fmla="*/ 42 w 228"/>
                <a:gd name="T55" fmla="*/ 103 h 124"/>
                <a:gd name="T56" fmla="*/ 53 w 228"/>
                <a:gd name="T57" fmla="*/ 112 h 124"/>
                <a:gd name="T58" fmla="*/ 61 w 228"/>
                <a:gd name="T59" fmla="*/ 119 h 124"/>
                <a:gd name="T60" fmla="*/ 66 w 228"/>
                <a:gd name="T61" fmla="*/ 124 h 124"/>
                <a:gd name="T62" fmla="*/ 72 w 228"/>
                <a:gd name="T63" fmla="*/ 118 h 124"/>
                <a:gd name="T64" fmla="*/ 81 w 228"/>
                <a:gd name="T65" fmla="*/ 106 h 124"/>
                <a:gd name="T66" fmla="*/ 92 w 228"/>
                <a:gd name="T67" fmla="*/ 93 h 124"/>
                <a:gd name="T68" fmla="*/ 96 w 228"/>
                <a:gd name="T69" fmla="*/ 87 h 124"/>
                <a:gd name="T70" fmla="*/ 132 w 228"/>
                <a:gd name="T71" fmla="*/ 114 h 124"/>
                <a:gd name="T72" fmla="*/ 139 w 228"/>
                <a:gd name="T73" fmla="*/ 105 h 124"/>
                <a:gd name="T74" fmla="*/ 151 w 228"/>
                <a:gd name="T75" fmla="*/ 81 h 124"/>
                <a:gd name="T76" fmla="*/ 184 w 228"/>
                <a:gd name="T77" fmla="*/ 112 h 124"/>
                <a:gd name="T78" fmla="*/ 156 w 228"/>
                <a:gd name="T79" fmla="*/ 53 h 124"/>
                <a:gd name="T80" fmla="*/ 156 w 228"/>
                <a:gd name="T81" fmla="*/ 52 h 124"/>
                <a:gd name="T82" fmla="*/ 185 w 228"/>
                <a:gd name="T83" fmla="*/ 1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24">
                  <a:moveTo>
                    <a:pt x="185" y="115"/>
                  </a:moveTo>
                  <a:lnTo>
                    <a:pt x="227" y="76"/>
                  </a:lnTo>
                  <a:lnTo>
                    <a:pt x="228" y="37"/>
                  </a:lnTo>
                  <a:lnTo>
                    <a:pt x="224" y="12"/>
                  </a:lnTo>
                  <a:lnTo>
                    <a:pt x="166" y="7"/>
                  </a:lnTo>
                  <a:lnTo>
                    <a:pt x="170" y="24"/>
                  </a:lnTo>
                  <a:lnTo>
                    <a:pt x="154" y="46"/>
                  </a:lnTo>
                  <a:lnTo>
                    <a:pt x="150" y="46"/>
                  </a:lnTo>
                  <a:lnTo>
                    <a:pt x="143" y="50"/>
                  </a:lnTo>
                  <a:lnTo>
                    <a:pt x="136" y="60"/>
                  </a:lnTo>
                  <a:lnTo>
                    <a:pt x="131" y="79"/>
                  </a:lnTo>
                  <a:lnTo>
                    <a:pt x="129" y="86"/>
                  </a:lnTo>
                  <a:lnTo>
                    <a:pt x="127" y="87"/>
                  </a:lnTo>
                  <a:lnTo>
                    <a:pt x="124" y="84"/>
                  </a:lnTo>
                  <a:lnTo>
                    <a:pt x="120" y="76"/>
                  </a:lnTo>
                  <a:lnTo>
                    <a:pt x="115" y="68"/>
                  </a:lnTo>
                  <a:lnTo>
                    <a:pt x="109" y="60"/>
                  </a:lnTo>
                  <a:lnTo>
                    <a:pt x="103" y="51"/>
                  </a:lnTo>
                  <a:lnTo>
                    <a:pt x="97" y="47"/>
                  </a:lnTo>
                  <a:lnTo>
                    <a:pt x="97" y="47"/>
                  </a:lnTo>
                  <a:lnTo>
                    <a:pt x="33" y="0"/>
                  </a:lnTo>
                  <a:lnTo>
                    <a:pt x="1" y="22"/>
                  </a:lnTo>
                  <a:lnTo>
                    <a:pt x="0" y="62"/>
                  </a:lnTo>
                  <a:lnTo>
                    <a:pt x="3" y="64"/>
                  </a:lnTo>
                  <a:lnTo>
                    <a:pt x="10" y="71"/>
                  </a:lnTo>
                  <a:lnTo>
                    <a:pt x="19" y="81"/>
                  </a:lnTo>
                  <a:lnTo>
                    <a:pt x="31" y="91"/>
                  </a:lnTo>
                  <a:lnTo>
                    <a:pt x="42" y="103"/>
                  </a:lnTo>
                  <a:lnTo>
                    <a:pt x="53" y="112"/>
                  </a:lnTo>
                  <a:lnTo>
                    <a:pt x="61" y="119"/>
                  </a:lnTo>
                  <a:lnTo>
                    <a:pt x="66" y="124"/>
                  </a:lnTo>
                  <a:lnTo>
                    <a:pt x="72" y="118"/>
                  </a:lnTo>
                  <a:lnTo>
                    <a:pt x="81" y="106"/>
                  </a:lnTo>
                  <a:lnTo>
                    <a:pt x="92" y="93"/>
                  </a:lnTo>
                  <a:lnTo>
                    <a:pt x="96" y="87"/>
                  </a:lnTo>
                  <a:lnTo>
                    <a:pt x="132" y="114"/>
                  </a:lnTo>
                  <a:lnTo>
                    <a:pt x="139" y="105"/>
                  </a:lnTo>
                  <a:lnTo>
                    <a:pt x="151" y="81"/>
                  </a:lnTo>
                  <a:lnTo>
                    <a:pt x="184" y="112"/>
                  </a:lnTo>
                  <a:lnTo>
                    <a:pt x="156" y="53"/>
                  </a:lnTo>
                  <a:lnTo>
                    <a:pt x="156" y="52"/>
                  </a:lnTo>
                  <a:lnTo>
                    <a:pt x="185"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8" name="Freeform 22"/>
            <p:cNvSpPr>
              <a:spLocks/>
            </p:cNvSpPr>
            <p:nvPr/>
          </p:nvSpPr>
          <p:spPr bwMode="auto">
            <a:xfrm>
              <a:off x="531" y="1171"/>
              <a:ext cx="63" cy="82"/>
            </a:xfrm>
            <a:custGeom>
              <a:avLst/>
              <a:gdLst>
                <a:gd name="T0" fmla="*/ 63 w 63"/>
                <a:gd name="T1" fmla="*/ 44 h 82"/>
                <a:gd name="T2" fmla="*/ 49 w 63"/>
                <a:gd name="T3" fmla="*/ 82 h 82"/>
                <a:gd name="T4" fmla="*/ 0 w 63"/>
                <a:gd name="T5" fmla="*/ 37 h 82"/>
                <a:gd name="T6" fmla="*/ 4 w 63"/>
                <a:gd name="T7" fmla="*/ 0 h 82"/>
                <a:gd name="T8" fmla="*/ 15 w 63"/>
                <a:gd name="T9" fmla="*/ 2 h 82"/>
                <a:gd name="T10" fmla="*/ 29 w 63"/>
                <a:gd name="T11" fmla="*/ 13 h 82"/>
                <a:gd name="T12" fmla="*/ 63 w 63"/>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63" h="82">
                  <a:moveTo>
                    <a:pt x="63" y="44"/>
                  </a:moveTo>
                  <a:lnTo>
                    <a:pt x="49" y="82"/>
                  </a:lnTo>
                  <a:lnTo>
                    <a:pt x="0" y="37"/>
                  </a:lnTo>
                  <a:lnTo>
                    <a:pt x="4" y="0"/>
                  </a:lnTo>
                  <a:lnTo>
                    <a:pt x="15" y="2"/>
                  </a:lnTo>
                  <a:lnTo>
                    <a:pt x="29" y="13"/>
                  </a:lnTo>
                  <a:lnTo>
                    <a:pt x="63" y="44"/>
                  </a:lnTo>
                  <a:close/>
                </a:path>
              </a:pathLst>
            </a:custGeom>
            <a:solidFill>
              <a:srgbClr val="002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79" name="Freeform 23"/>
            <p:cNvSpPr>
              <a:spLocks/>
            </p:cNvSpPr>
            <p:nvPr/>
          </p:nvSpPr>
          <p:spPr bwMode="auto">
            <a:xfrm>
              <a:off x="684" y="1172"/>
              <a:ext cx="46" cy="71"/>
            </a:xfrm>
            <a:custGeom>
              <a:avLst/>
              <a:gdLst>
                <a:gd name="T0" fmla="*/ 0 w 46"/>
                <a:gd name="T1" fmla="*/ 44 h 71"/>
                <a:gd name="T2" fmla="*/ 18 w 46"/>
                <a:gd name="T3" fmla="*/ 71 h 71"/>
                <a:gd name="T4" fmla="*/ 42 w 46"/>
                <a:gd name="T5" fmla="*/ 51 h 71"/>
                <a:gd name="T6" fmla="*/ 46 w 46"/>
                <a:gd name="T7" fmla="*/ 21 h 71"/>
                <a:gd name="T8" fmla="*/ 33 w 46"/>
                <a:gd name="T9" fmla="*/ 3 h 71"/>
                <a:gd name="T10" fmla="*/ 16 w 46"/>
                <a:gd name="T11" fmla="*/ 0 h 71"/>
                <a:gd name="T12" fmla="*/ 16 w 46"/>
                <a:gd name="T13" fmla="*/ 17 h 71"/>
                <a:gd name="T14" fmla="*/ 0 w 46"/>
                <a:gd name="T15" fmla="*/ 4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1">
                  <a:moveTo>
                    <a:pt x="0" y="44"/>
                  </a:moveTo>
                  <a:lnTo>
                    <a:pt x="18" y="71"/>
                  </a:lnTo>
                  <a:lnTo>
                    <a:pt x="42" y="51"/>
                  </a:lnTo>
                  <a:lnTo>
                    <a:pt x="46" y="21"/>
                  </a:lnTo>
                  <a:lnTo>
                    <a:pt x="33" y="3"/>
                  </a:lnTo>
                  <a:lnTo>
                    <a:pt x="16" y="0"/>
                  </a:lnTo>
                  <a:lnTo>
                    <a:pt x="16" y="17"/>
                  </a:lnTo>
                  <a:lnTo>
                    <a:pt x="0" y="44"/>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85" name="Freeform 29"/>
            <p:cNvSpPr>
              <a:spLocks/>
            </p:cNvSpPr>
            <p:nvPr/>
          </p:nvSpPr>
          <p:spPr bwMode="auto">
            <a:xfrm>
              <a:off x="513" y="1361"/>
              <a:ext cx="1" cy="5"/>
            </a:xfrm>
            <a:custGeom>
              <a:avLst/>
              <a:gdLst>
                <a:gd name="T0" fmla="*/ 1 w 1"/>
                <a:gd name="T1" fmla="*/ 0 h 5"/>
                <a:gd name="T2" fmla="*/ 1 w 1"/>
                <a:gd name="T3" fmla="*/ 1 h 5"/>
                <a:gd name="T4" fmla="*/ 1 w 1"/>
                <a:gd name="T5" fmla="*/ 2 h 5"/>
                <a:gd name="T6" fmla="*/ 0 w 1"/>
                <a:gd name="T7" fmla="*/ 3 h 5"/>
                <a:gd name="T8" fmla="*/ 0 w 1"/>
                <a:gd name="T9" fmla="*/ 5 h 5"/>
                <a:gd name="T10" fmla="*/ 0 w 1"/>
                <a:gd name="T11" fmla="*/ 3 h 5"/>
                <a:gd name="T12" fmla="*/ 1 w 1"/>
                <a:gd name="T13" fmla="*/ 2 h 5"/>
                <a:gd name="T14" fmla="*/ 1 w 1"/>
                <a:gd name="T15" fmla="*/ 1 h 5"/>
                <a:gd name="T16" fmla="*/ 1 w 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5">
                  <a:moveTo>
                    <a:pt x="1" y="0"/>
                  </a:moveTo>
                  <a:lnTo>
                    <a:pt x="1" y="1"/>
                  </a:lnTo>
                  <a:lnTo>
                    <a:pt x="1" y="2"/>
                  </a:lnTo>
                  <a:lnTo>
                    <a:pt x="0" y="3"/>
                  </a:lnTo>
                  <a:lnTo>
                    <a:pt x="0" y="5"/>
                  </a:lnTo>
                  <a:lnTo>
                    <a:pt x="0" y="3"/>
                  </a:lnTo>
                  <a:lnTo>
                    <a:pt x="1" y="2"/>
                  </a:lnTo>
                  <a:lnTo>
                    <a:pt x="1" y="1"/>
                  </a:lnTo>
                  <a:lnTo>
                    <a:pt x="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86" name="Freeform 30"/>
            <p:cNvSpPr>
              <a:spLocks/>
            </p:cNvSpPr>
            <p:nvPr/>
          </p:nvSpPr>
          <p:spPr bwMode="auto">
            <a:xfrm>
              <a:off x="513" y="1342"/>
              <a:ext cx="1" cy="19"/>
            </a:xfrm>
            <a:custGeom>
              <a:avLst/>
              <a:gdLst>
                <a:gd name="T0" fmla="*/ 0 w 1"/>
                <a:gd name="T1" fmla="*/ 0 h 19"/>
                <a:gd name="T2" fmla="*/ 1 w 1"/>
                <a:gd name="T3" fmla="*/ 5 h 19"/>
                <a:gd name="T4" fmla="*/ 1 w 1"/>
                <a:gd name="T5" fmla="*/ 10 h 19"/>
                <a:gd name="T6" fmla="*/ 1 w 1"/>
                <a:gd name="T7" fmla="*/ 14 h 19"/>
                <a:gd name="T8" fmla="*/ 1 w 1"/>
                <a:gd name="T9" fmla="*/ 19 h 19"/>
                <a:gd name="T10" fmla="*/ 1 w 1"/>
                <a:gd name="T11" fmla="*/ 14 h 19"/>
                <a:gd name="T12" fmla="*/ 1 w 1"/>
                <a:gd name="T13" fmla="*/ 10 h 19"/>
                <a:gd name="T14" fmla="*/ 1 w 1"/>
                <a:gd name="T15" fmla="*/ 5 h 19"/>
                <a:gd name="T16" fmla="*/ 0 w 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9">
                  <a:moveTo>
                    <a:pt x="0" y="0"/>
                  </a:moveTo>
                  <a:lnTo>
                    <a:pt x="1" y="5"/>
                  </a:lnTo>
                  <a:lnTo>
                    <a:pt x="1" y="10"/>
                  </a:lnTo>
                  <a:lnTo>
                    <a:pt x="1" y="14"/>
                  </a:lnTo>
                  <a:lnTo>
                    <a:pt x="1" y="19"/>
                  </a:lnTo>
                  <a:lnTo>
                    <a:pt x="1" y="14"/>
                  </a:lnTo>
                  <a:lnTo>
                    <a:pt x="1" y="10"/>
                  </a:lnTo>
                  <a:lnTo>
                    <a:pt x="1" y="5"/>
                  </a:lnTo>
                  <a:lnTo>
                    <a:pt x="0"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1" name="Freeform 35"/>
            <p:cNvSpPr>
              <a:spLocks/>
            </p:cNvSpPr>
            <p:nvPr/>
          </p:nvSpPr>
          <p:spPr bwMode="auto">
            <a:xfrm>
              <a:off x="511" y="1318"/>
              <a:ext cx="2" cy="24"/>
            </a:xfrm>
            <a:custGeom>
              <a:avLst/>
              <a:gdLst>
                <a:gd name="T0" fmla="*/ 0 w 2"/>
                <a:gd name="T1" fmla="*/ 0 h 24"/>
                <a:gd name="T2" fmla="*/ 1 w 2"/>
                <a:gd name="T3" fmla="*/ 7 h 24"/>
                <a:gd name="T4" fmla="*/ 1 w 2"/>
                <a:gd name="T5" fmla="*/ 13 h 24"/>
                <a:gd name="T6" fmla="*/ 2 w 2"/>
                <a:gd name="T7" fmla="*/ 19 h 24"/>
                <a:gd name="T8" fmla="*/ 2 w 2"/>
                <a:gd name="T9" fmla="*/ 24 h 24"/>
                <a:gd name="T10" fmla="*/ 2 w 2"/>
                <a:gd name="T11" fmla="*/ 19 h 24"/>
                <a:gd name="T12" fmla="*/ 1 w 2"/>
                <a:gd name="T13" fmla="*/ 13 h 24"/>
                <a:gd name="T14" fmla="*/ 1 w 2"/>
                <a:gd name="T15" fmla="*/ 7 h 24"/>
                <a:gd name="T16" fmla="*/ 0 w 2"/>
                <a:gd name="T17" fmla="*/ 0 h 24"/>
                <a:gd name="T18" fmla="*/ 0 w 2"/>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4">
                  <a:moveTo>
                    <a:pt x="0" y="0"/>
                  </a:moveTo>
                  <a:lnTo>
                    <a:pt x="1" y="7"/>
                  </a:lnTo>
                  <a:lnTo>
                    <a:pt x="1" y="13"/>
                  </a:lnTo>
                  <a:lnTo>
                    <a:pt x="2" y="19"/>
                  </a:lnTo>
                  <a:lnTo>
                    <a:pt x="2" y="24"/>
                  </a:lnTo>
                  <a:lnTo>
                    <a:pt x="2" y="19"/>
                  </a:lnTo>
                  <a:lnTo>
                    <a:pt x="1" y="13"/>
                  </a:lnTo>
                  <a:lnTo>
                    <a:pt x="1" y="7"/>
                  </a:lnTo>
                  <a:lnTo>
                    <a:pt x="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2" name="Freeform 36"/>
            <p:cNvSpPr>
              <a:spLocks/>
            </p:cNvSpPr>
            <p:nvPr/>
          </p:nvSpPr>
          <p:spPr bwMode="auto">
            <a:xfrm>
              <a:off x="513" y="1366"/>
              <a:ext cx="1" cy="13"/>
            </a:xfrm>
            <a:custGeom>
              <a:avLst/>
              <a:gdLst>
                <a:gd name="T0" fmla="*/ 13 h 13"/>
                <a:gd name="T1" fmla="*/ 10 h 13"/>
                <a:gd name="T2" fmla="*/ 6 h 13"/>
                <a:gd name="T3" fmla="*/ 3 h 13"/>
                <a:gd name="T4" fmla="*/ 0 h 13"/>
                <a:gd name="T5" fmla="*/ 3 h 13"/>
                <a:gd name="T6" fmla="*/ 6 h 13"/>
                <a:gd name="T7" fmla="*/ 10 h 13"/>
                <a:gd name="T8" fmla="*/ 13 h 13"/>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3">
                  <a:moveTo>
                    <a:pt x="0" y="13"/>
                  </a:moveTo>
                  <a:lnTo>
                    <a:pt x="0" y="10"/>
                  </a:lnTo>
                  <a:lnTo>
                    <a:pt x="0" y="6"/>
                  </a:lnTo>
                  <a:lnTo>
                    <a:pt x="0" y="3"/>
                  </a:lnTo>
                  <a:lnTo>
                    <a:pt x="0" y="0"/>
                  </a:lnTo>
                  <a:lnTo>
                    <a:pt x="0" y="3"/>
                  </a:lnTo>
                  <a:lnTo>
                    <a:pt x="0" y="6"/>
                  </a:lnTo>
                  <a:lnTo>
                    <a:pt x="0" y="10"/>
                  </a:lnTo>
                  <a:lnTo>
                    <a:pt x="0" y="13"/>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3" name="Freeform 37"/>
            <p:cNvSpPr>
              <a:spLocks/>
            </p:cNvSpPr>
            <p:nvPr/>
          </p:nvSpPr>
          <p:spPr bwMode="auto">
            <a:xfrm>
              <a:off x="512" y="1379"/>
              <a:ext cx="1" cy="3"/>
            </a:xfrm>
            <a:custGeom>
              <a:avLst/>
              <a:gdLst>
                <a:gd name="T0" fmla="*/ 0 w 1"/>
                <a:gd name="T1" fmla="*/ 3 h 3"/>
                <a:gd name="T2" fmla="*/ 0 w 1"/>
                <a:gd name="T3" fmla="*/ 2 h 3"/>
                <a:gd name="T4" fmla="*/ 1 w 1"/>
                <a:gd name="T5" fmla="*/ 1 h 3"/>
                <a:gd name="T6" fmla="*/ 1 w 1"/>
                <a:gd name="T7" fmla="*/ 1 h 3"/>
                <a:gd name="T8" fmla="*/ 1 w 1"/>
                <a:gd name="T9" fmla="*/ 0 h 3"/>
                <a:gd name="T10" fmla="*/ 1 w 1"/>
                <a:gd name="T11" fmla="*/ 1 h 3"/>
                <a:gd name="T12" fmla="*/ 1 w 1"/>
                <a:gd name="T13" fmla="*/ 1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lnTo>
                    <a:pt x="0" y="2"/>
                  </a:lnTo>
                  <a:lnTo>
                    <a:pt x="1" y="1"/>
                  </a:lnTo>
                  <a:lnTo>
                    <a:pt x="1" y="1"/>
                  </a:lnTo>
                  <a:lnTo>
                    <a:pt x="1" y="0"/>
                  </a:lnTo>
                  <a:lnTo>
                    <a:pt x="1" y="1"/>
                  </a:lnTo>
                  <a:lnTo>
                    <a:pt x="1" y="1"/>
                  </a:lnTo>
                  <a:lnTo>
                    <a:pt x="0" y="2"/>
                  </a:lnTo>
                  <a:lnTo>
                    <a:pt x="0" y="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4" name="Freeform 38"/>
            <p:cNvSpPr>
              <a:spLocks/>
            </p:cNvSpPr>
            <p:nvPr/>
          </p:nvSpPr>
          <p:spPr bwMode="auto">
            <a:xfrm>
              <a:off x="511" y="1382"/>
              <a:ext cx="1" cy="13"/>
            </a:xfrm>
            <a:custGeom>
              <a:avLst/>
              <a:gdLst>
                <a:gd name="T0" fmla="*/ 0 w 1"/>
                <a:gd name="T1" fmla="*/ 13 h 13"/>
                <a:gd name="T2" fmla="*/ 0 w 1"/>
                <a:gd name="T3" fmla="*/ 10 h 13"/>
                <a:gd name="T4" fmla="*/ 1 w 1"/>
                <a:gd name="T5" fmla="*/ 7 h 13"/>
                <a:gd name="T6" fmla="*/ 1 w 1"/>
                <a:gd name="T7" fmla="*/ 3 h 13"/>
                <a:gd name="T8" fmla="*/ 1 w 1"/>
                <a:gd name="T9" fmla="*/ 0 h 13"/>
                <a:gd name="T10" fmla="*/ 1 w 1"/>
                <a:gd name="T11" fmla="*/ 3 h 13"/>
                <a:gd name="T12" fmla="*/ 1 w 1"/>
                <a:gd name="T13" fmla="*/ 7 h 13"/>
                <a:gd name="T14" fmla="*/ 0 w 1"/>
                <a:gd name="T15" fmla="*/ 10 h 13"/>
                <a:gd name="T16" fmla="*/ 0 w 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3">
                  <a:moveTo>
                    <a:pt x="0" y="13"/>
                  </a:moveTo>
                  <a:lnTo>
                    <a:pt x="0" y="10"/>
                  </a:lnTo>
                  <a:lnTo>
                    <a:pt x="1" y="7"/>
                  </a:lnTo>
                  <a:lnTo>
                    <a:pt x="1" y="3"/>
                  </a:lnTo>
                  <a:lnTo>
                    <a:pt x="1" y="0"/>
                  </a:lnTo>
                  <a:lnTo>
                    <a:pt x="1" y="3"/>
                  </a:lnTo>
                  <a:lnTo>
                    <a:pt x="1" y="7"/>
                  </a:lnTo>
                  <a:lnTo>
                    <a:pt x="0" y="10"/>
                  </a:lnTo>
                  <a:lnTo>
                    <a:pt x="0" y="13"/>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5" name="Freeform 39"/>
            <p:cNvSpPr>
              <a:spLocks/>
            </p:cNvSpPr>
            <p:nvPr/>
          </p:nvSpPr>
          <p:spPr bwMode="auto">
            <a:xfrm>
              <a:off x="510" y="1395"/>
              <a:ext cx="1" cy="2"/>
            </a:xfrm>
            <a:custGeom>
              <a:avLst/>
              <a:gdLst>
                <a:gd name="T0" fmla="*/ 0 w 1"/>
                <a:gd name="T1" fmla="*/ 2 h 2"/>
                <a:gd name="T2" fmla="*/ 1 w 1"/>
                <a:gd name="T3" fmla="*/ 1 h 2"/>
                <a:gd name="T4" fmla="*/ 1 w 1"/>
                <a:gd name="T5" fmla="*/ 1 h 2"/>
                <a:gd name="T6" fmla="*/ 1 w 1"/>
                <a:gd name="T7" fmla="*/ 1 h 2"/>
                <a:gd name="T8" fmla="*/ 1 w 1"/>
                <a:gd name="T9" fmla="*/ 0 h 2"/>
                <a:gd name="T10" fmla="*/ 1 w 1"/>
                <a:gd name="T11" fmla="*/ 1 h 2"/>
                <a:gd name="T12" fmla="*/ 1 w 1"/>
                <a:gd name="T13" fmla="*/ 1 h 2"/>
                <a:gd name="T14" fmla="*/ 1 w 1"/>
                <a:gd name="T15" fmla="*/ 1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lnTo>
                    <a:pt x="1" y="1"/>
                  </a:lnTo>
                  <a:lnTo>
                    <a:pt x="1" y="1"/>
                  </a:lnTo>
                  <a:lnTo>
                    <a:pt x="1" y="1"/>
                  </a:lnTo>
                  <a:lnTo>
                    <a:pt x="1" y="0"/>
                  </a:lnTo>
                  <a:lnTo>
                    <a:pt x="1" y="1"/>
                  </a:lnTo>
                  <a:lnTo>
                    <a:pt x="1" y="1"/>
                  </a:lnTo>
                  <a:lnTo>
                    <a:pt x="1" y="1"/>
                  </a:lnTo>
                  <a:lnTo>
                    <a:pt x="0" y="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499" name="Freeform 43"/>
            <p:cNvSpPr>
              <a:spLocks/>
            </p:cNvSpPr>
            <p:nvPr/>
          </p:nvSpPr>
          <p:spPr bwMode="auto">
            <a:xfrm>
              <a:off x="635" y="2355"/>
              <a:ext cx="234" cy="181"/>
            </a:xfrm>
            <a:custGeom>
              <a:avLst/>
              <a:gdLst>
                <a:gd name="T0" fmla="*/ 189 w 234"/>
                <a:gd name="T1" fmla="*/ 181 h 181"/>
                <a:gd name="T2" fmla="*/ 234 w 234"/>
                <a:gd name="T3" fmla="*/ 15 h 181"/>
                <a:gd name="T4" fmla="*/ 177 w 234"/>
                <a:gd name="T5" fmla="*/ 14 h 181"/>
                <a:gd name="T6" fmla="*/ 133 w 234"/>
                <a:gd name="T7" fmla="*/ 23 h 181"/>
                <a:gd name="T8" fmla="*/ 123 w 234"/>
                <a:gd name="T9" fmla="*/ 11 h 181"/>
                <a:gd name="T10" fmla="*/ 0 w 234"/>
                <a:gd name="T11" fmla="*/ 0 h 181"/>
                <a:gd name="T12" fmla="*/ 12 w 234"/>
                <a:gd name="T13" fmla="*/ 83 h 181"/>
                <a:gd name="T14" fmla="*/ 22 w 234"/>
                <a:gd name="T15" fmla="*/ 168 h 181"/>
                <a:gd name="T16" fmla="*/ 189 w 234"/>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81">
                  <a:moveTo>
                    <a:pt x="189" y="181"/>
                  </a:moveTo>
                  <a:lnTo>
                    <a:pt x="234" y="15"/>
                  </a:lnTo>
                  <a:lnTo>
                    <a:pt x="177" y="14"/>
                  </a:lnTo>
                  <a:lnTo>
                    <a:pt x="133" y="23"/>
                  </a:lnTo>
                  <a:lnTo>
                    <a:pt x="123" y="11"/>
                  </a:lnTo>
                  <a:lnTo>
                    <a:pt x="0" y="0"/>
                  </a:lnTo>
                  <a:lnTo>
                    <a:pt x="12" y="83"/>
                  </a:lnTo>
                  <a:lnTo>
                    <a:pt x="22" y="168"/>
                  </a:lnTo>
                  <a:lnTo>
                    <a:pt x="189"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0" name="Freeform 44"/>
            <p:cNvSpPr>
              <a:spLocks/>
            </p:cNvSpPr>
            <p:nvPr/>
          </p:nvSpPr>
          <p:spPr bwMode="auto">
            <a:xfrm>
              <a:off x="688" y="2383"/>
              <a:ext cx="113" cy="132"/>
            </a:xfrm>
            <a:custGeom>
              <a:avLst/>
              <a:gdLst>
                <a:gd name="T0" fmla="*/ 66 w 113"/>
                <a:gd name="T1" fmla="*/ 122 h 132"/>
                <a:gd name="T2" fmla="*/ 106 w 113"/>
                <a:gd name="T3" fmla="*/ 132 h 132"/>
                <a:gd name="T4" fmla="*/ 113 w 113"/>
                <a:gd name="T5" fmla="*/ 8 h 132"/>
                <a:gd name="T6" fmla="*/ 89 w 113"/>
                <a:gd name="T7" fmla="*/ 8 h 132"/>
                <a:gd name="T8" fmla="*/ 96 w 113"/>
                <a:gd name="T9" fmla="*/ 121 h 132"/>
                <a:gd name="T10" fmla="*/ 66 w 113"/>
                <a:gd name="T11" fmla="*/ 1 h 132"/>
                <a:gd name="T12" fmla="*/ 0 w 113"/>
                <a:gd name="T13" fmla="*/ 0 h 132"/>
                <a:gd name="T14" fmla="*/ 23 w 113"/>
                <a:gd name="T15" fmla="*/ 53 h 132"/>
                <a:gd name="T16" fmla="*/ 66 w 113"/>
                <a:gd name="T1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2">
                  <a:moveTo>
                    <a:pt x="66" y="122"/>
                  </a:moveTo>
                  <a:lnTo>
                    <a:pt x="106" y="132"/>
                  </a:lnTo>
                  <a:lnTo>
                    <a:pt x="113" y="8"/>
                  </a:lnTo>
                  <a:lnTo>
                    <a:pt x="89" y="8"/>
                  </a:lnTo>
                  <a:lnTo>
                    <a:pt x="96" y="121"/>
                  </a:lnTo>
                  <a:lnTo>
                    <a:pt x="66" y="1"/>
                  </a:lnTo>
                  <a:lnTo>
                    <a:pt x="0" y="0"/>
                  </a:lnTo>
                  <a:lnTo>
                    <a:pt x="23" y="53"/>
                  </a:lnTo>
                  <a:lnTo>
                    <a:pt x="66" y="122"/>
                  </a:lnTo>
                  <a:close/>
                </a:path>
              </a:pathLst>
            </a:custGeom>
            <a:solidFill>
              <a:srgbClr val="9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1" name="Freeform 45"/>
            <p:cNvSpPr>
              <a:spLocks/>
            </p:cNvSpPr>
            <p:nvPr/>
          </p:nvSpPr>
          <p:spPr bwMode="auto">
            <a:xfrm>
              <a:off x="646" y="2383"/>
              <a:ext cx="269" cy="216"/>
            </a:xfrm>
            <a:custGeom>
              <a:avLst/>
              <a:gdLst>
                <a:gd name="T0" fmla="*/ 193 w 269"/>
                <a:gd name="T1" fmla="*/ 164 h 216"/>
                <a:gd name="T2" fmla="*/ 183 w 269"/>
                <a:gd name="T3" fmla="*/ 159 h 216"/>
                <a:gd name="T4" fmla="*/ 163 w 269"/>
                <a:gd name="T5" fmla="*/ 153 h 216"/>
                <a:gd name="T6" fmla="*/ 108 w 269"/>
                <a:gd name="T7" fmla="*/ 122 h 216"/>
                <a:gd name="T8" fmla="*/ 42 w 269"/>
                <a:gd name="T9" fmla="*/ 0 h 216"/>
                <a:gd name="T10" fmla="*/ 2 w 269"/>
                <a:gd name="T11" fmla="*/ 3 h 216"/>
                <a:gd name="T12" fmla="*/ 16 w 269"/>
                <a:gd name="T13" fmla="*/ 27 h 216"/>
                <a:gd name="T14" fmla="*/ 34 w 269"/>
                <a:gd name="T15" fmla="*/ 61 h 216"/>
                <a:gd name="T16" fmla="*/ 46 w 269"/>
                <a:gd name="T17" fmla="*/ 90 h 216"/>
                <a:gd name="T18" fmla="*/ 44 w 269"/>
                <a:gd name="T19" fmla="*/ 108 h 216"/>
                <a:gd name="T20" fmla="*/ 48 w 269"/>
                <a:gd name="T21" fmla="*/ 124 h 216"/>
                <a:gd name="T22" fmla="*/ 57 w 269"/>
                <a:gd name="T23" fmla="*/ 134 h 216"/>
                <a:gd name="T24" fmla="*/ 65 w 269"/>
                <a:gd name="T25" fmla="*/ 138 h 216"/>
                <a:gd name="T26" fmla="*/ 87 w 269"/>
                <a:gd name="T27" fmla="*/ 171 h 216"/>
                <a:gd name="T28" fmla="*/ 85 w 269"/>
                <a:gd name="T29" fmla="*/ 177 h 216"/>
                <a:gd name="T30" fmla="*/ 85 w 269"/>
                <a:gd name="T31" fmla="*/ 190 h 216"/>
                <a:gd name="T32" fmla="*/ 94 w 269"/>
                <a:gd name="T33" fmla="*/ 200 h 216"/>
                <a:gd name="T34" fmla="*/ 119 w 269"/>
                <a:gd name="T35" fmla="*/ 200 h 216"/>
                <a:gd name="T36" fmla="*/ 137 w 269"/>
                <a:gd name="T37" fmla="*/ 199 h 216"/>
                <a:gd name="T38" fmla="*/ 154 w 269"/>
                <a:gd name="T39" fmla="*/ 201 h 216"/>
                <a:gd name="T40" fmla="*/ 170 w 269"/>
                <a:gd name="T41" fmla="*/ 206 h 216"/>
                <a:gd name="T42" fmla="*/ 184 w 269"/>
                <a:gd name="T43" fmla="*/ 213 h 216"/>
                <a:gd name="T44" fmla="*/ 201 w 269"/>
                <a:gd name="T45" fmla="*/ 216 h 216"/>
                <a:gd name="T46" fmla="*/ 228 w 269"/>
                <a:gd name="T47" fmla="*/ 215 h 216"/>
                <a:gd name="T48" fmla="*/ 251 w 269"/>
                <a:gd name="T49" fmla="*/ 212 h 216"/>
                <a:gd name="T50" fmla="*/ 260 w 269"/>
                <a:gd name="T51" fmla="*/ 211 h 216"/>
                <a:gd name="T52" fmla="*/ 263 w 269"/>
                <a:gd name="T53" fmla="*/ 211 h 216"/>
                <a:gd name="T54" fmla="*/ 269 w 269"/>
                <a:gd name="T55" fmla="*/ 211 h 216"/>
                <a:gd name="T56" fmla="*/ 258 w 269"/>
                <a:gd name="T57" fmla="*/ 198 h 216"/>
                <a:gd name="T58" fmla="*/ 241 w 269"/>
                <a:gd name="T59" fmla="*/ 182 h 216"/>
                <a:gd name="T60" fmla="*/ 221 w 269"/>
                <a:gd name="T61" fmla="*/ 170 h 216"/>
                <a:gd name="T62" fmla="*/ 199 w 269"/>
                <a:gd name="T63" fmla="*/ 16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216">
                  <a:moveTo>
                    <a:pt x="199" y="165"/>
                  </a:moveTo>
                  <a:lnTo>
                    <a:pt x="193" y="164"/>
                  </a:lnTo>
                  <a:lnTo>
                    <a:pt x="188" y="162"/>
                  </a:lnTo>
                  <a:lnTo>
                    <a:pt x="183" y="159"/>
                  </a:lnTo>
                  <a:lnTo>
                    <a:pt x="179" y="155"/>
                  </a:lnTo>
                  <a:lnTo>
                    <a:pt x="163" y="153"/>
                  </a:lnTo>
                  <a:lnTo>
                    <a:pt x="143" y="131"/>
                  </a:lnTo>
                  <a:lnTo>
                    <a:pt x="108" y="122"/>
                  </a:lnTo>
                  <a:lnTo>
                    <a:pt x="65" y="53"/>
                  </a:lnTo>
                  <a:lnTo>
                    <a:pt x="42" y="0"/>
                  </a:lnTo>
                  <a:lnTo>
                    <a:pt x="0" y="0"/>
                  </a:lnTo>
                  <a:lnTo>
                    <a:pt x="2" y="3"/>
                  </a:lnTo>
                  <a:lnTo>
                    <a:pt x="9" y="14"/>
                  </a:lnTo>
                  <a:lnTo>
                    <a:pt x="16" y="27"/>
                  </a:lnTo>
                  <a:lnTo>
                    <a:pt x="26" y="44"/>
                  </a:lnTo>
                  <a:lnTo>
                    <a:pt x="34" y="61"/>
                  </a:lnTo>
                  <a:lnTo>
                    <a:pt x="41" y="77"/>
                  </a:lnTo>
                  <a:lnTo>
                    <a:pt x="46" y="90"/>
                  </a:lnTo>
                  <a:lnTo>
                    <a:pt x="46" y="99"/>
                  </a:lnTo>
                  <a:lnTo>
                    <a:pt x="44" y="108"/>
                  </a:lnTo>
                  <a:lnTo>
                    <a:pt x="44" y="116"/>
                  </a:lnTo>
                  <a:lnTo>
                    <a:pt x="48" y="124"/>
                  </a:lnTo>
                  <a:lnTo>
                    <a:pt x="52" y="130"/>
                  </a:lnTo>
                  <a:lnTo>
                    <a:pt x="57" y="134"/>
                  </a:lnTo>
                  <a:lnTo>
                    <a:pt x="61" y="137"/>
                  </a:lnTo>
                  <a:lnTo>
                    <a:pt x="65" y="138"/>
                  </a:lnTo>
                  <a:lnTo>
                    <a:pt x="66" y="139"/>
                  </a:lnTo>
                  <a:lnTo>
                    <a:pt x="87" y="171"/>
                  </a:lnTo>
                  <a:lnTo>
                    <a:pt x="86" y="173"/>
                  </a:lnTo>
                  <a:lnTo>
                    <a:pt x="85" y="177"/>
                  </a:lnTo>
                  <a:lnTo>
                    <a:pt x="84" y="182"/>
                  </a:lnTo>
                  <a:lnTo>
                    <a:pt x="85" y="190"/>
                  </a:lnTo>
                  <a:lnTo>
                    <a:pt x="87" y="196"/>
                  </a:lnTo>
                  <a:lnTo>
                    <a:pt x="94" y="200"/>
                  </a:lnTo>
                  <a:lnTo>
                    <a:pt x="104" y="202"/>
                  </a:lnTo>
                  <a:lnTo>
                    <a:pt x="119" y="200"/>
                  </a:lnTo>
                  <a:lnTo>
                    <a:pt x="127" y="199"/>
                  </a:lnTo>
                  <a:lnTo>
                    <a:pt x="137" y="199"/>
                  </a:lnTo>
                  <a:lnTo>
                    <a:pt x="145" y="200"/>
                  </a:lnTo>
                  <a:lnTo>
                    <a:pt x="154" y="201"/>
                  </a:lnTo>
                  <a:lnTo>
                    <a:pt x="163" y="204"/>
                  </a:lnTo>
                  <a:lnTo>
                    <a:pt x="170" y="206"/>
                  </a:lnTo>
                  <a:lnTo>
                    <a:pt x="177" y="210"/>
                  </a:lnTo>
                  <a:lnTo>
                    <a:pt x="184" y="213"/>
                  </a:lnTo>
                  <a:lnTo>
                    <a:pt x="191" y="215"/>
                  </a:lnTo>
                  <a:lnTo>
                    <a:pt x="201" y="216"/>
                  </a:lnTo>
                  <a:lnTo>
                    <a:pt x="214" y="215"/>
                  </a:lnTo>
                  <a:lnTo>
                    <a:pt x="228" y="215"/>
                  </a:lnTo>
                  <a:lnTo>
                    <a:pt x="240" y="213"/>
                  </a:lnTo>
                  <a:lnTo>
                    <a:pt x="251" y="212"/>
                  </a:lnTo>
                  <a:lnTo>
                    <a:pt x="257" y="211"/>
                  </a:lnTo>
                  <a:lnTo>
                    <a:pt x="260" y="211"/>
                  </a:lnTo>
                  <a:lnTo>
                    <a:pt x="261" y="211"/>
                  </a:lnTo>
                  <a:lnTo>
                    <a:pt x="263" y="211"/>
                  </a:lnTo>
                  <a:lnTo>
                    <a:pt x="265" y="211"/>
                  </a:lnTo>
                  <a:lnTo>
                    <a:pt x="269" y="211"/>
                  </a:lnTo>
                  <a:lnTo>
                    <a:pt x="264" y="205"/>
                  </a:lnTo>
                  <a:lnTo>
                    <a:pt x="258" y="198"/>
                  </a:lnTo>
                  <a:lnTo>
                    <a:pt x="251" y="191"/>
                  </a:lnTo>
                  <a:lnTo>
                    <a:pt x="241" y="182"/>
                  </a:lnTo>
                  <a:lnTo>
                    <a:pt x="232" y="176"/>
                  </a:lnTo>
                  <a:lnTo>
                    <a:pt x="221" y="170"/>
                  </a:lnTo>
                  <a:lnTo>
                    <a:pt x="211" y="166"/>
                  </a:lnTo>
                  <a:lnTo>
                    <a:pt x="199" y="165"/>
                  </a:lnTo>
                  <a:close/>
                </a:path>
              </a:pathLst>
            </a:custGeom>
            <a:solidFill>
              <a:srgbClr val="6B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2" name="Freeform 46"/>
            <p:cNvSpPr>
              <a:spLocks/>
            </p:cNvSpPr>
            <p:nvPr/>
          </p:nvSpPr>
          <p:spPr bwMode="auto">
            <a:xfrm>
              <a:off x="789" y="2391"/>
              <a:ext cx="134" cy="203"/>
            </a:xfrm>
            <a:custGeom>
              <a:avLst/>
              <a:gdLst>
                <a:gd name="T0" fmla="*/ 133 w 134"/>
                <a:gd name="T1" fmla="*/ 169 h 203"/>
                <a:gd name="T2" fmla="*/ 128 w 134"/>
                <a:gd name="T3" fmla="*/ 157 h 203"/>
                <a:gd name="T4" fmla="*/ 119 w 134"/>
                <a:gd name="T5" fmla="*/ 147 h 203"/>
                <a:gd name="T6" fmla="*/ 108 w 134"/>
                <a:gd name="T7" fmla="*/ 142 h 203"/>
                <a:gd name="T8" fmla="*/ 95 w 134"/>
                <a:gd name="T9" fmla="*/ 138 h 203"/>
                <a:gd name="T10" fmla="*/ 83 w 134"/>
                <a:gd name="T11" fmla="*/ 137 h 203"/>
                <a:gd name="T12" fmla="*/ 70 w 134"/>
                <a:gd name="T13" fmla="*/ 137 h 203"/>
                <a:gd name="T14" fmla="*/ 60 w 134"/>
                <a:gd name="T15" fmla="*/ 137 h 203"/>
                <a:gd name="T16" fmla="*/ 51 w 134"/>
                <a:gd name="T17" fmla="*/ 136 h 203"/>
                <a:gd name="T18" fmla="*/ 45 w 134"/>
                <a:gd name="T19" fmla="*/ 134 h 203"/>
                <a:gd name="T20" fmla="*/ 40 w 134"/>
                <a:gd name="T21" fmla="*/ 130 h 203"/>
                <a:gd name="T22" fmla="*/ 36 w 134"/>
                <a:gd name="T23" fmla="*/ 126 h 203"/>
                <a:gd name="T24" fmla="*/ 33 w 134"/>
                <a:gd name="T25" fmla="*/ 122 h 203"/>
                <a:gd name="T26" fmla="*/ 31 w 134"/>
                <a:gd name="T27" fmla="*/ 118 h 203"/>
                <a:gd name="T28" fmla="*/ 29 w 134"/>
                <a:gd name="T29" fmla="*/ 115 h 203"/>
                <a:gd name="T30" fmla="*/ 28 w 134"/>
                <a:gd name="T31" fmla="*/ 113 h 203"/>
                <a:gd name="T32" fmla="*/ 28 w 134"/>
                <a:gd name="T33" fmla="*/ 112 h 203"/>
                <a:gd name="T34" fmla="*/ 51 w 134"/>
                <a:gd name="T35" fmla="*/ 0 h 203"/>
                <a:gd name="T36" fmla="*/ 12 w 134"/>
                <a:gd name="T37" fmla="*/ 0 h 203"/>
                <a:gd name="T38" fmla="*/ 5 w 134"/>
                <a:gd name="T39" fmla="*/ 124 h 203"/>
                <a:gd name="T40" fmla="*/ 0 w 134"/>
                <a:gd name="T41" fmla="*/ 123 h 203"/>
                <a:gd name="T42" fmla="*/ 20 w 134"/>
                <a:gd name="T43" fmla="*/ 145 h 203"/>
                <a:gd name="T44" fmla="*/ 36 w 134"/>
                <a:gd name="T45" fmla="*/ 147 h 203"/>
                <a:gd name="T46" fmla="*/ 36 w 134"/>
                <a:gd name="T47" fmla="*/ 147 h 203"/>
                <a:gd name="T48" fmla="*/ 36 w 134"/>
                <a:gd name="T49" fmla="*/ 147 h 203"/>
                <a:gd name="T50" fmla="*/ 36 w 134"/>
                <a:gd name="T51" fmla="*/ 147 h 203"/>
                <a:gd name="T52" fmla="*/ 36 w 134"/>
                <a:gd name="T53" fmla="*/ 147 h 203"/>
                <a:gd name="T54" fmla="*/ 40 w 134"/>
                <a:gd name="T55" fmla="*/ 151 h 203"/>
                <a:gd name="T56" fmla="*/ 45 w 134"/>
                <a:gd name="T57" fmla="*/ 154 h 203"/>
                <a:gd name="T58" fmla="*/ 50 w 134"/>
                <a:gd name="T59" fmla="*/ 156 h 203"/>
                <a:gd name="T60" fmla="*/ 56 w 134"/>
                <a:gd name="T61" fmla="*/ 157 h 203"/>
                <a:gd name="T62" fmla="*/ 68 w 134"/>
                <a:gd name="T63" fmla="*/ 158 h 203"/>
                <a:gd name="T64" fmla="*/ 78 w 134"/>
                <a:gd name="T65" fmla="*/ 162 h 203"/>
                <a:gd name="T66" fmla="*/ 89 w 134"/>
                <a:gd name="T67" fmla="*/ 168 h 203"/>
                <a:gd name="T68" fmla="*/ 98 w 134"/>
                <a:gd name="T69" fmla="*/ 174 h 203"/>
                <a:gd name="T70" fmla="*/ 108 w 134"/>
                <a:gd name="T71" fmla="*/ 183 h 203"/>
                <a:gd name="T72" fmla="*/ 115 w 134"/>
                <a:gd name="T73" fmla="*/ 190 h 203"/>
                <a:gd name="T74" fmla="*/ 121 w 134"/>
                <a:gd name="T75" fmla="*/ 197 h 203"/>
                <a:gd name="T76" fmla="*/ 126 w 134"/>
                <a:gd name="T77" fmla="*/ 203 h 203"/>
                <a:gd name="T78" fmla="*/ 130 w 134"/>
                <a:gd name="T79" fmla="*/ 200 h 203"/>
                <a:gd name="T80" fmla="*/ 133 w 134"/>
                <a:gd name="T81" fmla="*/ 194 h 203"/>
                <a:gd name="T82" fmla="*/ 134 w 134"/>
                <a:gd name="T83" fmla="*/ 184 h 203"/>
                <a:gd name="T84" fmla="*/ 133 w 134"/>
                <a:gd name="T85" fmla="*/ 16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03">
                  <a:moveTo>
                    <a:pt x="133" y="169"/>
                  </a:moveTo>
                  <a:lnTo>
                    <a:pt x="128" y="157"/>
                  </a:lnTo>
                  <a:lnTo>
                    <a:pt x="119" y="147"/>
                  </a:lnTo>
                  <a:lnTo>
                    <a:pt x="108" y="142"/>
                  </a:lnTo>
                  <a:lnTo>
                    <a:pt x="95" y="138"/>
                  </a:lnTo>
                  <a:lnTo>
                    <a:pt x="83" y="137"/>
                  </a:lnTo>
                  <a:lnTo>
                    <a:pt x="70" y="137"/>
                  </a:lnTo>
                  <a:lnTo>
                    <a:pt x="60" y="137"/>
                  </a:lnTo>
                  <a:lnTo>
                    <a:pt x="51" y="136"/>
                  </a:lnTo>
                  <a:lnTo>
                    <a:pt x="45" y="134"/>
                  </a:lnTo>
                  <a:lnTo>
                    <a:pt x="40" y="130"/>
                  </a:lnTo>
                  <a:lnTo>
                    <a:pt x="36" y="126"/>
                  </a:lnTo>
                  <a:lnTo>
                    <a:pt x="33" y="122"/>
                  </a:lnTo>
                  <a:lnTo>
                    <a:pt x="31" y="118"/>
                  </a:lnTo>
                  <a:lnTo>
                    <a:pt x="29" y="115"/>
                  </a:lnTo>
                  <a:lnTo>
                    <a:pt x="28" y="113"/>
                  </a:lnTo>
                  <a:lnTo>
                    <a:pt x="28" y="112"/>
                  </a:lnTo>
                  <a:lnTo>
                    <a:pt x="51" y="0"/>
                  </a:lnTo>
                  <a:lnTo>
                    <a:pt x="12" y="0"/>
                  </a:lnTo>
                  <a:lnTo>
                    <a:pt x="5" y="124"/>
                  </a:lnTo>
                  <a:lnTo>
                    <a:pt x="0" y="123"/>
                  </a:lnTo>
                  <a:lnTo>
                    <a:pt x="20" y="145"/>
                  </a:lnTo>
                  <a:lnTo>
                    <a:pt x="36" y="147"/>
                  </a:lnTo>
                  <a:lnTo>
                    <a:pt x="36" y="147"/>
                  </a:lnTo>
                  <a:lnTo>
                    <a:pt x="36" y="147"/>
                  </a:lnTo>
                  <a:lnTo>
                    <a:pt x="36" y="147"/>
                  </a:lnTo>
                  <a:lnTo>
                    <a:pt x="36" y="147"/>
                  </a:lnTo>
                  <a:lnTo>
                    <a:pt x="40" y="151"/>
                  </a:lnTo>
                  <a:lnTo>
                    <a:pt x="45" y="154"/>
                  </a:lnTo>
                  <a:lnTo>
                    <a:pt x="50" y="156"/>
                  </a:lnTo>
                  <a:lnTo>
                    <a:pt x="56" y="157"/>
                  </a:lnTo>
                  <a:lnTo>
                    <a:pt x="68" y="158"/>
                  </a:lnTo>
                  <a:lnTo>
                    <a:pt x="78" y="162"/>
                  </a:lnTo>
                  <a:lnTo>
                    <a:pt x="89" y="168"/>
                  </a:lnTo>
                  <a:lnTo>
                    <a:pt x="98" y="174"/>
                  </a:lnTo>
                  <a:lnTo>
                    <a:pt x="108" y="183"/>
                  </a:lnTo>
                  <a:lnTo>
                    <a:pt x="115" y="190"/>
                  </a:lnTo>
                  <a:lnTo>
                    <a:pt x="121" y="197"/>
                  </a:lnTo>
                  <a:lnTo>
                    <a:pt x="126" y="203"/>
                  </a:lnTo>
                  <a:lnTo>
                    <a:pt x="130" y="200"/>
                  </a:lnTo>
                  <a:lnTo>
                    <a:pt x="133" y="194"/>
                  </a:lnTo>
                  <a:lnTo>
                    <a:pt x="134" y="184"/>
                  </a:lnTo>
                  <a:lnTo>
                    <a:pt x="133" y="169"/>
                  </a:lnTo>
                  <a:close/>
                </a:path>
              </a:pathLst>
            </a:custGeom>
            <a:solidFill>
              <a:srgbClr val="A8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4" name="Freeform 48"/>
            <p:cNvSpPr>
              <a:spLocks/>
            </p:cNvSpPr>
            <p:nvPr/>
          </p:nvSpPr>
          <p:spPr bwMode="auto">
            <a:xfrm>
              <a:off x="821" y="252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8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5" name="Freeform 49"/>
            <p:cNvSpPr>
              <a:spLocks/>
            </p:cNvSpPr>
            <p:nvPr/>
          </p:nvSpPr>
          <p:spPr bwMode="auto">
            <a:xfrm>
              <a:off x="727" y="2573"/>
              <a:ext cx="71" cy="27"/>
            </a:xfrm>
            <a:custGeom>
              <a:avLst/>
              <a:gdLst>
                <a:gd name="T0" fmla="*/ 71 w 71"/>
                <a:gd name="T1" fmla="*/ 19 h 27"/>
                <a:gd name="T2" fmla="*/ 70 w 71"/>
                <a:gd name="T3" fmla="*/ 18 h 27"/>
                <a:gd name="T4" fmla="*/ 68 w 71"/>
                <a:gd name="T5" fmla="*/ 15 h 27"/>
                <a:gd name="T6" fmla="*/ 64 w 71"/>
                <a:gd name="T7" fmla="*/ 12 h 27"/>
                <a:gd name="T8" fmla="*/ 59 w 71"/>
                <a:gd name="T9" fmla="*/ 9 h 27"/>
                <a:gd name="T10" fmla="*/ 52 w 71"/>
                <a:gd name="T11" fmla="*/ 6 h 27"/>
                <a:gd name="T12" fmla="*/ 45 w 71"/>
                <a:gd name="T13" fmla="*/ 3 h 27"/>
                <a:gd name="T14" fmla="*/ 38 w 71"/>
                <a:gd name="T15" fmla="*/ 1 h 27"/>
                <a:gd name="T16" fmla="*/ 29 w 71"/>
                <a:gd name="T17" fmla="*/ 0 h 27"/>
                <a:gd name="T18" fmla="*/ 16 w 71"/>
                <a:gd name="T19" fmla="*/ 4 h 27"/>
                <a:gd name="T20" fmla="*/ 6 w 71"/>
                <a:gd name="T21" fmla="*/ 13 h 27"/>
                <a:gd name="T22" fmla="*/ 1 w 71"/>
                <a:gd name="T23" fmla="*/ 23 h 27"/>
                <a:gd name="T24" fmla="*/ 0 w 71"/>
                <a:gd name="T25" fmla="*/ 27 h 27"/>
                <a:gd name="T26" fmla="*/ 62 w 71"/>
                <a:gd name="T27" fmla="*/ 27 h 27"/>
                <a:gd name="T28" fmla="*/ 71 w 71"/>
                <a:gd name="T2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27">
                  <a:moveTo>
                    <a:pt x="71" y="19"/>
                  </a:moveTo>
                  <a:lnTo>
                    <a:pt x="70" y="18"/>
                  </a:lnTo>
                  <a:lnTo>
                    <a:pt x="68" y="15"/>
                  </a:lnTo>
                  <a:lnTo>
                    <a:pt x="64" y="12"/>
                  </a:lnTo>
                  <a:lnTo>
                    <a:pt x="59" y="9"/>
                  </a:lnTo>
                  <a:lnTo>
                    <a:pt x="52" y="6"/>
                  </a:lnTo>
                  <a:lnTo>
                    <a:pt x="45" y="3"/>
                  </a:lnTo>
                  <a:lnTo>
                    <a:pt x="38" y="1"/>
                  </a:lnTo>
                  <a:lnTo>
                    <a:pt x="29" y="0"/>
                  </a:lnTo>
                  <a:lnTo>
                    <a:pt x="16" y="4"/>
                  </a:lnTo>
                  <a:lnTo>
                    <a:pt x="6" y="13"/>
                  </a:lnTo>
                  <a:lnTo>
                    <a:pt x="1" y="23"/>
                  </a:lnTo>
                  <a:lnTo>
                    <a:pt x="0" y="27"/>
                  </a:lnTo>
                  <a:lnTo>
                    <a:pt x="62" y="27"/>
                  </a:lnTo>
                  <a:lnTo>
                    <a:pt x="7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6" name="Freeform 50"/>
            <p:cNvSpPr>
              <a:spLocks/>
            </p:cNvSpPr>
            <p:nvPr/>
          </p:nvSpPr>
          <p:spPr bwMode="auto">
            <a:xfrm>
              <a:off x="507" y="2570"/>
              <a:ext cx="65" cy="24"/>
            </a:xfrm>
            <a:custGeom>
              <a:avLst/>
              <a:gdLst>
                <a:gd name="T0" fmla="*/ 65 w 65"/>
                <a:gd name="T1" fmla="*/ 16 h 24"/>
                <a:gd name="T2" fmla="*/ 64 w 65"/>
                <a:gd name="T3" fmla="*/ 15 h 24"/>
                <a:gd name="T4" fmla="*/ 62 w 65"/>
                <a:gd name="T5" fmla="*/ 13 h 24"/>
                <a:gd name="T6" fmla="*/ 58 w 65"/>
                <a:gd name="T7" fmla="*/ 11 h 24"/>
                <a:gd name="T8" fmla="*/ 53 w 65"/>
                <a:gd name="T9" fmla="*/ 8 h 24"/>
                <a:gd name="T10" fmla="*/ 47 w 65"/>
                <a:gd name="T11" fmla="*/ 5 h 24"/>
                <a:gd name="T12" fmla="*/ 41 w 65"/>
                <a:gd name="T13" fmla="*/ 2 h 24"/>
                <a:gd name="T14" fmla="*/ 35 w 65"/>
                <a:gd name="T15" fmla="*/ 1 h 24"/>
                <a:gd name="T16" fmla="*/ 27 w 65"/>
                <a:gd name="T17" fmla="*/ 0 h 24"/>
                <a:gd name="T18" fmla="*/ 15 w 65"/>
                <a:gd name="T19" fmla="*/ 4 h 24"/>
                <a:gd name="T20" fmla="*/ 6 w 65"/>
                <a:gd name="T21" fmla="*/ 11 h 24"/>
                <a:gd name="T22" fmla="*/ 1 w 65"/>
                <a:gd name="T23" fmla="*/ 19 h 24"/>
                <a:gd name="T24" fmla="*/ 0 w 65"/>
                <a:gd name="T25" fmla="*/ 24 h 24"/>
                <a:gd name="T26" fmla="*/ 57 w 65"/>
                <a:gd name="T27" fmla="*/ 24 h 24"/>
                <a:gd name="T28" fmla="*/ 65 w 65"/>
                <a:gd name="T2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24">
                  <a:moveTo>
                    <a:pt x="65" y="16"/>
                  </a:moveTo>
                  <a:lnTo>
                    <a:pt x="64" y="15"/>
                  </a:lnTo>
                  <a:lnTo>
                    <a:pt x="62" y="13"/>
                  </a:lnTo>
                  <a:lnTo>
                    <a:pt x="58" y="11"/>
                  </a:lnTo>
                  <a:lnTo>
                    <a:pt x="53" y="8"/>
                  </a:lnTo>
                  <a:lnTo>
                    <a:pt x="47" y="5"/>
                  </a:lnTo>
                  <a:lnTo>
                    <a:pt x="41" y="2"/>
                  </a:lnTo>
                  <a:lnTo>
                    <a:pt x="35" y="1"/>
                  </a:lnTo>
                  <a:lnTo>
                    <a:pt x="27" y="0"/>
                  </a:lnTo>
                  <a:lnTo>
                    <a:pt x="15" y="4"/>
                  </a:lnTo>
                  <a:lnTo>
                    <a:pt x="6" y="11"/>
                  </a:lnTo>
                  <a:lnTo>
                    <a:pt x="1" y="19"/>
                  </a:lnTo>
                  <a:lnTo>
                    <a:pt x="0" y="24"/>
                  </a:lnTo>
                  <a:lnTo>
                    <a:pt x="57" y="24"/>
                  </a:lnTo>
                  <a:lnTo>
                    <a:pt x="6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7" name="Freeform 51"/>
            <p:cNvSpPr>
              <a:spLocks/>
            </p:cNvSpPr>
            <p:nvPr/>
          </p:nvSpPr>
          <p:spPr bwMode="auto">
            <a:xfrm>
              <a:off x="789" y="2497"/>
              <a:ext cx="39" cy="36"/>
            </a:xfrm>
            <a:custGeom>
              <a:avLst/>
              <a:gdLst>
                <a:gd name="T0" fmla="*/ 0 w 39"/>
                <a:gd name="T1" fmla="*/ 20 h 36"/>
                <a:gd name="T2" fmla="*/ 1 w 39"/>
                <a:gd name="T3" fmla="*/ 36 h 36"/>
                <a:gd name="T4" fmla="*/ 39 w 39"/>
                <a:gd name="T5" fmla="*/ 0 h 36"/>
                <a:gd name="T6" fmla="*/ 0 w 39"/>
                <a:gd name="T7" fmla="*/ 20 h 36"/>
              </a:gdLst>
              <a:ahLst/>
              <a:cxnLst>
                <a:cxn ang="0">
                  <a:pos x="T0" y="T1"/>
                </a:cxn>
                <a:cxn ang="0">
                  <a:pos x="T2" y="T3"/>
                </a:cxn>
                <a:cxn ang="0">
                  <a:pos x="T4" y="T5"/>
                </a:cxn>
                <a:cxn ang="0">
                  <a:pos x="T6" y="T7"/>
                </a:cxn>
              </a:cxnLst>
              <a:rect l="0" t="0" r="r" b="b"/>
              <a:pathLst>
                <a:path w="39" h="36">
                  <a:moveTo>
                    <a:pt x="0" y="20"/>
                  </a:moveTo>
                  <a:lnTo>
                    <a:pt x="1" y="36"/>
                  </a:lnTo>
                  <a:lnTo>
                    <a:pt x="39"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8" name="Freeform 52"/>
            <p:cNvSpPr>
              <a:spLocks/>
            </p:cNvSpPr>
            <p:nvPr/>
          </p:nvSpPr>
          <p:spPr bwMode="auto">
            <a:xfrm>
              <a:off x="810" y="2512"/>
              <a:ext cx="30" cy="26"/>
            </a:xfrm>
            <a:custGeom>
              <a:avLst/>
              <a:gdLst>
                <a:gd name="T0" fmla="*/ 0 w 30"/>
                <a:gd name="T1" fmla="*/ 26 h 26"/>
                <a:gd name="T2" fmla="*/ 22 w 30"/>
                <a:gd name="T3" fmla="*/ 0 h 26"/>
                <a:gd name="T4" fmla="*/ 30 w 30"/>
                <a:gd name="T5" fmla="*/ 5 h 26"/>
                <a:gd name="T6" fmla="*/ 4 w 30"/>
                <a:gd name="T7" fmla="*/ 26 h 26"/>
                <a:gd name="T8" fmla="*/ 0 w 30"/>
                <a:gd name="T9" fmla="*/ 26 h 26"/>
              </a:gdLst>
              <a:ahLst/>
              <a:cxnLst>
                <a:cxn ang="0">
                  <a:pos x="T0" y="T1"/>
                </a:cxn>
                <a:cxn ang="0">
                  <a:pos x="T2" y="T3"/>
                </a:cxn>
                <a:cxn ang="0">
                  <a:pos x="T4" y="T5"/>
                </a:cxn>
                <a:cxn ang="0">
                  <a:pos x="T6" y="T7"/>
                </a:cxn>
                <a:cxn ang="0">
                  <a:pos x="T8" y="T9"/>
                </a:cxn>
              </a:cxnLst>
              <a:rect l="0" t="0" r="r" b="b"/>
              <a:pathLst>
                <a:path w="30" h="26">
                  <a:moveTo>
                    <a:pt x="0" y="26"/>
                  </a:moveTo>
                  <a:lnTo>
                    <a:pt x="22" y="0"/>
                  </a:lnTo>
                  <a:lnTo>
                    <a:pt x="30" y="5"/>
                  </a:lnTo>
                  <a:lnTo>
                    <a:pt x="4"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09" name="Freeform 53"/>
            <p:cNvSpPr>
              <a:spLocks/>
            </p:cNvSpPr>
            <p:nvPr/>
          </p:nvSpPr>
          <p:spPr bwMode="auto">
            <a:xfrm>
              <a:off x="416" y="2375"/>
              <a:ext cx="202" cy="180"/>
            </a:xfrm>
            <a:custGeom>
              <a:avLst/>
              <a:gdLst>
                <a:gd name="T0" fmla="*/ 195 w 202"/>
                <a:gd name="T1" fmla="*/ 86 h 180"/>
                <a:gd name="T2" fmla="*/ 196 w 202"/>
                <a:gd name="T3" fmla="*/ 82 h 180"/>
                <a:gd name="T4" fmla="*/ 199 w 202"/>
                <a:gd name="T5" fmla="*/ 75 h 180"/>
                <a:gd name="T6" fmla="*/ 201 w 202"/>
                <a:gd name="T7" fmla="*/ 65 h 180"/>
                <a:gd name="T8" fmla="*/ 202 w 202"/>
                <a:gd name="T9" fmla="*/ 52 h 180"/>
                <a:gd name="T10" fmla="*/ 200 w 202"/>
                <a:gd name="T11" fmla="*/ 39 h 180"/>
                <a:gd name="T12" fmla="*/ 193 w 202"/>
                <a:gd name="T13" fmla="*/ 29 h 180"/>
                <a:gd name="T14" fmla="*/ 180 w 202"/>
                <a:gd name="T15" fmla="*/ 20 h 180"/>
                <a:gd name="T16" fmla="*/ 159 w 202"/>
                <a:gd name="T17" fmla="*/ 15 h 180"/>
                <a:gd name="T18" fmla="*/ 136 w 202"/>
                <a:gd name="T19" fmla="*/ 14 h 180"/>
                <a:gd name="T20" fmla="*/ 116 w 202"/>
                <a:gd name="T21" fmla="*/ 15 h 180"/>
                <a:gd name="T22" fmla="*/ 101 w 202"/>
                <a:gd name="T23" fmla="*/ 16 h 180"/>
                <a:gd name="T24" fmla="*/ 87 w 202"/>
                <a:gd name="T25" fmla="*/ 20 h 180"/>
                <a:gd name="T26" fmla="*/ 77 w 202"/>
                <a:gd name="T27" fmla="*/ 23 h 180"/>
                <a:gd name="T28" fmla="*/ 70 w 202"/>
                <a:gd name="T29" fmla="*/ 27 h 180"/>
                <a:gd name="T30" fmla="*/ 65 w 202"/>
                <a:gd name="T31" fmla="*/ 32 h 180"/>
                <a:gd name="T32" fmla="*/ 63 w 202"/>
                <a:gd name="T33" fmla="*/ 36 h 180"/>
                <a:gd name="T34" fmla="*/ 62 w 202"/>
                <a:gd name="T35" fmla="*/ 34 h 180"/>
                <a:gd name="T36" fmla="*/ 58 w 202"/>
                <a:gd name="T37" fmla="*/ 29 h 180"/>
                <a:gd name="T38" fmla="*/ 52 w 202"/>
                <a:gd name="T39" fmla="*/ 22 h 180"/>
                <a:gd name="T40" fmla="*/ 46 w 202"/>
                <a:gd name="T41" fmla="*/ 13 h 180"/>
                <a:gd name="T42" fmla="*/ 38 w 202"/>
                <a:gd name="T43" fmla="*/ 6 h 180"/>
                <a:gd name="T44" fmla="*/ 29 w 202"/>
                <a:gd name="T45" fmla="*/ 2 h 180"/>
                <a:gd name="T46" fmla="*/ 21 w 202"/>
                <a:gd name="T47" fmla="*/ 0 h 180"/>
                <a:gd name="T48" fmla="*/ 13 w 202"/>
                <a:gd name="T49" fmla="*/ 4 h 180"/>
                <a:gd name="T50" fmla="*/ 2 w 202"/>
                <a:gd name="T51" fmla="*/ 14 h 180"/>
                <a:gd name="T52" fmla="*/ 0 w 202"/>
                <a:gd name="T53" fmla="*/ 20 h 180"/>
                <a:gd name="T54" fmla="*/ 1 w 202"/>
                <a:gd name="T55" fmla="*/ 22 h 180"/>
                <a:gd name="T56" fmla="*/ 3 w 202"/>
                <a:gd name="T57" fmla="*/ 23 h 180"/>
                <a:gd name="T58" fmla="*/ 18 w 202"/>
                <a:gd name="T59" fmla="*/ 139 h 180"/>
                <a:gd name="T60" fmla="*/ 95 w 202"/>
                <a:gd name="T61" fmla="*/ 180 h 180"/>
                <a:gd name="T62" fmla="*/ 195 w 202"/>
                <a:gd name="T63" fmla="*/ 8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180">
                  <a:moveTo>
                    <a:pt x="195" y="86"/>
                  </a:moveTo>
                  <a:lnTo>
                    <a:pt x="196" y="82"/>
                  </a:lnTo>
                  <a:lnTo>
                    <a:pt x="199" y="75"/>
                  </a:lnTo>
                  <a:lnTo>
                    <a:pt x="201" y="65"/>
                  </a:lnTo>
                  <a:lnTo>
                    <a:pt x="202" y="52"/>
                  </a:lnTo>
                  <a:lnTo>
                    <a:pt x="200" y="39"/>
                  </a:lnTo>
                  <a:lnTo>
                    <a:pt x="193" y="29"/>
                  </a:lnTo>
                  <a:lnTo>
                    <a:pt x="180" y="20"/>
                  </a:lnTo>
                  <a:lnTo>
                    <a:pt x="159" y="15"/>
                  </a:lnTo>
                  <a:lnTo>
                    <a:pt x="136" y="14"/>
                  </a:lnTo>
                  <a:lnTo>
                    <a:pt x="116" y="15"/>
                  </a:lnTo>
                  <a:lnTo>
                    <a:pt x="101" y="16"/>
                  </a:lnTo>
                  <a:lnTo>
                    <a:pt x="87" y="20"/>
                  </a:lnTo>
                  <a:lnTo>
                    <a:pt x="77" y="23"/>
                  </a:lnTo>
                  <a:lnTo>
                    <a:pt x="70" y="27"/>
                  </a:lnTo>
                  <a:lnTo>
                    <a:pt x="65" y="32"/>
                  </a:lnTo>
                  <a:lnTo>
                    <a:pt x="63" y="36"/>
                  </a:lnTo>
                  <a:lnTo>
                    <a:pt x="62" y="34"/>
                  </a:lnTo>
                  <a:lnTo>
                    <a:pt x="58" y="29"/>
                  </a:lnTo>
                  <a:lnTo>
                    <a:pt x="52" y="22"/>
                  </a:lnTo>
                  <a:lnTo>
                    <a:pt x="46" y="13"/>
                  </a:lnTo>
                  <a:lnTo>
                    <a:pt x="38" y="6"/>
                  </a:lnTo>
                  <a:lnTo>
                    <a:pt x="29" y="2"/>
                  </a:lnTo>
                  <a:lnTo>
                    <a:pt x="21" y="0"/>
                  </a:lnTo>
                  <a:lnTo>
                    <a:pt x="13" y="4"/>
                  </a:lnTo>
                  <a:lnTo>
                    <a:pt x="2" y="14"/>
                  </a:lnTo>
                  <a:lnTo>
                    <a:pt x="0" y="20"/>
                  </a:lnTo>
                  <a:lnTo>
                    <a:pt x="1" y="22"/>
                  </a:lnTo>
                  <a:lnTo>
                    <a:pt x="3" y="23"/>
                  </a:lnTo>
                  <a:lnTo>
                    <a:pt x="18" y="139"/>
                  </a:lnTo>
                  <a:lnTo>
                    <a:pt x="95" y="180"/>
                  </a:lnTo>
                  <a:lnTo>
                    <a:pt x="195"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0" name="Freeform 54"/>
            <p:cNvSpPr>
              <a:spLocks/>
            </p:cNvSpPr>
            <p:nvPr/>
          </p:nvSpPr>
          <p:spPr bwMode="auto">
            <a:xfrm>
              <a:off x="455" y="2405"/>
              <a:ext cx="36" cy="151"/>
            </a:xfrm>
            <a:custGeom>
              <a:avLst/>
              <a:gdLst>
                <a:gd name="T0" fmla="*/ 2 w 36"/>
                <a:gd name="T1" fmla="*/ 70 h 151"/>
                <a:gd name="T2" fmla="*/ 7 w 36"/>
                <a:gd name="T3" fmla="*/ 90 h 151"/>
                <a:gd name="T4" fmla="*/ 15 w 36"/>
                <a:gd name="T5" fmla="*/ 115 h 151"/>
                <a:gd name="T6" fmla="*/ 24 w 36"/>
                <a:gd name="T7" fmla="*/ 137 h 151"/>
                <a:gd name="T8" fmla="*/ 31 w 36"/>
                <a:gd name="T9" fmla="*/ 148 h 151"/>
                <a:gd name="T10" fmla="*/ 32 w 36"/>
                <a:gd name="T11" fmla="*/ 149 h 151"/>
                <a:gd name="T12" fmla="*/ 34 w 36"/>
                <a:gd name="T13" fmla="*/ 149 h 151"/>
                <a:gd name="T14" fmla="*/ 35 w 36"/>
                <a:gd name="T15" fmla="*/ 150 h 151"/>
                <a:gd name="T16" fmla="*/ 36 w 36"/>
                <a:gd name="T17" fmla="*/ 151 h 151"/>
                <a:gd name="T18" fmla="*/ 35 w 36"/>
                <a:gd name="T19" fmla="*/ 147 h 151"/>
                <a:gd name="T20" fmla="*/ 35 w 36"/>
                <a:gd name="T21" fmla="*/ 144 h 151"/>
                <a:gd name="T22" fmla="*/ 34 w 36"/>
                <a:gd name="T23" fmla="*/ 140 h 151"/>
                <a:gd name="T24" fmla="*/ 33 w 36"/>
                <a:gd name="T25" fmla="*/ 137 h 151"/>
                <a:gd name="T26" fmla="*/ 29 w 36"/>
                <a:gd name="T27" fmla="*/ 116 h 151"/>
                <a:gd name="T28" fmla="*/ 22 w 36"/>
                <a:gd name="T29" fmla="*/ 78 h 151"/>
                <a:gd name="T30" fmla="*/ 15 w 36"/>
                <a:gd name="T31" fmla="*/ 38 h 151"/>
                <a:gd name="T32" fmla="*/ 14 w 36"/>
                <a:gd name="T33" fmla="*/ 15 h 151"/>
                <a:gd name="T34" fmla="*/ 14 w 36"/>
                <a:gd name="T35" fmla="*/ 12 h 151"/>
                <a:gd name="T36" fmla="*/ 11 w 36"/>
                <a:gd name="T37" fmla="*/ 7 h 151"/>
                <a:gd name="T38" fmla="*/ 7 w 36"/>
                <a:gd name="T39" fmla="*/ 4 h 151"/>
                <a:gd name="T40" fmla="*/ 1 w 36"/>
                <a:gd name="T41" fmla="*/ 0 h 151"/>
                <a:gd name="T42" fmla="*/ 0 w 36"/>
                <a:gd name="T43" fmla="*/ 16 h 151"/>
                <a:gd name="T44" fmla="*/ 0 w 36"/>
                <a:gd name="T45" fmla="*/ 36 h 151"/>
                <a:gd name="T46" fmla="*/ 0 w 36"/>
                <a:gd name="T47" fmla="*/ 55 h 151"/>
                <a:gd name="T48" fmla="*/ 2 w 36"/>
                <a:gd name="T49" fmla="*/ 7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51">
                  <a:moveTo>
                    <a:pt x="2" y="70"/>
                  </a:moveTo>
                  <a:lnTo>
                    <a:pt x="7" y="90"/>
                  </a:lnTo>
                  <a:lnTo>
                    <a:pt x="15" y="115"/>
                  </a:lnTo>
                  <a:lnTo>
                    <a:pt x="24" y="137"/>
                  </a:lnTo>
                  <a:lnTo>
                    <a:pt x="31" y="148"/>
                  </a:lnTo>
                  <a:lnTo>
                    <a:pt x="32" y="149"/>
                  </a:lnTo>
                  <a:lnTo>
                    <a:pt x="34" y="149"/>
                  </a:lnTo>
                  <a:lnTo>
                    <a:pt x="35" y="150"/>
                  </a:lnTo>
                  <a:lnTo>
                    <a:pt x="36" y="151"/>
                  </a:lnTo>
                  <a:lnTo>
                    <a:pt x="35" y="147"/>
                  </a:lnTo>
                  <a:lnTo>
                    <a:pt x="35" y="144"/>
                  </a:lnTo>
                  <a:lnTo>
                    <a:pt x="34" y="140"/>
                  </a:lnTo>
                  <a:lnTo>
                    <a:pt x="33" y="137"/>
                  </a:lnTo>
                  <a:lnTo>
                    <a:pt x="29" y="116"/>
                  </a:lnTo>
                  <a:lnTo>
                    <a:pt x="22" y="78"/>
                  </a:lnTo>
                  <a:lnTo>
                    <a:pt x="15" y="38"/>
                  </a:lnTo>
                  <a:lnTo>
                    <a:pt x="14" y="15"/>
                  </a:lnTo>
                  <a:lnTo>
                    <a:pt x="14" y="12"/>
                  </a:lnTo>
                  <a:lnTo>
                    <a:pt x="11" y="7"/>
                  </a:lnTo>
                  <a:lnTo>
                    <a:pt x="7" y="4"/>
                  </a:lnTo>
                  <a:lnTo>
                    <a:pt x="1" y="0"/>
                  </a:lnTo>
                  <a:lnTo>
                    <a:pt x="0" y="16"/>
                  </a:lnTo>
                  <a:lnTo>
                    <a:pt x="0" y="36"/>
                  </a:lnTo>
                  <a:lnTo>
                    <a:pt x="0" y="55"/>
                  </a:lnTo>
                  <a:lnTo>
                    <a:pt x="2" y="70"/>
                  </a:lnTo>
                  <a:close/>
                </a:path>
              </a:pathLst>
            </a:custGeom>
            <a:solidFill>
              <a:srgbClr val="6B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1" name="Freeform 55"/>
            <p:cNvSpPr>
              <a:spLocks/>
            </p:cNvSpPr>
            <p:nvPr/>
          </p:nvSpPr>
          <p:spPr bwMode="auto">
            <a:xfrm>
              <a:off x="546" y="2550"/>
              <a:ext cx="85" cy="57"/>
            </a:xfrm>
            <a:custGeom>
              <a:avLst/>
              <a:gdLst>
                <a:gd name="T0" fmla="*/ 65 w 85"/>
                <a:gd name="T1" fmla="*/ 12 h 57"/>
                <a:gd name="T2" fmla="*/ 55 w 85"/>
                <a:gd name="T3" fmla="*/ 6 h 57"/>
                <a:gd name="T4" fmla="*/ 48 w 85"/>
                <a:gd name="T5" fmla="*/ 3 h 57"/>
                <a:gd name="T6" fmla="*/ 43 w 85"/>
                <a:gd name="T7" fmla="*/ 1 h 57"/>
                <a:gd name="T8" fmla="*/ 41 w 85"/>
                <a:gd name="T9" fmla="*/ 1 h 57"/>
                <a:gd name="T10" fmla="*/ 40 w 85"/>
                <a:gd name="T11" fmla="*/ 1 h 57"/>
                <a:gd name="T12" fmla="*/ 39 w 85"/>
                <a:gd name="T13" fmla="*/ 1 h 57"/>
                <a:gd name="T14" fmla="*/ 35 w 85"/>
                <a:gd name="T15" fmla="*/ 1 h 57"/>
                <a:gd name="T16" fmla="*/ 32 w 85"/>
                <a:gd name="T17" fmla="*/ 0 h 57"/>
                <a:gd name="T18" fmla="*/ 28 w 85"/>
                <a:gd name="T19" fmla="*/ 1 h 57"/>
                <a:gd name="T20" fmla="*/ 24 w 85"/>
                <a:gd name="T21" fmla="*/ 2 h 57"/>
                <a:gd name="T22" fmla="*/ 18 w 85"/>
                <a:gd name="T23" fmla="*/ 3 h 57"/>
                <a:gd name="T24" fmla="*/ 11 w 85"/>
                <a:gd name="T25" fmla="*/ 4 h 57"/>
                <a:gd name="T26" fmla="*/ 7 w 85"/>
                <a:gd name="T27" fmla="*/ 6 h 57"/>
                <a:gd name="T28" fmla="*/ 3 w 85"/>
                <a:gd name="T29" fmla="*/ 9 h 57"/>
                <a:gd name="T30" fmla="*/ 1 w 85"/>
                <a:gd name="T31" fmla="*/ 12 h 57"/>
                <a:gd name="T32" fmla="*/ 0 w 85"/>
                <a:gd name="T33" fmla="*/ 15 h 57"/>
                <a:gd name="T34" fmla="*/ 0 w 85"/>
                <a:gd name="T35" fmla="*/ 22 h 57"/>
                <a:gd name="T36" fmla="*/ 1 w 85"/>
                <a:gd name="T37" fmla="*/ 30 h 57"/>
                <a:gd name="T38" fmla="*/ 4 w 85"/>
                <a:gd name="T39" fmla="*/ 38 h 57"/>
                <a:gd name="T40" fmla="*/ 9 w 85"/>
                <a:gd name="T41" fmla="*/ 47 h 57"/>
                <a:gd name="T42" fmla="*/ 20 w 85"/>
                <a:gd name="T43" fmla="*/ 53 h 57"/>
                <a:gd name="T44" fmla="*/ 34 w 85"/>
                <a:gd name="T45" fmla="*/ 57 h 57"/>
                <a:gd name="T46" fmla="*/ 56 w 85"/>
                <a:gd name="T47" fmla="*/ 56 h 57"/>
                <a:gd name="T48" fmla="*/ 85 w 85"/>
                <a:gd name="T49" fmla="*/ 51 h 57"/>
                <a:gd name="T50" fmla="*/ 83 w 85"/>
                <a:gd name="T51" fmla="*/ 39 h 57"/>
                <a:gd name="T52" fmla="*/ 78 w 85"/>
                <a:gd name="T53" fmla="*/ 29 h 57"/>
                <a:gd name="T54" fmla="*/ 72 w 85"/>
                <a:gd name="T55" fmla="*/ 20 h 57"/>
                <a:gd name="T56" fmla="*/ 65 w 85"/>
                <a:gd name="T5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57">
                  <a:moveTo>
                    <a:pt x="65" y="12"/>
                  </a:moveTo>
                  <a:lnTo>
                    <a:pt x="55" y="6"/>
                  </a:lnTo>
                  <a:lnTo>
                    <a:pt x="48" y="3"/>
                  </a:lnTo>
                  <a:lnTo>
                    <a:pt x="43" y="1"/>
                  </a:lnTo>
                  <a:lnTo>
                    <a:pt x="41" y="1"/>
                  </a:lnTo>
                  <a:lnTo>
                    <a:pt x="40" y="1"/>
                  </a:lnTo>
                  <a:lnTo>
                    <a:pt x="39" y="1"/>
                  </a:lnTo>
                  <a:lnTo>
                    <a:pt x="35" y="1"/>
                  </a:lnTo>
                  <a:lnTo>
                    <a:pt x="32" y="0"/>
                  </a:lnTo>
                  <a:lnTo>
                    <a:pt x="28" y="1"/>
                  </a:lnTo>
                  <a:lnTo>
                    <a:pt x="24" y="2"/>
                  </a:lnTo>
                  <a:lnTo>
                    <a:pt x="18" y="3"/>
                  </a:lnTo>
                  <a:lnTo>
                    <a:pt x="11" y="4"/>
                  </a:lnTo>
                  <a:lnTo>
                    <a:pt x="7" y="6"/>
                  </a:lnTo>
                  <a:lnTo>
                    <a:pt x="3" y="9"/>
                  </a:lnTo>
                  <a:lnTo>
                    <a:pt x="1" y="12"/>
                  </a:lnTo>
                  <a:lnTo>
                    <a:pt x="0" y="15"/>
                  </a:lnTo>
                  <a:lnTo>
                    <a:pt x="0" y="22"/>
                  </a:lnTo>
                  <a:lnTo>
                    <a:pt x="1" y="30"/>
                  </a:lnTo>
                  <a:lnTo>
                    <a:pt x="4" y="38"/>
                  </a:lnTo>
                  <a:lnTo>
                    <a:pt x="9" y="47"/>
                  </a:lnTo>
                  <a:lnTo>
                    <a:pt x="20" y="53"/>
                  </a:lnTo>
                  <a:lnTo>
                    <a:pt x="34" y="57"/>
                  </a:lnTo>
                  <a:lnTo>
                    <a:pt x="56" y="56"/>
                  </a:lnTo>
                  <a:lnTo>
                    <a:pt x="85" y="51"/>
                  </a:lnTo>
                  <a:lnTo>
                    <a:pt x="83" y="39"/>
                  </a:lnTo>
                  <a:lnTo>
                    <a:pt x="78" y="29"/>
                  </a:lnTo>
                  <a:lnTo>
                    <a:pt x="72" y="20"/>
                  </a:lnTo>
                  <a:lnTo>
                    <a:pt x="65" y="12"/>
                  </a:lnTo>
                  <a:close/>
                </a:path>
              </a:pathLst>
            </a:custGeom>
            <a:solidFill>
              <a:srgbClr val="A8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2" name="Freeform 56"/>
            <p:cNvSpPr>
              <a:spLocks/>
            </p:cNvSpPr>
            <p:nvPr/>
          </p:nvSpPr>
          <p:spPr bwMode="auto">
            <a:xfrm>
              <a:off x="513" y="2405"/>
              <a:ext cx="94" cy="110"/>
            </a:xfrm>
            <a:custGeom>
              <a:avLst/>
              <a:gdLst>
                <a:gd name="T0" fmla="*/ 64 w 94"/>
                <a:gd name="T1" fmla="*/ 52 h 110"/>
                <a:gd name="T2" fmla="*/ 66 w 94"/>
                <a:gd name="T3" fmla="*/ 63 h 110"/>
                <a:gd name="T4" fmla="*/ 72 w 94"/>
                <a:gd name="T5" fmla="*/ 81 h 110"/>
                <a:gd name="T6" fmla="*/ 78 w 94"/>
                <a:gd name="T7" fmla="*/ 99 h 110"/>
                <a:gd name="T8" fmla="*/ 84 w 94"/>
                <a:gd name="T9" fmla="*/ 110 h 110"/>
                <a:gd name="T10" fmla="*/ 88 w 94"/>
                <a:gd name="T11" fmla="*/ 90 h 110"/>
                <a:gd name="T12" fmla="*/ 91 w 94"/>
                <a:gd name="T13" fmla="*/ 64 h 110"/>
                <a:gd name="T14" fmla="*/ 94 w 94"/>
                <a:gd name="T15" fmla="*/ 39 h 110"/>
                <a:gd name="T16" fmla="*/ 93 w 94"/>
                <a:gd name="T17" fmla="*/ 20 h 110"/>
                <a:gd name="T18" fmla="*/ 89 w 94"/>
                <a:gd name="T19" fmla="*/ 12 h 110"/>
                <a:gd name="T20" fmla="*/ 82 w 94"/>
                <a:gd name="T21" fmla="*/ 6 h 110"/>
                <a:gd name="T22" fmla="*/ 71 w 94"/>
                <a:gd name="T23" fmla="*/ 2 h 110"/>
                <a:gd name="T24" fmla="*/ 58 w 94"/>
                <a:gd name="T25" fmla="*/ 0 h 110"/>
                <a:gd name="T26" fmla="*/ 43 w 94"/>
                <a:gd name="T27" fmla="*/ 0 h 110"/>
                <a:gd name="T28" fmla="*/ 29 w 94"/>
                <a:gd name="T29" fmla="*/ 1 h 110"/>
                <a:gd name="T30" fmla="*/ 14 w 94"/>
                <a:gd name="T31" fmla="*/ 2 h 110"/>
                <a:gd name="T32" fmla="*/ 0 w 94"/>
                <a:gd name="T33" fmla="*/ 5 h 110"/>
                <a:gd name="T34" fmla="*/ 6 w 94"/>
                <a:gd name="T35" fmla="*/ 15 h 110"/>
                <a:gd name="T36" fmla="*/ 14 w 94"/>
                <a:gd name="T37" fmla="*/ 22 h 110"/>
                <a:gd name="T38" fmla="*/ 24 w 94"/>
                <a:gd name="T39" fmla="*/ 27 h 110"/>
                <a:gd name="T40" fmla="*/ 35 w 94"/>
                <a:gd name="T41" fmla="*/ 33 h 110"/>
                <a:gd name="T42" fmla="*/ 45 w 94"/>
                <a:gd name="T43" fmla="*/ 38 h 110"/>
                <a:gd name="T44" fmla="*/ 55 w 94"/>
                <a:gd name="T45" fmla="*/ 42 h 110"/>
                <a:gd name="T46" fmla="*/ 61 w 94"/>
                <a:gd name="T47" fmla="*/ 47 h 110"/>
                <a:gd name="T48" fmla="*/ 64 w 94"/>
                <a:gd name="T49"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10">
                  <a:moveTo>
                    <a:pt x="64" y="52"/>
                  </a:moveTo>
                  <a:lnTo>
                    <a:pt x="66" y="63"/>
                  </a:lnTo>
                  <a:lnTo>
                    <a:pt x="72" y="81"/>
                  </a:lnTo>
                  <a:lnTo>
                    <a:pt x="78" y="99"/>
                  </a:lnTo>
                  <a:lnTo>
                    <a:pt x="84" y="110"/>
                  </a:lnTo>
                  <a:lnTo>
                    <a:pt x="88" y="90"/>
                  </a:lnTo>
                  <a:lnTo>
                    <a:pt x="91" y="64"/>
                  </a:lnTo>
                  <a:lnTo>
                    <a:pt x="94" y="39"/>
                  </a:lnTo>
                  <a:lnTo>
                    <a:pt x="93" y="20"/>
                  </a:lnTo>
                  <a:lnTo>
                    <a:pt x="89" y="12"/>
                  </a:lnTo>
                  <a:lnTo>
                    <a:pt x="82" y="6"/>
                  </a:lnTo>
                  <a:lnTo>
                    <a:pt x="71" y="2"/>
                  </a:lnTo>
                  <a:lnTo>
                    <a:pt x="58" y="0"/>
                  </a:lnTo>
                  <a:lnTo>
                    <a:pt x="43" y="0"/>
                  </a:lnTo>
                  <a:lnTo>
                    <a:pt x="29" y="1"/>
                  </a:lnTo>
                  <a:lnTo>
                    <a:pt x="14" y="2"/>
                  </a:lnTo>
                  <a:lnTo>
                    <a:pt x="0" y="5"/>
                  </a:lnTo>
                  <a:lnTo>
                    <a:pt x="6" y="15"/>
                  </a:lnTo>
                  <a:lnTo>
                    <a:pt x="14" y="22"/>
                  </a:lnTo>
                  <a:lnTo>
                    <a:pt x="24" y="27"/>
                  </a:lnTo>
                  <a:lnTo>
                    <a:pt x="35" y="33"/>
                  </a:lnTo>
                  <a:lnTo>
                    <a:pt x="45" y="38"/>
                  </a:lnTo>
                  <a:lnTo>
                    <a:pt x="55" y="42"/>
                  </a:lnTo>
                  <a:lnTo>
                    <a:pt x="61" y="47"/>
                  </a:lnTo>
                  <a:lnTo>
                    <a:pt x="64" y="52"/>
                  </a:lnTo>
                  <a:close/>
                </a:path>
              </a:pathLst>
            </a:custGeom>
            <a:solidFill>
              <a:srgbClr val="A8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3" name="Freeform 57"/>
            <p:cNvSpPr>
              <a:spLocks/>
            </p:cNvSpPr>
            <p:nvPr/>
          </p:nvSpPr>
          <p:spPr bwMode="auto">
            <a:xfrm>
              <a:off x="570" y="2547"/>
              <a:ext cx="12" cy="3"/>
            </a:xfrm>
            <a:custGeom>
              <a:avLst/>
              <a:gdLst>
                <a:gd name="T0" fmla="*/ 8 w 12"/>
                <a:gd name="T1" fmla="*/ 3 h 3"/>
                <a:gd name="T2" fmla="*/ 9 w 12"/>
                <a:gd name="T3" fmla="*/ 3 h 3"/>
                <a:gd name="T4" fmla="*/ 10 w 12"/>
                <a:gd name="T5" fmla="*/ 3 h 3"/>
                <a:gd name="T6" fmla="*/ 11 w 12"/>
                <a:gd name="T7" fmla="*/ 3 h 3"/>
                <a:gd name="T8" fmla="*/ 11 w 12"/>
                <a:gd name="T9" fmla="*/ 3 h 3"/>
                <a:gd name="T10" fmla="*/ 11 w 12"/>
                <a:gd name="T11" fmla="*/ 3 h 3"/>
                <a:gd name="T12" fmla="*/ 12 w 12"/>
                <a:gd name="T13" fmla="*/ 2 h 3"/>
                <a:gd name="T14" fmla="*/ 12 w 12"/>
                <a:gd name="T15" fmla="*/ 1 h 3"/>
                <a:gd name="T16" fmla="*/ 12 w 12"/>
                <a:gd name="T17" fmla="*/ 0 h 3"/>
                <a:gd name="T18" fmla="*/ 9 w 12"/>
                <a:gd name="T19" fmla="*/ 1 h 3"/>
                <a:gd name="T20" fmla="*/ 6 w 12"/>
                <a:gd name="T21" fmla="*/ 1 h 3"/>
                <a:gd name="T22" fmla="*/ 3 w 12"/>
                <a:gd name="T23" fmla="*/ 2 h 3"/>
                <a:gd name="T24" fmla="*/ 0 w 12"/>
                <a:gd name="T25" fmla="*/ 3 h 3"/>
                <a:gd name="T26" fmla="*/ 2 w 12"/>
                <a:gd name="T27" fmla="*/ 3 h 3"/>
                <a:gd name="T28" fmla="*/ 4 w 12"/>
                <a:gd name="T29" fmla="*/ 3 h 3"/>
                <a:gd name="T30" fmla="*/ 6 w 12"/>
                <a:gd name="T31" fmla="*/ 3 h 3"/>
                <a:gd name="T32" fmla="*/ 8 w 12"/>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
                  <a:moveTo>
                    <a:pt x="8" y="3"/>
                  </a:moveTo>
                  <a:lnTo>
                    <a:pt x="9" y="3"/>
                  </a:lnTo>
                  <a:lnTo>
                    <a:pt x="10" y="3"/>
                  </a:lnTo>
                  <a:lnTo>
                    <a:pt x="11" y="3"/>
                  </a:lnTo>
                  <a:lnTo>
                    <a:pt x="11" y="3"/>
                  </a:lnTo>
                  <a:lnTo>
                    <a:pt x="11" y="3"/>
                  </a:lnTo>
                  <a:lnTo>
                    <a:pt x="12" y="2"/>
                  </a:lnTo>
                  <a:lnTo>
                    <a:pt x="12" y="1"/>
                  </a:lnTo>
                  <a:lnTo>
                    <a:pt x="12" y="0"/>
                  </a:lnTo>
                  <a:lnTo>
                    <a:pt x="9" y="1"/>
                  </a:lnTo>
                  <a:lnTo>
                    <a:pt x="6" y="1"/>
                  </a:lnTo>
                  <a:lnTo>
                    <a:pt x="3" y="2"/>
                  </a:lnTo>
                  <a:lnTo>
                    <a:pt x="0" y="3"/>
                  </a:lnTo>
                  <a:lnTo>
                    <a:pt x="2" y="3"/>
                  </a:lnTo>
                  <a:lnTo>
                    <a:pt x="4" y="3"/>
                  </a:lnTo>
                  <a:lnTo>
                    <a:pt x="6" y="3"/>
                  </a:lnTo>
                  <a:lnTo>
                    <a:pt x="8" y="3"/>
                  </a:lnTo>
                  <a:close/>
                </a:path>
              </a:pathLst>
            </a:custGeom>
            <a:solidFill>
              <a:srgbClr val="6B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4" name="Freeform 58"/>
            <p:cNvSpPr>
              <a:spLocks/>
            </p:cNvSpPr>
            <p:nvPr/>
          </p:nvSpPr>
          <p:spPr bwMode="auto">
            <a:xfrm>
              <a:off x="441" y="2396"/>
              <a:ext cx="102" cy="256"/>
            </a:xfrm>
            <a:custGeom>
              <a:avLst/>
              <a:gdLst>
                <a:gd name="T0" fmla="*/ 76 w 102"/>
                <a:gd name="T1" fmla="*/ 170 h 256"/>
                <a:gd name="T2" fmla="*/ 73 w 102"/>
                <a:gd name="T3" fmla="*/ 169 h 256"/>
                <a:gd name="T4" fmla="*/ 70 w 102"/>
                <a:gd name="T5" fmla="*/ 168 h 256"/>
                <a:gd name="T6" fmla="*/ 68 w 102"/>
                <a:gd name="T7" fmla="*/ 168 h 256"/>
                <a:gd name="T8" fmla="*/ 66 w 102"/>
                <a:gd name="T9" fmla="*/ 167 h 256"/>
                <a:gd name="T10" fmla="*/ 60 w 102"/>
                <a:gd name="T11" fmla="*/ 169 h 256"/>
                <a:gd name="T12" fmla="*/ 56 w 102"/>
                <a:gd name="T13" fmla="*/ 168 h 256"/>
                <a:gd name="T14" fmla="*/ 52 w 102"/>
                <a:gd name="T15" fmla="*/ 165 h 256"/>
                <a:gd name="T16" fmla="*/ 50 w 102"/>
                <a:gd name="T17" fmla="*/ 160 h 256"/>
                <a:gd name="T18" fmla="*/ 49 w 102"/>
                <a:gd name="T19" fmla="*/ 159 h 256"/>
                <a:gd name="T20" fmla="*/ 48 w 102"/>
                <a:gd name="T21" fmla="*/ 158 h 256"/>
                <a:gd name="T22" fmla="*/ 46 w 102"/>
                <a:gd name="T23" fmla="*/ 158 h 256"/>
                <a:gd name="T24" fmla="*/ 45 w 102"/>
                <a:gd name="T25" fmla="*/ 157 h 256"/>
                <a:gd name="T26" fmla="*/ 38 w 102"/>
                <a:gd name="T27" fmla="*/ 146 h 256"/>
                <a:gd name="T28" fmla="*/ 29 w 102"/>
                <a:gd name="T29" fmla="*/ 124 h 256"/>
                <a:gd name="T30" fmla="*/ 21 w 102"/>
                <a:gd name="T31" fmla="*/ 99 h 256"/>
                <a:gd name="T32" fmla="*/ 16 w 102"/>
                <a:gd name="T33" fmla="*/ 79 h 256"/>
                <a:gd name="T34" fmla="*/ 14 w 102"/>
                <a:gd name="T35" fmla="*/ 64 h 256"/>
                <a:gd name="T36" fmla="*/ 14 w 102"/>
                <a:gd name="T37" fmla="*/ 45 h 256"/>
                <a:gd name="T38" fmla="*/ 14 w 102"/>
                <a:gd name="T39" fmla="*/ 25 h 256"/>
                <a:gd name="T40" fmla="*/ 15 w 102"/>
                <a:gd name="T41" fmla="*/ 9 h 256"/>
                <a:gd name="T42" fmla="*/ 11 w 102"/>
                <a:gd name="T43" fmla="*/ 7 h 256"/>
                <a:gd name="T44" fmla="*/ 7 w 102"/>
                <a:gd name="T45" fmla="*/ 4 h 256"/>
                <a:gd name="T46" fmla="*/ 3 w 102"/>
                <a:gd name="T47" fmla="*/ 2 h 256"/>
                <a:gd name="T48" fmla="*/ 0 w 102"/>
                <a:gd name="T49" fmla="*/ 0 h 256"/>
                <a:gd name="T50" fmla="*/ 7 w 102"/>
                <a:gd name="T51" fmla="*/ 35 h 256"/>
                <a:gd name="T52" fmla="*/ 13 w 102"/>
                <a:gd name="T53" fmla="*/ 85 h 256"/>
                <a:gd name="T54" fmla="*/ 16 w 102"/>
                <a:gd name="T55" fmla="*/ 130 h 256"/>
                <a:gd name="T56" fmla="*/ 18 w 102"/>
                <a:gd name="T57" fmla="*/ 153 h 256"/>
                <a:gd name="T58" fmla="*/ 20 w 102"/>
                <a:gd name="T59" fmla="*/ 157 h 256"/>
                <a:gd name="T60" fmla="*/ 23 w 102"/>
                <a:gd name="T61" fmla="*/ 161 h 256"/>
                <a:gd name="T62" fmla="*/ 26 w 102"/>
                <a:gd name="T63" fmla="*/ 166 h 256"/>
                <a:gd name="T64" fmla="*/ 32 w 102"/>
                <a:gd name="T65" fmla="*/ 171 h 256"/>
                <a:gd name="T66" fmla="*/ 37 w 102"/>
                <a:gd name="T67" fmla="*/ 178 h 256"/>
                <a:gd name="T68" fmla="*/ 42 w 102"/>
                <a:gd name="T69" fmla="*/ 183 h 256"/>
                <a:gd name="T70" fmla="*/ 48 w 102"/>
                <a:gd name="T71" fmla="*/ 187 h 256"/>
                <a:gd name="T72" fmla="*/ 54 w 102"/>
                <a:gd name="T73" fmla="*/ 191 h 256"/>
                <a:gd name="T74" fmla="*/ 60 w 102"/>
                <a:gd name="T75" fmla="*/ 201 h 256"/>
                <a:gd name="T76" fmla="*/ 61 w 102"/>
                <a:gd name="T77" fmla="*/ 214 h 256"/>
                <a:gd name="T78" fmla="*/ 59 w 102"/>
                <a:gd name="T79" fmla="*/ 229 h 256"/>
                <a:gd name="T80" fmla="*/ 57 w 102"/>
                <a:gd name="T81" fmla="*/ 240 h 256"/>
                <a:gd name="T82" fmla="*/ 62 w 102"/>
                <a:gd name="T83" fmla="*/ 244 h 256"/>
                <a:gd name="T84" fmla="*/ 67 w 102"/>
                <a:gd name="T85" fmla="*/ 248 h 256"/>
                <a:gd name="T86" fmla="*/ 73 w 102"/>
                <a:gd name="T87" fmla="*/ 252 h 256"/>
                <a:gd name="T88" fmla="*/ 80 w 102"/>
                <a:gd name="T89" fmla="*/ 256 h 256"/>
                <a:gd name="T90" fmla="*/ 92 w 102"/>
                <a:gd name="T91" fmla="*/ 248 h 256"/>
                <a:gd name="T92" fmla="*/ 100 w 102"/>
                <a:gd name="T93" fmla="*/ 238 h 256"/>
                <a:gd name="T94" fmla="*/ 102 w 102"/>
                <a:gd name="T95" fmla="*/ 224 h 256"/>
                <a:gd name="T96" fmla="*/ 100 w 102"/>
                <a:gd name="T97" fmla="*/ 209 h 256"/>
                <a:gd name="T98" fmla="*/ 94 w 102"/>
                <a:gd name="T99" fmla="*/ 196 h 256"/>
                <a:gd name="T100" fmla="*/ 88 w 102"/>
                <a:gd name="T101" fmla="*/ 184 h 256"/>
                <a:gd name="T102" fmla="*/ 82 w 102"/>
                <a:gd name="T103" fmla="*/ 175 h 256"/>
                <a:gd name="T104" fmla="*/ 76 w 102"/>
                <a:gd name="T105" fmla="*/ 17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256">
                  <a:moveTo>
                    <a:pt x="76" y="170"/>
                  </a:moveTo>
                  <a:lnTo>
                    <a:pt x="73" y="169"/>
                  </a:lnTo>
                  <a:lnTo>
                    <a:pt x="70" y="168"/>
                  </a:lnTo>
                  <a:lnTo>
                    <a:pt x="68" y="168"/>
                  </a:lnTo>
                  <a:lnTo>
                    <a:pt x="66" y="167"/>
                  </a:lnTo>
                  <a:lnTo>
                    <a:pt x="60" y="169"/>
                  </a:lnTo>
                  <a:lnTo>
                    <a:pt x="56" y="168"/>
                  </a:lnTo>
                  <a:lnTo>
                    <a:pt x="52" y="165"/>
                  </a:lnTo>
                  <a:lnTo>
                    <a:pt x="50" y="160"/>
                  </a:lnTo>
                  <a:lnTo>
                    <a:pt x="49" y="159"/>
                  </a:lnTo>
                  <a:lnTo>
                    <a:pt x="48" y="158"/>
                  </a:lnTo>
                  <a:lnTo>
                    <a:pt x="46" y="158"/>
                  </a:lnTo>
                  <a:lnTo>
                    <a:pt x="45" y="157"/>
                  </a:lnTo>
                  <a:lnTo>
                    <a:pt x="38" y="146"/>
                  </a:lnTo>
                  <a:lnTo>
                    <a:pt x="29" y="124"/>
                  </a:lnTo>
                  <a:lnTo>
                    <a:pt x="21" y="99"/>
                  </a:lnTo>
                  <a:lnTo>
                    <a:pt x="16" y="79"/>
                  </a:lnTo>
                  <a:lnTo>
                    <a:pt x="14" y="64"/>
                  </a:lnTo>
                  <a:lnTo>
                    <a:pt x="14" y="45"/>
                  </a:lnTo>
                  <a:lnTo>
                    <a:pt x="14" y="25"/>
                  </a:lnTo>
                  <a:lnTo>
                    <a:pt x="15" y="9"/>
                  </a:lnTo>
                  <a:lnTo>
                    <a:pt x="11" y="7"/>
                  </a:lnTo>
                  <a:lnTo>
                    <a:pt x="7" y="4"/>
                  </a:lnTo>
                  <a:lnTo>
                    <a:pt x="3" y="2"/>
                  </a:lnTo>
                  <a:lnTo>
                    <a:pt x="0" y="0"/>
                  </a:lnTo>
                  <a:lnTo>
                    <a:pt x="7" y="35"/>
                  </a:lnTo>
                  <a:lnTo>
                    <a:pt x="13" y="85"/>
                  </a:lnTo>
                  <a:lnTo>
                    <a:pt x="16" y="130"/>
                  </a:lnTo>
                  <a:lnTo>
                    <a:pt x="18" y="153"/>
                  </a:lnTo>
                  <a:lnTo>
                    <a:pt x="20" y="157"/>
                  </a:lnTo>
                  <a:lnTo>
                    <a:pt x="23" y="161"/>
                  </a:lnTo>
                  <a:lnTo>
                    <a:pt x="26" y="166"/>
                  </a:lnTo>
                  <a:lnTo>
                    <a:pt x="32" y="171"/>
                  </a:lnTo>
                  <a:lnTo>
                    <a:pt x="37" y="178"/>
                  </a:lnTo>
                  <a:lnTo>
                    <a:pt x="42" y="183"/>
                  </a:lnTo>
                  <a:lnTo>
                    <a:pt x="48" y="187"/>
                  </a:lnTo>
                  <a:lnTo>
                    <a:pt x="54" y="191"/>
                  </a:lnTo>
                  <a:lnTo>
                    <a:pt x="60" y="201"/>
                  </a:lnTo>
                  <a:lnTo>
                    <a:pt x="61" y="214"/>
                  </a:lnTo>
                  <a:lnTo>
                    <a:pt x="59" y="229"/>
                  </a:lnTo>
                  <a:lnTo>
                    <a:pt x="57" y="240"/>
                  </a:lnTo>
                  <a:lnTo>
                    <a:pt x="62" y="244"/>
                  </a:lnTo>
                  <a:lnTo>
                    <a:pt x="67" y="248"/>
                  </a:lnTo>
                  <a:lnTo>
                    <a:pt x="73" y="252"/>
                  </a:lnTo>
                  <a:lnTo>
                    <a:pt x="80" y="256"/>
                  </a:lnTo>
                  <a:lnTo>
                    <a:pt x="92" y="248"/>
                  </a:lnTo>
                  <a:lnTo>
                    <a:pt x="100" y="238"/>
                  </a:lnTo>
                  <a:lnTo>
                    <a:pt x="102" y="224"/>
                  </a:lnTo>
                  <a:lnTo>
                    <a:pt x="100" y="209"/>
                  </a:lnTo>
                  <a:lnTo>
                    <a:pt x="94" y="196"/>
                  </a:lnTo>
                  <a:lnTo>
                    <a:pt x="88" y="184"/>
                  </a:lnTo>
                  <a:lnTo>
                    <a:pt x="82" y="175"/>
                  </a:lnTo>
                  <a:lnTo>
                    <a:pt x="76" y="170"/>
                  </a:lnTo>
                  <a:close/>
                </a:path>
              </a:pathLst>
            </a:custGeom>
            <a:solidFill>
              <a:srgbClr val="661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5" name="Freeform 59"/>
            <p:cNvSpPr>
              <a:spLocks/>
            </p:cNvSpPr>
            <p:nvPr/>
          </p:nvSpPr>
          <p:spPr bwMode="auto">
            <a:xfrm>
              <a:off x="432" y="2390"/>
              <a:ext cx="70" cy="246"/>
            </a:xfrm>
            <a:custGeom>
              <a:avLst/>
              <a:gdLst>
                <a:gd name="T0" fmla="*/ 63 w 70"/>
                <a:gd name="T1" fmla="*/ 197 h 246"/>
                <a:gd name="T2" fmla="*/ 57 w 70"/>
                <a:gd name="T3" fmla="*/ 193 h 246"/>
                <a:gd name="T4" fmla="*/ 51 w 70"/>
                <a:gd name="T5" fmla="*/ 189 h 246"/>
                <a:gd name="T6" fmla="*/ 46 w 70"/>
                <a:gd name="T7" fmla="*/ 184 h 246"/>
                <a:gd name="T8" fmla="*/ 41 w 70"/>
                <a:gd name="T9" fmla="*/ 177 h 246"/>
                <a:gd name="T10" fmla="*/ 35 w 70"/>
                <a:gd name="T11" fmla="*/ 172 h 246"/>
                <a:gd name="T12" fmla="*/ 32 w 70"/>
                <a:gd name="T13" fmla="*/ 167 h 246"/>
                <a:gd name="T14" fmla="*/ 29 w 70"/>
                <a:gd name="T15" fmla="*/ 163 h 246"/>
                <a:gd name="T16" fmla="*/ 27 w 70"/>
                <a:gd name="T17" fmla="*/ 159 h 246"/>
                <a:gd name="T18" fmla="*/ 25 w 70"/>
                <a:gd name="T19" fmla="*/ 136 h 246"/>
                <a:gd name="T20" fmla="*/ 22 w 70"/>
                <a:gd name="T21" fmla="*/ 91 h 246"/>
                <a:gd name="T22" fmla="*/ 16 w 70"/>
                <a:gd name="T23" fmla="*/ 41 h 246"/>
                <a:gd name="T24" fmla="*/ 9 w 70"/>
                <a:gd name="T25" fmla="*/ 6 h 246"/>
                <a:gd name="T26" fmla="*/ 7 w 70"/>
                <a:gd name="T27" fmla="*/ 5 h 246"/>
                <a:gd name="T28" fmla="*/ 5 w 70"/>
                <a:gd name="T29" fmla="*/ 2 h 246"/>
                <a:gd name="T30" fmla="*/ 4 w 70"/>
                <a:gd name="T31" fmla="*/ 1 h 246"/>
                <a:gd name="T32" fmla="*/ 3 w 70"/>
                <a:gd name="T33" fmla="*/ 0 h 246"/>
                <a:gd name="T34" fmla="*/ 0 w 70"/>
                <a:gd name="T35" fmla="*/ 7 h 246"/>
                <a:gd name="T36" fmla="*/ 2 w 70"/>
                <a:gd name="T37" fmla="*/ 31 h 246"/>
                <a:gd name="T38" fmla="*/ 4 w 70"/>
                <a:gd name="T39" fmla="*/ 59 h 246"/>
                <a:gd name="T40" fmla="*/ 6 w 70"/>
                <a:gd name="T41" fmla="*/ 81 h 246"/>
                <a:gd name="T42" fmla="*/ 7 w 70"/>
                <a:gd name="T43" fmla="*/ 104 h 246"/>
                <a:gd name="T44" fmla="*/ 7 w 70"/>
                <a:gd name="T45" fmla="*/ 135 h 246"/>
                <a:gd name="T46" fmla="*/ 8 w 70"/>
                <a:gd name="T47" fmla="*/ 164 h 246"/>
                <a:gd name="T48" fmla="*/ 10 w 70"/>
                <a:gd name="T49" fmla="*/ 180 h 246"/>
                <a:gd name="T50" fmla="*/ 13 w 70"/>
                <a:gd name="T51" fmla="*/ 183 h 246"/>
                <a:gd name="T52" fmla="*/ 17 w 70"/>
                <a:gd name="T53" fmla="*/ 186 h 246"/>
                <a:gd name="T54" fmla="*/ 24 w 70"/>
                <a:gd name="T55" fmla="*/ 189 h 246"/>
                <a:gd name="T56" fmla="*/ 30 w 70"/>
                <a:gd name="T57" fmla="*/ 192 h 246"/>
                <a:gd name="T58" fmla="*/ 36 w 70"/>
                <a:gd name="T59" fmla="*/ 196 h 246"/>
                <a:gd name="T60" fmla="*/ 41 w 70"/>
                <a:gd name="T61" fmla="*/ 202 h 246"/>
                <a:gd name="T62" fmla="*/ 45 w 70"/>
                <a:gd name="T63" fmla="*/ 207 h 246"/>
                <a:gd name="T64" fmla="*/ 46 w 70"/>
                <a:gd name="T65" fmla="*/ 213 h 246"/>
                <a:gd name="T66" fmla="*/ 48 w 70"/>
                <a:gd name="T67" fmla="*/ 218 h 246"/>
                <a:gd name="T68" fmla="*/ 53 w 70"/>
                <a:gd name="T69" fmla="*/ 228 h 246"/>
                <a:gd name="T70" fmla="*/ 60 w 70"/>
                <a:gd name="T71" fmla="*/ 238 h 246"/>
                <a:gd name="T72" fmla="*/ 66 w 70"/>
                <a:gd name="T73" fmla="*/ 246 h 246"/>
                <a:gd name="T74" fmla="*/ 68 w 70"/>
                <a:gd name="T75" fmla="*/ 235 h 246"/>
                <a:gd name="T76" fmla="*/ 70 w 70"/>
                <a:gd name="T77" fmla="*/ 220 h 246"/>
                <a:gd name="T78" fmla="*/ 69 w 70"/>
                <a:gd name="T79" fmla="*/ 207 h 246"/>
                <a:gd name="T80" fmla="*/ 63 w 70"/>
                <a:gd name="T81" fmla="*/ 19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46">
                  <a:moveTo>
                    <a:pt x="63" y="197"/>
                  </a:moveTo>
                  <a:lnTo>
                    <a:pt x="57" y="193"/>
                  </a:lnTo>
                  <a:lnTo>
                    <a:pt x="51" y="189"/>
                  </a:lnTo>
                  <a:lnTo>
                    <a:pt x="46" y="184"/>
                  </a:lnTo>
                  <a:lnTo>
                    <a:pt x="41" y="177"/>
                  </a:lnTo>
                  <a:lnTo>
                    <a:pt x="35" y="172"/>
                  </a:lnTo>
                  <a:lnTo>
                    <a:pt x="32" y="167"/>
                  </a:lnTo>
                  <a:lnTo>
                    <a:pt x="29" y="163"/>
                  </a:lnTo>
                  <a:lnTo>
                    <a:pt x="27" y="159"/>
                  </a:lnTo>
                  <a:lnTo>
                    <a:pt x="25" y="136"/>
                  </a:lnTo>
                  <a:lnTo>
                    <a:pt x="22" y="91"/>
                  </a:lnTo>
                  <a:lnTo>
                    <a:pt x="16" y="41"/>
                  </a:lnTo>
                  <a:lnTo>
                    <a:pt x="9" y="6"/>
                  </a:lnTo>
                  <a:lnTo>
                    <a:pt x="7" y="5"/>
                  </a:lnTo>
                  <a:lnTo>
                    <a:pt x="5" y="2"/>
                  </a:lnTo>
                  <a:lnTo>
                    <a:pt x="4" y="1"/>
                  </a:lnTo>
                  <a:lnTo>
                    <a:pt x="3" y="0"/>
                  </a:lnTo>
                  <a:lnTo>
                    <a:pt x="0" y="7"/>
                  </a:lnTo>
                  <a:lnTo>
                    <a:pt x="2" y="31"/>
                  </a:lnTo>
                  <a:lnTo>
                    <a:pt x="4" y="59"/>
                  </a:lnTo>
                  <a:lnTo>
                    <a:pt x="6" y="81"/>
                  </a:lnTo>
                  <a:lnTo>
                    <a:pt x="7" y="104"/>
                  </a:lnTo>
                  <a:lnTo>
                    <a:pt x="7" y="135"/>
                  </a:lnTo>
                  <a:lnTo>
                    <a:pt x="8" y="164"/>
                  </a:lnTo>
                  <a:lnTo>
                    <a:pt x="10" y="180"/>
                  </a:lnTo>
                  <a:lnTo>
                    <a:pt x="13" y="183"/>
                  </a:lnTo>
                  <a:lnTo>
                    <a:pt x="17" y="186"/>
                  </a:lnTo>
                  <a:lnTo>
                    <a:pt x="24" y="189"/>
                  </a:lnTo>
                  <a:lnTo>
                    <a:pt x="30" y="192"/>
                  </a:lnTo>
                  <a:lnTo>
                    <a:pt x="36" y="196"/>
                  </a:lnTo>
                  <a:lnTo>
                    <a:pt x="41" y="202"/>
                  </a:lnTo>
                  <a:lnTo>
                    <a:pt x="45" y="207"/>
                  </a:lnTo>
                  <a:lnTo>
                    <a:pt x="46" y="213"/>
                  </a:lnTo>
                  <a:lnTo>
                    <a:pt x="48" y="218"/>
                  </a:lnTo>
                  <a:lnTo>
                    <a:pt x="53" y="228"/>
                  </a:lnTo>
                  <a:lnTo>
                    <a:pt x="60" y="238"/>
                  </a:lnTo>
                  <a:lnTo>
                    <a:pt x="66" y="246"/>
                  </a:lnTo>
                  <a:lnTo>
                    <a:pt x="68" y="235"/>
                  </a:lnTo>
                  <a:lnTo>
                    <a:pt x="70" y="220"/>
                  </a:lnTo>
                  <a:lnTo>
                    <a:pt x="69" y="207"/>
                  </a:lnTo>
                  <a:lnTo>
                    <a:pt x="63"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6" name="Freeform 60"/>
            <p:cNvSpPr>
              <a:spLocks/>
            </p:cNvSpPr>
            <p:nvPr/>
          </p:nvSpPr>
          <p:spPr bwMode="auto">
            <a:xfrm>
              <a:off x="252" y="1757"/>
              <a:ext cx="205" cy="326"/>
            </a:xfrm>
            <a:custGeom>
              <a:avLst/>
              <a:gdLst>
                <a:gd name="T0" fmla="*/ 94 w 205"/>
                <a:gd name="T1" fmla="*/ 6 h 326"/>
                <a:gd name="T2" fmla="*/ 124 w 205"/>
                <a:gd name="T3" fmla="*/ 0 h 326"/>
                <a:gd name="T4" fmla="*/ 164 w 205"/>
                <a:gd name="T5" fmla="*/ 3 h 326"/>
                <a:gd name="T6" fmla="*/ 196 w 205"/>
                <a:gd name="T7" fmla="*/ 23 h 326"/>
                <a:gd name="T8" fmla="*/ 174 w 205"/>
                <a:gd name="T9" fmla="*/ 106 h 326"/>
                <a:gd name="T10" fmla="*/ 204 w 205"/>
                <a:gd name="T11" fmla="*/ 127 h 326"/>
                <a:gd name="T12" fmla="*/ 205 w 205"/>
                <a:gd name="T13" fmla="*/ 260 h 326"/>
                <a:gd name="T14" fmla="*/ 200 w 205"/>
                <a:gd name="T15" fmla="*/ 273 h 326"/>
                <a:gd name="T16" fmla="*/ 189 w 205"/>
                <a:gd name="T17" fmla="*/ 288 h 326"/>
                <a:gd name="T18" fmla="*/ 177 w 205"/>
                <a:gd name="T19" fmla="*/ 293 h 326"/>
                <a:gd name="T20" fmla="*/ 169 w 205"/>
                <a:gd name="T21" fmla="*/ 296 h 326"/>
                <a:gd name="T22" fmla="*/ 165 w 205"/>
                <a:gd name="T23" fmla="*/ 303 h 326"/>
                <a:gd name="T24" fmla="*/ 163 w 205"/>
                <a:gd name="T25" fmla="*/ 310 h 326"/>
                <a:gd name="T26" fmla="*/ 155 w 205"/>
                <a:gd name="T27" fmla="*/ 316 h 326"/>
                <a:gd name="T28" fmla="*/ 144 w 205"/>
                <a:gd name="T29" fmla="*/ 319 h 326"/>
                <a:gd name="T30" fmla="*/ 127 w 205"/>
                <a:gd name="T31" fmla="*/ 314 h 326"/>
                <a:gd name="T32" fmla="*/ 125 w 205"/>
                <a:gd name="T33" fmla="*/ 318 h 326"/>
                <a:gd name="T34" fmla="*/ 118 w 205"/>
                <a:gd name="T35" fmla="*/ 325 h 326"/>
                <a:gd name="T36" fmla="*/ 98 w 205"/>
                <a:gd name="T37" fmla="*/ 324 h 326"/>
                <a:gd name="T38" fmla="*/ 88 w 205"/>
                <a:gd name="T39" fmla="*/ 320 h 326"/>
                <a:gd name="T40" fmla="*/ 70 w 205"/>
                <a:gd name="T41" fmla="*/ 311 h 326"/>
                <a:gd name="T42" fmla="*/ 57 w 205"/>
                <a:gd name="T43" fmla="*/ 310 h 326"/>
                <a:gd name="T44" fmla="*/ 41 w 205"/>
                <a:gd name="T45" fmla="*/ 304 h 326"/>
                <a:gd name="T46" fmla="*/ 32 w 205"/>
                <a:gd name="T47" fmla="*/ 288 h 326"/>
                <a:gd name="T48" fmla="*/ 42 w 205"/>
                <a:gd name="T49" fmla="*/ 157 h 326"/>
                <a:gd name="T50" fmla="*/ 18 w 205"/>
                <a:gd name="T51" fmla="*/ 123 h 326"/>
                <a:gd name="T52" fmla="*/ 10 w 205"/>
                <a:gd name="T53" fmla="*/ 112 h 326"/>
                <a:gd name="T54" fmla="*/ 2 w 205"/>
                <a:gd name="T55" fmla="*/ 93 h 326"/>
                <a:gd name="T56" fmla="*/ 0 w 205"/>
                <a:gd name="T57" fmla="*/ 74 h 326"/>
                <a:gd name="T58" fmla="*/ 14 w 205"/>
                <a:gd name="T59" fmla="*/ 53 h 326"/>
                <a:gd name="T60" fmla="*/ 37 w 205"/>
                <a:gd name="T61" fmla="*/ 34 h 326"/>
                <a:gd name="T62" fmla="*/ 60 w 205"/>
                <a:gd name="T63" fmla="*/ 20 h 326"/>
                <a:gd name="T64" fmla="*/ 81 w 205"/>
                <a:gd name="T65" fmla="*/ 1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326">
                  <a:moveTo>
                    <a:pt x="90" y="7"/>
                  </a:moveTo>
                  <a:lnTo>
                    <a:pt x="94" y="6"/>
                  </a:lnTo>
                  <a:lnTo>
                    <a:pt x="106" y="3"/>
                  </a:lnTo>
                  <a:lnTo>
                    <a:pt x="124" y="0"/>
                  </a:lnTo>
                  <a:lnTo>
                    <a:pt x="144" y="0"/>
                  </a:lnTo>
                  <a:lnTo>
                    <a:pt x="164" y="3"/>
                  </a:lnTo>
                  <a:lnTo>
                    <a:pt x="183" y="10"/>
                  </a:lnTo>
                  <a:lnTo>
                    <a:pt x="196" y="23"/>
                  </a:lnTo>
                  <a:lnTo>
                    <a:pt x="204" y="44"/>
                  </a:lnTo>
                  <a:lnTo>
                    <a:pt x="174" y="106"/>
                  </a:lnTo>
                  <a:lnTo>
                    <a:pt x="181" y="110"/>
                  </a:lnTo>
                  <a:lnTo>
                    <a:pt x="204" y="127"/>
                  </a:lnTo>
                  <a:lnTo>
                    <a:pt x="197" y="184"/>
                  </a:lnTo>
                  <a:lnTo>
                    <a:pt x="205" y="260"/>
                  </a:lnTo>
                  <a:lnTo>
                    <a:pt x="204" y="265"/>
                  </a:lnTo>
                  <a:lnTo>
                    <a:pt x="200" y="273"/>
                  </a:lnTo>
                  <a:lnTo>
                    <a:pt x="194" y="282"/>
                  </a:lnTo>
                  <a:lnTo>
                    <a:pt x="189" y="288"/>
                  </a:lnTo>
                  <a:lnTo>
                    <a:pt x="184" y="291"/>
                  </a:lnTo>
                  <a:lnTo>
                    <a:pt x="177" y="293"/>
                  </a:lnTo>
                  <a:lnTo>
                    <a:pt x="171" y="295"/>
                  </a:lnTo>
                  <a:lnTo>
                    <a:pt x="169" y="296"/>
                  </a:lnTo>
                  <a:lnTo>
                    <a:pt x="165" y="302"/>
                  </a:lnTo>
                  <a:lnTo>
                    <a:pt x="165" y="303"/>
                  </a:lnTo>
                  <a:lnTo>
                    <a:pt x="165" y="306"/>
                  </a:lnTo>
                  <a:lnTo>
                    <a:pt x="163" y="310"/>
                  </a:lnTo>
                  <a:lnTo>
                    <a:pt x="160" y="314"/>
                  </a:lnTo>
                  <a:lnTo>
                    <a:pt x="155" y="316"/>
                  </a:lnTo>
                  <a:lnTo>
                    <a:pt x="149" y="318"/>
                  </a:lnTo>
                  <a:lnTo>
                    <a:pt x="144" y="319"/>
                  </a:lnTo>
                  <a:lnTo>
                    <a:pt x="142" y="319"/>
                  </a:lnTo>
                  <a:lnTo>
                    <a:pt x="127" y="314"/>
                  </a:lnTo>
                  <a:lnTo>
                    <a:pt x="126" y="315"/>
                  </a:lnTo>
                  <a:lnTo>
                    <a:pt x="125" y="318"/>
                  </a:lnTo>
                  <a:lnTo>
                    <a:pt x="122" y="322"/>
                  </a:lnTo>
                  <a:lnTo>
                    <a:pt x="118" y="325"/>
                  </a:lnTo>
                  <a:lnTo>
                    <a:pt x="108" y="326"/>
                  </a:lnTo>
                  <a:lnTo>
                    <a:pt x="98" y="324"/>
                  </a:lnTo>
                  <a:lnTo>
                    <a:pt x="91" y="321"/>
                  </a:lnTo>
                  <a:lnTo>
                    <a:pt x="88" y="320"/>
                  </a:lnTo>
                  <a:lnTo>
                    <a:pt x="72" y="311"/>
                  </a:lnTo>
                  <a:lnTo>
                    <a:pt x="70" y="311"/>
                  </a:lnTo>
                  <a:lnTo>
                    <a:pt x="64" y="311"/>
                  </a:lnTo>
                  <a:lnTo>
                    <a:pt x="57" y="310"/>
                  </a:lnTo>
                  <a:lnTo>
                    <a:pt x="49" y="307"/>
                  </a:lnTo>
                  <a:lnTo>
                    <a:pt x="41" y="304"/>
                  </a:lnTo>
                  <a:lnTo>
                    <a:pt x="35" y="297"/>
                  </a:lnTo>
                  <a:lnTo>
                    <a:pt x="32" y="288"/>
                  </a:lnTo>
                  <a:lnTo>
                    <a:pt x="32" y="274"/>
                  </a:lnTo>
                  <a:lnTo>
                    <a:pt x="42" y="157"/>
                  </a:lnTo>
                  <a:lnTo>
                    <a:pt x="19" y="125"/>
                  </a:lnTo>
                  <a:lnTo>
                    <a:pt x="18" y="123"/>
                  </a:lnTo>
                  <a:lnTo>
                    <a:pt x="15" y="119"/>
                  </a:lnTo>
                  <a:lnTo>
                    <a:pt x="10" y="112"/>
                  </a:lnTo>
                  <a:lnTo>
                    <a:pt x="6" y="102"/>
                  </a:lnTo>
                  <a:lnTo>
                    <a:pt x="2" y="93"/>
                  </a:lnTo>
                  <a:lnTo>
                    <a:pt x="0" y="82"/>
                  </a:lnTo>
                  <a:lnTo>
                    <a:pt x="0" y="74"/>
                  </a:lnTo>
                  <a:lnTo>
                    <a:pt x="4" y="65"/>
                  </a:lnTo>
                  <a:lnTo>
                    <a:pt x="14" y="53"/>
                  </a:lnTo>
                  <a:lnTo>
                    <a:pt x="26" y="42"/>
                  </a:lnTo>
                  <a:lnTo>
                    <a:pt x="37" y="34"/>
                  </a:lnTo>
                  <a:lnTo>
                    <a:pt x="49" y="27"/>
                  </a:lnTo>
                  <a:lnTo>
                    <a:pt x="60" y="20"/>
                  </a:lnTo>
                  <a:lnTo>
                    <a:pt x="71" y="15"/>
                  </a:lnTo>
                  <a:lnTo>
                    <a:pt x="81" y="11"/>
                  </a:lnTo>
                  <a:lnTo>
                    <a:pt x="9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7" name="Freeform 61"/>
            <p:cNvSpPr>
              <a:spLocks/>
            </p:cNvSpPr>
            <p:nvPr/>
          </p:nvSpPr>
          <p:spPr bwMode="auto">
            <a:xfrm>
              <a:off x="278" y="1811"/>
              <a:ext cx="53" cy="103"/>
            </a:xfrm>
            <a:custGeom>
              <a:avLst/>
              <a:gdLst>
                <a:gd name="T0" fmla="*/ 52 w 53"/>
                <a:gd name="T1" fmla="*/ 78 h 103"/>
                <a:gd name="T2" fmla="*/ 49 w 53"/>
                <a:gd name="T3" fmla="*/ 84 h 103"/>
                <a:gd name="T4" fmla="*/ 47 w 53"/>
                <a:gd name="T5" fmla="*/ 92 h 103"/>
                <a:gd name="T6" fmla="*/ 44 w 53"/>
                <a:gd name="T7" fmla="*/ 99 h 103"/>
                <a:gd name="T8" fmla="*/ 38 w 53"/>
                <a:gd name="T9" fmla="*/ 103 h 103"/>
                <a:gd name="T10" fmla="*/ 32 w 53"/>
                <a:gd name="T11" fmla="*/ 80 h 103"/>
                <a:gd name="T12" fmla="*/ 29 w 53"/>
                <a:gd name="T13" fmla="*/ 76 h 103"/>
                <a:gd name="T14" fmla="*/ 21 w 53"/>
                <a:gd name="T15" fmla="*/ 69 h 103"/>
                <a:gd name="T16" fmla="*/ 13 w 53"/>
                <a:gd name="T17" fmla="*/ 62 h 103"/>
                <a:gd name="T18" fmla="*/ 9 w 53"/>
                <a:gd name="T19" fmla="*/ 56 h 103"/>
                <a:gd name="T20" fmla="*/ 6 w 53"/>
                <a:gd name="T21" fmla="*/ 53 h 103"/>
                <a:gd name="T22" fmla="*/ 2 w 53"/>
                <a:gd name="T23" fmla="*/ 47 h 103"/>
                <a:gd name="T24" fmla="*/ 0 w 53"/>
                <a:gd name="T25" fmla="*/ 38 h 103"/>
                <a:gd name="T26" fmla="*/ 5 w 53"/>
                <a:gd name="T27" fmla="*/ 22 h 103"/>
                <a:gd name="T28" fmla="*/ 9 w 53"/>
                <a:gd name="T29" fmla="*/ 16 h 103"/>
                <a:gd name="T30" fmla="*/ 13 w 53"/>
                <a:gd name="T31" fmla="*/ 9 h 103"/>
                <a:gd name="T32" fmla="*/ 19 w 53"/>
                <a:gd name="T33" fmla="*/ 4 h 103"/>
                <a:gd name="T34" fmla="*/ 25 w 53"/>
                <a:gd name="T35" fmla="*/ 0 h 103"/>
                <a:gd name="T36" fmla="*/ 29 w 53"/>
                <a:gd name="T37" fmla="*/ 8 h 103"/>
                <a:gd name="T38" fmla="*/ 33 w 53"/>
                <a:gd name="T39" fmla="*/ 19 h 103"/>
                <a:gd name="T40" fmla="*/ 38 w 53"/>
                <a:gd name="T41" fmla="*/ 30 h 103"/>
                <a:gd name="T42" fmla="*/ 44 w 53"/>
                <a:gd name="T43" fmla="*/ 44 h 103"/>
                <a:gd name="T44" fmla="*/ 48 w 53"/>
                <a:gd name="T45" fmla="*/ 55 h 103"/>
                <a:gd name="T46" fmla="*/ 51 w 53"/>
                <a:gd name="T47" fmla="*/ 66 h 103"/>
                <a:gd name="T48" fmla="*/ 53 w 53"/>
                <a:gd name="T49" fmla="*/ 74 h 103"/>
                <a:gd name="T50" fmla="*/ 52 w 53"/>
                <a:gd name="T51" fmla="*/ 7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03">
                  <a:moveTo>
                    <a:pt x="52" y="78"/>
                  </a:moveTo>
                  <a:lnTo>
                    <a:pt x="49" y="84"/>
                  </a:lnTo>
                  <a:lnTo>
                    <a:pt x="47" y="92"/>
                  </a:lnTo>
                  <a:lnTo>
                    <a:pt x="44" y="99"/>
                  </a:lnTo>
                  <a:lnTo>
                    <a:pt x="38" y="103"/>
                  </a:lnTo>
                  <a:lnTo>
                    <a:pt x="32" y="80"/>
                  </a:lnTo>
                  <a:lnTo>
                    <a:pt x="29" y="76"/>
                  </a:lnTo>
                  <a:lnTo>
                    <a:pt x="21" y="69"/>
                  </a:lnTo>
                  <a:lnTo>
                    <a:pt x="13" y="62"/>
                  </a:lnTo>
                  <a:lnTo>
                    <a:pt x="9" y="56"/>
                  </a:lnTo>
                  <a:lnTo>
                    <a:pt x="6" y="53"/>
                  </a:lnTo>
                  <a:lnTo>
                    <a:pt x="2" y="47"/>
                  </a:lnTo>
                  <a:lnTo>
                    <a:pt x="0" y="38"/>
                  </a:lnTo>
                  <a:lnTo>
                    <a:pt x="5" y="22"/>
                  </a:lnTo>
                  <a:lnTo>
                    <a:pt x="9" y="16"/>
                  </a:lnTo>
                  <a:lnTo>
                    <a:pt x="13" y="9"/>
                  </a:lnTo>
                  <a:lnTo>
                    <a:pt x="19" y="4"/>
                  </a:lnTo>
                  <a:lnTo>
                    <a:pt x="25" y="0"/>
                  </a:lnTo>
                  <a:lnTo>
                    <a:pt x="29" y="8"/>
                  </a:lnTo>
                  <a:lnTo>
                    <a:pt x="33" y="19"/>
                  </a:lnTo>
                  <a:lnTo>
                    <a:pt x="38" y="30"/>
                  </a:lnTo>
                  <a:lnTo>
                    <a:pt x="44" y="44"/>
                  </a:lnTo>
                  <a:lnTo>
                    <a:pt x="48" y="55"/>
                  </a:lnTo>
                  <a:lnTo>
                    <a:pt x="51" y="66"/>
                  </a:lnTo>
                  <a:lnTo>
                    <a:pt x="53" y="74"/>
                  </a:lnTo>
                  <a:lnTo>
                    <a:pt x="52" y="78"/>
                  </a:lnTo>
                  <a:close/>
                </a:path>
              </a:pathLst>
            </a:custGeom>
            <a:solidFill>
              <a:srgbClr val="6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19" name="Freeform 63"/>
            <p:cNvSpPr>
              <a:spLocks/>
            </p:cNvSpPr>
            <p:nvPr/>
          </p:nvSpPr>
          <p:spPr bwMode="auto">
            <a:xfrm>
              <a:off x="329" y="1976"/>
              <a:ext cx="58" cy="42"/>
            </a:xfrm>
            <a:custGeom>
              <a:avLst/>
              <a:gdLst>
                <a:gd name="T0" fmla="*/ 52 w 58"/>
                <a:gd name="T1" fmla="*/ 0 h 42"/>
                <a:gd name="T2" fmla="*/ 58 w 58"/>
                <a:gd name="T3" fmla="*/ 6 h 42"/>
                <a:gd name="T4" fmla="*/ 35 w 58"/>
                <a:gd name="T5" fmla="*/ 33 h 42"/>
                <a:gd name="T6" fmla="*/ 2 w 58"/>
                <a:gd name="T7" fmla="*/ 42 h 42"/>
                <a:gd name="T8" fmla="*/ 0 w 58"/>
                <a:gd name="T9" fmla="*/ 38 h 42"/>
                <a:gd name="T10" fmla="*/ 29 w 58"/>
                <a:gd name="T11" fmla="*/ 29 h 42"/>
                <a:gd name="T12" fmla="*/ 52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2" y="0"/>
                  </a:moveTo>
                  <a:lnTo>
                    <a:pt x="58" y="6"/>
                  </a:lnTo>
                  <a:lnTo>
                    <a:pt x="35" y="33"/>
                  </a:lnTo>
                  <a:lnTo>
                    <a:pt x="2" y="42"/>
                  </a:lnTo>
                  <a:lnTo>
                    <a:pt x="0" y="38"/>
                  </a:lnTo>
                  <a:lnTo>
                    <a:pt x="29" y="29"/>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0" name="Freeform 64"/>
            <p:cNvSpPr>
              <a:spLocks/>
            </p:cNvSpPr>
            <p:nvPr/>
          </p:nvSpPr>
          <p:spPr bwMode="auto">
            <a:xfrm>
              <a:off x="314" y="1909"/>
              <a:ext cx="121" cy="77"/>
            </a:xfrm>
            <a:custGeom>
              <a:avLst/>
              <a:gdLst>
                <a:gd name="T0" fmla="*/ 100 w 121"/>
                <a:gd name="T1" fmla="*/ 0 h 77"/>
                <a:gd name="T2" fmla="*/ 121 w 121"/>
                <a:gd name="T3" fmla="*/ 35 h 77"/>
                <a:gd name="T4" fmla="*/ 120 w 121"/>
                <a:gd name="T5" fmla="*/ 66 h 77"/>
                <a:gd name="T6" fmla="*/ 9 w 121"/>
                <a:gd name="T7" fmla="*/ 77 h 77"/>
                <a:gd name="T8" fmla="*/ 1 w 121"/>
                <a:gd name="T9" fmla="*/ 75 h 77"/>
                <a:gd name="T10" fmla="*/ 1 w 121"/>
                <a:gd name="T11" fmla="*/ 68 h 77"/>
                <a:gd name="T12" fmla="*/ 0 w 121"/>
                <a:gd name="T13" fmla="*/ 62 h 77"/>
                <a:gd name="T14" fmla="*/ 6 w 121"/>
                <a:gd name="T15" fmla="*/ 24 h 77"/>
                <a:gd name="T16" fmla="*/ 100 w 121"/>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7">
                  <a:moveTo>
                    <a:pt x="100" y="0"/>
                  </a:moveTo>
                  <a:lnTo>
                    <a:pt x="121" y="35"/>
                  </a:lnTo>
                  <a:lnTo>
                    <a:pt x="120" y="66"/>
                  </a:lnTo>
                  <a:lnTo>
                    <a:pt x="9" y="77"/>
                  </a:lnTo>
                  <a:lnTo>
                    <a:pt x="1" y="75"/>
                  </a:lnTo>
                  <a:lnTo>
                    <a:pt x="1" y="68"/>
                  </a:lnTo>
                  <a:lnTo>
                    <a:pt x="0" y="62"/>
                  </a:lnTo>
                  <a:lnTo>
                    <a:pt x="6" y="24"/>
                  </a:lnTo>
                  <a:lnTo>
                    <a:pt x="100" y="0"/>
                  </a:lnTo>
                  <a:close/>
                </a:path>
              </a:pathLst>
            </a:custGeom>
            <a:solidFill>
              <a:srgbClr val="D1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1" name="Freeform 65"/>
            <p:cNvSpPr>
              <a:spLocks/>
            </p:cNvSpPr>
            <p:nvPr/>
          </p:nvSpPr>
          <p:spPr bwMode="auto">
            <a:xfrm>
              <a:off x="318" y="1975"/>
              <a:ext cx="116" cy="85"/>
            </a:xfrm>
            <a:custGeom>
              <a:avLst/>
              <a:gdLst>
                <a:gd name="T0" fmla="*/ 115 w 116"/>
                <a:gd name="T1" fmla="*/ 35 h 85"/>
                <a:gd name="T2" fmla="*/ 111 w 116"/>
                <a:gd name="T3" fmla="*/ 49 h 85"/>
                <a:gd name="T4" fmla="*/ 103 w 116"/>
                <a:gd name="T5" fmla="*/ 57 h 85"/>
                <a:gd name="T6" fmla="*/ 95 w 116"/>
                <a:gd name="T7" fmla="*/ 57 h 85"/>
                <a:gd name="T8" fmla="*/ 91 w 116"/>
                <a:gd name="T9" fmla="*/ 48 h 85"/>
                <a:gd name="T10" fmla="*/ 90 w 116"/>
                <a:gd name="T11" fmla="*/ 29 h 85"/>
                <a:gd name="T12" fmla="*/ 82 w 116"/>
                <a:gd name="T13" fmla="*/ 19 h 85"/>
                <a:gd name="T14" fmla="*/ 84 w 116"/>
                <a:gd name="T15" fmla="*/ 55 h 85"/>
                <a:gd name="T16" fmla="*/ 84 w 116"/>
                <a:gd name="T17" fmla="*/ 70 h 85"/>
                <a:gd name="T18" fmla="*/ 83 w 116"/>
                <a:gd name="T19" fmla="*/ 76 h 85"/>
                <a:gd name="T20" fmla="*/ 77 w 116"/>
                <a:gd name="T21" fmla="*/ 80 h 85"/>
                <a:gd name="T22" fmla="*/ 73 w 116"/>
                <a:gd name="T23" fmla="*/ 80 h 85"/>
                <a:gd name="T24" fmla="*/ 64 w 116"/>
                <a:gd name="T25" fmla="*/ 77 h 85"/>
                <a:gd name="T26" fmla="*/ 59 w 116"/>
                <a:gd name="T27" fmla="*/ 74 h 85"/>
                <a:gd name="T28" fmla="*/ 60 w 116"/>
                <a:gd name="T29" fmla="*/ 32 h 85"/>
                <a:gd name="T30" fmla="*/ 51 w 116"/>
                <a:gd name="T31" fmla="*/ 71 h 85"/>
                <a:gd name="T32" fmla="*/ 49 w 116"/>
                <a:gd name="T33" fmla="*/ 77 h 85"/>
                <a:gd name="T34" fmla="*/ 41 w 116"/>
                <a:gd name="T35" fmla="*/ 84 h 85"/>
                <a:gd name="T36" fmla="*/ 35 w 116"/>
                <a:gd name="T37" fmla="*/ 85 h 85"/>
                <a:gd name="T38" fmla="*/ 30 w 116"/>
                <a:gd name="T39" fmla="*/ 82 h 85"/>
                <a:gd name="T40" fmla="*/ 27 w 116"/>
                <a:gd name="T41" fmla="*/ 74 h 85"/>
                <a:gd name="T42" fmla="*/ 25 w 116"/>
                <a:gd name="T43" fmla="*/ 70 h 85"/>
                <a:gd name="T44" fmla="*/ 20 w 116"/>
                <a:gd name="T45" fmla="*/ 31 h 85"/>
                <a:gd name="T46" fmla="*/ 19 w 116"/>
                <a:gd name="T47" fmla="*/ 45 h 85"/>
                <a:gd name="T48" fmla="*/ 14 w 116"/>
                <a:gd name="T49" fmla="*/ 64 h 85"/>
                <a:gd name="T50" fmla="*/ 7 w 116"/>
                <a:gd name="T51" fmla="*/ 70 h 85"/>
                <a:gd name="T52" fmla="*/ 0 w 116"/>
                <a:gd name="T53" fmla="*/ 69 h 85"/>
                <a:gd name="T54" fmla="*/ 0 w 116"/>
                <a:gd name="T55" fmla="*/ 69 h 85"/>
                <a:gd name="T56" fmla="*/ 0 w 116"/>
                <a:gd name="T57" fmla="*/ 69 h 85"/>
                <a:gd name="T58" fmla="*/ 2 w 116"/>
                <a:gd name="T59" fmla="*/ 64 h 85"/>
                <a:gd name="T60" fmla="*/ 3 w 116"/>
                <a:gd name="T61" fmla="*/ 60 h 85"/>
                <a:gd name="T62" fmla="*/ 5 w 116"/>
                <a:gd name="T63" fmla="*/ 41 h 85"/>
                <a:gd name="T64" fmla="*/ 8 w 116"/>
                <a:gd name="T65" fmla="*/ 11 h 85"/>
                <a:gd name="T66" fmla="*/ 116 w 116"/>
                <a:gd name="T67" fmla="*/ 3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85">
                  <a:moveTo>
                    <a:pt x="116" y="33"/>
                  </a:moveTo>
                  <a:lnTo>
                    <a:pt x="115" y="35"/>
                  </a:lnTo>
                  <a:lnTo>
                    <a:pt x="114" y="41"/>
                  </a:lnTo>
                  <a:lnTo>
                    <a:pt x="111" y="49"/>
                  </a:lnTo>
                  <a:lnTo>
                    <a:pt x="107" y="54"/>
                  </a:lnTo>
                  <a:lnTo>
                    <a:pt x="103" y="57"/>
                  </a:lnTo>
                  <a:lnTo>
                    <a:pt x="99" y="58"/>
                  </a:lnTo>
                  <a:lnTo>
                    <a:pt x="95" y="57"/>
                  </a:lnTo>
                  <a:lnTo>
                    <a:pt x="92" y="54"/>
                  </a:lnTo>
                  <a:lnTo>
                    <a:pt x="91" y="48"/>
                  </a:lnTo>
                  <a:lnTo>
                    <a:pt x="91" y="37"/>
                  </a:lnTo>
                  <a:lnTo>
                    <a:pt x="90" y="29"/>
                  </a:lnTo>
                  <a:lnTo>
                    <a:pt x="90" y="25"/>
                  </a:lnTo>
                  <a:lnTo>
                    <a:pt x="82" y="19"/>
                  </a:lnTo>
                  <a:lnTo>
                    <a:pt x="83" y="40"/>
                  </a:lnTo>
                  <a:lnTo>
                    <a:pt x="84" y="55"/>
                  </a:lnTo>
                  <a:lnTo>
                    <a:pt x="84" y="69"/>
                  </a:lnTo>
                  <a:lnTo>
                    <a:pt x="84" y="70"/>
                  </a:lnTo>
                  <a:lnTo>
                    <a:pt x="84" y="72"/>
                  </a:lnTo>
                  <a:lnTo>
                    <a:pt x="83" y="76"/>
                  </a:lnTo>
                  <a:lnTo>
                    <a:pt x="80" y="79"/>
                  </a:lnTo>
                  <a:lnTo>
                    <a:pt x="77" y="80"/>
                  </a:lnTo>
                  <a:lnTo>
                    <a:pt x="75" y="80"/>
                  </a:lnTo>
                  <a:lnTo>
                    <a:pt x="73" y="80"/>
                  </a:lnTo>
                  <a:lnTo>
                    <a:pt x="69" y="79"/>
                  </a:lnTo>
                  <a:lnTo>
                    <a:pt x="64" y="77"/>
                  </a:lnTo>
                  <a:lnTo>
                    <a:pt x="61" y="75"/>
                  </a:lnTo>
                  <a:lnTo>
                    <a:pt x="59" y="74"/>
                  </a:lnTo>
                  <a:lnTo>
                    <a:pt x="59" y="73"/>
                  </a:lnTo>
                  <a:lnTo>
                    <a:pt x="60" y="32"/>
                  </a:lnTo>
                  <a:lnTo>
                    <a:pt x="56" y="23"/>
                  </a:lnTo>
                  <a:lnTo>
                    <a:pt x="51" y="71"/>
                  </a:lnTo>
                  <a:lnTo>
                    <a:pt x="50" y="73"/>
                  </a:lnTo>
                  <a:lnTo>
                    <a:pt x="49" y="77"/>
                  </a:lnTo>
                  <a:lnTo>
                    <a:pt x="46" y="81"/>
                  </a:lnTo>
                  <a:lnTo>
                    <a:pt x="41" y="84"/>
                  </a:lnTo>
                  <a:lnTo>
                    <a:pt x="38" y="85"/>
                  </a:lnTo>
                  <a:lnTo>
                    <a:pt x="35" y="85"/>
                  </a:lnTo>
                  <a:lnTo>
                    <a:pt x="32" y="84"/>
                  </a:lnTo>
                  <a:lnTo>
                    <a:pt x="30" y="82"/>
                  </a:lnTo>
                  <a:lnTo>
                    <a:pt x="28" y="78"/>
                  </a:lnTo>
                  <a:lnTo>
                    <a:pt x="27" y="74"/>
                  </a:lnTo>
                  <a:lnTo>
                    <a:pt x="26" y="71"/>
                  </a:lnTo>
                  <a:lnTo>
                    <a:pt x="25" y="70"/>
                  </a:lnTo>
                  <a:lnTo>
                    <a:pt x="30" y="27"/>
                  </a:lnTo>
                  <a:lnTo>
                    <a:pt x="20" y="31"/>
                  </a:lnTo>
                  <a:lnTo>
                    <a:pt x="20" y="35"/>
                  </a:lnTo>
                  <a:lnTo>
                    <a:pt x="19" y="45"/>
                  </a:lnTo>
                  <a:lnTo>
                    <a:pt x="17" y="56"/>
                  </a:lnTo>
                  <a:lnTo>
                    <a:pt x="14" y="64"/>
                  </a:lnTo>
                  <a:lnTo>
                    <a:pt x="11" y="69"/>
                  </a:lnTo>
                  <a:lnTo>
                    <a:pt x="7" y="70"/>
                  </a:lnTo>
                  <a:lnTo>
                    <a:pt x="3" y="69"/>
                  </a:lnTo>
                  <a:lnTo>
                    <a:pt x="0" y="69"/>
                  </a:lnTo>
                  <a:lnTo>
                    <a:pt x="0" y="69"/>
                  </a:lnTo>
                  <a:lnTo>
                    <a:pt x="0" y="69"/>
                  </a:lnTo>
                  <a:lnTo>
                    <a:pt x="0" y="69"/>
                  </a:lnTo>
                  <a:lnTo>
                    <a:pt x="0" y="69"/>
                  </a:lnTo>
                  <a:lnTo>
                    <a:pt x="1" y="66"/>
                  </a:lnTo>
                  <a:lnTo>
                    <a:pt x="2" y="64"/>
                  </a:lnTo>
                  <a:lnTo>
                    <a:pt x="2" y="62"/>
                  </a:lnTo>
                  <a:lnTo>
                    <a:pt x="3" y="60"/>
                  </a:lnTo>
                  <a:lnTo>
                    <a:pt x="4" y="53"/>
                  </a:lnTo>
                  <a:lnTo>
                    <a:pt x="5" y="41"/>
                  </a:lnTo>
                  <a:lnTo>
                    <a:pt x="6" y="27"/>
                  </a:lnTo>
                  <a:lnTo>
                    <a:pt x="8" y="11"/>
                  </a:lnTo>
                  <a:lnTo>
                    <a:pt x="116" y="0"/>
                  </a:lnTo>
                  <a:lnTo>
                    <a:pt x="116" y="33"/>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2" name="Freeform 66"/>
            <p:cNvSpPr>
              <a:spLocks/>
            </p:cNvSpPr>
            <p:nvPr/>
          </p:nvSpPr>
          <p:spPr bwMode="auto">
            <a:xfrm>
              <a:off x="306" y="1976"/>
              <a:ext cx="20" cy="68"/>
            </a:xfrm>
            <a:custGeom>
              <a:avLst/>
              <a:gdLst>
                <a:gd name="T0" fmla="*/ 12 w 20"/>
                <a:gd name="T1" fmla="*/ 68 h 68"/>
                <a:gd name="T2" fmla="*/ 3 w 20"/>
                <a:gd name="T3" fmla="*/ 64 h 68"/>
                <a:gd name="T4" fmla="*/ 0 w 20"/>
                <a:gd name="T5" fmla="*/ 58 h 68"/>
                <a:gd name="T6" fmla="*/ 0 w 20"/>
                <a:gd name="T7" fmla="*/ 51 h 68"/>
                <a:gd name="T8" fmla="*/ 1 w 20"/>
                <a:gd name="T9" fmla="*/ 48 h 68"/>
                <a:gd name="T10" fmla="*/ 7 w 20"/>
                <a:gd name="T11" fmla="*/ 0 h 68"/>
                <a:gd name="T12" fmla="*/ 17 w 20"/>
                <a:gd name="T13" fmla="*/ 10 h 68"/>
                <a:gd name="T14" fmla="*/ 20 w 20"/>
                <a:gd name="T15" fmla="*/ 10 h 68"/>
                <a:gd name="T16" fmla="*/ 18 w 20"/>
                <a:gd name="T17" fmla="*/ 26 h 68"/>
                <a:gd name="T18" fmla="*/ 17 w 20"/>
                <a:gd name="T19" fmla="*/ 40 h 68"/>
                <a:gd name="T20" fmla="*/ 16 w 20"/>
                <a:gd name="T21" fmla="*/ 52 h 68"/>
                <a:gd name="T22" fmla="*/ 15 w 20"/>
                <a:gd name="T23" fmla="*/ 59 h 68"/>
                <a:gd name="T24" fmla="*/ 14 w 20"/>
                <a:gd name="T25" fmla="*/ 61 h 68"/>
                <a:gd name="T26" fmla="*/ 14 w 20"/>
                <a:gd name="T27" fmla="*/ 63 h 68"/>
                <a:gd name="T28" fmla="*/ 13 w 20"/>
                <a:gd name="T29" fmla="*/ 65 h 68"/>
                <a:gd name="T30" fmla="*/ 12 w 20"/>
                <a:gd name="T3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68">
                  <a:moveTo>
                    <a:pt x="12" y="68"/>
                  </a:moveTo>
                  <a:lnTo>
                    <a:pt x="3" y="64"/>
                  </a:lnTo>
                  <a:lnTo>
                    <a:pt x="0" y="58"/>
                  </a:lnTo>
                  <a:lnTo>
                    <a:pt x="0" y="51"/>
                  </a:lnTo>
                  <a:lnTo>
                    <a:pt x="1" y="48"/>
                  </a:lnTo>
                  <a:lnTo>
                    <a:pt x="7" y="0"/>
                  </a:lnTo>
                  <a:lnTo>
                    <a:pt x="17" y="10"/>
                  </a:lnTo>
                  <a:lnTo>
                    <a:pt x="20" y="10"/>
                  </a:lnTo>
                  <a:lnTo>
                    <a:pt x="18" y="26"/>
                  </a:lnTo>
                  <a:lnTo>
                    <a:pt x="17" y="40"/>
                  </a:lnTo>
                  <a:lnTo>
                    <a:pt x="16" y="52"/>
                  </a:lnTo>
                  <a:lnTo>
                    <a:pt x="15" y="59"/>
                  </a:lnTo>
                  <a:lnTo>
                    <a:pt x="14" y="61"/>
                  </a:lnTo>
                  <a:lnTo>
                    <a:pt x="14" y="63"/>
                  </a:lnTo>
                  <a:lnTo>
                    <a:pt x="13" y="65"/>
                  </a:lnTo>
                  <a:lnTo>
                    <a:pt x="12" y="68"/>
                  </a:lnTo>
                  <a:close/>
                </a:path>
              </a:pathLst>
            </a:custGeom>
            <a:solidFill>
              <a:srgbClr val="003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3" name="Freeform 67"/>
            <p:cNvSpPr>
              <a:spLocks/>
            </p:cNvSpPr>
            <p:nvPr/>
          </p:nvSpPr>
          <p:spPr bwMode="auto">
            <a:xfrm>
              <a:off x="417" y="1889"/>
              <a:ext cx="22" cy="39"/>
            </a:xfrm>
            <a:custGeom>
              <a:avLst/>
              <a:gdLst>
                <a:gd name="T0" fmla="*/ 0 w 22"/>
                <a:gd name="T1" fmla="*/ 0 h 39"/>
                <a:gd name="T2" fmla="*/ 21 w 22"/>
                <a:gd name="T3" fmla="*/ 14 h 39"/>
                <a:gd name="T4" fmla="*/ 22 w 22"/>
                <a:gd name="T5" fmla="*/ 39 h 39"/>
                <a:gd name="T6" fmla="*/ 0 w 22"/>
                <a:gd name="T7" fmla="*/ 0 h 39"/>
              </a:gdLst>
              <a:ahLst/>
              <a:cxnLst>
                <a:cxn ang="0">
                  <a:pos x="T0" y="T1"/>
                </a:cxn>
                <a:cxn ang="0">
                  <a:pos x="T2" y="T3"/>
                </a:cxn>
                <a:cxn ang="0">
                  <a:pos x="T4" y="T5"/>
                </a:cxn>
                <a:cxn ang="0">
                  <a:pos x="T6" y="T7"/>
                </a:cxn>
              </a:cxnLst>
              <a:rect l="0" t="0" r="r" b="b"/>
              <a:pathLst>
                <a:path w="22" h="39">
                  <a:moveTo>
                    <a:pt x="0" y="0"/>
                  </a:moveTo>
                  <a:lnTo>
                    <a:pt x="21" y="14"/>
                  </a:lnTo>
                  <a:lnTo>
                    <a:pt x="22" y="39"/>
                  </a:lnTo>
                  <a:lnTo>
                    <a:pt x="0" y="0"/>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4" name="Freeform 68"/>
            <p:cNvSpPr>
              <a:spLocks/>
            </p:cNvSpPr>
            <p:nvPr/>
          </p:nvSpPr>
          <p:spPr bwMode="auto">
            <a:xfrm>
              <a:off x="410" y="1939"/>
              <a:ext cx="6" cy="24"/>
            </a:xfrm>
            <a:custGeom>
              <a:avLst/>
              <a:gdLst>
                <a:gd name="T0" fmla="*/ 6 w 6"/>
                <a:gd name="T1" fmla="*/ 0 h 24"/>
                <a:gd name="T2" fmla="*/ 5 w 6"/>
                <a:gd name="T3" fmla="*/ 2 h 24"/>
                <a:gd name="T4" fmla="*/ 4 w 6"/>
                <a:gd name="T5" fmla="*/ 8 h 24"/>
                <a:gd name="T6" fmla="*/ 3 w 6"/>
                <a:gd name="T7" fmla="*/ 16 h 24"/>
                <a:gd name="T8" fmla="*/ 4 w 6"/>
                <a:gd name="T9" fmla="*/ 23 h 24"/>
                <a:gd name="T10" fmla="*/ 3 w 6"/>
                <a:gd name="T11" fmla="*/ 24 h 24"/>
                <a:gd name="T12" fmla="*/ 0 w 6"/>
                <a:gd name="T13" fmla="*/ 18 h 24"/>
                <a:gd name="T14" fmla="*/ 0 w 6"/>
                <a:gd name="T15" fmla="*/ 8 h 24"/>
                <a:gd name="T16" fmla="*/ 6 w 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
                  <a:moveTo>
                    <a:pt x="6" y="0"/>
                  </a:moveTo>
                  <a:lnTo>
                    <a:pt x="5" y="2"/>
                  </a:lnTo>
                  <a:lnTo>
                    <a:pt x="4" y="8"/>
                  </a:lnTo>
                  <a:lnTo>
                    <a:pt x="3" y="16"/>
                  </a:lnTo>
                  <a:lnTo>
                    <a:pt x="4" y="23"/>
                  </a:lnTo>
                  <a:lnTo>
                    <a:pt x="3" y="24"/>
                  </a:lnTo>
                  <a:lnTo>
                    <a:pt x="0" y="18"/>
                  </a:lnTo>
                  <a:lnTo>
                    <a:pt x="0" y="8"/>
                  </a:lnTo>
                  <a:lnTo>
                    <a:pt x="6"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5" name="Freeform 69"/>
            <p:cNvSpPr>
              <a:spLocks/>
            </p:cNvSpPr>
            <p:nvPr/>
          </p:nvSpPr>
          <p:spPr bwMode="auto">
            <a:xfrm>
              <a:off x="386" y="1940"/>
              <a:ext cx="7" cy="24"/>
            </a:xfrm>
            <a:custGeom>
              <a:avLst/>
              <a:gdLst>
                <a:gd name="T0" fmla="*/ 7 w 7"/>
                <a:gd name="T1" fmla="*/ 0 h 24"/>
                <a:gd name="T2" fmla="*/ 6 w 7"/>
                <a:gd name="T3" fmla="*/ 2 h 24"/>
                <a:gd name="T4" fmla="*/ 5 w 7"/>
                <a:gd name="T5" fmla="*/ 8 h 24"/>
                <a:gd name="T6" fmla="*/ 4 w 7"/>
                <a:gd name="T7" fmla="*/ 17 h 24"/>
                <a:gd name="T8" fmla="*/ 5 w 7"/>
                <a:gd name="T9" fmla="*/ 23 h 24"/>
                <a:gd name="T10" fmla="*/ 4 w 7"/>
                <a:gd name="T11" fmla="*/ 24 h 24"/>
                <a:gd name="T12" fmla="*/ 0 w 7"/>
                <a:gd name="T13" fmla="*/ 18 h 24"/>
                <a:gd name="T14" fmla="*/ 0 w 7"/>
                <a:gd name="T15" fmla="*/ 8 h 24"/>
                <a:gd name="T16" fmla="*/ 7 w 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7" y="0"/>
                  </a:moveTo>
                  <a:lnTo>
                    <a:pt x="6" y="2"/>
                  </a:lnTo>
                  <a:lnTo>
                    <a:pt x="5" y="8"/>
                  </a:lnTo>
                  <a:lnTo>
                    <a:pt x="4" y="17"/>
                  </a:lnTo>
                  <a:lnTo>
                    <a:pt x="5" y="23"/>
                  </a:lnTo>
                  <a:lnTo>
                    <a:pt x="4" y="24"/>
                  </a:lnTo>
                  <a:lnTo>
                    <a:pt x="0" y="18"/>
                  </a:lnTo>
                  <a:lnTo>
                    <a:pt x="0" y="8"/>
                  </a:lnTo>
                  <a:lnTo>
                    <a:pt x="7"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6" name="Freeform 70"/>
            <p:cNvSpPr>
              <a:spLocks/>
            </p:cNvSpPr>
            <p:nvPr/>
          </p:nvSpPr>
          <p:spPr bwMode="auto">
            <a:xfrm>
              <a:off x="358" y="1944"/>
              <a:ext cx="8" cy="24"/>
            </a:xfrm>
            <a:custGeom>
              <a:avLst/>
              <a:gdLst>
                <a:gd name="T0" fmla="*/ 8 w 8"/>
                <a:gd name="T1" fmla="*/ 0 h 24"/>
                <a:gd name="T2" fmla="*/ 8 w 8"/>
                <a:gd name="T3" fmla="*/ 2 h 24"/>
                <a:gd name="T4" fmla="*/ 7 w 8"/>
                <a:gd name="T5" fmla="*/ 8 h 24"/>
                <a:gd name="T6" fmla="*/ 6 w 8"/>
                <a:gd name="T7" fmla="*/ 17 h 24"/>
                <a:gd name="T8" fmla="*/ 7 w 8"/>
                <a:gd name="T9" fmla="*/ 23 h 24"/>
                <a:gd name="T10" fmla="*/ 6 w 8"/>
                <a:gd name="T11" fmla="*/ 24 h 24"/>
                <a:gd name="T12" fmla="*/ 1 w 8"/>
                <a:gd name="T13" fmla="*/ 18 h 24"/>
                <a:gd name="T14" fmla="*/ 0 w 8"/>
                <a:gd name="T15" fmla="*/ 8 h 24"/>
                <a:gd name="T16" fmla="*/ 8 w 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0"/>
                  </a:moveTo>
                  <a:lnTo>
                    <a:pt x="8" y="2"/>
                  </a:lnTo>
                  <a:lnTo>
                    <a:pt x="7" y="8"/>
                  </a:lnTo>
                  <a:lnTo>
                    <a:pt x="6" y="17"/>
                  </a:lnTo>
                  <a:lnTo>
                    <a:pt x="7" y="23"/>
                  </a:lnTo>
                  <a:lnTo>
                    <a:pt x="6" y="24"/>
                  </a:lnTo>
                  <a:lnTo>
                    <a:pt x="1" y="18"/>
                  </a:lnTo>
                  <a:lnTo>
                    <a:pt x="0" y="8"/>
                  </a:lnTo>
                  <a:lnTo>
                    <a:pt x="8"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7" name="Freeform 71"/>
            <p:cNvSpPr>
              <a:spLocks/>
            </p:cNvSpPr>
            <p:nvPr/>
          </p:nvSpPr>
          <p:spPr bwMode="auto">
            <a:xfrm>
              <a:off x="334" y="1952"/>
              <a:ext cx="8" cy="24"/>
            </a:xfrm>
            <a:custGeom>
              <a:avLst/>
              <a:gdLst>
                <a:gd name="T0" fmla="*/ 8 w 8"/>
                <a:gd name="T1" fmla="*/ 0 h 24"/>
                <a:gd name="T2" fmla="*/ 7 w 8"/>
                <a:gd name="T3" fmla="*/ 2 h 24"/>
                <a:gd name="T4" fmla="*/ 6 w 8"/>
                <a:gd name="T5" fmla="*/ 9 h 24"/>
                <a:gd name="T6" fmla="*/ 4 w 8"/>
                <a:gd name="T7" fmla="*/ 17 h 24"/>
                <a:gd name="T8" fmla="*/ 6 w 8"/>
                <a:gd name="T9" fmla="*/ 23 h 24"/>
                <a:gd name="T10" fmla="*/ 4 w 8"/>
                <a:gd name="T11" fmla="*/ 24 h 24"/>
                <a:gd name="T12" fmla="*/ 1 w 8"/>
                <a:gd name="T13" fmla="*/ 18 h 24"/>
                <a:gd name="T14" fmla="*/ 0 w 8"/>
                <a:gd name="T15" fmla="*/ 9 h 24"/>
                <a:gd name="T16" fmla="*/ 8 w 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0"/>
                  </a:moveTo>
                  <a:lnTo>
                    <a:pt x="7" y="2"/>
                  </a:lnTo>
                  <a:lnTo>
                    <a:pt x="6" y="9"/>
                  </a:lnTo>
                  <a:lnTo>
                    <a:pt x="4" y="17"/>
                  </a:lnTo>
                  <a:lnTo>
                    <a:pt x="6" y="23"/>
                  </a:lnTo>
                  <a:lnTo>
                    <a:pt x="4" y="24"/>
                  </a:lnTo>
                  <a:lnTo>
                    <a:pt x="1" y="18"/>
                  </a:lnTo>
                  <a:lnTo>
                    <a:pt x="0" y="9"/>
                  </a:lnTo>
                  <a:lnTo>
                    <a:pt x="8"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8" name="Freeform 72"/>
            <p:cNvSpPr>
              <a:spLocks/>
            </p:cNvSpPr>
            <p:nvPr/>
          </p:nvSpPr>
          <p:spPr bwMode="auto">
            <a:xfrm>
              <a:off x="365" y="1775"/>
              <a:ext cx="79" cy="117"/>
            </a:xfrm>
            <a:custGeom>
              <a:avLst/>
              <a:gdLst>
                <a:gd name="T0" fmla="*/ 79 w 79"/>
                <a:gd name="T1" fmla="*/ 26 h 117"/>
                <a:gd name="T2" fmla="*/ 43 w 79"/>
                <a:gd name="T3" fmla="*/ 96 h 117"/>
                <a:gd name="T4" fmla="*/ 36 w 79"/>
                <a:gd name="T5" fmla="*/ 117 h 117"/>
                <a:gd name="T6" fmla="*/ 5 w 79"/>
                <a:gd name="T7" fmla="*/ 109 h 117"/>
                <a:gd name="T8" fmla="*/ 0 w 79"/>
                <a:gd name="T9" fmla="*/ 3 h 117"/>
                <a:gd name="T10" fmla="*/ 5 w 79"/>
                <a:gd name="T11" fmla="*/ 2 h 117"/>
                <a:gd name="T12" fmla="*/ 9 w 79"/>
                <a:gd name="T13" fmla="*/ 1 h 117"/>
                <a:gd name="T14" fmla="*/ 14 w 79"/>
                <a:gd name="T15" fmla="*/ 0 h 117"/>
                <a:gd name="T16" fmla="*/ 18 w 79"/>
                <a:gd name="T17" fmla="*/ 0 h 117"/>
                <a:gd name="T18" fmla="*/ 39 w 79"/>
                <a:gd name="T19" fmla="*/ 1 h 117"/>
                <a:gd name="T20" fmla="*/ 54 w 79"/>
                <a:gd name="T21" fmla="*/ 3 h 117"/>
                <a:gd name="T22" fmla="*/ 66 w 79"/>
                <a:gd name="T23" fmla="*/ 8 h 117"/>
                <a:gd name="T24" fmla="*/ 73 w 79"/>
                <a:gd name="T25" fmla="*/ 13 h 117"/>
                <a:gd name="T26" fmla="*/ 76 w 79"/>
                <a:gd name="T27" fmla="*/ 18 h 117"/>
                <a:gd name="T28" fmla="*/ 78 w 79"/>
                <a:gd name="T29" fmla="*/ 22 h 117"/>
                <a:gd name="T30" fmla="*/ 79 w 79"/>
                <a:gd name="T31" fmla="*/ 25 h 117"/>
                <a:gd name="T32" fmla="*/ 79 w 79"/>
                <a:gd name="T33"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117">
                  <a:moveTo>
                    <a:pt x="79" y="26"/>
                  </a:moveTo>
                  <a:lnTo>
                    <a:pt x="43" y="96"/>
                  </a:lnTo>
                  <a:lnTo>
                    <a:pt x="36" y="117"/>
                  </a:lnTo>
                  <a:lnTo>
                    <a:pt x="5" y="109"/>
                  </a:lnTo>
                  <a:lnTo>
                    <a:pt x="0" y="3"/>
                  </a:lnTo>
                  <a:lnTo>
                    <a:pt x="5" y="2"/>
                  </a:lnTo>
                  <a:lnTo>
                    <a:pt x="9" y="1"/>
                  </a:lnTo>
                  <a:lnTo>
                    <a:pt x="14" y="0"/>
                  </a:lnTo>
                  <a:lnTo>
                    <a:pt x="18" y="0"/>
                  </a:lnTo>
                  <a:lnTo>
                    <a:pt x="39" y="1"/>
                  </a:lnTo>
                  <a:lnTo>
                    <a:pt x="54" y="3"/>
                  </a:lnTo>
                  <a:lnTo>
                    <a:pt x="66" y="8"/>
                  </a:lnTo>
                  <a:lnTo>
                    <a:pt x="73" y="13"/>
                  </a:lnTo>
                  <a:lnTo>
                    <a:pt x="76" y="18"/>
                  </a:lnTo>
                  <a:lnTo>
                    <a:pt x="78" y="22"/>
                  </a:lnTo>
                  <a:lnTo>
                    <a:pt x="79" y="25"/>
                  </a:lnTo>
                  <a:lnTo>
                    <a:pt x="79" y="26"/>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29" name="Freeform 73"/>
            <p:cNvSpPr>
              <a:spLocks/>
            </p:cNvSpPr>
            <p:nvPr/>
          </p:nvSpPr>
          <p:spPr bwMode="auto">
            <a:xfrm>
              <a:off x="316" y="1866"/>
              <a:ext cx="100" cy="66"/>
            </a:xfrm>
            <a:custGeom>
              <a:avLst/>
              <a:gdLst>
                <a:gd name="T0" fmla="*/ 0 w 100"/>
                <a:gd name="T1" fmla="*/ 52 h 66"/>
                <a:gd name="T2" fmla="*/ 28 w 100"/>
                <a:gd name="T3" fmla="*/ 0 h 66"/>
                <a:gd name="T4" fmla="*/ 28 w 100"/>
                <a:gd name="T5" fmla="*/ 0 h 66"/>
                <a:gd name="T6" fmla="*/ 82 w 100"/>
                <a:gd name="T7" fmla="*/ 16 h 66"/>
                <a:gd name="T8" fmla="*/ 100 w 100"/>
                <a:gd name="T9" fmla="*/ 48 h 66"/>
                <a:gd name="T10" fmla="*/ 5 w 100"/>
                <a:gd name="T11" fmla="*/ 66 h 66"/>
                <a:gd name="T12" fmla="*/ 0 w 100"/>
                <a:gd name="T13" fmla="*/ 52 h 66"/>
              </a:gdLst>
              <a:ahLst/>
              <a:cxnLst>
                <a:cxn ang="0">
                  <a:pos x="T0" y="T1"/>
                </a:cxn>
                <a:cxn ang="0">
                  <a:pos x="T2" y="T3"/>
                </a:cxn>
                <a:cxn ang="0">
                  <a:pos x="T4" y="T5"/>
                </a:cxn>
                <a:cxn ang="0">
                  <a:pos x="T6" y="T7"/>
                </a:cxn>
                <a:cxn ang="0">
                  <a:pos x="T8" y="T9"/>
                </a:cxn>
                <a:cxn ang="0">
                  <a:pos x="T10" y="T11"/>
                </a:cxn>
                <a:cxn ang="0">
                  <a:pos x="T12" y="T13"/>
                </a:cxn>
              </a:cxnLst>
              <a:rect l="0" t="0" r="r" b="b"/>
              <a:pathLst>
                <a:path w="100" h="66">
                  <a:moveTo>
                    <a:pt x="0" y="52"/>
                  </a:moveTo>
                  <a:lnTo>
                    <a:pt x="28" y="0"/>
                  </a:lnTo>
                  <a:lnTo>
                    <a:pt x="28" y="0"/>
                  </a:lnTo>
                  <a:lnTo>
                    <a:pt x="82" y="16"/>
                  </a:lnTo>
                  <a:lnTo>
                    <a:pt x="100" y="48"/>
                  </a:lnTo>
                  <a:lnTo>
                    <a:pt x="5" y="66"/>
                  </a:lnTo>
                  <a:lnTo>
                    <a:pt x="0" y="52"/>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0" name="Freeform 74"/>
            <p:cNvSpPr>
              <a:spLocks/>
            </p:cNvSpPr>
            <p:nvPr/>
          </p:nvSpPr>
          <p:spPr bwMode="auto">
            <a:xfrm>
              <a:off x="303" y="1778"/>
              <a:ext cx="98" cy="138"/>
            </a:xfrm>
            <a:custGeom>
              <a:avLst/>
              <a:gdLst>
                <a:gd name="T0" fmla="*/ 15 w 98"/>
                <a:gd name="T1" fmla="*/ 138 h 138"/>
                <a:gd name="T2" fmla="*/ 98 w 98"/>
                <a:gd name="T3" fmla="*/ 114 h 138"/>
                <a:gd name="T4" fmla="*/ 67 w 98"/>
                <a:gd name="T5" fmla="*/ 106 h 138"/>
                <a:gd name="T6" fmla="*/ 62 w 98"/>
                <a:gd name="T7" fmla="*/ 0 h 138"/>
                <a:gd name="T8" fmla="*/ 52 w 98"/>
                <a:gd name="T9" fmla="*/ 4 h 138"/>
                <a:gd name="T10" fmla="*/ 43 w 98"/>
                <a:gd name="T11" fmla="*/ 8 h 138"/>
                <a:gd name="T12" fmla="*/ 33 w 98"/>
                <a:gd name="T13" fmla="*/ 12 h 138"/>
                <a:gd name="T14" fmla="*/ 25 w 98"/>
                <a:gd name="T15" fmla="*/ 16 h 138"/>
                <a:gd name="T16" fmla="*/ 18 w 98"/>
                <a:gd name="T17" fmla="*/ 21 h 138"/>
                <a:gd name="T18" fmla="*/ 10 w 98"/>
                <a:gd name="T19" fmla="*/ 26 h 138"/>
                <a:gd name="T20" fmla="*/ 5 w 98"/>
                <a:gd name="T21" fmla="*/ 30 h 138"/>
                <a:gd name="T22" fmla="*/ 0 w 98"/>
                <a:gd name="T23" fmla="*/ 33 h 138"/>
                <a:gd name="T24" fmla="*/ 4 w 98"/>
                <a:gd name="T25" fmla="*/ 41 h 138"/>
                <a:gd name="T26" fmla="*/ 8 w 98"/>
                <a:gd name="T27" fmla="*/ 52 h 138"/>
                <a:gd name="T28" fmla="*/ 13 w 98"/>
                <a:gd name="T29" fmla="*/ 63 h 138"/>
                <a:gd name="T30" fmla="*/ 19 w 98"/>
                <a:gd name="T31" fmla="*/ 77 h 138"/>
                <a:gd name="T32" fmla="*/ 23 w 98"/>
                <a:gd name="T33" fmla="*/ 88 h 138"/>
                <a:gd name="T34" fmla="*/ 26 w 98"/>
                <a:gd name="T35" fmla="*/ 99 h 138"/>
                <a:gd name="T36" fmla="*/ 28 w 98"/>
                <a:gd name="T37" fmla="*/ 107 h 138"/>
                <a:gd name="T38" fmla="*/ 27 w 98"/>
                <a:gd name="T39" fmla="*/ 111 h 138"/>
                <a:gd name="T40" fmla="*/ 25 w 98"/>
                <a:gd name="T41" fmla="*/ 116 h 138"/>
                <a:gd name="T42" fmla="*/ 21 w 98"/>
                <a:gd name="T43" fmla="*/ 125 h 138"/>
                <a:gd name="T44" fmla="*/ 17 w 98"/>
                <a:gd name="T45" fmla="*/ 133 h 138"/>
                <a:gd name="T46" fmla="*/ 15 w 98"/>
                <a:gd name="T4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38">
                  <a:moveTo>
                    <a:pt x="15" y="138"/>
                  </a:moveTo>
                  <a:lnTo>
                    <a:pt x="98" y="114"/>
                  </a:lnTo>
                  <a:lnTo>
                    <a:pt x="67" y="106"/>
                  </a:lnTo>
                  <a:lnTo>
                    <a:pt x="62" y="0"/>
                  </a:lnTo>
                  <a:lnTo>
                    <a:pt x="52" y="4"/>
                  </a:lnTo>
                  <a:lnTo>
                    <a:pt x="43" y="8"/>
                  </a:lnTo>
                  <a:lnTo>
                    <a:pt x="33" y="12"/>
                  </a:lnTo>
                  <a:lnTo>
                    <a:pt x="25" y="16"/>
                  </a:lnTo>
                  <a:lnTo>
                    <a:pt x="18" y="21"/>
                  </a:lnTo>
                  <a:lnTo>
                    <a:pt x="10" y="26"/>
                  </a:lnTo>
                  <a:lnTo>
                    <a:pt x="5" y="30"/>
                  </a:lnTo>
                  <a:lnTo>
                    <a:pt x="0" y="33"/>
                  </a:lnTo>
                  <a:lnTo>
                    <a:pt x="4" y="41"/>
                  </a:lnTo>
                  <a:lnTo>
                    <a:pt x="8" y="52"/>
                  </a:lnTo>
                  <a:lnTo>
                    <a:pt x="13" y="63"/>
                  </a:lnTo>
                  <a:lnTo>
                    <a:pt x="19" y="77"/>
                  </a:lnTo>
                  <a:lnTo>
                    <a:pt x="23" y="88"/>
                  </a:lnTo>
                  <a:lnTo>
                    <a:pt x="26" y="99"/>
                  </a:lnTo>
                  <a:lnTo>
                    <a:pt x="28" y="107"/>
                  </a:lnTo>
                  <a:lnTo>
                    <a:pt x="27" y="111"/>
                  </a:lnTo>
                  <a:lnTo>
                    <a:pt x="25" y="116"/>
                  </a:lnTo>
                  <a:lnTo>
                    <a:pt x="21" y="125"/>
                  </a:lnTo>
                  <a:lnTo>
                    <a:pt x="17" y="133"/>
                  </a:lnTo>
                  <a:lnTo>
                    <a:pt x="15" y="138"/>
                  </a:lnTo>
                  <a:close/>
                </a:path>
              </a:pathLst>
            </a:custGeom>
            <a:solidFill>
              <a:srgbClr val="113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1" name="Freeform 75"/>
            <p:cNvSpPr>
              <a:spLocks/>
            </p:cNvSpPr>
            <p:nvPr/>
          </p:nvSpPr>
          <p:spPr bwMode="auto">
            <a:xfrm>
              <a:off x="596" y="988"/>
              <a:ext cx="140" cy="161"/>
            </a:xfrm>
            <a:custGeom>
              <a:avLst/>
              <a:gdLst>
                <a:gd name="T0" fmla="*/ 140 w 140"/>
                <a:gd name="T1" fmla="*/ 18 h 161"/>
                <a:gd name="T2" fmla="*/ 134 w 140"/>
                <a:gd name="T3" fmla="*/ 0 h 161"/>
                <a:gd name="T4" fmla="*/ 116 w 140"/>
                <a:gd name="T5" fmla="*/ 5 h 161"/>
                <a:gd name="T6" fmla="*/ 89 w 140"/>
                <a:gd name="T7" fmla="*/ 8 h 161"/>
                <a:gd name="T8" fmla="*/ 67 w 140"/>
                <a:gd name="T9" fmla="*/ 8 h 161"/>
                <a:gd name="T10" fmla="*/ 48 w 140"/>
                <a:gd name="T11" fmla="*/ 17 h 161"/>
                <a:gd name="T12" fmla="*/ 1 w 140"/>
                <a:gd name="T13" fmla="*/ 9 h 161"/>
                <a:gd name="T14" fmla="*/ 0 w 140"/>
                <a:gd name="T15" fmla="*/ 53 h 161"/>
                <a:gd name="T16" fmla="*/ 11 w 140"/>
                <a:gd name="T17" fmla="*/ 89 h 161"/>
                <a:gd name="T18" fmla="*/ 37 w 140"/>
                <a:gd name="T19" fmla="*/ 116 h 161"/>
                <a:gd name="T20" fmla="*/ 49 w 140"/>
                <a:gd name="T21" fmla="*/ 160 h 161"/>
                <a:gd name="T22" fmla="*/ 52 w 140"/>
                <a:gd name="T23" fmla="*/ 161 h 161"/>
                <a:gd name="T24" fmla="*/ 94 w 140"/>
                <a:gd name="T25" fmla="*/ 160 h 161"/>
                <a:gd name="T26" fmla="*/ 118 w 140"/>
                <a:gd name="T27" fmla="*/ 121 h 161"/>
                <a:gd name="T28" fmla="*/ 137 w 140"/>
                <a:gd name="T29" fmla="*/ 73 h 161"/>
                <a:gd name="T30" fmla="*/ 134 w 140"/>
                <a:gd name="T31" fmla="*/ 38 h 161"/>
                <a:gd name="T32" fmla="*/ 140 w 140"/>
                <a:gd name="T33"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61">
                  <a:moveTo>
                    <a:pt x="140" y="18"/>
                  </a:moveTo>
                  <a:lnTo>
                    <a:pt x="134" y="0"/>
                  </a:lnTo>
                  <a:lnTo>
                    <a:pt x="116" y="5"/>
                  </a:lnTo>
                  <a:lnTo>
                    <a:pt x="89" y="8"/>
                  </a:lnTo>
                  <a:lnTo>
                    <a:pt x="67" y="8"/>
                  </a:lnTo>
                  <a:lnTo>
                    <a:pt x="48" y="17"/>
                  </a:lnTo>
                  <a:lnTo>
                    <a:pt x="1" y="9"/>
                  </a:lnTo>
                  <a:lnTo>
                    <a:pt x="0" y="53"/>
                  </a:lnTo>
                  <a:lnTo>
                    <a:pt x="11" y="89"/>
                  </a:lnTo>
                  <a:lnTo>
                    <a:pt x="37" y="116"/>
                  </a:lnTo>
                  <a:lnTo>
                    <a:pt x="49" y="160"/>
                  </a:lnTo>
                  <a:lnTo>
                    <a:pt x="52" y="161"/>
                  </a:lnTo>
                  <a:lnTo>
                    <a:pt x="94" y="160"/>
                  </a:lnTo>
                  <a:lnTo>
                    <a:pt x="118" y="121"/>
                  </a:lnTo>
                  <a:lnTo>
                    <a:pt x="137" y="73"/>
                  </a:lnTo>
                  <a:lnTo>
                    <a:pt x="134" y="38"/>
                  </a:lnTo>
                  <a:lnTo>
                    <a:pt x="140" y="18"/>
                  </a:lnTo>
                  <a:close/>
                </a:path>
              </a:pathLst>
            </a:custGeom>
            <a:solidFill>
              <a:srgbClr val="EDAD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2" name="Freeform 76"/>
            <p:cNvSpPr>
              <a:spLocks/>
            </p:cNvSpPr>
            <p:nvPr/>
          </p:nvSpPr>
          <p:spPr bwMode="auto">
            <a:xfrm>
              <a:off x="533" y="997"/>
              <a:ext cx="111" cy="151"/>
            </a:xfrm>
            <a:custGeom>
              <a:avLst/>
              <a:gdLst>
                <a:gd name="T0" fmla="*/ 74 w 111"/>
                <a:gd name="T1" fmla="*/ 80 h 151"/>
                <a:gd name="T2" fmla="*/ 63 w 111"/>
                <a:gd name="T3" fmla="*/ 44 h 151"/>
                <a:gd name="T4" fmla="*/ 64 w 111"/>
                <a:gd name="T5" fmla="*/ 0 h 151"/>
                <a:gd name="T6" fmla="*/ 63 w 111"/>
                <a:gd name="T7" fmla="*/ 0 h 151"/>
                <a:gd name="T8" fmla="*/ 51 w 111"/>
                <a:gd name="T9" fmla="*/ 23 h 151"/>
                <a:gd name="T10" fmla="*/ 44 w 111"/>
                <a:gd name="T11" fmla="*/ 38 h 151"/>
                <a:gd name="T12" fmla="*/ 32 w 111"/>
                <a:gd name="T13" fmla="*/ 30 h 151"/>
                <a:gd name="T14" fmla="*/ 19 w 111"/>
                <a:gd name="T15" fmla="*/ 31 h 151"/>
                <a:gd name="T16" fmla="*/ 19 w 111"/>
                <a:gd name="T17" fmla="*/ 28 h 151"/>
                <a:gd name="T18" fmla="*/ 18 w 111"/>
                <a:gd name="T19" fmla="*/ 24 h 151"/>
                <a:gd name="T20" fmla="*/ 14 w 111"/>
                <a:gd name="T21" fmla="*/ 22 h 151"/>
                <a:gd name="T22" fmla="*/ 6 w 111"/>
                <a:gd name="T23" fmla="*/ 27 h 151"/>
                <a:gd name="T24" fmla="*/ 0 w 111"/>
                <a:gd name="T25" fmla="*/ 41 h 151"/>
                <a:gd name="T26" fmla="*/ 4 w 111"/>
                <a:gd name="T27" fmla="*/ 55 h 151"/>
                <a:gd name="T28" fmla="*/ 11 w 111"/>
                <a:gd name="T29" fmla="*/ 67 h 151"/>
                <a:gd name="T30" fmla="*/ 14 w 111"/>
                <a:gd name="T31" fmla="*/ 72 h 151"/>
                <a:gd name="T32" fmla="*/ 38 w 111"/>
                <a:gd name="T33" fmla="*/ 81 h 151"/>
                <a:gd name="T34" fmla="*/ 64 w 111"/>
                <a:gd name="T35" fmla="*/ 116 h 151"/>
                <a:gd name="T36" fmla="*/ 111 w 111"/>
                <a:gd name="T37" fmla="*/ 151 h 151"/>
                <a:gd name="T38" fmla="*/ 100 w 111"/>
                <a:gd name="T39" fmla="*/ 107 h 151"/>
                <a:gd name="T40" fmla="*/ 74 w 111"/>
                <a:gd name="T41" fmla="*/ 8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51">
                  <a:moveTo>
                    <a:pt x="74" y="80"/>
                  </a:moveTo>
                  <a:lnTo>
                    <a:pt x="63" y="44"/>
                  </a:lnTo>
                  <a:lnTo>
                    <a:pt x="64" y="0"/>
                  </a:lnTo>
                  <a:lnTo>
                    <a:pt x="63" y="0"/>
                  </a:lnTo>
                  <a:lnTo>
                    <a:pt x="51" y="23"/>
                  </a:lnTo>
                  <a:lnTo>
                    <a:pt x="44" y="38"/>
                  </a:lnTo>
                  <a:lnTo>
                    <a:pt x="32" y="30"/>
                  </a:lnTo>
                  <a:lnTo>
                    <a:pt x="19" y="31"/>
                  </a:lnTo>
                  <a:lnTo>
                    <a:pt x="19" y="28"/>
                  </a:lnTo>
                  <a:lnTo>
                    <a:pt x="18" y="24"/>
                  </a:lnTo>
                  <a:lnTo>
                    <a:pt x="14" y="22"/>
                  </a:lnTo>
                  <a:lnTo>
                    <a:pt x="6" y="27"/>
                  </a:lnTo>
                  <a:lnTo>
                    <a:pt x="0" y="41"/>
                  </a:lnTo>
                  <a:lnTo>
                    <a:pt x="4" y="55"/>
                  </a:lnTo>
                  <a:lnTo>
                    <a:pt x="11" y="67"/>
                  </a:lnTo>
                  <a:lnTo>
                    <a:pt x="14" y="72"/>
                  </a:lnTo>
                  <a:lnTo>
                    <a:pt x="38" y="81"/>
                  </a:lnTo>
                  <a:lnTo>
                    <a:pt x="64" y="116"/>
                  </a:lnTo>
                  <a:lnTo>
                    <a:pt x="111" y="151"/>
                  </a:lnTo>
                  <a:lnTo>
                    <a:pt x="100" y="107"/>
                  </a:lnTo>
                  <a:lnTo>
                    <a:pt x="74" y="80"/>
                  </a:lnTo>
                  <a:close/>
                </a:path>
              </a:pathLst>
            </a:custGeom>
            <a:solidFill>
              <a:srgbClr val="D191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3" name="Freeform 77"/>
            <p:cNvSpPr>
              <a:spLocks/>
            </p:cNvSpPr>
            <p:nvPr/>
          </p:nvSpPr>
          <p:spPr bwMode="auto">
            <a:xfrm>
              <a:off x="510" y="849"/>
              <a:ext cx="94" cy="111"/>
            </a:xfrm>
            <a:custGeom>
              <a:avLst/>
              <a:gdLst>
                <a:gd name="T0" fmla="*/ 94 w 94"/>
                <a:gd name="T1" fmla="*/ 0 h 111"/>
                <a:gd name="T2" fmla="*/ 89 w 94"/>
                <a:gd name="T3" fmla="*/ 1 h 111"/>
                <a:gd name="T4" fmla="*/ 83 w 94"/>
                <a:gd name="T5" fmla="*/ 2 h 111"/>
                <a:gd name="T6" fmla="*/ 78 w 94"/>
                <a:gd name="T7" fmla="*/ 4 h 111"/>
                <a:gd name="T8" fmla="*/ 71 w 94"/>
                <a:gd name="T9" fmla="*/ 6 h 111"/>
                <a:gd name="T10" fmla="*/ 65 w 94"/>
                <a:gd name="T11" fmla="*/ 8 h 111"/>
                <a:gd name="T12" fmla="*/ 60 w 94"/>
                <a:gd name="T13" fmla="*/ 10 h 111"/>
                <a:gd name="T14" fmla="*/ 54 w 94"/>
                <a:gd name="T15" fmla="*/ 12 h 111"/>
                <a:gd name="T16" fmla="*/ 48 w 94"/>
                <a:gd name="T17" fmla="*/ 16 h 111"/>
                <a:gd name="T18" fmla="*/ 35 w 94"/>
                <a:gd name="T19" fmla="*/ 24 h 111"/>
                <a:gd name="T20" fmla="*/ 24 w 94"/>
                <a:gd name="T21" fmla="*/ 34 h 111"/>
                <a:gd name="T22" fmla="*/ 16 w 94"/>
                <a:gd name="T23" fmla="*/ 45 h 111"/>
                <a:gd name="T24" fmla="*/ 10 w 94"/>
                <a:gd name="T25" fmla="*/ 56 h 111"/>
                <a:gd name="T26" fmla="*/ 5 w 94"/>
                <a:gd name="T27" fmla="*/ 69 h 111"/>
                <a:gd name="T28" fmla="*/ 2 w 94"/>
                <a:gd name="T29" fmla="*/ 83 h 111"/>
                <a:gd name="T30" fmla="*/ 1 w 94"/>
                <a:gd name="T31" fmla="*/ 96 h 111"/>
                <a:gd name="T32" fmla="*/ 0 w 94"/>
                <a:gd name="T33" fmla="*/ 111 h 111"/>
                <a:gd name="T34" fmla="*/ 1 w 94"/>
                <a:gd name="T35" fmla="*/ 111 h 111"/>
                <a:gd name="T36" fmla="*/ 4 w 94"/>
                <a:gd name="T37" fmla="*/ 110 h 111"/>
                <a:gd name="T38" fmla="*/ 10 w 94"/>
                <a:gd name="T39" fmla="*/ 109 h 111"/>
                <a:gd name="T40" fmla="*/ 16 w 94"/>
                <a:gd name="T41" fmla="*/ 108 h 111"/>
                <a:gd name="T42" fmla="*/ 22 w 94"/>
                <a:gd name="T43" fmla="*/ 108 h 111"/>
                <a:gd name="T44" fmla="*/ 30 w 94"/>
                <a:gd name="T45" fmla="*/ 107 h 111"/>
                <a:gd name="T46" fmla="*/ 37 w 94"/>
                <a:gd name="T47" fmla="*/ 106 h 111"/>
                <a:gd name="T48" fmla="*/ 44 w 94"/>
                <a:gd name="T49" fmla="*/ 106 h 111"/>
                <a:gd name="T50" fmla="*/ 48 w 94"/>
                <a:gd name="T51" fmla="*/ 106 h 111"/>
                <a:gd name="T52" fmla="*/ 54 w 94"/>
                <a:gd name="T53" fmla="*/ 106 h 111"/>
                <a:gd name="T54" fmla="*/ 60 w 94"/>
                <a:gd name="T55" fmla="*/ 107 h 111"/>
                <a:gd name="T56" fmla="*/ 67 w 94"/>
                <a:gd name="T57" fmla="*/ 107 h 111"/>
                <a:gd name="T58" fmla="*/ 63 w 94"/>
                <a:gd name="T59" fmla="*/ 83 h 111"/>
                <a:gd name="T60" fmla="*/ 64 w 94"/>
                <a:gd name="T61" fmla="*/ 63 h 111"/>
                <a:gd name="T62" fmla="*/ 67 w 94"/>
                <a:gd name="T63" fmla="*/ 45 h 111"/>
                <a:gd name="T64" fmla="*/ 71 w 94"/>
                <a:gd name="T65" fmla="*/ 30 h 111"/>
                <a:gd name="T66" fmla="*/ 78 w 94"/>
                <a:gd name="T67" fmla="*/ 19 h 111"/>
                <a:gd name="T68" fmla="*/ 84 w 94"/>
                <a:gd name="T69" fmla="*/ 10 h 111"/>
                <a:gd name="T70" fmla="*/ 90 w 94"/>
                <a:gd name="T71" fmla="*/ 4 h 111"/>
                <a:gd name="T72" fmla="*/ 94 w 94"/>
                <a:gd name="T7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11">
                  <a:moveTo>
                    <a:pt x="94" y="0"/>
                  </a:moveTo>
                  <a:lnTo>
                    <a:pt x="89" y="1"/>
                  </a:lnTo>
                  <a:lnTo>
                    <a:pt x="83" y="2"/>
                  </a:lnTo>
                  <a:lnTo>
                    <a:pt x="78" y="4"/>
                  </a:lnTo>
                  <a:lnTo>
                    <a:pt x="71" y="6"/>
                  </a:lnTo>
                  <a:lnTo>
                    <a:pt x="65" y="8"/>
                  </a:lnTo>
                  <a:lnTo>
                    <a:pt x="60" y="10"/>
                  </a:lnTo>
                  <a:lnTo>
                    <a:pt x="54" y="12"/>
                  </a:lnTo>
                  <a:lnTo>
                    <a:pt x="48" y="16"/>
                  </a:lnTo>
                  <a:lnTo>
                    <a:pt x="35" y="24"/>
                  </a:lnTo>
                  <a:lnTo>
                    <a:pt x="24" y="34"/>
                  </a:lnTo>
                  <a:lnTo>
                    <a:pt x="16" y="45"/>
                  </a:lnTo>
                  <a:lnTo>
                    <a:pt x="10" y="56"/>
                  </a:lnTo>
                  <a:lnTo>
                    <a:pt x="5" y="69"/>
                  </a:lnTo>
                  <a:lnTo>
                    <a:pt x="2" y="83"/>
                  </a:lnTo>
                  <a:lnTo>
                    <a:pt x="1" y="96"/>
                  </a:lnTo>
                  <a:lnTo>
                    <a:pt x="0" y="111"/>
                  </a:lnTo>
                  <a:lnTo>
                    <a:pt x="1" y="111"/>
                  </a:lnTo>
                  <a:lnTo>
                    <a:pt x="4" y="110"/>
                  </a:lnTo>
                  <a:lnTo>
                    <a:pt x="10" y="109"/>
                  </a:lnTo>
                  <a:lnTo>
                    <a:pt x="16" y="108"/>
                  </a:lnTo>
                  <a:lnTo>
                    <a:pt x="22" y="108"/>
                  </a:lnTo>
                  <a:lnTo>
                    <a:pt x="30" y="107"/>
                  </a:lnTo>
                  <a:lnTo>
                    <a:pt x="37" y="106"/>
                  </a:lnTo>
                  <a:lnTo>
                    <a:pt x="44" y="106"/>
                  </a:lnTo>
                  <a:lnTo>
                    <a:pt x="48" y="106"/>
                  </a:lnTo>
                  <a:lnTo>
                    <a:pt x="54" y="106"/>
                  </a:lnTo>
                  <a:lnTo>
                    <a:pt x="60" y="107"/>
                  </a:lnTo>
                  <a:lnTo>
                    <a:pt x="67" y="107"/>
                  </a:lnTo>
                  <a:lnTo>
                    <a:pt x="63" y="83"/>
                  </a:lnTo>
                  <a:lnTo>
                    <a:pt x="64" y="63"/>
                  </a:lnTo>
                  <a:lnTo>
                    <a:pt x="67" y="45"/>
                  </a:lnTo>
                  <a:lnTo>
                    <a:pt x="71" y="30"/>
                  </a:lnTo>
                  <a:lnTo>
                    <a:pt x="78" y="19"/>
                  </a:lnTo>
                  <a:lnTo>
                    <a:pt x="84" y="10"/>
                  </a:lnTo>
                  <a:lnTo>
                    <a:pt x="90" y="4"/>
                  </a:lnTo>
                  <a:lnTo>
                    <a:pt x="94" y="0"/>
                  </a:lnTo>
                  <a:close/>
                </a:path>
              </a:pathLst>
            </a:custGeom>
            <a:solidFill>
              <a:srgbClr val="BC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4" name="Freeform 78"/>
            <p:cNvSpPr>
              <a:spLocks/>
            </p:cNvSpPr>
            <p:nvPr/>
          </p:nvSpPr>
          <p:spPr bwMode="auto">
            <a:xfrm>
              <a:off x="565" y="845"/>
              <a:ext cx="199" cy="137"/>
            </a:xfrm>
            <a:custGeom>
              <a:avLst/>
              <a:gdLst>
                <a:gd name="T0" fmla="*/ 182 w 199"/>
                <a:gd name="T1" fmla="*/ 98 h 137"/>
                <a:gd name="T2" fmla="*/ 170 w 199"/>
                <a:gd name="T3" fmla="*/ 84 h 137"/>
                <a:gd name="T4" fmla="*/ 166 w 199"/>
                <a:gd name="T5" fmla="*/ 71 h 137"/>
                <a:gd name="T6" fmla="*/ 160 w 199"/>
                <a:gd name="T7" fmla="*/ 66 h 137"/>
                <a:gd name="T8" fmla="*/ 158 w 199"/>
                <a:gd name="T9" fmla="*/ 63 h 137"/>
                <a:gd name="T10" fmla="*/ 155 w 199"/>
                <a:gd name="T11" fmla="*/ 49 h 137"/>
                <a:gd name="T12" fmla="*/ 144 w 199"/>
                <a:gd name="T13" fmla="*/ 29 h 137"/>
                <a:gd name="T14" fmla="*/ 124 w 199"/>
                <a:gd name="T15" fmla="*/ 12 h 137"/>
                <a:gd name="T16" fmla="*/ 108 w 199"/>
                <a:gd name="T17" fmla="*/ 5 h 137"/>
                <a:gd name="T18" fmla="*/ 93 w 199"/>
                <a:gd name="T19" fmla="*/ 0 h 137"/>
                <a:gd name="T20" fmla="*/ 82 w 199"/>
                <a:gd name="T21" fmla="*/ 2 h 137"/>
                <a:gd name="T22" fmla="*/ 76 w 199"/>
                <a:gd name="T23" fmla="*/ 2 h 137"/>
                <a:gd name="T24" fmla="*/ 65 w 199"/>
                <a:gd name="T25" fmla="*/ 2 h 137"/>
                <a:gd name="T26" fmla="*/ 49 w 199"/>
                <a:gd name="T27" fmla="*/ 3 h 137"/>
                <a:gd name="T28" fmla="*/ 35 w 199"/>
                <a:gd name="T29" fmla="*/ 8 h 137"/>
                <a:gd name="T30" fmla="*/ 23 w 199"/>
                <a:gd name="T31" fmla="*/ 23 h 137"/>
                <a:gd name="T32" fmla="*/ 12 w 199"/>
                <a:gd name="T33" fmla="*/ 49 h 137"/>
                <a:gd name="T34" fmla="*/ 8 w 199"/>
                <a:gd name="T35" fmla="*/ 87 h 137"/>
                <a:gd name="T36" fmla="*/ 27 w 199"/>
                <a:gd name="T37" fmla="*/ 111 h 137"/>
                <a:gd name="T38" fmla="*/ 58 w 199"/>
                <a:gd name="T39" fmla="*/ 112 h 137"/>
                <a:gd name="T40" fmla="*/ 88 w 199"/>
                <a:gd name="T41" fmla="*/ 113 h 137"/>
                <a:gd name="T42" fmla="*/ 105 w 199"/>
                <a:gd name="T43" fmla="*/ 113 h 137"/>
                <a:gd name="T44" fmla="*/ 104 w 199"/>
                <a:gd name="T45" fmla="*/ 113 h 137"/>
                <a:gd name="T46" fmla="*/ 83 w 199"/>
                <a:gd name="T47" fmla="*/ 114 h 137"/>
                <a:gd name="T48" fmla="*/ 52 w 199"/>
                <a:gd name="T49" fmla="*/ 116 h 137"/>
                <a:gd name="T50" fmla="*/ 19 w 199"/>
                <a:gd name="T51" fmla="*/ 117 h 137"/>
                <a:gd name="T52" fmla="*/ 4 w 199"/>
                <a:gd name="T53" fmla="*/ 119 h 137"/>
                <a:gd name="T54" fmla="*/ 0 w 199"/>
                <a:gd name="T55" fmla="*/ 125 h 137"/>
                <a:gd name="T56" fmla="*/ 3 w 199"/>
                <a:gd name="T57" fmla="*/ 130 h 137"/>
                <a:gd name="T58" fmla="*/ 6 w 199"/>
                <a:gd name="T59" fmla="*/ 134 h 137"/>
                <a:gd name="T60" fmla="*/ 15 w 199"/>
                <a:gd name="T61" fmla="*/ 137 h 137"/>
                <a:gd name="T62" fmla="*/ 51 w 199"/>
                <a:gd name="T63" fmla="*/ 137 h 137"/>
                <a:gd name="T64" fmla="*/ 94 w 199"/>
                <a:gd name="T65" fmla="*/ 135 h 137"/>
                <a:gd name="T66" fmla="*/ 130 w 199"/>
                <a:gd name="T67" fmla="*/ 133 h 137"/>
                <a:gd name="T68" fmla="*/ 143 w 199"/>
                <a:gd name="T69" fmla="*/ 132 h 137"/>
                <a:gd name="T70" fmla="*/ 158 w 199"/>
                <a:gd name="T71" fmla="*/ 131 h 137"/>
                <a:gd name="T72" fmla="*/ 175 w 199"/>
                <a:gd name="T73" fmla="*/ 129 h 137"/>
                <a:gd name="T74" fmla="*/ 189 w 199"/>
                <a:gd name="T75" fmla="*/ 124 h 137"/>
                <a:gd name="T76" fmla="*/ 199 w 199"/>
                <a:gd name="T77" fmla="*/ 116 h 137"/>
                <a:gd name="T78" fmla="*/ 195 w 199"/>
                <a:gd name="T79" fmla="*/ 10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37">
                  <a:moveTo>
                    <a:pt x="189" y="101"/>
                  </a:moveTo>
                  <a:lnTo>
                    <a:pt x="182" y="98"/>
                  </a:lnTo>
                  <a:lnTo>
                    <a:pt x="176" y="92"/>
                  </a:lnTo>
                  <a:lnTo>
                    <a:pt x="170" y="84"/>
                  </a:lnTo>
                  <a:lnTo>
                    <a:pt x="168" y="76"/>
                  </a:lnTo>
                  <a:lnTo>
                    <a:pt x="166" y="71"/>
                  </a:lnTo>
                  <a:lnTo>
                    <a:pt x="163" y="67"/>
                  </a:lnTo>
                  <a:lnTo>
                    <a:pt x="160" y="66"/>
                  </a:lnTo>
                  <a:lnTo>
                    <a:pt x="158" y="65"/>
                  </a:lnTo>
                  <a:lnTo>
                    <a:pt x="158" y="63"/>
                  </a:lnTo>
                  <a:lnTo>
                    <a:pt x="157" y="57"/>
                  </a:lnTo>
                  <a:lnTo>
                    <a:pt x="155" y="49"/>
                  </a:lnTo>
                  <a:lnTo>
                    <a:pt x="151" y="40"/>
                  </a:lnTo>
                  <a:lnTo>
                    <a:pt x="144" y="29"/>
                  </a:lnTo>
                  <a:lnTo>
                    <a:pt x="136" y="20"/>
                  </a:lnTo>
                  <a:lnTo>
                    <a:pt x="124" y="12"/>
                  </a:lnTo>
                  <a:lnTo>
                    <a:pt x="110" y="7"/>
                  </a:lnTo>
                  <a:lnTo>
                    <a:pt x="108" y="5"/>
                  </a:lnTo>
                  <a:lnTo>
                    <a:pt x="101" y="2"/>
                  </a:lnTo>
                  <a:lnTo>
                    <a:pt x="93" y="0"/>
                  </a:lnTo>
                  <a:lnTo>
                    <a:pt x="83" y="2"/>
                  </a:lnTo>
                  <a:lnTo>
                    <a:pt x="82" y="2"/>
                  </a:lnTo>
                  <a:lnTo>
                    <a:pt x="80" y="2"/>
                  </a:lnTo>
                  <a:lnTo>
                    <a:pt x="76" y="2"/>
                  </a:lnTo>
                  <a:lnTo>
                    <a:pt x="71" y="1"/>
                  </a:lnTo>
                  <a:lnTo>
                    <a:pt x="65" y="2"/>
                  </a:lnTo>
                  <a:lnTo>
                    <a:pt x="57" y="2"/>
                  </a:lnTo>
                  <a:lnTo>
                    <a:pt x="49" y="3"/>
                  </a:lnTo>
                  <a:lnTo>
                    <a:pt x="39" y="4"/>
                  </a:lnTo>
                  <a:lnTo>
                    <a:pt x="35" y="8"/>
                  </a:lnTo>
                  <a:lnTo>
                    <a:pt x="29" y="14"/>
                  </a:lnTo>
                  <a:lnTo>
                    <a:pt x="23" y="23"/>
                  </a:lnTo>
                  <a:lnTo>
                    <a:pt x="16" y="34"/>
                  </a:lnTo>
                  <a:lnTo>
                    <a:pt x="12" y="49"/>
                  </a:lnTo>
                  <a:lnTo>
                    <a:pt x="9" y="67"/>
                  </a:lnTo>
                  <a:lnTo>
                    <a:pt x="8" y="87"/>
                  </a:lnTo>
                  <a:lnTo>
                    <a:pt x="12" y="111"/>
                  </a:lnTo>
                  <a:lnTo>
                    <a:pt x="27" y="111"/>
                  </a:lnTo>
                  <a:lnTo>
                    <a:pt x="43" y="112"/>
                  </a:lnTo>
                  <a:lnTo>
                    <a:pt x="58" y="112"/>
                  </a:lnTo>
                  <a:lnTo>
                    <a:pt x="74" y="112"/>
                  </a:lnTo>
                  <a:lnTo>
                    <a:pt x="88" y="113"/>
                  </a:lnTo>
                  <a:lnTo>
                    <a:pt x="98" y="113"/>
                  </a:lnTo>
                  <a:lnTo>
                    <a:pt x="105" y="113"/>
                  </a:lnTo>
                  <a:lnTo>
                    <a:pt x="109" y="113"/>
                  </a:lnTo>
                  <a:lnTo>
                    <a:pt x="104" y="113"/>
                  </a:lnTo>
                  <a:lnTo>
                    <a:pt x="96" y="114"/>
                  </a:lnTo>
                  <a:lnTo>
                    <a:pt x="83" y="114"/>
                  </a:lnTo>
                  <a:lnTo>
                    <a:pt x="68" y="115"/>
                  </a:lnTo>
                  <a:lnTo>
                    <a:pt x="52" y="116"/>
                  </a:lnTo>
                  <a:lnTo>
                    <a:pt x="35" y="116"/>
                  </a:lnTo>
                  <a:lnTo>
                    <a:pt x="19" y="117"/>
                  </a:lnTo>
                  <a:lnTo>
                    <a:pt x="5" y="117"/>
                  </a:lnTo>
                  <a:lnTo>
                    <a:pt x="4" y="119"/>
                  </a:lnTo>
                  <a:lnTo>
                    <a:pt x="2" y="122"/>
                  </a:lnTo>
                  <a:lnTo>
                    <a:pt x="0" y="125"/>
                  </a:lnTo>
                  <a:lnTo>
                    <a:pt x="1" y="129"/>
                  </a:lnTo>
                  <a:lnTo>
                    <a:pt x="3" y="130"/>
                  </a:lnTo>
                  <a:lnTo>
                    <a:pt x="4" y="132"/>
                  </a:lnTo>
                  <a:lnTo>
                    <a:pt x="6" y="134"/>
                  </a:lnTo>
                  <a:lnTo>
                    <a:pt x="7" y="136"/>
                  </a:lnTo>
                  <a:lnTo>
                    <a:pt x="15" y="137"/>
                  </a:lnTo>
                  <a:lnTo>
                    <a:pt x="31" y="137"/>
                  </a:lnTo>
                  <a:lnTo>
                    <a:pt x="51" y="137"/>
                  </a:lnTo>
                  <a:lnTo>
                    <a:pt x="73" y="136"/>
                  </a:lnTo>
                  <a:lnTo>
                    <a:pt x="94" y="135"/>
                  </a:lnTo>
                  <a:lnTo>
                    <a:pt x="114" y="134"/>
                  </a:lnTo>
                  <a:lnTo>
                    <a:pt x="130" y="133"/>
                  </a:lnTo>
                  <a:lnTo>
                    <a:pt x="138" y="132"/>
                  </a:lnTo>
                  <a:lnTo>
                    <a:pt x="143" y="132"/>
                  </a:lnTo>
                  <a:lnTo>
                    <a:pt x="151" y="131"/>
                  </a:lnTo>
                  <a:lnTo>
                    <a:pt x="158" y="131"/>
                  </a:lnTo>
                  <a:lnTo>
                    <a:pt x="166" y="130"/>
                  </a:lnTo>
                  <a:lnTo>
                    <a:pt x="175" y="129"/>
                  </a:lnTo>
                  <a:lnTo>
                    <a:pt x="182" y="126"/>
                  </a:lnTo>
                  <a:lnTo>
                    <a:pt x="189" y="124"/>
                  </a:lnTo>
                  <a:lnTo>
                    <a:pt x="195" y="121"/>
                  </a:lnTo>
                  <a:lnTo>
                    <a:pt x="199" y="116"/>
                  </a:lnTo>
                  <a:lnTo>
                    <a:pt x="199" y="110"/>
                  </a:lnTo>
                  <a:lnTo>
                    <a:pt x="195" y="104"/>
                  </a:lnTo>
                  <a:lnTo>
                    <a:pt x="189" y="101"/>
                  </a:lnTo>
                  <a:close/>
                </a:path>
              </a:pathLst>
            </a:custGeom>
            <a:solidFill>
              <a:srgbClr val="FF9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5" name="Freeform 79"/>
            <p:cNvSpPr>
              <a:spLocks/>
            </p:cNvSpPr>
            <p:nvPr/>
          </p:nvSpPr>
          <p:spPr bwMode="auto">
            <a:xfrm>
              <a:off x="509" y="962"/>
              <a:ext cx="66" cy="21"/>
            </a:xfrm>
            <a:custGeom>
              <a:avLst/>
              <a:gdLst>
                <a:gd name="T0" fmla="*/ 61 w 66"/>
                <a:gd name="T1" fmla="*/ 0 h 21"/>
                <a:gd name="T2" fmla="*/ 56 w 66"/>
                <a:gd name="T3" fmla="*/ 0 h 21"/>
                <a:gd name="T4" fmla="*/ 51 w 66"/>
                <a:gd name="T5" fmla="*/ 0 h 21"/>
                <a:gd name="T6" fmla="*/ 48 w 66"/>
                <a:gd name="T7" fmla="*/ 0 h 21"/>
                <a:gd name="T8" fmla="*/ 45 w 66"/>
                <a:gd name="T9" fmla="*/ 0 h 21"/>
                <a:gd name="T10" fmla="*/ 37 w 66"/>
                <a:gd name="T11" fmla="*/ 0 h 21"/>
                <a:gd name="T12" fmla="*/ 28 w 66"/>
                <a:gd name="T13" fmla="*/ 1 h 21"/>
                <a:gd name="T14" fmla="*/ 20 w 66"/>
                <a:gd name="T15" fmla="*/ 1 h 21"/>
                <a:gd name="T16" fmla="*/ 14 w 66"/>
                <a:gd name="T17" fmla="*/ 2 h 21"/>
                <a:gd name="T18" fmla="*/ 8 w 66"/>
                <a:gd name="T19" fmla="*/ 4 h 21"/>
                <a:gd name="T20" fmla="*/ 3 w 66"/>
                <a:gd name="T21" fmla="*/ 5 h 21"/>
                <a:gd name="T22" fmla="*/ 0 w 66"/>
                <a:gd name="T23" fmla="*/ 7 h 21"/>
                <a:gd name="T24" fmla="*/ 0 w 66"/>
                <a:gd name="T25" fmla="*/ 9 h 21"/>
                <a:gd name="T26" fmla="*/ 2 w 66"/>
                <a:gd name="T27" fmla="*/ 13 h 21"/>
                <a:gd name="T28" fmla="*/ 6 w 66"/>
                <a:gd name="T29" fmla="*/ 15 h 21"/>
                <a:gd name="T30" fmla="*/ 11 w 66"/>
                <a:gd name="T31" fmla="*/ 17 h 21"/>
                <a:gd name="T32" fmla="*/ 15 w 66"/>
                <a:gd name="T33" fmla="*/ 18 h 21"/>
                <a:gd name="T34" fmla="*/ 19 w 66"/>
                <a:gd name="T35" fmla="*/ 19 h 21"/>
                <a:gd name="T36" fmla="*/ 24 w 66"/>
                <a:gd name="T37" fmla="*/ 19 h 21"/>
                <a:gd name="T38" fmla="*/ 31 w 66"/>
                <a:gd name="T39" fmla="*/ 20 h 21"/>
                <a:gd name="T40" fmla="*/ 38 w 66"/>
                <a:gd name="T41" fmla="*/ 20 h 21"/>
                <a:gd name="T42" fmla="*/ 45 w 66"/>
                <a:gd name="T43" fmla="*/ 21 h 21"/>
                <a:gd name="T44" fmla="*/ 54 w 66"/>
                <a:gd name="T45" fmla="*/ 20 h 21"/>
                <a:gd name="T46" fmla="*/ 60 w 66"/>
                <a:gd name="T47" fmla="*/ 20 h 21"/>
                <a:gd name="T48" fmla="*/ 66 w 66"/>
                <a:gd name="T49" fmla="*/ 19 h 21"/>
                <a:gd name="T50" fmla="*/ 65 w 66"/>
                <a:gd name="T51" fmla="*/ 18 h 21"/>
                <a:gd name="T52" fmla="*/ 62 w 66"/>
                <a:gd name="T53" fmla="*/ 15 h 21"/>
                <a:gd name="T54" fmla="*/ 59 w 66"/>
                <a:gd name="T55" fmla="*/ 8 h 21"/>
                <a:gd name="T56" fmla="*/ 61 w 66"/>
                <a:gd name="T5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1">
                  <a:moveTo>
                    <a:pt x="61" y="0"/>
                  </a:moveTo>
                  <a:lnTo>
                    <a:pt x="56" y="0"/>
                  </a:lnTo>
                  <a:lnTo>
                    <a:pt x="51" y="0"/>
                  </a:lnTo>
                  <a:lnTo>
                    <a:pt x="48" y="0"/>
                  </a:lnTo>
                  <a:lnTo>
                    <a:pt x="45" y="0"/>
                  </a:lnTo>
                  <a:lnTo>
                    <a:pt x="37" y="0"/>
                  </a:lnTo>
                  <a:lnTo>
                    <a:pt x="28" y="1"/>
                  </a:lnTo>
                  <a:lnTo>
                    <a:pt x="20" y="1"/>
                  </a:lnTo>
                  <a:lnTo>
                    <a:pt x="14" y="2"/>
                  </a:lnTo>
                  <a:lnTo>
                    <a:pt x="8" y="4"/>
                  </a:lnTo>
                  <a:lnTo>
                    <a:pt x="3" y="5"/>
                  </a:lnTo>
                  <a:lnTo>
                    <a:pt x="0" y="7"/>
                  </a:lnTo>
                  <a:lnTo>
                    <a:pt x="0" y="9"/>
                  </a:lnTo>
                  <a:lnTo>
                    <a:pt x="2" y="13"/>
                  </a:lnTo>
                  <a:lnTo>
                    <a:pt x="6" y="15"/>
                  </a:lnTo>
                  <a:lnTo>
                    <a:pt x="11" y="17"/>
                  </a:lnTo>
                  <a:lnTo>
                    <a:pt x="15" y="18"/>
                  </a:lnTo>
                  <a:lnTo>
                    <a:pt x="19" y="19"/>
                  </a:lnTo>
                  <a:lnTo>
                    <a:pt x="24" y="19"/>
                  </a:lnTo>
                  <a:lnTo>
                    <a:pt x="31" y="20"/>
                  </a:lnTo>
                  <a:lnTo>
                    <a:pt x="38" y="20"/>
                  </a:lnTo>
                  <a:lnTo>
                    <a:pt x="45" y="21"/>
                  </a:lnTo>
                  <a:lnTo>
                    <a:pt x="54" y="20"/>
                  </a:lnTo>
                  <a:lnTo>
                    <a:pt x="60" y="20"/>
                  </a:lnTo>
                  <a:lnTo>
                    <a:pt x="66" y="19"/>
                  </a:lnTo>
                  <a:lnTo>
                    <a:pt x="65" y="18"/>
                  </a:lnTo>
                  <a:lnTo>
                    <a:pt x="62" y="15"/>
                  </a:lnTo>
                  <a:lnTo>
                    <a:pt x="59" y="8"/>
                  </a:lnTo>
                  <a:lnTo>
                    <a:pt x="61" y="0"/>
                  </a:lnTo>
                  <a:close/>
                </a:path>
              </a:pathLst>
            </a:custGeom>
            <a:solidFill>
              <a:srgbClr val="BC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6" name="Freeform 80"/>
            <p:cNvSpPr>
              <a:spLocks/>
            </p:cNvSpPr>
            <p:nvPr/>
          </p:nvSpPr>
          <p:spPr bwMode="auto">
            <a:xfrm>
              <a:off x="683" y="861"/>
              <a:ext cx="35" cy="57"/>
            </a:xfrm>
            <a:custGeom>
              <a:avLst/>
              <a:gdLst>
                <a:gd name="T0" fmla="*/ 0 w 35"/>
                <a:gd name="T1" fmla="*/ 0 h 57"/>
                <a:gd name="T2" fmla="*/ 2 w 35"/>
                <a:gd name="T3" fmla="*/ 1 h 57"/>
                <a:gd name="T4" fmla="*/ 6 w 35"/>
                <a:gd name="T5" fmla="*/ 6 h 57"/>
                <a:gd name="T6" fmla="*/ 12 w 35"/>
                <a:gd name="T7" fmla="*/ 15 h 57"/>
                <a:gd name="T8" fmla="*/ 14 w 35"/>
                <a:gd name="T9" fmla="*/ 31 h 57"/>
                <a:gd name="T10" fmla="*/ 18 w 35"/>
                <a:gd name="T11" fmla="*/ 46 h 57"/>
                <a:gd name="T12" fmla="*/ 24 w 35"/>
                <a:gd name="T13" fmla="*/ 53 h 57"/>
                <a:gd name="T14" fmla="*/ 31 w 35"/>
                <a:gd name="T15" fmla="*/ 56 h 57"/>
                <a:gd name="T16" fmla="*/ 35 w 35"/>
                <a:gd name="T17" fmla="*/ 57 h 57"/>
                <a:gd name="T18" fmla="*/ 35 w 35"/>
                <a:gd name="T19" fmla="*/ 55 h 57"/>
                <a:gd name="T20" fmla="*/ 34 w 35"/>
                <a:gd name="T21" fmla="*/ 50 h 57"/>
                <a:gd name="T22" fmla="*/ 33 w 35"/>
                <a:gd name="T23" fmla="*/ 41 h 57"/>
                <a:gd name="T24" fmla="*/ 29 w 35"/>
                <a:gd name="T25" fmla="*/ 32 h 57"/>
                <a:gd name="T26" fmla="*/ 25 w 35"/>
                <a:gd name="T27" fmla="*/ 22 h 57"/>
                <a:gd name="T28" fmla="*/ 19 w 35"/>
                <a:gd name="T29" fmla="*/ 13 h 57"/>
                <a:gd name="T30" fmla="*/ 11 w 35"/>
                <a:gd name="T31" fmla="*/ 6 h 57"/>
                <a:gd name="T32" fmla="*/ 0 w 35"/>
                <a:gd name="T3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7">
                  <a:moveTo>
                    <a:pt x="0" y="0"/>
                  </a:moveTo>
                  <a:lnTo>
                    <a:pt x="2" y="1"/>
                  </a:lnTo>
                  <a:lnTo>
                    <a:pt x="6" y="6"/>
                  </a:lnTo>
                  <a:lnTo>
                    <a:pt x="12" y="15"/>
                  </a:lnTo>
                  <a:lnTo>
                    <a:pt x="14" y="31"/>
                  </a:lnTo>
                  <a:lnTo>
                    <a:pt x="18" y="46"/>
                  </a:lnTo>
                  <a:lnTo>
                    <a:pt x="24" y="53"/>
                  </a:lnTo>
                  <a:lnTo>
                    <a:pt x="31" y="56"/>
                  </a:lnTo>
                  <a:lnTo>
                    <a:pt x="35" y="57"/>
                  </a:lnTo>
                  <a:lnTo>
                    <a:pt x="35" y="55"/>
                  </a:lnTo>
                  <a:lnTo>
                    <a:pt x="34" y="50"/>
                  </a:lnTo>
                  <a:lnTo>
                    <a:pt x="33" y="41"/>
                  </a:lnTo>
                  <a:lnTo>
                    <a:pt x="29" y="32"/>
                  </a:lnTo>
                  <a:lnTo>
                    <a:pt x="25" y="22"/>
                  </a:lnTo>
                  <a:lnTo>
                    <a:pt x="19" y="13"/>
                  </a:lnTo>
                  <a:lnTo>
                    <a:pt x="11" y="6"/>
                  </a:lnTo>
                  <a:lnTo>
                    <a:pt x="0"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7" name="Freeform 81"/>
            <p:cNvSpPr>
              <a:spLocks/>
            </p:cNvSpPr>
            <p:nvPr/>
          </p:nvSpPr>
          <p:spPr bwMode="auto">
            <a:xfrm>
              <a:off x="620" y="929"/>
              <a:ext cx="12" cy="24"/>
            </a:xfrm>
            <a:custGeom>
              <a:avLst/>
              <a:gdLst>
                <a:gd name="T0" fmla="*/ 3 w 12"/>
                <a:gd name="T1" fmla="*/ 24 h 24"/>
                <a:gd name="T2" fmla="*/ 3 w 12"/>
                <a:gd name="T3" fmla="*/ 20 h 24"/>
                <a:gd name="T4" fmla="*/ 3 w 12"/>
                <a:gd name="T5" fmla="*/ 12 h 24"/>
                <a:gd name="T6" fmla="*/ 5 w 12"/>
                <a:gd name="T7" fmla="*/ 4 h 24"/>
                <a:gd name="T8" fmla="*/ 12 w 12"/>
                <a:gd name="T9" fmla="*/ 0 h 24"/>
                <a:gd name="T10" fmla="*/ 9 w 12"/>
                <a:gd name="T11" fmla="*/ 0 h 24"/>
                <a:gd name="T12" fmla="*/ 3 w 12"/>
                <a:gd name="T13" fmla="*/ 1 h 24"/>
                <a:gd name="T14" fmla="*/ 0 w 12"/>
                <a:gd name="T15" fmla="*/ 8 h 24"/>
                <a:gd name="T16" fmla="*/ 3 w 1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3" y="24"/>
                  </a:moveTo>
                  <a:lnTo>
                    <a:pt x="3" y="20"/>
                  </a:lnTo>
                  <a:lnTo>
                    <a:pt x="3" y="12"/>
                  </a:lnTo>
                  <a:lnTo>
                    <a:pt x="5" y="4"/>
                  </a:lnTo>
                  <a:lnTo>
                    <a:pt x="12" y="0"/>
                  </a:lnTo>
                  <a:lnTo>
                    <a:pt x="9" y="0"/>
                  </a:lnTo>
                  <a:lnTo>
                    <a:pt x="3" y="1"/>
                  </a:lnTo>
                  <a:lnTo>
                    <a:pt x="0" y="8"/>
                  </a:lnTo>
                  <a:lnTo>
                    <a:pt x="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8" name="Freeform 82"/>
            <p:cNvSpPr>
              <a:spLocks/>
            </p:cNvSpPr>
            <p:nvPr/>
          </p:nvSpPr>
          <p:spPr bwMode="auto">
            <a:xfrm>
              <a:off x="682" y="878"/>
              <a:ext cx="51" cy="78"/>
            </a:xfrm>
            <a:custGeom>
              <a:avLst/>
              <a:gdLst>
                <a:gd name="T0" fmla="*/ 2 w 51"/>
                <a:gd name="T1" fmla="*/ 0 h 78"/>
                <a:gd name="T2" fmla="*/ 3 w 51"/>
                <a:gd name="T3" fmla="*/ 4 h 78"/>
                <a:gd name="T4" fmla="*/ 7 w 51"/>
                <a:gd name="T5" fmla="*/ 16 h 78"/>
                <a:gd name="T6" fmla="*/ 13 w 51"/>
                <a:gd name="T7" fmla="*/ 31 h 78"/>
                <a:gd name="T8" fmla="*/ 19 w 51"/>
                <a:gd name="T9" fmla="*/ 43 h 78"/>
                <a:gd name="T10" fmla="*/ 23 w 51"/>
                <a:gd name="T11" fmla="*/ 48 h 78"/>
                <a:gd name="T12" fmla="*/ 27 w 51"/>
                <a:gd name="T13" fmla="*/ 54 h 78"/>
                <a:gd name="T14" fmla="*/ 32 w 51"/>
                <a:gd name="T15" fmla="*/ 58 h 78"/>
                <a:gd name="T16" fmla="*/ 37 w 51"/>
                <a:gd name="T17" fmla="*/ 61 h 78"/>
                <a:gd name="T18" fmla="*/ 42 w 51"/>
                <a:gd name="T19" fmla="*/ 64 h 78"/>
                <a:gd name="T20" fmla="*/ 45 w 51"/>
                <a:gd name="T21" fmla="*/ 66 h 78"/>
                <a:gd name="T22" fmla="*/ 49 w 51"/>
                <a:gd name="T23" fmla="*/ 68 h 78"/>
                <a:gd name="T24" fmla="*/ 51 w 51"/>
                <a:gd name="T25" fmla="*/ 68 h 78"/>
                <a:gd name="T26" fmla="*/ 51 w 51"/>
                <a:gd name="T27" fmla="*/ 69 h 78"/>
                <a:gd name="T28" fmla="*/ 48 w 51"/>
                <a:gd name="T29" fmla="*/ 70 h 78"/>
                <a:gd name="T30" fmla="*/ 43 w 51"/>
                <a:gd name="T31" fmla="*/ 74 h 78"/>
                <a:gd name="T32" fmla="*/ 36 w 51"/>
                <a:gd name="T33" fmla="*/ 76 h 78"/>
                <a:gd name="T34" fmla="*/ 28 w 51"/>
                <a:gd name="T35" fmla="*/ 77 h 78"/>
                <a:gd name="T36" fmla="*/ 21 w 51"/>
                <a:gd name="T37" fmla="*/ 78 h 78"/>
                <a:gd name="T38" fmla="*/ 15 w 51"/>
                <a:gd name="T39" fmla="*/ 78 h 78"/>
                <a:gd name="T40" fmla="*/ 10 w 51"/>
                <a:gd name="T41" fmla="*/ 75 h 78"/>
                <a:gd name="T42" fmla="*/ 6 w 51"/>
                <a:gd name="T43" fmla="*/ 62 h 78"/>
                <a:gd name="T44" fmla="*/ 2 w 51"/>
                <a:gd name="T45" fmla="*/ 39 h 78"/>
                <a:gd name="T46" fmla="*/ 0 w 51"/>
                <a:gd name="T47" fmla="*/ 16 h 78"/>
                <a:gd name="T48" fmla="*/ 2 w 51"/>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78">
                  <a:moveTo>
                    <a:pt x="2" y="0"/>
                  </a:moveTo>
                  <a:lnTo>
                    <a:pt x="3" y="4"/>
                  </a:lnTo>
                  <a:lnTo>
                    <a:pt x="7" y="16"/>
                  </a:lnTo>
                  <a:lnTo>
                    <a:pt x="13" y="31"/>
                  </a:lnTo>
                  <a:lnTo>
                    <a:pt x="19" y="43"/>
                  </a:lnTo>
                  <a:lnTo>
                    <a:pt x="23" y="48"/>
                  </a:lnTo>
                  <a:lnTo>
                    <a:pt x="27" y="54"/>
                  </a:lnTo>
                  <a:lnTo>
                    <a:pt x="32" y="58"/>
                  </a:lnTo>
                  <a:lnTo>
                    <a:pt x="37" y="61"/>
                  </a:lnTo>
                  <a:lnTo>
                    <a:pt x="42" y="64"/>
                  </a:lnTo>
                  <a:lnTo>
                    <a:pt x="45" y="66"/>
                  </a:lnTo>
                  <a:lnTo>
                    <a:pt x="49" y="68"/>
                  </a:lnTo>
                  <a:lnTo>
                    <a:pt x="51" y="68"/>
                  </a:lnTo>
                  <a:lnTo>
                    <a:pt x="51" y="69"/>
                  </a:lnTo>
                  <a:lnTo>
                    <a:pt x="48" y="70"/>
                  </a:lnTo>
                  <a:lnTo>
                    <a:pt x="43" y="74"/>
                  </a:lnTo>
                  <a:lnTo>
                    <a:pt x="36" y="76"/>
                  </a:lnTo>
                  <a:lnTo>
                    <a:pt x="28" y="77"/>
                  </a:lnTo>
                  <a:lnTo>
                    <a:pt x="21" y="78"/>
                  </a:lnTo>
                  <a:lnTo>
                    <a:pt x="15" y="78"/>
                  </a:lnTo>
                  <a:lnTo>
                    <a:pt x="10" y="75"/>
                  </a:lnTo>
                  <a:lnTo>
                    <a:pt x="6" y="62"/>
                  </a:lnTo>
                  <a:lnTo>
                    <a:pt x="2" y="39"/>
                  </a:lnTo>
                  <a:lnTo>
                    <a:pt x="0" y="16"/>
                  </a:lnTo>
                  <a:lnTo>
                    <a:pt x="2"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39" name="Freeform 83"/>
            <p:cNvSpPr>
              <a:spLocks/>
            </p:cNvSpPr>
            <p:nvPr/>
          </p:nvSpPr>
          <p:spPr bwMode="auto">
            <a:xfrm>
              <a:off x="678" y="953"/>
              <a:ext cx="72" cy="14"/>
            </a:xfrm>
            <a:custGeom>
              <a:avLst/>
              <a:gdLst>
                <a:gd name="T0" fmla="*/ 72 w 72"/>
                <a:gd name="T1" fmla="*/ 0 h 14"/>
                <a:gd name="T2" fmla="*/ 71 w 72"/>
                <a:gd name="T3" fmla="*/ 1 h 14"/>
                <a:gd name="T4" fmla="*/ 68 w 72"/>
                <a:gd name="T5" fmla="*/ 2 h 14"/>
                <a:gd name="T6" fmla="*/ 62 w 72"/>
                <a:gd name="T7" fmla="*/ 4 h 14"/>
                <a:gd name="T8" fmla="*/ 54 w 72"/>
                <a:gd name="T9" fmla="*/ 6 h 14"/>
                <a:gd name="T10" fmla="*/ 44 w 72"/>
                <a:gd name="T11" fmla="*/ 9 h 14"/>
                <a:gd name="T12" fmla="*/ 31 w 72"/>
                <a:gd name="T13" fmla="*/ 11 h 14"/>
                <a:gd name="T14" fmla="*/ 17 w 72"/>
                <a:gd name="T15" fmla="*/ 12 h 14"/>
                <a:gd name="T16" fmla="*/ 0 w 72"/>
                <a:gd name="T17" fmla="*/ 12 h 14"/>
                <a:gd name="T18" fmla="*/ 3 w 72"/>
                <a:gd name="T19" fmla="*/ 12 h 14"/>
                <a:gd name="T20" fmla="*/ 10 w 72"/>
                <a:gd name="T21" fmla="*/ 13 h 14"/>
                <a:gd name="T22" fmla="*/ 20 w 72"/>
                <a:gd name="T23" fmla="*/ 14 h 14"/>
                <a:gd name="T24" fmla="*/ 32 w 72"/>
                <a:gd name="T25" fmla="*/ 14 h 14"/>
                <a:gd name="T26" fmla="*/ 45 w 72"/>
                <a:gd name="T27" fmla="*/ 13 h 14"/>
                <a:gd name="T28" fmla="*/ 56 w 72"/>
                <a:gd name="T29" fmla="*/ 11 h 14"/>
                <a:gd name="T30" fmla="*/ 66 w 72"/>
                <a:gd name="T31" fmla="*/ 7 h 14"/>
                <a:gd name="T32" fmla="*/ 72 w 72"/>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4">
                  <a:moveTo>
                    <a:pt x="72" y="0"/>
                  </a:moveTo>
                  <a:lnTo>
                    <a:pt x="71" y="1"/>
                  </a:lnTo>
                  <a:lnTo>
                    <a:pt x="68" y="2"/>
                  </a:lnTo>
                  <a:lnTo>
                    <a:pt x="62" y="4"/>
                  </a:lnTo>
                  <a:lnTo>
                    <a:pt x="54" y="6"/>
                  </a:lnTo>
                  <a:lnTo>
                    <a:pt x="44" y="9"/>
                  </a:lnTo>
                  <a:lnTo>
                    <a:pt x="31" y="11"/>
                  </a:lnTo>
                  <a:lnTo>
                    <a:pt x="17" y="12"/>
                  </a:lnTo>
                  <a:lnTo>
                    <a:pt x="0" y="12"/>
                  </a:lnTo>
                  <a:lnTo>
                    <a:pt x="3" y="12"/>
                  </a:lnTo>
                  <a:lnTo>
                    <a:pt x="10" y="13"/>
                  </a:lnTo>
                  <a:lnTo>
                    <a:pt x="20" y="14"/>
                  </a:lnTo>
                  <a:lnTo>
                    <a:pt x="32" y="14"/>
                  </a:lnTo>
                  <a:lnTo>
                    <a:pt x="45" y="13"/>
                  </a:lnTo>
                  <a:lnTo>
                    <a:pt x="56" y="11"/>
                  </a:lnTo>
                  <a:lnTo>
                    <a:pt x="66" y="7"/>
                  </a:lnTo>
                  <a:lnTo>
                    <a:pt x="72"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0" name="Freeform 84"/>
            <p:cNvSpPr>
              <a:spLocks/>
            </p:cNvSpPr>
            <p:nvPr/>
          </p:nvSpPr>
          <p:spPr bwMode="auto">
            <a:xfrm>
              <a:off x="624" y="853"/>
              <a:ext cx="48" cy="84"/>
            </a:xfrm>
            <a:custGeom>
              <a:avLst/>
              <a:gdLst>
                <a:gd name="T0" fmla="*/ 24 w 48"/>
                <a:gd name="T1" fmla="*/ 5 h 84"/>
                <a:gd name="T2" fmla="*/ 21 w 48"/>
                <a:gd name="T3" fmla="*/ 3 h 84"/>
                <a:gd name="T4" fmla="*/ 15 w 48"/>
                <a:gd name="T5" fmla="*/ 1 h 84"/>
                <a:gd name="T6" fmla="*/ 8 w 48"/>
                <a:gd name="T7" fmla="*/ 0 h 84"/>
                <a:gd name="T8" fmla="*/ 0 w 48"/>
                <a:gd name="T9" fmla="*/ 3 h 84"/>
                <a:gd name="T10" fmla="*/ 0 w 48"/>
                <a:gd name="T11" fmla="*/ 12 h 84"/>
                <a:gd name="T12" fmla="*/ 7 w 48"/>
                <a:gd name="T13" fmla="*/ 23 h 84"/>
                <a:gd name="T14" fmla="*/ 14 w 48"/>
                <a:gd name="T15" fmla="*/ 35 h 84"/>
                <a:gd name="T16" fmla="*/ 16 w 48"/>
                <a:gd name="T17" fmla="*/ 46 h 84"/>
                <a:gd name="T18" fmla="*/ 16 w 48"/>
                <a:gd name="T19" fmla="*/ 58 h 84"/>
                <a:gd name="T20" fmla="*/ 18 w 48"/>
                <a:gd name="T21" fmla="*/ 71 h 84"/>
                <a:gd name="T22" fmla="*/ 22 w 48"/>
                <a:gd name="T23" fmla="*/ 81 h 84"/>
                <a:gd name="T24" fmla="*/ 28 w 48"/>
                <a:gd name="T25" fmla="*/ 84 h 84"/>
                <a:gd name="T26" fmla="*/ 34 w 48"/>
                <a:gd name="T27" fmla="*/ 78 h 84"/>
                <a:gd name="T28" fmla="*/ 41 w 48"/>
                <a:gd name="T29" fmla="*/ 65 h 84"/>
                <a:gd name="T30" fmla="*/ 46 w 48"/>
                <a:gd name="T31" fmla="*/ 50 h 84"/>
                <a:gd name="T32" fmla="*/ 48 w 48"/>
                <a:gd name="T33" fmla="*/ 38 h 84"/>
                <a:gd name="T34" fmla="*/ 43 w 48"/>
                <a:gd name="T35" fmla="*/ 26 h 84"/>
                <a:gd name="T36" fmla="*/ 35 w 48"/>
                <a:gd name="T37" fmla="*/ 16 h 84"/>
                <a:gd name="T38" fmla="*/ 28 w 48"/>
                <a:gd name="T39" fmla="*/ 8 h 84"/>
                <a:gd name="T40" fmla="*/ 24 w 48"/>
                <a:gd name="T41"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84">
                  <a:moveTo>
                    <a:pt x="24" y="5"/>
                  </a:moveTo>
                  <a:lnTo>
                    <a:pt x="21" y="3"/>
                  </a:lnTo>
                  <a:lnTo>
                    <a:pt x="15" y="1"/>
                  </a:lnTo>
                  <a:lnTo>
                    <a:pt x="8" y="0"/>
                  </a:lnTo>
                  <a:lnTo>
                    <a:pt x="0" y="3"/>
                  </a:lnTo>
                  <a:lnTo>
                    <a:pt x="0" y="12"/>
                  </a:lnTo>
                  <a:lnTo>
                    <a:pt x="7" y="23"/>
                  </a:lnTo>
                  <a:lnTo>
                    <a:pt x="14" y="35"/>
                  </a:lnTo>
                  <a:lnTo>
                    <a:pt x="16" y="46"/>
                  </a:lnTo>
                  <a:lnTo>
                    <a:pt x="16" y="58"/>
                  </a:lnTo>
                  <a:lnTo>
                    <a:pt x="18" y="71"/>
                  </a:lnTo>
                  <a:lnTo>
                    <a:pt x="22" y="81"/>
                  </a:lnTo>
                  <a:lnTo>
                    <a:pt x="28" y="84"/>
                  </a:lnTo>
                  <a:lnTo>
                    <a:pt x="34" y="78"/>
                  </a:lnTo>
                  <a:lnTo>
                    <a:pt x="41" y="65"/>
                  </a:lnTo>
                  <a:lnTo>
                    <a:pt x="46" y="50"/>
                  </a:lnTo>
                  <a:lnTo>
                    <a:pt x="48" y="38"/>
                  </a:lnTo>
                  <a:lnTo>
                    <a:pt x="43" y="26"/>
                  </a:lnTo>
                  <a:lnTo>
                    <a:pt x="35" y="16"/>
                  </a:lnTo>
                  <a:lnTo>
                    <a:pt x="28" y="8"/>
                  </a:lnTo>
                  <a:lnTo>
                    <a:pt x="24" y="5"/>
                  </a:lnTo>
                  <a:close/>
                </a:path>
              </a:pathLst>
            </a:custGeom>
            <a:solidFill>
              <a:srgbClr val="BC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1" name="Freeform 85"/>
            <p:cNvSpPr>
              <a:spLocks/>
            </p:cNvSpPr>
            <p:nvPr/>
          </p:nvSpPr>
          <p:spPr bwMode="auto">
            <a:xfrm>
              <a:off x="640" y="853"/>
              <a:ext cx="36" cy="78"/>
            </a:xfrm>
            <a:custGeom>
              <a:avLst/>
              <a:gdLst>
                <a:gd name="T0" fmla="*/ 20 w 36"/>
                <a:gd name="T1" fmla="*/ 78 h 78"/>
                <a:gd name="T2" fmla="*/ 21 w 36"/>
                <a:gd name="T3" fmla="*/ 76 h 78"/>
                <a:gd name="T4" fmla="*/ 25 w 36"/>
                <a:gd name="T5" fmla="*/ 71 h 78"/>
                <a:gd name="T6" fmla="*/ 29 w 36"/>
                <a:gd name="T7" fmla="*/ 64 h 78"/>
                <a:gd name="T8" fmla="*/ 34 w 36"/>
                <a:gd name="T9" fmla="*/ 55 h 78"/>
                <a:gd name="T10" fmla="*/ 36 w 36"/>
                <a:gd name="T11" fmla="*/ 44 h 78"/>
                <a:gd name="T12" fmla="*/ 35 w 36"/>
                <a:gd name="T13" fmla="*/ 33 h 78"/>
                <a:gd name="T14" fmla="*/ 29 w 36"/>
                <a:gd name="T15" fmla="*/ 20 h 78"/>
                <a:gd name="T16" fmla="*/ 19 w 36"/>
                <a:gd name="T17" fmla="*/ 8 h 78"/>
                <a:gd name="T18" fmla="*/ 17 w 36"/>
                <a:gd name="T19" fmla="*/ 6 h 78"/>
                <a:gd name="T20" fmla="*/ 12 w 36"/>
                <a:gd name="T21" fmla="*/ 3 h 78"/>
                <a:gd name="T22" fmla="*/ 5 w 36"/>
                <a:gd name="T23" fmla="*/ 0 h 78"/>
                <a:gd name="T24" fmla="*/ 0 w 36"/>
                <a:gd name="T25" fmla="*/ 1 h 78"/>
                <a:gd name="T26" fmla="*/ 0 w 36"/>
                <a:gd name="T27" fmla="*/ 3 h 78"/>
                <a:gd name="T28" fmla="*/ 4 w 36"/>
                <a:gd name="T29" fmla="*/ 7 h 78"/>
                <a:gd name="T30" fmla="*/ 11 w 36"/>
                <a:gd name="T31" fmla="*/ 13 h 78"/>
                <a:gd name="T32" fmla="*/ 18 w 36"/>
                <a:gd name="T33" fmla="*/ 21 h 78"/>
                <a:gd name="T34" fmla="*/ 23 w 36"/>
                <a:gd name="T35" fmla="*/ 32 h 78"/>
                <a:gd name="T36" fmla="*/ 26 w 36"/>
                <a:gd name="T37" fmla="*/ 44 h 78"/>
                <a:gd name="T38" fmla="*/ 26 w 36"/>
                <a:gd name="T39" fmla="*/ 60 h 78"/>
                <a:gd name="T40" fmla="*/ 20 w 36"/>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78">
                  <a:moveTo>
                    <a:pt x="20" y="78"/>
                  </a:moveTo>
                  <a:lnTo>
                    <a:pt x="21" y="76"/>
                  </a:lnTo>
                  <a:lnTo>
                    <a:pt x="25" y="71"/>
                  </a:lnTo>
                  <a:lnTo>
                    <a:pt x="29" y="64"/>
                  </a:lnTo>
                  <a:lnTo>
                    <a:pt x="34" y="55"/>
                  </a:lnTo>
                  <a:lnTo>
                    <a:pt x="36" y="44"/>
                  </a:lnTo>
                  <a:lnTo>
                    <a:pt x="35" y="33"/>
                  </a:lnTo>
                  <a:lnTo>
                    <a:pt x="29" y="20"/>
                  </a:lnTo>
                  <a:lnTo>
                    <a:pt x="19" y="8"/>
                  </a:lnTo>
                  <a:lnTo>
                    <a:pt x="17" y="6"/>
                  </a:lnTo>
                  <a:lnTo>
                    <a:pt x="12" y="3"/>
                  </a:lnTo>
                  <a:lnTo>
                    <a:pt x="5" y="0"/>
                  </a:lnTo>
                  <a:lnTo>
                    <a:pt x="0" y="1"/>
                  </a:lnTo>
                  <a:lnTo>
                    <a:pt x="0" y="3"/>
                  </a:lnTo>
                  <a:lnTo>
                    <a:pt x="4" y="7"/>
                  </a:lnTo>
                  <a:lnTo>
                    <a:pt x="11" y="13"/>
                  </a:lnTo>
                  <a:lnTo>
                    <a:pt x="18" y="21"/>
                  </a:lnTo>
                  <a:lnTo>
                    <a:pt x="23" y="32"/>
                  </a:lnTo>
                  <a:lnTo>
                    <a:pt x="26" y="44"/>
                  </a:lnTo>
                  <a:lnTo>
                    <a:pt x="26" y="60"/>
                  </a:lnTo>
                  <a:lnTo>
                    <a:pt x="2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2" name="Freeform 86"/>
            <p:cNvSpPr>
              <a:spLocks/>
            </p:cNvSpPr>
            <p:nvPr/>
          </p:nvSpPr>
          <p:spPr bwMode="auto">
            <a:xfrm>
              <a:off x="640" y="929"/>
              <a:ext cx="14" cy="26"/>
            </a:xfrm>
            <a:custGeom>
              <a:avLst/>
              <a:gdLst>
                <a:gd name="T0" fmla="*/ 5 w 14"/>
                <a:gd name="T1" fmla="*/ 25 h 26"/>
                <a:gd name="T2" fmla="*/ 5 w 14"/>
                <a:gd name="T3" fmla="*/ 20 h 26"/>
                <a:gd name="T4" fmla="*/ 5 w 14"/>
                <a:gd name="T5" fmla="*/ 12 h 26"/>
                <a:gd name="T6" fmla="*/ 3 w 14"/>
                <a:gd name="T7" fmla="*/ 4 h 26"/>
                <a:gd name="T8" fmla="*/ 0 w 14"/>
                <a:gd name="T9" fmla="*/ 0 h 26"/>
                <a:gd name="T10" fmla="*/ 2 w 14"/>
                <a:gd name="T11" fmla="*/ 0 h 26"/>
                <a:gd name="T12" fmla="*/ 8 w 14"/>
                <a:gd name="T13" fmla="*/ 1 h 26"/>
                <a:gd name="T14" fmla="*/ 13 w 14"/>
                <a:gd name="T15" fmla="*/ 8 h 26"/>
                <a:gd name="T16" fmla="*/ 14 w 14"/>
                <a:gd name="T17" fmla="*/ 26 h 26"/>
                <a:gd name="T18" fmla="*/ 5 w 14"/>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5" y="25"/>
                  </a:moveTo>
                  <a:lnTo>
                    <a:pt x="5" y="20"/>
                  </a:lnTo>
                  <a:lnTo>
                    <a:pt x="5" y="12"/>
                  </a:lnTo>
                  <a:lnTo>
                    <a:pt x="3" y="4"/>
                  </a:lnTo>
                  <a:lnTo>
                    <a:pt x="0" y="0"/>
                  </a:lnTo>
                  <a:lnTo>
                    <a:pt x="2" y="0"/>
                  </a:lnTo>
                  <a:lnTo>
                    <a:pt x="8" y="1"/>
                  </a:lnTo>
                  <a:lnTo>
                    <a:pt x="13" y="8"/>
                  </a:lnTo>
                  <a:lnTo>
                    <a:pt x="14" y="26"/>
                  </a:lnTo>
                  <a:lnTo>
                    <a:pt x="5" y="25"/>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3" name="Freeform 87"/>
            <p:cNvSpPr>
              <a:spLocks/>
            </p:cNvSpPr>
            <p:nvPr/>
          </p:nvSpPr>
          <p:spPr bwMode="auto">
            <a:xfrm>
              <a:off x="545" y="1033"/>
              <a:ext cx="19" cy="29"/>
            </a:xfrm>
            <a:custGeom>
              <a:avLst/>
              <a:gdLst>
                <a:gd name="T0" fmla="*/ 14 w 19"/>
                <a:gd name="T1" fmla="*/ 1 h 29"/>
                <a:gd name="T2" fmla="*/ 0 w 19"/>
                <a:gd name="T3" fmla="*/ 0 h 29"/>
                <a:gd name="T4" fmla="*/ 2 w 19"/>
                <a:gd name="T5" fmla="*/ 19 h 29"/>
                <a:gd name="T6" fmla="*/ 11 w 19"/>
                <a:gd name="T7" fmla="*/ 15 h 29"/>
                <a:gd name="T8" fmla="*/ 13 w 19"/>
                <a:gd name="T9" fmla="*/ 29 h 29"/>
                <a:gd name="T10" fmla="*/ 19 w 19"/>
                <a:gd name="T11" fmla="*/ 15 h 29"/>
                <a:gd name="T12" fmla="*/ 14 w 19"/>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14" y="1"/>
                  </a:moveTo>
                  <a:lnTo>
                    <a:pt x="0" y="0"/>
                  </a:lnTo>
                  <a:lnTo>
                    <a:pt x="2" y="19"/>
                  </a:lnTo>
                  <a:lnTo>
                    <a:pt x="11" y="15"/>
                  </a:lnTo>
                  <a:lnTo>
                    <a:pt x="13" y="29"/>
                  </a:lnTo>
                  <a:lnTo>
                    <a:pt x="19" y="15"/>
                  </a:lnTo>
                  <a:lnTo>
                    <a:pt x="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4" name="Freeform 88"/>
            <p:cNvSpPr>
              <a:spLocks/>
            </p:cNvSpPr>
            <p:nvPr/>
          </p:nvSpPr>
          <p:spPr bwMode="auto">
            <a:xfrm>
              <a:off x="609" y="1011"/>
              <a:ext cx="69" cy="76"/>
            </a:xfrm>
            <a:custGeom>
              <a:avLst/>
              <a:gdLst>
                <a:gd name="T0" fmla="*/ 23 w 69"/>
                <a:gd name="T1" fmla="*/ 10 h 76"/>
                <a:gd name="T2" fmla="*/ 0 w 69"/>
                <a:gd name="T3" fmla="*/ 15 h 76"/>
                <a:gd name="T4" fmla="*/ 23 w 69"/>
                <a:gd name="T5" fmla="*/ 4 h 76"/>
                <a:gd name="T6" fmla="*/ 51 w 69"/>
                <a:gd name="T7" fmla="*/ 0 h 76"/>
                <a:gd name="T8" fmla="*/ 63 w 69"/>
                <a:gd name="T9" fmla="*/ 19 h 76"/>
                <a:gd name="T10" fmla="*/ 61 w 69"/>
                <a:gd name="T11" fmla="*/ 63 h 76"/>
                <a:gd name="T12" fmla="*/ 69 w 69"/>
                <a:gd name="T13" fmla="*/ 76 h 76"/>
                <a:gd name="T14" fmla="*/ 41 w 69"/>
                <a:gd name="T15" fmla="*/ 68 h 76"/>
                <a:gd name="T16" fmla="*/ 51 w 69"/>
                <a:gd name="T17" fmla="*/ 31 h 76"/>
                <a:gd name="T18" fmla="*/ 10 w 69"/>
                <a:gd name="T19" fmla="*/ 27 h 76"/>
                <a:gd name="T20" fmla="*/ 35 w 69"/>
                <a:gd name="T21" fmla="*/ 20 h 76"/>
                <a:gd name="T22" fmla="*/ 36 w 69"/>
                <a:gd name="T23" fmla="*/ 14 h 76"/>
                <a:gd name="T24" fmla="*/ 23 w 69"/>
                <a:gd name="T25"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6">
                  <a:moveTo>
                    <a:pt x="23" y="10"/>
                  </a:moveTo>
                  <a:lnTo>
                    <a:pt x="0" y="15"/>
                  </a:lnTo>
                  <a:lnTo>
                    <a:pt x="23" y="4"/>
                  </a:lnTo>
                  <a:lnTo>
                    <a:pt x="51" y="0"/>
                  </a:lnTo>
                  <a:lnTo>
                    <a:pt x="63" y="19"/>
                  </a:lnTo>
                  <a:lnTo>
                    <a:pt x="61" y="63"/>
                  </a:lnTo>
                  <a:lnTo>
                    <a:pt x="69" y="76"/>
                  </a:lnTo>
                  <a:lnTo>
                    <a:pt x="41" y="68"/>
                  </a:lnTo>
                  <a:lnTo>
                    <a:pt x="51" y="31"/>
                  </a:lnTo>
                  <a:lnTo>
                    <a:pt x="10" y="27"/>
                  </a:lnTo>
                  <a:lnTo>
                    <a:pt x="35" y="20"/>
                  </a:lnTo>
                  <a:lnTo>
                    <a:pt x="36" y="14"/>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5" name="Freeform 89"/>
            <p:cNvSpPr>
              <a:spLocks/>
            </p:cNvSpPr>
            <p:nvPr/>
          </p:nvSpPr>
          <p:spPr bwMode="auto">
            <a:xfrm>
              <a:off x="644" y="1100"/>
              <a:ext cx="50" cy="12"/>
            </a:xfrm>
            <a:custGeom>
              <a:avLst/>
              <a:gdLst>
                <a:gd name="T0" fmla="*/ 0 w 50"/>
                <a:gd name="T1" fmla="*/ 7 h 12"/>
                <a:gd name="T2" fmla="*/ 25 w 50"/>
                <a:gd name="T3" fmla="*/ 0 h 12"/>
                <a:gd name="T4" fmla="*/ 42 w 50"/>
                <a:gd name="T5" fmla="*/ 1 h 12"/>
                <a:gd name="T6" fmla="*/ 50 w 50"/>
                <a:gd name="T7" fmla="*/ 7 h 12"/>
                <a:gd name="T8" fmla="*/ 28 w 50"/>
                <a:gd name="T9" fmla="*/ 12 h 12"/>
                <a:gd name="T10" fmla="*/ 0 w 50"/>
                <a:gd name="T11" fmla="*/ 7 h 12"/>
              </a:gdLst>
              <a:ahLst/>
              <a:cxnLst>
                <a:cxn ang="0">
                  <a:pos x="T0" y="T1"/>
                </a:cxn>
                <a:cxn ang="0">
                  <a:pos x="T2" y="T3"/>
                </a:cxn>
                <a:cxn ang="0">
                  <a:pos x="T4" y="T5"/>
                </a:cxn>
                <a:cxn ang="0">
                  <a:pos x="T6" y="T7"/>
                </a:cxn>
                <a:cxn ang="0">
                  <a:pos x="T8" y="T9"/>
                </a:cxn>
                <a:cxn ang="0">
                  <a:pos x="T10" y="T11"/>
                </a:cxn>
              </a:cxnLst>
              <a:rect l="0" t="0" r="r" b="b"/>
              <a:pathLst>
                <a:path w="50" h="12">
                  <a:moveTo>
                    <a:pt x="0" y="7"/>
                  </a:moveTo>
                  <a:lnTo>
                    <a:pt x="25" y="0"/>
                  </a:lnTo>
                  <a:lnTo>
                    <a:pt x="42" y="1"/>
                  </a:lnTo>
                  <a:lnTo>
                    <a:pt x="50" y="7"/>
                  </a:lnTo>
                  <a:lnTo>
                    <a:pt x="28" y="1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6" name="Freeform 90"/>
            <p:cNvSpPr>
              <a:spLocks/>
            </p:cNvSpPr>
            <p:nvPr/>
          </p:nvSpPr>
          <p:spPr bwMode="auto">
            <a:xfrm>
              <a:off x="690" y="1013"/>
              <a:ext cx="42" cy="28"/>
            </a:xfrm>
            <a:custGeom>
              <a:avLst/>
              <a:gdLst>
                <a:gd name="T0" fmla="*/ 33 w 42"/>
                <a:gd name="T1" fmla="*/ 0 h 28"/>
                <a:gd name="T2" fmla="*/ 0 w 42"/>
                <a:gd name="T3" fmla="*/ 8 h 28"/>
                <a:gd name="T4" fmla="*/ 1 w 42"/>
                <a:gd name="T5" fmla="*/ 28 h 28"/>
                <a:gd name="T6" fmla="*/ 32 w 42"/>
                <a:gd name="T7" fmla="*/ 25 h 28"/>
                <a:gd name="T8" fmla="*/ 15 w 42"/>
                <a:gd name="T9" fmla="*/ 19 h 28"/>
                <a:gd name="T10" fmla="*/ 15 w 42"/>
                <a:gd name="T11" fmla="*/ 13 h 28"/>
                <a:gd name="T12" fmla="*/ 33 w 42"/>
                <a:gd name="T13" fmla="*/ 10 h 28"/>
                <a:gd name="T14" fmla="*/ 42 w 42"/>
                <a:gd name="T15" fmla="*/ 10 h 28"/>
                <a:gd name="T16" fmla="*/ 33 w 4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8">
                  <a:moveTo>
                    <a:pt x="33" y="0"/>
                  </a:moveTo>
                  <a:lnTo>
                    <a:pt x="0" y="8"/>
                  </a:lnTo>
                  <a:lnTo>
                    <a:pt x="1" y="28"/>
                  </a:lnTo>
                  <a:lnTo>
                    <a:pt x="32" y="25"/>
                  </a:lnTo>
                  <a:lnTo>
                    <a:pt x="15" y="19"/>
                  </a:lnTo>
                  <a:lnTo>
                    <a:pt x="15" y="13"/>
                  </a:lnTo>
                  <a:lnTo>
                    <a:pt x="33" y="10"/>
                  </a:lnTo>
                  <a:lnTo>
                    <a:pt x="42" y="1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7" name="Freeform 91"/>
            <p:cNvSpPr>
              <a:spLocks/>
            </p:cNvSpPr>
            <p:nvPr/>
          </p:nvSpPr>
          <p:spPr bwMode="auto">
            <a:xfrm>
              <a:off x="482" y="2526"/>
              <a:ext cx="111" cy="45"/>
            </a:xfrm>
            <a:custGeom>
              <a:avLst/>
              <a:gdLst>
                <a:gd name="T0" fmla="*/ 0 w 111"/>
                <a:gd name="T1" fmla="*/ 1 h 45"/>
                <a:gd name="T2" fmla="*/ 2 w 111"/>
                <a:gd name="T3" fmla="*/ 17 h 45"/>
                <a:gd name="T4" fmla="*/ 7 w 111"/>
                <a:gd name="T5" fmla="*/ 30 h 45"/>
                <a:gd name="T6" fmla="*/ 14 w 111"/>
                <a:gd name="T7" fmla="*/ 38 h 45"/>
                <a:gd name="T8" fmla="*/ 22 w 111"/>
                <a:gd name="T9" fmla="*/ 39 h 45"/>
                <a:gd name="T10" fmla="*/ 24 w 111"/>
                <a:gd name="T11" fmla="*/ 40 h 45"/>
                <a:gd name="T12" fmla="*/ 26 w 111"/>
                <a:gd name="T13" fmla="*/ 41 h 45"/>
                <a:gd name="T14" fmla="*/ 27 w 111"/>
                <a:gd name="T15" fmla="*/ 44 h 45"/>
                <a:gd name="T16" fmla="*/ 29 w 111"/>
                <a:gd name="T17" fmla="*/ 45 h 45"/>
                <a:gd name="T18" fmla="*/ 28 w 111"/>
                <a:gd name="T19" fmla="*/ 43 h 45"/>
                <a:gd name="T20" fmla="*/ 27 w 111"/>
                <a:gd name="T21" fmla="*/ 40 h 45"/>
                <a:gd name="T22" fmla="*/ 26 w 111"/>
                <a:gd name="T23" fmla="*/ 38 h 45"/>
                <a:gd name="T24" fmla="*/ 25 w 111"/>
                <a:gd name="T25" fmla="*/ 37 h 45"/>
                <a:gd name="T26" fmla="*/ 26 w 111"/>
                <a:gd name="T27" fmla="*/ 37 h 45"/>
                <a:gd name="T28" fmla="*/ 27 w 111"/>
                <a:gd name="T29" fmla="*/ 38 h 45"/>
                <a:gd name="T30" fmla="*/ 27 w 111"/>
                <a:gd name="T31" fmla="*/ 39 h 45"/>
                <a:gd name="T32" fmla="*/ 28 w 111"/>
                <a:gd name="T33" fmla="*/ 39 h 45"/>
                <a:gd name="T34" fmla="*/ 33 w 111"/>
                <a:gd name="T35" fmla="*/ 35 h 45"/>
                <a:gd name="T36" fmla="*/ 41 w 111"/>
                <a:gd name="T37" fmla="*/ 32 h 45"/>
                <a:gd name="T38" fmla="*/ 48 w 111"/>
                <a:gd name="T39" fmla="*/ 30 h 45"/>
                <a:gd name="T40" fmla="*/ 57 w 111"/>
                <a:gd name="T41" fmla="*/ 28 h 45"/>
                <a:gd name="T42" fmla="*/ 65 w 111"/>
                <a:gd name="T43" fmla="*/ 26 h 45"/>
                <a:gd name="T44" fmla="*/ 73 w 111"/>
                <a:gd name="T45" fmla="*/ 25 h 45"/>
                <a:gd name="T46" fmla="*/ 81 w 111"/>
                <a:gd name="T47" fmla="*/ 24 h 45"/>
                <a:gd name="T48" fmla="*/ 88 w 111"/>
                <a:gd name="T49" fmla="*/ 24 h 45"/>
                <a:gd name="T50" fmla="*/ 91 w 111"/>
                <a:gd name="T51" fmla="*/ 23 h 45"/>
                <a:gd name="T52" fmla="*/ 94 w 111"/>
                <a:gd name="T53" fmla="*/ 22 h 45"/>
                <a:gd name="T54" fmla="*/ 97 w 111"/>
                <a:gd name="T55" fmla="*/ 22 h 45"/>
                <a:gd name="T56" fmla="*/ 100 w 111"/>
                <a:gd name="T57" fmla="*/ 21 h 45"/>
                <a:gd name="T58" fmla="*/ 103 w 111"/>
                <a:gd name="T59" fmla="*/ 16 h 45"/>
                <a:gd name="T60" fmla="*/ 105 w 111"/>
                <a:gd name="T61" fmla="*/ 12 h 45"/>
                <a:gd name="T62" fmla="*/ 108 w 111"/>
                <a:gd name="T63" fmla="*/ 6 h 45"/>
                <a:gd name="T64" fmla="*/ 111 w 111"/>
                <a:gd name="T65" fmla="*/ 0 h 45"/>
                <a:gd name="T66" fmla="*/ 100 w 111"/>
                <a:gd name="T67" fmla="*/ 1 h 45"/>
                <a:gd name="T68" fmla="*/ 88 w 111"/>
                <a:gd name="T69" fmla="*/ 2 h 45"/>
                <a:gd name="T70" fmla="*/ 73 w 111"/>
                <a:gd name="T71" fmla="*/ 2 h 45"/>
                <a:gd name="T72" fmla="*/ 58 w 111"/>
                <a:gd name="T73" fmla="*/ 3 h 45"/>
                <a:gd name="T74" fmla="*/ 41 w 111"/>
                <a:gd name="T75" fmla="*/ 3 h 45"/>
                <a:gd name="T76" fmla="*/ 25 w 111"/>
                <a:gd name="T77" fmla="*/ 3 h 45"/>
                <a:gd name="T78" fmla="*/ 11 w 111"/>
                <a:gd name="T79" fmla="*/ 2 h 45"/>
                <a:gd name="T80" fmla="*/ 0 w 111"/>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 h="45">
                  <a:moveTo>
                    <a:pt x="0" y="1"/>
                  </a:moveTo>
                  <a:lnTo>
                    <a:pt x="2" y="17"/>
                  </a:lnTo>
                  <a:lnTo>
                    <a:pt x="7" y="30"/>
                  </a:lnTo>
                  <a:lnTo>
                    <a:pt x="14" y="38"/>
                  </a:lnTo>
                  <a:lnTo>
                    <a:pt x="22" y="39"/>
                  </a:lnTo>
                  <a:lnTo>
                    <a:pt x="24" y="40"/>
                  </a:lnTo>
                  <a:lnTo>
                    <a:pt x="26" y="41"/>
                  </a:lnTo>
                  <a:lnTo>
                    <a:pt x="27" y="44"/>
                  </a:lnTo>
                  <a:lnTo>
                    <a:pt x="29" y="45"/>
                  </a:lnTo>
                  <a:lnTo>
                    <a:pt x="28" y="43"/>
                  </a:lnTo>
                  <a:lnTo>
                    <a:pt x="27" y="40"/>
                  </a:lnTo>
                  <a:lnTo>
                    <a:pt x="26" y="38"/>
                  </a:lnTo>
                  <a:lnTo>
                    <a:pt x="25" y="37"/>
                  </a:lnTo>
                  <a:lnTo>
                    <a:pt x="26" y="37"/>
                  </a:lnTo>
                  <a:lnTo>
                    <a:pt x="27" y="38"/>
                  </a:lnTo>
                  <a:lnTo>
                    <a:pt x="27" y="39"/>
                  </a:lnTo>
                  <a:lnTo>
                    <a:pt x="28" y="39"/>
                  </a:lnTo>
                  <a:lnTo>
                    <a:pt x="33" y="35"/>
                  </a:lnTo>
                  <a:lnTo>
                    <a:pt x="41" y="32"/>
                  </a:lnTo>
                  <a:lnTo>
                    <a:pt x="48" y="30"/>
                  </a:lnTo>
                  <a:lnTo>
                    <a:pt x="57" y="28"/>
                  </a:lnTo>
                  <a:lnTo>
                    <a:pt x="65" y="26"/>
                  </a:lnTo>
                  <a:lnTo>
                    <a:pt x="73" y="25"/>
                  </a:lnTo>
                  <a:lnTo>
                    <a:pt x="81" y="24"/>
                  </a:lnTo>
                  <a:lnTo>
                    <a:pt x="88" y="24"/>
                  </a:lnTo>
                  <a:lnTo>
                    <a:pt x="91" y="23"/>
                  </a:lnTo>
                  <a:lnTo>
                    <a:pt x="94" y="22"/>
                  </a:lnTo>
                  <a:lnTo>
                    <a:pt x="97" y="22"/>
                  </a:lnTo>
                  <a:lnTo>
                    <a:pt x="100" y="21"/>
                  </a:lnTo>
                  <a:lnTo>
                    <a:pt x="103" y="16"/>
                  </a:lnTo>
                  <a:lnTo>
                    <a:pt x="105" y="12"/>
                  </a:lnTo>
                  <a:lnTo>
                    <a:pt x="108" y="6"/>
                  </a:lnTo>
                  <a:lnTo>
                    <a:pt x="111" y="0"/>
                  </a:lnTo>
                  <a:lnTo>
                    <a:pt x="100" y="1"/>
                  </a:lnTo>
                  <a:lnTo>
                    <a:pt x="88" y="2"/>
                  </a:lnTo>
                  <a:lnTo>
                    <a:pt x="73" y="2"/>
                  </a:lnTo>
                  <a:lnTo>
                    <a:pt x="58" y="3"/>
                  </a:lnTo>
                  <a:lnTo>
                    <a:pt x="41" y="3"/>
                  </a:lnTo>
                  <a:lnTo>
                    <a:pt x="25" y="3"/>
                  </a:lnTo>
                  <a:lnTo>
                    <a:pt x="11" y="2"/>
                  </a:lnTo>
                  <a:lnTo>
                    <a:pt x="0" y="1"/>
                  </a:lnTo>
                  <a:close/>
                </a:path>
              </a:pathLst>
            </a:custGeom>
            <a:solidFill>
              <a:srgbClr val="661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8" name="Freeform 92"/>
            <p:cNvSpPr>
              <a:spLocks/>
            </p:cNvSpPr>
            <p:nvPr/>
          </p:nvSpPr>
          <p:spPr bwMode="auto">
            <a:xfrm>
              <a:off x="480" y="2410"/>
              <a:ext cx="117" cy="119"/>
            </a:xfrm>
            <a:custGeom>
              <a:avLst/>
              <a:gdLst>
                <a:gd name="T0" fmla="*/ 113 w 117"/>
                <a:gd name="T1" fmla="*/ 116 h 119"/>
                <a:gd name="T2" fmla="*/ 114 w 117"/>
                <a:gd name="T3" fmla="*/ 113 h 119"/>
                <a:gd name="T4" fmla="*/ 115 w 117"/>
                <a:gd name="T5" fmla="*/ 110 h 119"/>
                <a:gd name="T6" fmla="*/ 116 w 117"/>
                <a:gd name="T7" fmla="*/ 107 h 119"/>
                <a:gd name="T8" fmla="*/ 117 w 117"/>
                <a:gd name="T9" fmla="*/ 105 h 119"/>
                <a:gd name="T10" fmla="*/ 111 w 117"/>
                <a:gd name="T11" fmla="*/ 94 h 119"/>
                <a:gd name="T12" fmla="*/ 105 w 117"/>
                <a:gd name="T13" fmla="*/ 76 h 119"/>
                <a:gd name="T14" fmla="*/ 99 w 117"/>
                <a:gd name="T15" fmla="*/ 58 h 119"/>
                <a:gd name="T16" fmla="*/ 97 w 117"/>
                <a:gd name="T17" fmla="*/ 47 h 119"/>
                <a:gd name="T18" fmla="*/ 94 w 117"/>
                <a:gd name="T19" fmla="*/ 42 h 119"/>
                <a:gd name="T20" fmla="*/ 88 w 117"/>
                <a:gd name="T21" fmla="*/ 37 h 119"/>
                <a:gd name="T22" fmla="*/ 78 w 117"/>
                <a:gd name="T23" fmla="*/ 33 h 119"/>
                <a:gd name="T24" fmla="*/ 68 w 117"/>
                <a:gd name="T25" fmla="*/ 28 h 119"/>
                <a:gd name="T26" fmla="*/ 57 w 117"/>
                <a:gd name="T27" fmla="*/ 22 h 119"/>
                <a:gd name="T28" fmla="*/ 47 w 117"/>
                <a:gd name="T29" fmla="*/ 17 h 119"/>
                <a:gd name="T30" fmla="*/ 39 w 117"/>
                <a:gd name="T31" fmla="*/ 10 h 119"/>
                <a:gd name="T32" fmla="*/ 33 w 117"/>
                <a:gd name="T33" fmla="*/ 0 h 119"/>
                <a:gd name="T34" fmla="*/ 26 w 117"/>
                <a:gd name="T35" fmla="*/ 3 h 119"/>
                <a:gd name="T36" fmla="*/ 20 w 117"/>
                <a:gd name="T37" fmla="*/ 6 h 119"/>
                <a:gd name="T38" fmla="*/ 15 w 117"/>
                <a:gd name="T39" fmla="*/ 9 h 119"/>
                <a:gd name="T40" fmla="*/ 11 w 117"/>
                <a:gd name="T41" fmla="*/ 11 h 119"/>
                <a:gd name="T42" fmla="*/ 6 w 117"/>
                <a:gd name="T43" fmla="*/ 23 h 119"/>
                <a:gd name="T44" fmla="*/ 2 w 117"/>
                <a:gd name="T45" fmla="*/ 51 h 119"/>
                <a:gd name="T46" fmla="*/ 0 w 117"/>
                <a:gd name="T47" fmla="*/ 83 h 119"/>
                <a:gd name="T48" fmla="*/ 2 w 117"/>
                <a:gd name="T49" fmla="*/ 117 h 119"/>
                <a:gd name="T50" fmla="*/ 13 w 117"/>
                <a:gd name="T51" fmla="*/ 118 h 119"/>
                <a:gd name="T52" fmla="*/ 27 w 117"/>
                <a:gd name="T53" fmla="*/ 119 h 119"/>
                <a:gd name="T54" fmla="*/ 43 w 117"/>
                <a:gd name="T55" fmla="*/ 119 h 119"/>
                <a:gd name="T56" fmla="*/ 60 w 117"/>
                <a:gd name="T57" fmla="*/ 119 h 119"/>
                <a:gd name="T58" fmla="*/ 75 w 117"/>
                <a:gd name="T59" fmla="*/ 118 h 119"/>
                <a:gd name="T60" fmla="*/ 90 w 117"/>
                <a:gd name="T61" fmla="*/ 118 h 119"/>
                <a:gd name="T62" fmla="*/ 102 w 117"/>
                <a:gd name="T63" fmla="*/ 117 h 119"/>
                <a:gd name="T64" fmla="*/ 113 w 117"/>
                <a:gd name="T65"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9">
                  <a:moveTo>
                    <a:pt x="113" y="116"/>
                  </a:moveTo>
                  <a:lnTo>
                    <a:pt x="114" y="113"/>
                  </a:lnTo>
                  <a:lnTo>
                    <a:pt x="115" y="110"/>
                  </a:lnTo>
                  <a:lnTo>
                    <a:pt x="116" y="107"/>
                  </a:lnTo>
                  <a:lnTo>
                    <a:pt x="117" y="105"/>
                  </a:lnTo>
                  <a:lnTo>
                    <a:pt x="111" y="94"/>
                  </a:lnTo>
                  <a:lnTo>
                    <a:pt x="105" y="76"/>
                  </a:lnTo>
                  <a:lnTo>
                    <a:pt x="99" y="58"/>
                  </a:lnTo>
                  <a:lnTo>
                    <a:pt x="97" y="47"/>
                  </a:lnTo>
                  <a:lnTo>
                    <a:pt x="94" y="42"/>
                  </a:lnTo>
                  <a:lnTo>
                    <a:pt x="88" y="37"/>
                  </a:lnTo>
                  <a:lnTo>
                    <a:pt x="78" y="33"/>
                  </a:lnTo>
                  <a:lnTo>
                    <a:pt x="68" y="28"/>
                  </a:lnTo>
                  <a:lnTo>
                    <a:pt x="57" y="22"/>
                  </a:lnTo>
                  <a:lnTo>
                    <a:pt x="47" y="17"/>
                  </a:lnTo>
                  <a:lnTo>
                    <a:pt x="39" y="10"/>
                  </a:lnTo>
                  <a:lnTo>
                    <a:pt x="33" y="0"/>
                  </a:lnTo>
                  <a:lnTo>
                    <a:pt x="26" y="3"/>
                  </a:lnTo>
                  <a:lnTo>
                    <a:pt x="20" y="6"/>
                  </a:lnTo>
                  <a:lnTo>
                    <a:pt x="15" y="9"/>
                  </a:lnTo>
                  <a:lnTo>
                    <a:pt x="11" y="11"/>
                  </a:lnTo>
                  <a:lnTo>
                    <a:pt x="6" y="23"/>
                  </a:lnTo>
                  <a:lnTo>
                    <a:pt x="2" y="51"/>
                  </a:lnTo>
                  <a:lnTo>
                    <a:pt x="0" y="83"/>
                  </a:lnTo>
                  <a:lnTo>
                    <a:pt x="2" y="117"/>
                  </a:lnTo>
                  <a:lnTo>
                    <a:pt x="13" y="118"/>
                  </a:lnTo>
                  <a:lnTo>
                    <a:pt x="27" y="119"/>
                  </a:lnTo>
                  <a:lnTo>
                    <a:pt x="43" y="119"/>
                  </a:lnTo>
                  <a:lnTo>
                    <a:pt x="60" y="119"/>
                  </a:lnTo>
                  <a:lnTo>
                    <a:pt x="75" y="118"/>
                  </a:lnTo>
                  <a:lnTo>
                    <a:pt x="90" y="118"/>
                  </a:lnTo>
                  <a:lnTo>
                    <a:pt x="102" y="117"/>
                  </a:lnTo>
                  <a:lnTo>
                    <a:pt x="113" y="116"/>
                  </a:lnTo>
                  <a:close/>
                </a:path>
              </a:pathLst>
            </a:custGeom>
            <a:solidFill>
              <a:srgbClr val="9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49" name="Freeform 93"/>
            <p:cNvSpPr>
              <a:spLocks/>
            </p:cNvSpPr>
            <p:nvPr/>
          </p:nvSpPr>
          <p:spPr bwMode="auto">
            <a:xfrm>
              <a:off x="510" y="2545"/>
              <a:ext cx="122" cy="114"/>
            </a:xfrm>
            <a:custGeom>
              <a:avLst/>
              <a:gdLst>
                <a:gd name="T0" fmla="*/ 120 w 122"/>
                <a:gd name="T1" fmla="*/ 89 h 114"/>
                <a:gd name="T2" fmla="*/ 121 w 122"/>
                <a:gd name="T3" fmla="*/ 81 h 114"/>
                <a:gd name="T4" fmla="*/ 122 w 122"/>
                <a:gd name="T5" fmla="*/ 73 h 114"/>
                <a:gd name="T6" fmla="*/ 122 w 122"/>
                <a:gd name="T7" fmla="*/ 64 h 114"/>
                <a:gd name="T8" fmla="*/ 121 w 122"/>
                <a:gd name="T9" fmla="*/ 56 h 114"/>
                <a:gd name="T10" fmla="*/ 92 w 122"/>
                <a:gd name="T11" fmla="*/ 61 h 114"/>
                <a:gd name="T12" fmla="*/ 70 w 122"/>
                <a:gd name="T13" fmla="*/ 62 h 114"/>
                <a:gd name="T14" fmla="*/ 56 w 122"/>
                <a:gd name="T15" fmla="*/ 58 h 114"/>
                <a:gd name="T16" fmla="*/ 45 w 122"/>
                <a:gd name="T17" fmla="*/ 52 h 114"/>
                <a:gd name="T18" fmla="*/ 40 w 122"/>
                <a:gd name="T19" fmla="*/ 43 h 114"/>
                <a:gd name="T20" fmla="*/ 37 w 122"/>
                <a:gd name="T21" fmla="*/ 35 h 114"/>
                <a:gd name="T22" fmla="*/ 36 w 122"/>
                <a:gd name="T23" fmla="*/ 27 h 114"/>
                <a:gd name="T24" fmla="*/ 36 w 122"/>
                <a:gd name="T25" fmla="*/ 20 h 114"/>
                <a:gd name="T26" fmla="*/ 37 w 122"/>
                <a:gd name="T27" fmla="*/ 18 h 114"/>
                <a:gd name="T28" fmla="*/ 40 w 122"/>
                <a:gd name="T29" fmla="*/ 16 h 114"/>
                <a:gd name="T30" fmla="*/ 45 w 122"/>
                <a:gd name="T31" fmla="*/ 14 h 114"/>
                <a:gd name="T32" fmla="*/ 50 w 122"/>
                <a:gd name="T33" fmla="*/ 11 h 114"/>
                <a:gd name="T34" fmla="*/ 57 w 122"/>
                <a:gd name="T35" fmla="*/ 9 h 114"/>
                <a:gd name="T36" fmla="*/ 62 w 122"/>
                <a:gd name="T37" fmla="*/ 7 h 114"/>
                <a:gd name="T38" fmla="*/ 67 w 122"/>
                <a:gd name="T39" fmla="*/ 5 h 114"/>
                <a:gd name="T40" fmla="*/ 70 w 122"/>
                <a:gd name="T41" fmla="*/ 4 h 114"/>
                <a:gd name="T42" fmla="*/ 65 w 122"/>
                <a:gd name="T43" fmla="*/ 2 h 114"/>
                <a:gd name="T44" fmla="*/ 57 w 122"/>
                <a:gd name="T45" fmla="*/ 0 h 114"/>
                <a:gd name="T46" fmla="*/ 46 w 122"/>
                <a:gd name="T47" fmla="*/ 0 h 114"/>
                <a:gd name="T48" fmla="*/ 36 w 122"/>
                <a:gd name="T49" fmla="*/ 3 h 114"/>
                <a:gd name="T50" fmla="*/ 24 w 122"/>
                <a:gd name="T51" fmla="*/ 5 h 114"/>
                <a:gd name="T52" fmla="*/ 14 w 122"/>
                <a:gd name="T53" fmla="*/ 9 h 114"/>
                <a:gd name="T54" fmla="*/ 5 w 122"/>
                <a:gd name="T55" fmla="*/ 13 h 114"/>
                <a:gd name="T56" fmla="*/ 0 w 122"/>
                <a:gd name="T57" fmla="*/ 19 h 114"/>
                <a:gd name="T58" fmla="*/ 2 w 122"/>
                <a:gd name="T59" fmla="*/ 20 h 114"/>
                <a:gd name="T60" fmla="*/ 3 w 122"/>
                <a:gd name="T61" fmla="*/ 20 h 114"/>
                <a:gd name="T62" fmla="*/ 5 w 122"/>
                <a:gd name="T63" fmla="*/ 20 h 114"/>
                <a:gd name="T64" fmla="*/ 7 w 122"/>
                <a:gd name="T65" fmla="*/ 21 h 114"/>
                <a:gd name="T66" fmla="*/ 12 w 122"/>
                <a:gd name="T67" fmla="*/ 25 h 114"/>
                <a:gd name="T68" fmla="*/ 17 w 122"/>
                <a:gd name="T69" fmla="*/ 30 h 114"/>
                <a:gd name="T70" fmla="*/ 21 w 122"/>
                <a:gd name="T71" fmla="*/ 38 h 114"/>
                <a:gd name="T72" fmla="*/ 26 w 122"/>
                <a:gd name="T73" fmla="*/ 47 h 114"/>
                <a:gd name="T74" fmla="*/ 31 w 122"/>
                <a:gd name="T75" fmla="*/ 57 h 114"/>
                <a:gd name="T76" fmla="*/ 33 w 122"/>
                <a:gd name="T77" fmla="*/ 68 h 114"/>
                <a:gd name="T78" fmla="*/ 33 w 122"/>
                <a:gd name="T79" fmla="*/ 79 h 114"/>
                <a:gd name="T80" fmla="*/ 31 w 122"/>
                <a:gd name="T81" fmla="*/ 89 h 114"/>
                <a:gd name="T82" fmla="*/ 33 w 122"/>
                <a:gd name="T83" fmla="*/ 92 h 114"/>
                <a:gd name="T84" fmla="*/ 35 w 122"/>
                <a:gd name="T85" fmla="*/ 97 h 114"/>
                <a:gd name="T86" fmla="*/ 39 w 122"/>
                <a:gd name="T87" fmla="*/ 101 h 114"/>
                <a:gd name="T88" fmla="*/ 44 w 122"/>
                <a:gd name="T89" fmla="*/ 105 h 114"/>
                <a:gd name="T90" fmla="*/ 52 w 122"/>
                <a:gd name="T91" fmla="*/ 109 h 114"/>
                <a:gd name="T92" fmla="*/ 62 w 122"/>
                <a:gd name="T93" fmla="*/ 113 h 114"/>
                <a:gd name="T94" fmla="*/ 74 w 122"/>
                <a:gd name="T95" fmla="*/ 114 h 114"/>
                <a:gd name="T96" fmla="*/ 89 w 122"/>
                <a:gd name="T97" fmla="*/ 114 h 114"/>
                <a:gd name="T98" fmla="*/ 99 w 122"/>
                <a:gd name="T99" fmla="*/ 109 h 114"/>
                <a:gd name="T100" fmla="*/ 108 w 122"/>
                <a:gd name="T101" fmla="*/ 104 h 114"/>
                <a:gd name="T102" fmla="*/ 114 w 122"/>
                <a:gd name="T103" fmla="*/ 98 h 114"/>
                <a:gd name="T104" fmla="*/ 120 w 122"/>
                <a:gd name="T105" fmla="*/ 8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 h="114">
                  <a:moveTo>
                    <a:pt x="120" y="89"/>
                  </a:moveTo>
                  <a:lnTo>
                    <a:pt x="121" y="81"/>
                  </a:lnTo>
                  <a:lnTo>
                    <a:pt x="122" y="73"/>
                  </a:lnTo>
                  <a:lnTo>
                    <a:pt x="122" y="64"/>
                  </a:lnTo>
                  <a:lnTo>
                    <a:pt x="121" y="56"/>
                  </a:lnTo>
                  <a:lnTo>
                    <a:pt x="92" y="61"/>
                  </a:lnTo>
                  <a:lnTo>
                    <a:pt x="70" y="62"/>
                  </a:lnTo>
                  <a:lnTo>
                    <a:pt x="56" y="58"/>
                  </a:lnTo>
                  <a:lnTo>
                    <a:pt x="45" y="52"/>
                  </a:lnTo>
                  <a:lnTo>
                    <a:pt x="40" y="43"/>
                  </a:lnTo>
                  <a:lnTo>
                    <a:pt x="37" y="35"/>
                  </a:lnTo>
                  <a:lnTo>
                    <a:pt x="36" y="27"/>
                  </a:lnTo>
                  <a:lnTo>
                    <a:pt x="36" y="20"/>
                  </a:lnTo>
                  <a:lnTo>
                    <a:pt x="37" y="18"/>
                  </a:lnTo>
                  <a:lnTo>
                    <a:pt x="40" y="16"/>
                  </a:lnTo>
                  <a:lnTo>
                    <a:pt x="45" y="14"/>
                  </a:lnTo>
                  <a:lnTo>
                    <a:pt x="50" y="11"/>
                  </a:lnTo>
                  <a:lnTo>
                    <a:pt x="57" y="9"/>
                  </a:lnTo>
                  <a:lnTo>
                    <a:pt x="62" y="7"/>
                  </a:lnTo>
                  <a:lnTo>
                    <a:pt x="67" y="5"/>
                  </a:lnTo>
                  <a:lnTo>
                    <a:pt x="70" y="4"/>
                  </a:lnTo>
                  <a:lnTo>
                    <a:pt x="65" y="2"/>
                  </a:lnTo>
                  <a:lnTo>
                    <a:pt x="57" y="0"/>
                  </a:lnTo>
                  <a:lnTo>
                    <a:pt x="46" y="0"/>
                  </a:lnTo>
                  <a:lnTo>
                    <a:pt x="36" y="3"/>
                  </a:lnTo>
                  <a:lnTo>
                    <a:pt x="24" y="5"/>
                  </a:lnTo>
                  <a:lnTo>
                    <a:pt x="14" y="9"/>
                  </a:lnTo>
                  <a:lnTo>
                    <a:pt x="5" y="13"/>
                  </a:lnTo>
                  <a:lnTo>
                    <a:pt x="0" y="19"/>
                  </a:lnTo>
                  <a:lnTo>
                    <a:pt x="2" y="20"/>
                  </a:lnTo>
                  <a:lnTo>
                    <a:pt x="3" y="20"/>
                  </a:lnTo>
                  <a:lnTo>
                    <a:pt x="5" y="20"/>
                  </a:lnTo>
                  <a:lnTo>
                    <a:pt x="7" y="21"/>
                  </a:lnTo>
                  <a:lnTo>
                    <a:pt x="12" y="25"/>
                  </a:lnTo>
                  <a:lnTo>
                    <a:pt x="17" y="30"/>
                  </a:lnTo>
                  <a:lnTo>
                    <a:pt x="21" y="38"/>
                  </a:lnTo>
                  <a:lnTo>
                    <a:pt x="26" y="47"/>
                  </a:lnTo>
                  <a:lnTo>
                    <a:pt x="31" y="57"/>
                  </a:lnTo>
                  <a:lnTo>
                    <a:pt x="33" y="68"/>
                  </a:lnTo>
                  <a:lnTo>
                    <a:pt x="33" y="79"/>
                  </a:lnTo>
                  <a:lnTo>
                    <a:pt x="31" y="89"/>
                  </a:lnTo>
                  <a:lnTo>
                    <a:pt x="33" y="92"/>
                  </a:lnTo>
                  <a:lnTo>
                    <a:pt x="35" y="97"/>
                  </a:lnTo>
                  <a:lnTo>
                    <a:pt x="39" y="101"/>
                  </a:lnTo>
                  <a:lnTo>
                    <a:pt x="44" y="105"/>
                  </a:lnTo>
                  <a:lnTo>
                    <a:pt x="52" y="109"/>
                  </a:lnTo>
                  <a:lnTo>
                    <a:pt x="62" y="113"/>
                  </a:lnTo>
                  <a:lnTo>
                    <a:pt x="74" y="114"/>
                  </a:lnTo>
                  <a:lnTo>
                    <a:pt x="89" y="114"/>
                  </a:lnTo>
                  <a:lnTo>
                    <a:pt x="99" y="109"/>
                  </a:lnTo>
                  <a:lnTo>
                    <a:pt x="108" y="104"/>
                  </a:lnTo>
                  <a:lnTo>
                    <a:pt x="114" y="98"/>
                  </a:lnTo>
                  <a:lnTo>
                    <a:pt x="120" y="89"/>
                  </a:lnTo>
                  <a:close/>
                </a:path>
              </a:pathLst>
            </a:custGeom>
            <a:solidFill>
              <a:srgbClr val="9B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0" name="Freeform 94"/>
            <p:cNvSpPr>
              <a:spLocks/>
            </p:cNvSpPr>
            <p:nvPr/>
          </p:nvSpPr>
          <p:spPr bwMode="auto">
            <a:xfrm>
              <a:off x="521" y="2634"/>
              <a:ext cx="78" cy="29"/>
            </a:xfrm>
            <a:custGeom>
              <a:avLst/>
              <a:gdLst>
                <a:gd name="T0" fmla="*/ 20 w 78"/>
                <a:gd name="T1" fmla="*/ 0 h 29"/>
                <a:gd name="T2" fmla="*/ 16 w 78"/>
                <a:gd name="T3" fmla="*/ 6 h 29"/>
                <a:gd name="T4" fmla="*/ 12 w 78"/>
                <a:gd name="T5" fmla="*/ 10 h 29"/>
                <a:gd name="T6" fmla="*/ 7 w 78"/>
                <a:gd name="T7" fmla="*/ 15 h 29"/>
                <a:gd name="T8" fmla="*/ 0 w 78"/>
                <a:gd name="T9" fmla="*/ 18 h 29"/>
                <a:gd name="T10" fmla="*/ 5 w 78"/>
                <a:gd name="T11" fmla="*/ 20 h 29"/>
                <a:gd name="T12" fmla="*/ 10 w 78"/>
                <a:gd name="T13" fmla="*/ 23 h 29"/>
                <a:gd name="T14" fmla="*/ 15 w 78"/>
                <a:gd name="T15" fmla="*/ 25 h 29"/>
                <a:gd name="T16" fmla="*/ 21 w 78"/>
                <a:gd name="T17" fmla="*/ 26 h 29"/>
                <a:gd name="T18" fmla="*/ 27 w 78"/>
                <a:gd name="T19" fmla="*/ 27 h 29"/>
                <a:gd name="T20" fmla="*/ 33 w 78"/>
                <a:gd name="T21" fmla="*/ 28 h 29"/>
                <a:gd name="T22" fmla="*/ 39 w 78"/>
                <a:gd name="T23" fmla="*/ 29 h 29"/>
                <a:gd name="T24" fmla="*/ 46 w 78"/>
                <a:gd name="T25" fmla="*/ 29 h 29"/>
                <a:gd name="T26" fmla="*/ 53 w 78"/>
                <a:gd name="T27" fmla="*/ 29 h 29"/>
                <a:gd name="T28" fmla="*/ 58 w 78"/>
                <a:gd name="T29" fmla="*/ 29 h 29"/>
                <a:gd name="T30" fmla="*/ 60 w 78"/>
                <a:gd name="T31" fmla="*/ 29 h 29"/>
                <a:gd name="T32" fmla="*/ 60 w 78"/>
                <a:gd name="T33" fmla="*/ 29 h 29"/>
                <a:gd name="T34" fmla="*/ 61 w 78"/>
                <a:gd name="T35" fmla="*/ 29 h 29"/>
                <a:gd name="T36" fmla="*/ 66 w 78"/>
                <a:gd name="T37" fmla="*/ 28 h 29"/>
                <a:gd name="T38" fmla="*/ 72 w 78"/>
                <a:gd name="T39" fmla="*/ 27 h 29"/>
                <a:gd name="T40" fmla="*/ 78 w 78"/>
                <a:gd name="T41" fmla="*/ 25 h 29"/>
                <a:gd name="T42" fmla="*/ 63 w 78"/>
                <a:gd name="T43" fmla="*/ 25 h 29"/>
                <a:gd name="T44" fmla="*/ 51 w 78"/>
                <a:gd name="T45" fmla="*/ 24 h 29"/>
                <a:gd name="T46" fmla="*/ 41 w 78"/>
                <a:gd name="T47" fmla="*/ 20 h 29"/>
                <a:gd name="T48" fmla="*/ 33 w 78"/>
                <a:gd name="T49" fmla="*/ 16 h 29"/>
                <a:gd name="T50" fmla="*/ 28 w 78"/>
                <a:gd name="T51" fmla="*/ 12 h 29"/>
                <a:gd name="T52" fmla="*/ 24 w 78"/>
                <a:gd name="T53" fmla="*/ 8 h 29"/>
                <a:gd name="T54" fmla="*/ 22 w 78"/>
                <a:gd name="T55" fmla="*/ 3 h 29"/>
                <a:gd name="T56" fmla="*/ 20 w 78"/>
                <a:gd name="T5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 h="29">
                  <a:moveTo>
                    <a:pt x="20" y="0"/>
                  </a:moveTo>
                  <a:lnTo>
                    <a:pt x="16" y="6"/>
                  </a:lnTo>
                  <a:lnTo>
                    <a:pt x="12" y="10"/>
                  </a:lnTo>
                  <a:lnTo>
                    <a:pt x="7" y="15"/>
                  </a:lnTo>
                  <a:lnTo>
                    <a:pt x="0" y="18"/>
                  </a:lnTo>
                  <a:lnTo>
                    <a:pt x="5" y="20"/>
                  </a:lnTo>
                  <a:lnTo>
                    <a:pt x="10" y="23"/>
                  </a:lnTo>
                  <a:lnTo>
                    <a:pt x="15" y="25"/>
                  </a:lnTo>
                  <a:lnTo>
                    <a:pt x="21" y="26"/>
                  </a:lnTo>
                  <a:lnTo>
                    <a:pt x="27" y="27"/>
                  </a:lnTo>
                  <a:lnTo>
                    <a:pt x="33" y="28"/>
                  </a:lnTo>
                  <a:lnTo>
                    <a:pt x="39" y="29"/>
                  </a:lnTo>
                  <a:lnTo>
                    <a:pt x="46" y="29"/>
                  </a:lnTo>
                  <a:lnTo>
                    <a:pt x="53" y="29"/>
                  </a:lnTo>
                  <a:lnTo>
                    <a:pt x="58" y="29"/>
                  </a:lnTo>
                  <a:lnTo>
                    <a:pt x="60" y="29"/>
                  </a:lnTo>
                  <a:lnTo>
                    <a:pt x="60" y="29"/>
                  </a:lnTo>
                  <a:lnTo>
                    <a:pt x="61" y="29"/>
                  </a:lnTo>
                  <a:lnTo>
                    <a:pt x="66" y="28"/>
                  </a:lnTo>
                  <a:lnTo>
                    <a:pt x="72" y="27"/>
                  </a:lnTo>
                  <a:lnTo>
                    <a:pt x="78" y="25"/>
                  </a:lnTo>
                  <a:lnTo>
                    <a:pt x="63" y="25"/>
                  </a:lnTo>
                  <a:lnTo>
                    <a:pt x="51" y="24"/>
                  </a:lnTo>
                  <a:lnTo>
                    <a:pt x="41" y="20"/>
                  </a:lnTo>
                  <a:lnTo>
                    <a:pt x="33" y="16"/>
                  </a:lnTo>
                  <a:lnTo>
                    <a:pt x="28" y="12"/>
                  </a:lnTo>
                  <a:lnTo>
                    <a:pt x="24" y="8"/>
                  </a:lnTo>
                  <a:lnTo>
                    <a:pt x="22" y="3"/>
                  </a:lnTo>
                  <a:lnTo>
                    <a:pt x="20" y="0"/>
                  </a:lnTo>
                  <a:close/>
                </a:path>
              </a:pathLst>
            </a:custGeom>
            <a:solidFill>
              <a:srgbClr val="661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1" name="Freeform 95"/>
            <p:cNvSpPr>
              <a:spLocks/>
            </p:cNvSpPr>
            <p:nvPr/>
          </p:nvSpPr>
          <p:spPr bwMode="auto">
            <a:xfrm>
              <a:off x="493" y="2512"/>
              <a:ext cx="87" cy="37"/>
            </a:xfrm>
            <a:custGeom>
              <a:avLst/>
              <a:gdLst>
                <a:gd name="T0" fmla="*/ 87 w 87"/>
                <a:gd name="T1" fmla="*/ 0 h 37"/>
                <a:gd name="T2" fmla="*/ 0 w 87"/>
                <a:gd name="T3" fmla="*/ 28 h 37"/>
                <a:gd name="T4" fmla="*/ 3 w 87"/>
                <a:gd name="T5" fmla="*/ 37 h 37"/>
                <a:gd name="T6" fmla="*/ 87 w 87"/>
                <a:gd name="T7" fmla="*/ 0 h 37"/>
              </a:gdLst>
              <a:ahLst/>
              <a:cxnLst>
                <a:cxn ang="0">
                  <a:pos x="T0" y="T1"/>
                </a:cxn>
                <a:cxn ang="0">
                  <a:pos x="T2" y="T3"/>
                </a:cxn>
                <a:cxn ang="0">
                  <a:pos x="T4" y="T5"/>
                </a:cxn>
                <a:cxn ang="0">
                  <a:pos x="T6" y="T7"/>
                </a:cxn>
              </a:cxnLst>
              <a:rect l="0" t="0" r="r" b="b"/>
              <a:pathLst>
                <a:path w="87" h="37">
                  <a:moveTo>
                    <a:pt x="87" y="0"/>
                  </a:moveTo>
                  <a:lnTo>
                    <a:pt x="0" y="28"/>
                  </a:lnTo>
                  <a:lnTo>
                    <a:pt x="3" y="37"/>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2" name="Freeform 96"/>
            <p:cNvSpPr>
              <a:spLocks/>
            </p:cNvSpPr>
            <p:nvPr/>
          </p:nvSpPr>
          <p:spPr bwMode="auto">
            <a:xfrm>
              <a:off x="495" y="2518"/>
              <a:ext cx="87" cy="23"/>
            </a:xfrm>
            <a:custGeom>
              <a:avLst/>
              <a:gdLst>
                <a:gd name="T0" fmla="*/ 0 w 87"/>
                <a:gd name="T1" fmla="*/ 0 h 23"/>
                <a:gd name="T2" fmla="*/ 85 w 87"/>
                <a:gd name="T3" fmla="*/ 23 h 23"/>
                <a:gd name="T4" fmla="*/ 87 w 87"/>
                <a:gd name="T5" fmla="*/ 15 h 23"/>
                <a:gd name="T6" fmla="*/ 0 w 87"/>
                <a:gd name="T7" fmla="*/ 0 h 23"/>
              </a:gdLst>
              <a:ahLst/>
              <a:cxnLst>
                <a:cxn ang="0">
                  <a:pos x="T0" y="T1"/>
                </a:cxn>
                <a:cxn ang="0">
                  <a:pos x="T2" y="T3"/>
                </a:cxn>
                <a:cxn ang="0">
                  <a:pos x="T4" y="T5"/>
                </a:cxn>
                <a:cxn ang="0">
                  <a:pos x="T6" y="T7"/>
                </a:cxn>
              </a:cxnLst>
              <a:rect l="0" t="0" r="r" b="b"/>
              <a:pathLst>
                <a:path w="87" h="23">
                  <a:moveTo>
                    <a:pt x="0" y="0"/>
                  </a:moveTo>
                  <a:lnTo>
                    <a:pt x="85" y="23"/>
                  </a:lnTo>
                  <a:lnTo>
                    <a:pt x="87"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3" name="Freeform 97"/>
            <p:cNvSpPr>
              <a:spLocks/>
            </p:cNvSpPr>
            <p:nvPr/>
          </p:nvSpPr>
          <p:spPr bwMode="auto">
            <a:xfrm>
              <a:off x="754" y="1066"/>
              <a:ext cx="251" cy="1622"/>
            </a:xfrm>
            <a:custGeom>
              <a:avLst/>
              <a:gdLst>
                <a:gd name="T0" fmla="*/ 171 w 251"/>
                <a:gd name="T1" fmla="*/ 0 h 1622"/>
                <a:gd name="T2" fmla="*/ 251 w 251"/>
                <a:gd name="T3" fmla="*/ 6 h 1622"/>
                <a:gd name="T4" fmla="*/ 85 w 251"/>
                <a:gd name="T5" fmla="*/ 1622 h 1622"/>
                <a:gd name="T6" fmla="*/ 0 w 251"/>
                <a:gd name="T7" fmla="*/ 1608 h 1622"/>
                <a:gd name="T8" fmla="*/ 171 w 251"/>
                <a:gd name="T9" fmla="*/ 0 h 1622"/>
              </a:gdLst>
              <a:ahLst/>
              <a:cxnLst>
                <a:cxn ang="0">
                  <a:pos x="T0" y="T1"/>
                </a:cxn>
                <a:cxn ang="0">
                  <a:pos x="T2" y="T3"/>
                </a:cxn>
                <a:cxn ang="0">
                  <a:pos x="T4" y="T5"/>
                </a:cxn>
                <a:cxn ang="0">
                  <a:pos x="T6" y="T7"/>
                </a:cxn>
                <a:cxn ang="0">
                  <a:pos x="T8" y="T9"/>
                </a:cxn>
              </a:cxnLst>
              <a:rect l="0" t="0" r="r" b="b"/>
              <a:pathLst>
                <a:path w="251" h="1622">
                  <a:moveTo>
                    <a:pt x="171" y="0"/>
                  </a:moveTo>
                  <a:lnTo>
                    <a:pt x="251" y="6"/>
                  </a:lnTo>
                  <a:lnTo>
                    <a:pt x="85" y="1622"/>
                  </a:lnTo>
                  <a:lnTo>
                    <a:pt x="0" y="1608"/>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4" name="Freeform 98"/>
            <p:cNvSpPr>
              <a:spLocks/>
            </p:cNvSpPr>
            <p:nvPr/>
          </p:nvSpPr>
          <p:spPr bwMode="auto">
            <a:xfrm>
              <a:off x="685" y="480"/>
              <a:ext cx="616" cy="615"/>
            </a:xfrm>
            <a:custGeom>
              <a:avLst/>
              <a:gdLst>
                <a:gd name="T0" fmla="*/ 218 w 616"/>
                <a:gd name="T1" fmla="*/ 0 h 615"/>
                <a:gd name="T2" fmla="*/ 462 w 616"/>
                <a:gd name="T3" fmla="*/ 26 h 615"/>
                <a:gd name="T4" fmla="*/ 616 w 616"/>
                <a:gd name="T5" fmla="*/ 217 h 615"/>
                <a:gd name="T6" fmla="*/ 590 w 616"/>
                <a:gd name="T7" fmla="*/ 461 h 615"/>
                <a:gd name="T8" fmla="*/ 398 w 616"/>
                <a:gd name="T9" fmla="*/ 615 h 615"/>
                <a:gd name="T10" fmla="*/ 154 w 616"/>
                <a:gd name="T11" fmla="*/ 589 h 615"/>
                <a:gd name="T12" fmla="*/ 0 w 616"/>
                <a:gd name="T13" fmla="*/ 397 h 615"/>
                <a:gd name="T14" fmla="*/ 27 w 616"/>
                <a:gd name="T15" fmla="*/ 154 h 615"/>
                <a:gd name="T16" fmla="*/ 218 w 616"/>
                <a:gd name="T1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615">
                  <a:moveTo>
                    <a:pt x="218" y="0"/>
                  </a:moveTo>
                  <a:lnTo>
                    <a:pt x="462" y="26"/>
                  </a:lnTo>
                  <a:lnTo>
                    <a:pt x="616" y="217"/>
                  </a:lnTo>
                  <a:lnTo>
                    <a:pt x="590" y="461"/>
                  </a:lnTo>
                  <a:lnTo>
                    <a:pt x="398" y="615"/>
                  </a:lnTo>
                  <a:lnTo>
                    <a:pt x="154" y="589"/>
                  </a:lnTo>
                  <a:lnTo>
                    <a:pt x="0" y="397"/>
                  </a:lnTo>
                  <a:lnTo>
                    <a:pt x="27" y="154"/>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5" name="Freeform 99"/>
            <p:cNvSpPr>
              <a:spLocks/>
            </p:cNvSpPr>
            <p:nvPr/>
          </p:nvSpPr>
          <p:spPr bwMode="auto">
            <a:xfrm>
              <a:off x="1059" y="545"/>
              <a:ext cx="197" cy="505"/>
            </a:xfrm>
            <a:custGeom>
              <a:avLst/>
              <a:gdLst>
                <a:gd name="T0" fmla="*/ 66 w 197"/>
                <a:gd name="T1" fmla="*/ 2 h 505"/>
                <a:gd name="T2" fmla="*/ 43 w 197"/>
                <a:gd name="T3" fmla="*/ 0 h 505"/>
                <a:gd name="T4" fmla="*/ 0 w 197"/>
                <a:gd name="T5" fmla="*/ 504 h 505"/>
                <a:gd name="T6" fmla="*/ 12 w 197"/>
                <a:gd name="T7" fmla="*/ 505 h 505"/>
                <a:gd name="T8" fmla="*/ 175 w 197"/>
                <a:gd name="T9" fmla="*/ 374 h 505"/>
                <a:gd name="T10" fmla="*/ 197 w 197"/>
                <a:gd name="T11" fmla="*/ 166 h 505"/>
                <a:gd name="T12" fmla="*/ 66 w 197"/>
                <a:gd name="T13" fmla="*/ 2 h 505"/>
              </a:gdLst>
              <a:ahLst/>
              <a:cxnLst>
                <a:cxn ang="0">
                  <a:pos x="T0" y="T1"/>
                </a:cxn>
                <a:cxn ang="0">
                  <a:pos x="T2" y="T3"/>
                </a:cxn>
                <a:cxn ang="0">
                  <a:pos x="T4" y="T5"/>
                </a:cxn>
                <a:cxn ang="0">
                  <a:pos x="T6" y="T7"/>
                </a:cxn>
                <a:cxn ang="0">
                  <a:pos x="T8" y="T9"/>
                </a:cxn>
                <a:cxn ang="0">
                  <a:pos x="T10" y="T11"/>
                </a:cxn>
                <a:cxn ang="0">
                  <a:pos x="T12" y="T13"/>
                </a:cxn>
              </a:cxnLst>
              <a:rect l="0" t="0" r="r" b="b"/>
              <a:pathLst>
                <a:path w="197" h="505">
                  <a:moveTo>
                    <a:pt x="66" y="2"/>
                  </a:moveTo>
                  <a:lnTo>
                    <a:pt x="43" y="0"/>
                  </a:lnTo>
                  <a:lnTo>
                    <a:pt x="0" y="504"/>
                  </a:lnTo>
                  <a:lnTo>
                    <a:pt x="12" y="505"/>
                  </a:lnTo>
                  <a:lnTo>
                    <a:pt x="175" y="374"/>
                  </a:lnTo>
                  <a:lnTo>
                    <a:pt x="197" y="166"/>
                  </a:lnTo>
                  <a:lnTo>
                    <a:pt x="66"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6" name="Freeform 100"/>
            <p:cNvSpPr>
              <a:spLocks/>
            </p:cNvSpPr>
            <p:nvPr/>
          </p:nvSpPr>
          <p:spPr bwMode="auto">
            <a:xfrm>
              <a:off x="927" y="539"/>
              <a:ext cx="175" cy="510"/>
            </a:xfrm>
            <a:custGeom>
              <a:avLst/>
              <a:gdLst>
                <a:gd name="T0" fmla="*/ 121 w 175"/>
                <a:gd name="T1" fmla="*/ 0 h 510"/>
                <a:gd name="T2" fmla="*/ 0 w 175"/>
                <a:gd name="T3" fmla="*/ 496 h 510"/>
                <a:gd name="T4" fmla="*/ 132 w 175"/>
                <a:gd name="T5" fmla="*/ 510 h 510"/>
                <a:gd name="T6" fmla="*/ 175 w 175"/>
                <a:gd name="T7" fmla="*/ 6 h 510"/>
                <a:gd name="T8" fmla="*/ 121 w 175"/>
                <a:gd name="T9" fmla="*/ 0 h 510"/>
              </a:gdLst>
              <a:ahLst/>
              <a:cxnLst>
                <a:cxn ang="0">
                  <a:pos x="T0" y="T1"/>
                </a:cxn>
                <a:cxn ang="0">
                  <a:pos x="T2" y="T3"/>
                </a:cxn>
                <a:cxn ang="0">
                  <a:pos x="T4" y="T5"/>
                </a:cxn>
                <a:cxn ang="0">
                  <a:pos x="T6" y="T7"/>
                </a:cxn>
                <a:cxn ang="0">
                  <a:pos x="T8" y="T9"/>
                </a:cxn>
              </a:cxnLst>
              <a:rect l="0" t="0" r="r" b="b"/>
              <a:pathLst>
                <a:path w="175" h="510">
                  <a:moveTo>
                    <a:pt x="121" y="0"/>
                  </a:moveTo>
                  <a:lnTo>
                    <a:pt x="0" y="496"/>
                  </a:lnTo>
                  <a:lnTo>
                    <a:pt x="132" y="510"/>
                  </a:lnTo>
                  <a:lnTo>
                    <a:pt x="175" y="6"/>
                  </a:lnTo>
                  <a:lnTo>
                    <a:pt x="121" y="0"/>
                  </a:lnTo>
                  <a:close/>
                </a:path>
              </a:pathLst>
            </a:custGeom>
            <a:solidFill>
              <a:srgbClr val="F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7" name="Freeform 101"/>
            <p:cNvSpPr>
              <a:spLocks/>
            </p:cNvSpPr>
            <p:nvPr/>
          </p:nvSpPr>
          <p:spPr bwMode="auto">
            <a:xfrm>
              <a:off x="783" y="530"/>
              <a:ext cx="265" cy="505"/>
            </a:xfrm>
            <a:custGeom>
              <a:avLst/>
              <a:gdLst>
                <a:gd name="T0" fmla="*/ 187 w 265"/>
                <a:gd name="T1" fmla="*/ 0 h 505"/>
                <a:gd name="T2" fmla="*/ 0 w 265"/>
                <a:gd name="T3" fmla="*/ 400 h 505"/>
                <a:gd name="T4" fmla="*/ 79 w 265"/>
                <a:gd name="T5" fmla="*/ 498 h 505"/>
                <a:gd name="T6" fmla="*/ 144 w 265"/>
                <a:gd name="T7" fmla="*/ 505 h 505"/>
                <a:gd name="T8" fmla="*/ 265 w 265"/>
                <a:gd name="T9" fmla="*/ 9 h 505"/>
                <a:gd name="T10" fmla="*/ 187 w 265"/>
                <a:gd name="T11" fmla="*/ 0 h 505"/>
              </a:gdLst>
              <a:ahLst/>
              <a:cxnLst>
                <a:cxn ang="0">
                  <a:pos x="T0" y="T1"/>
                </a:cxn>
                <a:cxn ang="0">
                  <a:pos x="T2" y="T3"/>
                </a:cxn>
                <a:cxn ang="0">
                  <a:pos x="T4" y="T5"/>
                </a:cxn>
                <a:cxn ang="0">
                  <a:pos x="T6" y="T7"/>
                </a:cxn>
                <a:cxn ang="0">
                  <a:pos x="T8" y="T9"/>
                </a:cxn>
                <a:cxn ang="0">
                  <a:pos x="T10" y="T11"/>
                </a:cxn>
              </a:cxnLst>
              <a:rect l="0" t="0" r="r" b="b"/>
              <a:pathLst>
                <a:path w="265" h="505">
                  <a:moveTo>
                    <a:pt x="187" y="0"/>
                  </a:moveTo>
                  <a:lnTo>
                    <a:pt x="0" y="400"/>
                  </a:lnTo>
                  <a:lnTo>
                    <a:pt x="79" y="498"/>
                  </a:lnTo>
                  <a:lnTo>
                    <a:pt x="144" y="505"/>
                  </a:lnTo>
                  <a:lnTo>
                    <a:pt x="265" y="9"/>
                  </a:lnTo>
                  <a:lnTo>
                    <a:pt x="18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8" name="Freeform 102"/>
            <p:cNvSpPr>
              <a:spLocks/>
            </p:cNvSpPr>
            <p:nvPr/>
          </p:nvSpPr>
          <p:spPr bwMode="auto">
            <a:xfrm>
              <a:off x="730" y="524"/>
              <a:ext cx="240" cy="406"/>
            </a:xfrm>
            <a:custGeom>
              <a:avLst/>
              <a:gdLst>
                <a:gd name="T0" fmla="*/ 187 w 240"/>
                <a:gd name="T1" fmla="*/ 0 h 406"/>
                <a:gd name="T2" fmla="*/ 23 w 240"/>
                <a:gd name="T3" fmla="*/ 132 h 406"/>
                <a:gd name="T4" fmla="*/ 0 w 240"/>
                <a:gd name="T5" fmla="*/ 341 h 406"/>
                <a:gd name="T6" fmla="*/ 53 w 240"/>
                <a:gd name="T7" fmla="*/ 406 h 406"/>
                <a:gd name="T8" fmla="*/ 240 w 240"/>
                <a:gd name="T9" fmla="*/ 6 h 406"/>
                <a:gd name="T10" fmla="*/ 187 w 240"/>
                <a:gd name="T11" fmla="*/ 0 h 406"/>
              </a:gdLst>
              <a:ahLst/>
              <a:cxnLst>
                <a:cxn ang="0">
                  <a:pos x="T0" y="T1"/>
                </a:cxn>
                <a:cxn ang="0">
                  <a:pos x="T2" y="T3"/>
                </a:cxn>
                <a:cxn ang="0">
                  <a:pos x="T4" y="T5"/>
                </a:cxn>
                <a:cxn ang="0">
                  <a:pos x="T6" y="T7"/>
                </a:cxn>
                <a:cxn ang="0">
                  <a:pos x="T8" y="T9"/>
                </a:cxn>
                <a:cxn ang="0">
                  <a:pos x="T10" y="T11"/>
                </a:cxn>
              </a:cxnLst>
              <a:rect l="0" t="0" r="r" b="b"/>
              <a:pathLst>
                <a:path w="240" h="406">
                  <a:moveTo>
                    <a:pt x="187" y="0"/>
                  </a:moveTo>
                  <a:lnTo>
                    <a:pt x="23" y="132"/>
                  </a:lnTo>
                  <a:lnTo>
                    <a:pt x="0" y="341"/>
                  </a:lnTo>
                  <a:lnTo>
                    <a:pt x="53" y="406"/>
                  </a:lnTo>
                  <a:lnTo>
                    <a:pt x="240" y="6"/>
                  </a:lnTo>
                  <a:lnTo>
                    <a:pt x="187"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59" name="Freeform 103"/>
            <p:cNvSpPr>
              <a:spLocks/>
            </p:cNvSpPr>
            <p:nvPr/>
          </p:nvSpPr>
          <p:spPr bwMode="auto">
            <a:xfrm>
              <a:off x="797" y="1083"/>
              <a:ext cx="174" cy="1558"/>
            </a:xfrm>
            <a:custGeom>
              <a:avLst/>
              <a:gdLst>
                <a:gd name="T0" fmla="*/ 155 w 174"/>
                <a:gd name="T1" fmla="*/ 0 h 1558"/>
                <a:gd name="T2" fmla="*/ 174 w 174"/>
                <a:gd name="T3" fmla="*/ 1 h 1558"/>
                <a:gd name="T4" fmla="*/ 19 w 174"/>
                <a:gd name="T5" fmla="*/ 1558 h 1558"/>
                <a:gd name="T6" fmla="*/ 0 w 174"/>
                <a:gd name="T7" fmla="*/ 1557 h 1558"/>
                <a:gd name="T8" fmla="*/ 155 w 174"/>
                <a:gd name="T9" fmla="*/ 0 h 1558"/>
              </a:gdLst>
              <a:ahLst/>
              <a:cxnLst>
                <a:cxn ang="0">
                  <a:pos x="T0" y="T1"/>
                </a:cxn>
                <a:cxn ang="0">
                  <a:pos x="T2" y="T3"/>
                </a:cxn>
                <a:cxn ang="0">
                  <a:pos x="T4" y="T5"/>
                </a:cxn>
                <a:cxn ang="0">
                  <a:pos x="T6" y="T7"/>
                </a:cxn>
                <a:cxn ang="0">
                  <a:pos x="T8" y="T9"/>
                </a:cxn>
              </a:cxnLst>
              <a:rect l="0" t="0" r="r" b="b"/>
              <a:pathLst>
                <a:path w="174" h="1558">
                  <a:moveTo>
                    <a:pt x="155" y="0"/>
                  </a:moveTo>
                  <a:lnTo>
                    <a:pt x="174" y="1"/>
                  </a:lnTo>
                  <a:lnTo>
                    <a:pt x="19" y="1558"/>
                  </a:lnTo>
                  <a:lnTo>
                    <a:pt x="0" y="1557"/>
                  </a:lnTo>
                  <a:lnTo>
                    <a:pt x="155" y="0"/>
                  </a:lnTo>
                  <a:close/>
                </a:path>
              </a:pathLst>
            </a:custGeom>
            <a:solidFill>
              <a:srgbClr val="CE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0" name="Freeform 104"/>
            <p:cNvSpPr>
              <a:spLocks/>
            </p:cNvSpPr>
            <p:nvPr/>
          </p:nvSpPr>
          <p:spPr bwMode="auto">
            <a:xfrm>
              <a:off x="820" y="1137"/>
              <a:ext cx="300" cy="258"/>
            </a:xfrm>
            <a:custGeom>
              <a:avLst/>
              <a:gdLst>
                <a:gd name="T0" fmla="*/ 190 w 300"/>
                <a:gd name="T1" fmla="*/ 258 h 258"/>
                <a:gd name="T2" fmla="*/ 195 w 300"/>
                <a:gd name="T3" fmla="*/ 258 h 258"/>
                <a:gd name="T4" fmla="*/ 209 w 300"/>
                <a:gd name="T5" fmla="*/ 257 h 258"/>
                <a:gd name="T6" fmla="*/ 228 w 300"/>
                <a:gd name="T7" fmla="*/ 254 h 258"/>
                <a:gd name="T8" fmla="*/ 248 w 300"/>
                <a:gd name="T9" fmla="*/ 248 h 258"/>
                <a:gd name="T10" fmla="*/ 269 w 300"/>
                <a:gd name="T11" fmla="*/ 240 h 258"/>
                <a:gd name="T12" fmla="*/ 286 w 300"/>
                <a:gd name="T13" fmla="*/ 229 h 258"/>
                <a:gd name="T14" fmla="*/ 298 w 300"/>
                <a:gd name="T15" fmla="*/ 211 h 258"/>
                <a:gd name="T16" fmla="*/ 300 w 300"/>
                <a:gd name="T17" fmla="*/ 189 h 258"/>
                <a:gd name="T18" fmla="*/ 234 w 300"/>
                <a:gd name="T19" fmla="*/ 109 h 258"/>
                <a:gd name="T20" fmla="*/ 224 w 300"/>
                <a:gd name="T21" fmla="*/ 49 h 258"/>
                <a:gd name="T22" fmla="*/ 194 w 300"/>
                <a:gd name="T23" fmla="*/ 5 h 258"/>
                <a:gd name="T24" fmla="*/ 148 w 300"/>
                <a:gd name="T25" fmla="*/ 2 h 258"/>
                <a:gd name="T26" fmla="*/ 71 w 300"/>
                <a:gd name="T27" fmla="*/ 0 h 258"/>
                <a:gd name="T28" fmla="*/ 68 w 300"/>
                <a:gd name="T29" fmla="*/ 1 h 258"/>
                <a:gd name="T30" fmla="*/ 60 w 300"/>
                <a:gd name="T31" fmla="*/ 3 h 258"/>
                <a:gd name="T32" fmla="*/ 51 w 300"/>
                <a:gd name="T33" fmla="*/ 6 h 258"/>
                <a:gd name="T34" fmla="*/ 44 w 300"/>
                <a:gd name="T35" fmla="*/ 11 h 258"/>
                <a:gd name="T36" fmla="*/ 41 w 300"/>
                <a:gd name="T37" fmla="*/ 17 h 258"/>
                <a:gd name="T38" fmla="*/ 39 w 300"/>
                <a:gd name="T39" fmla="*/ 23 h 258"/>
                <a:gd name="T40" fmla="*/ 38 w 300"/>
                <a:gd name="T41" fmla="*/ 29 h 258"/>
                <a:gd name="T42" fmla="*/ 38 w 300"/>
                <a:gd name="T43" fmla="*/ 31 h 258"/>
                <a:gd name="T44" fmla="*/ 27 w 300"/>
                <a:gd name="T45" fmla="*/ 31 h 258"/>
                <a:gd name="T46" fmla="*/ 26 w 300"/>
                <a:gd name="T47" fmla="*/ 31 h 258"/>
                <a:gd name="T48" fmla="*/ 22 w 300"/>
                <a:gd name="T49" fmla="*/ 31 h 258"/>
                <a:gd name="T50" fmla="*/ 18 w 300"/>
                <a:gd name="T51" fmla="*/ 33 h 258"/>
                <a:gd name="T52" fmla="*/ 14 w 300"/>
                <a:gd name="T53" fmla="*/ 36 h 258"/>
                <a:gd name="T54" fmla="*/ 11 w 300"/>
                <a:gd name="T55" fmla="*/ 41 h 258"/>
                <a:gd name="T56" fmla="*/ 10 w 300"/>
                <a:gd name="T57" fmla="*/ 48 h 258"/>
                <a:gd name="T58" fmla="*/ 9 w 300"/>
                <a:gd name="T59" fmla="*/ 55 h 258"/>
                <a:gd name="T60" fmla="*/ 9 w 300"/>
                <a:gd name="T61" fmla="*/ 57 h 258"/>
                <a:gd name="T62" fmla="*/ 15 w 300"/>
                <a:gd name="T63" fmla="*/ 70 h 258"/>
                <a:gd name="T64" fmla="*/ 13 w 300"/>
                <a:gd name="T65" fmla="*/ 70 h 258"/>
                <a:gd name="T66" fmla="*/ 10 w 300"/>
                <a:gd name="T67" fmla="*/ 72 h 258"/>
                <a:gd name="T68" fmla="*/ 4 w 300"/>
                <a:gd name="T69" fmla="*/ 74 h 258"/>
                <a:gd name="T70" fmla="*/ 1 w 300"/>
                <a:gd name="T71" fmla="*/ 79 h 258"/>
                <a:gd name="T72" fmla="*/ 0 w 300"/>
                <a:gd name="T73" fmla="*/ 86 h 258"/>
                <a:gd name="T74" fmla="*/ 1 w 300"/>
                <a:gd name="T75" fmla="*/ 96 h 258"/>
                <a:gd name="T76" fmla="*/ 2 w 300"/>
                <a:gd name="T77" fmla="*/ 105 h 258"/>
                <a:gd name="T78" fmla="*/ 3 w 300"/>
                <a:gd name="T79" fmla="*/ 109 h 258"/>
                <a:gd name="T80" fmla="*/ 14 w 300"/>
                <a:gd name="T81" fmla="*/ 124 h 258"/>
                <a:gd name="T82" fmla="*/ 14 w 300"/>
                <a:gd name="T83" fmla="*/ 125 h 258"/>
                <a:gd name="T84" fmla="*/ 14 w 300"/>
                <a:gd name="T85" fmla="*/ 129 h 258"/>
                <a:gd name="T86" fmla="*/ 14 w 300"/>
                <a:gd name="T87" fmla="*/ 135 h 258"/>
                <a:gd name="T88" fmla="*/ 16 w 300"/>
                <a:gd name="T89" fmla="*/ 142 h 258"/>
                <a:gd name="T90" fmla="*/ 19 w 300"/>
                <a:gd name="T91" fmla="*/ 149 h 258"/>
                <a:gd name="T92" fmla="*/ 24 w 300"/>
                <a:gd name="T93" fmla="*/ 155 h 258"/>
                <a:gd name="T94" fmla="*/ 33 w 300"/>
                <a:gd name="T95" fmla="*/ 160 h 258"/>
                <a:gd name="T96" fmla="*/ 44 w 300"/>
                <a:gd name="T97" fmla="*/ 162 h 258"/>
                <a:gd name="T98" fmla="*/ 86 w 300"/>
                <a:gd name="T99" fmla="*/ 160 h 258"/>
                <a:gd name="T100" fmla="*/ 101 w 300"/>
                <a:gd name="T101" fmla="*/ 160 h 258"/>
                <a:gd name="T102" fmla="*/ 98 w 300"/>
                <a:gd name="T103" fmla="*/ 168 h 258"/>
                <a:gd name="T104" fmla="*/ 92 w 300"/>
                <a:gd name="T105" fmla="*/ 183 h 258"/>
                <a:gd name="T106" fmla="*/ 91 w 300"/>
                <a:gd name="T107" fmla="*/ 202 h 258"/>
                <a:gd name="T108" fmla="*/ 100 w 300"/>
                <a:gd name="T109" fmla="*/ 217 h 258"/>
                <a:gd name="T110" fmla="*/ 113 w 300"/>
                <a:gd name="T111" fmla="*/ 226 h 258"/>
                <a:gd name="T112" fmla="*/ 126 w 300"/>
                <a:gd name="T113" fmla="*/ 234 h 258"/>
                <a:gd name="T114" fmla="*/ 139 w 300"/>
                <a:gd name="T115" fmla="*/ 240 h 258"/>
                <a:gd name="T116" fmla="*/ 150 w 300"/>
                <a:gd name="T117" fmla="*/ 245 h 258"/>
                <a:gd name="T118" fmla="*/ 161 w 300"/>
                <a:gd name="T119" fmla="*/ 249 h 258"/>
                <a:gd name="T120" fmla="*/ 171 w 300"/>
                <a:gd name="T121" fmla="*/ 253 h 258"/>
                <a:gd name="T122" fmla="*/ 180 w 300"/>
                <a:gd name="T123" fmla="*/ 256 h 258"/>
                <a:gd name="T124" fmla="*/ 190 w 300"/>
                <a:gd name="T125"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258">
                  <a:moveTo>
                    <a:pt x="190" y="258"/>
                  </a:moveTo>
                  <a:lnTo>
                    <a:pt x="195" y="258"/>
                  </a:lnTo>
                  <a:lnTo>
                    <a:pt x="209" y="257"/>
                  </a:lnTo>
                  <a:lnTo>
                    <a:pt x="228" y="254"/>
                  </a:lnTo>
                  <a:lnTo>
                    <a:pt x="248" y="248"/>
                  </a:lnTo>
                  <a:lnTo>
                    <a:pt x="269" y="240"/>
                  </a:lnTo>
                  <a:lnTo>
                    <a:pt x="286" y="229"/>
                  </a:lnTo>
                  <a:lnTo>
                    <a:pt x="298" y="211"/>
                  </a:lnTo>
                  <a:lnTo>
                    <a:pt x="300" y="189"/>
                  </a:lnTo>
                  <a:lnTo>
                    <a:pt x="234" y="109"/>
                  </a:lnTo>
                  <a:lnTo>
                    <a:pt x="224" y="49"/>
                  </a:lnTo>
                  <a:lnTo>
                    <a:pt x="194" y="5"/>
                  </a:lnTo>
                  <a:lnTo>
                    <a:pt x="148" y="2"/>
                  </a:lnTo>
                  <a:lnTo>
                    <a:pt x="71" y="0"/>
                  </a:lnTo>
                  <a:lnTo>
                    <a:pt x="68" y="1"/>
                  </a:lnTo>
                  <a:lnTo>
                    <a:pt x="60" y="3"/>
                  </a:lnTo>
                  <a:lnTo>
                    <a:pt x="51" y="6"/>
                  </a:lnTo>
                  <a:lnTo>
                    <a:pt x="44" y="11"/>
                  </a:lnTo>
                  <a:lnTo>
                    <a:pt x="41" y="17"/>
                  </a:lnTo>
                  <a:lnTo>
                    <a:pt x="39" y="23"/>
                  </a:lnTo>
                  <a:lnTo>
                    <a:pt x="38" y="29"/>
                  </a:lnTo>
                  <a:lnTo>
                    <a:pt x="38" y="31"/>
                  </a:lnTo>
                  <a:lnTo>
                    <a:pt x="27" y="31"/>
                  </a:lnTo>
                  <a:lnTo>
                    <a:pt x="26" y="31"/>
                  </a:lnTo>
                  <a:lnTo>
                    <a:pt x="22" y="31"/>
                  </a:lnTo>
                  <a:lnTo>
                    <a:pt x="18" y="33"/>
                  </a:lnTo>
                  <a:lnTo>
                    <a:pt x="14" y="36"/>
                  </a:lnTo>
                  <a:lnTo>
                    <a:pt x="11" y="41"/>
                  </a:lnTo>
                  <a:lnTo>
                    <a:pt x="10" y="48"/>
                  </a:lnTo>
                  <a:lnTo>
                    <a:pt x="9" y="55"/>
                  </a:lnTo>
                  <a:lnTo>
                    <a:pt x="9" y="57"/>
                  </a:lnTo>
                  <a:lnTo>
                    <a:pt x="15" y="70"/>
                  </a:lnTo>
                  <a:lnTo>
                    <a:pt x="13" y="70"/>
                  </a:lnTo>
                  <a:lnTo>
                    <a:pt x="10" y="72"/>
                  </a:lnTo>
                  <a:lnTo>
                    <a:pt x="4" y="74"/>
                  </a:lnTo>
                  <a:lnTo>
                    <a:pt x="1" y="79"/>
                  </a:lnTo>
                  <a:lnTo>
                    <a:pt x="0" y="86"/>
                  </a:lnTo>
                  <a:lnTo>
                    <a:pt x="1" y="96"/>
                  </a:lnTo>
                  <a:lnTo>
                    <a:pt x="2" y="105"/>
                  </a:lnTo>
                  <a:lnTo>
                    <a:pt x="3" y="109"/>
                  </a:lnTo>
                  <a:lnTo>
                    <a:pt x="14" y="124"/>
                  </a:lnTo>
                  <a:lnTo>
                    <a:pt x="14" y="125"/>
                  </a:lnTo>
                  <a:lnTo>
                    <a:pt x="14" y="129"/>
                  </a:lnTo>
                  <a:lnTo>
                    <a:pt x="14" y="135"/>
                  </a:lnTo>
                  <a:lnTo>
                    <a:pt x="16" y="142"/>
                  </a:lnTo>
                  <a:lnTo>
                    <a:pt x="19" y="149"/>
                  </a:lnTo>
                  <a:lnTo>
                    <a:pt x="24" y="155"/>
                  </a:lnTo>
                  <a:lnTo>
                    <a:pt x="33" y="160"/>
                  </a:lnTo>
                  <a:lnTo>
                    <a:pt x="44" y="162"/>
                  </a:lnTo>
                  <a:lnTo>
                    <a:pt x="86" y="160"/>
                  </a:lnTo>
                  <a:lnTo>
                    <a:pt x="101" y="160"/>
                  </a:lnTo>
                  <a:lnTo>
                    <a:pt x="98" y="168"/>
                  </a:lnTo>
                  <a:lnTo>
                    <a:pt x="92" y="183"/>
                  </a:lnTo>
                  <a:lnTo>
                    <a:pt x="91" y="202"/>
                  </a:lnTo>
                  <a:lnTo>
                    <a:pt x="100" y="217"/>
                  </a:lnTo>
                  <a:lnTo>
                    <a:pt x="113" y="226"/>
                  </a:lnTo>
                  <a:lnTo>
                    <a:pt x="126" y="234"/>
                  </a:lnTo>
                  <a:lnTo>
                    <a:pt x="139" y="240"/>
                  </a:lnTo>
                  <a:lnTo>
                    <a:pt x="150" y="245"/>
                  </a:lnTo>
                  <a:lnTo>
                    <a:pt x="161" y="249"/>
                  </a:lnTo>
                  <a:lnTo>
                    <a:pt x="171" y="253"/>
                  </a:lnTo>
                  <a:lnTo>
                    <a:pt x="180" y="256"/>
                  </a:lnTo>
                  <a:lnTo>
                    <a:pt x="190"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1" name="Freeform 105"/>
            <p:cNvSpPr>
              <a:spLocks/>
            </p:cNvSpPr>
            <p:nvPr/>
          </p:nvSpPr>
          <p:spPr bwMode="auto">
            <a:xfrm>
              <a:off x="926" y="1275"/>
              <a:ext cx="43" cy="84"/>
            </a:xfrm>
            <a:custGeom>
              <a:avLst/>
              <a:gdLst>
                <a:gd name="T0" fmla="*/ 40 w 43"/>
                <a:gd name="T1" fmla="*/ 1 h 84"/>
                <a:gd name="T2" fmla="*/ 36 w 43"/>
                <a:gd name="T3" fmla="*/ 0 h 84"/>
                <a:gd name="T4" fmla="*/ 30 w 43"/>
                <a:gd name="T5" fmla="*/ 1 h 84"/>
                <a:gd name="T6" fmla="*/ 25 w 43"/>
                <a:gd name="T7" fmla="*/ 4 h 84"/>
                <a:gd name="T8" fmla="*/ 19 w 43"/>
                <a:gd name="T9" fmla="*/ 6 h 84"/>
                <a:gd name="T10" fmla="*/ 21 w 43"/>
                <a:gd name="T11" fmla="*/ 6 h 84"/>
                <a:gd name="T12" fmla="*/ 19 w 43"/>
                <a:gd name="T13" fmla="*/ 10 h 84"/>
                <a:gd name="T14" fmla="*/ 13 w 43"/>
                <a:gd name="T15" fmla="*/ 18 h 84"/>
                <a:gd name="T16" fmla="*/ 7 w 43"/>
                <a:gd name="T17" fmla="*/ 28 h 84"/>
                <a:gd name="T18" fmla="*/ 4 w 43"/>
                <a:gd name="T19" fmla="*/ 33 h 84"/>
                <a:gd name="T20" fmla="*/ 2 w 43"/>
                <a:gd name="T21" fmla="*/ 37 h 84"/>
                <a:gd name="T22" fmla="*/ 0 w 43"/>
                <a:gd name="T23" fmla="*/ 43 h 84"/>
                <a:gd name="T24" fmla="*/ 1 w 43"/>
                <a:gd name="T25" fmla="*/ 54 h 84"/>
                <a:gd name="T26" fmla="*/ 9 w 43"/>
                <a:gd name="T27" fmla="*/ 67 h 84"/>
                <a:gd name="T28" fmla="*/ 15 w 43"/>
                <a:gd name="T29" fmla="*/ 73 h 84"/>
                <a:gd name="T30" fmla="*/ 21 w 43"/>
                <a:gd name="T31" fmla="*/ 78 h 84"/>
                <a:gd name="T32" fmla="*/ 27 w 43"/>
                <a:gd name="T33" fmla="*/ 81 h 84"/>
                <a:gd name="T34" fmla="*/ 35 w 43"/>
                <a:gd name="T35" fmla="*/ 84 h 84"/>
                <a:gd name="T36" fmla="*/ 38 w 43"/>
                <a:gd name="T37" fmla="*/ 63 h 84"/>
                <a:gd name="T38" fmla="*/ 41 w 43"/>
                <a:gd name="T39" fmla="*/ 37 h 84"/>
                <a:gd name="T40" fmla="*/ 43 w 43"/>
                <a:gd name="T41" fmla="*/ 13 h 84"/>
                <a:gd name="T42" fmla="*/ 40 w 43"/>
                <a:gd name="T4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84">
                  <a:moveTo>
                    <a:pt x="40" y="1"/>
                  </a:moveTo>
                  <a:lnTo>
                    <a:pt x="36" y="0"/>
                  </a:lnTo>
                  <a:lnTo>
                    <a:pt x="30" y="1"/>
                  </a:lnTo>
                  <a:lnTo>
                    <a:pt x="25" y="4"/>
                  </a:lnTo>
                  <a:lnTo>
                    <a:pt x="19" y="6"/>
                  </a:lnTo>
                  <a:lnTo>
                    <a:pt x="21" y="6"/>
                  </a:lnTo>
                  <a:lnTo>
                    <a:pt x="19" y="10"/>
                  </a:lnTo>
                  <a:lnTo>
                    <a:pt x="13" y="18"/>
                  </a:lnTo>
                  <a:lnTo>
                    <a:pt x="7" y="28"/>
                  </a:lnTo>
                  <a:lnTo>
                    <a:pt x="4" y="33"/>
                  </a:lnTo>
                  <a:lnTo>
                    <a:pt x="2" y="37"/>
                  </a:lnTo>
                  <a:lnTo>
                    <a:pt x="0" y="43"/>
                  </a:lnTo>
                  <a:lnTo>
                    <a:pt x="1" y="54"/>
                  </a:lnTo>
                  <a:lnTo>
                    <a:pt x="9" y="67"/>
                  </a:lnTo>
                  <a:lnTo>
                    <a:pt x="15" y="73"/>
                  </a:lnTo>
                  <a:lnTo>
                    <a:pt x="21" y="78"/>
                  </a:lnTo>
                  <a:lnTo>
                    <a:pt x="27" y="81"/>
                  </a:lnTo>
                  <a:lnTo>
                    <a:pt x="35" y="84"/>
                  </a:lnTo>
                  <a:lnTo>
                    <a:pt x="38" y="63"/>
                  </a:lnTo>
                  <a:lnTo>
                    <a:pt x="41" y="37"/>
                  </a:lnTo>
                  <a:lnTo>
                    <a:pt x="43" y="13"/>
                  </a:lnTo>
                  <a:lnTo>
                    <a:pt x="40" y="1"/>
                  </a:lnTo>
                  <a:close/>
                </a:path>
              </a:pathLst>
            </a:custGeom>
            <a:solidFill>
              <a:srgbClr val="6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2" name="Freeform 106"/>
            <p:cNvSpPr>
              <a:spLocks/>
            </p:cNvSpPr>
            <p:nvPr/>
          </p:nvSpPr>
          <p:spPr bwMode="auto">
            <a:xfrm>
              <a:off x="931" y="1277"/>
              <a:ext cx="8" cy="4"/>
            </a:xfrm>
            <a:custGeom>
              <a:avLst/>
              <a:gdLst>
                <a:gd name="T0" fmla="*/ 0 w 8"/>
                <a:gd name="T1" fmla="*/ 4 h 4"/>
                <a:gd name="T2" fmla="*/ 6 w 8"/>
                <a:gd name="T3" fmla="*/ 4 h 4"/>
                <a:gd name="T4" fmla="*/ 8 w 8"/>
                <a:gd name="T5" fmla="*/ 0 h 4"/>
                <a:gd name="T6" fmla="*/ 0 w 8"/>
                <a:gd name="T7" fmla="*/ 4 h 4"/>
              </a:gdLst>
              <a:ahLst/>
              <a:cxnLst>
                <a:cxn ang="0">
                  <a:pos x="T0" y="T1"/>
                </a:cxn>
                <a:cxn ang="0">
                  <a:pos x="T2" y="T3"/>
                </a:cxn>
                <a:cxn ang="0">
                  <a:pos x="T4" y="T5"/>
                </a:cxn>
                <a:cxn ang="0">
                  <a:pos x="T6" y="T7"/>
                </a:cxn>
              </a:cxnLst>
              <a:rect l="0" t="0" r="r" b="b"/>
              <a:pathLst>
                <a:path w="8" h="4">
                  <a:moveTo>
                    <a:pt x="0" y="4"/>
                  </a:moveTo>
                  <a:lnTo>
                    <a:pt x="6" y="4"/>
                  </a:lnTo>
                  <a:lnTo>
                    <a:pt x="8"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3" name="Freeform 107"/>
            <p:cNvSpPr>
              <a:spLocks/>
            </p:cNvSpPr>
            <p:nvPr/>
          </p:nvSpPr>
          <p:spPr bwMode="auto">
            <a:xfrm>
              <a:off x="932" y="1152"/>
              <a:ext cx="65" cy="26"/>
            </a:xfrm>
            <a:custGeom>
              <a:avLst/>
              <a:gdLst>
                <a:gd name="T0" fmla="*/ 61 w 65"/>
                <a:gd name="T1" fmla="*/ 26 h 26"/>
                <a:gd name="T2" fmla="*/ 65 w 65"/>
                <a:gd name="T3" fmla="*/ 20 h 26"/>
                <a:gd name="T4" fmla="*/ 36 w 65"/>
                <a:gd name="T5" fmla="*/ 0 h 26"/>
                <a:gd name="T6" fmla="*/ 1 w 65"/>
                <a:gd name="T7" fmla="*/ 0 h 26"/>
                <a:gd name="T8" fmla="*/ 0 w 65"/>
                <a:gd name="T9" fmla="*/ 4 h 26"/>
                <a:gd name="T10" fmla="*/ 32 w 65"/>
                <a:gd name="T11" fmla="*/ 5 h 26"/>
                <a:gd name="T12" fmla="*/ 61 w 6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5" h="26">
                  <a:moveTo>
                    <a:pt x="61" y="26"/>
                  </a:moveTo>
                  <a:lnTo>
                    <a:pt x="65" y="20"/>
                  </a:lnTo>
                  <a:lnTo>
                    <a:pt x="36" y="0"/>
                  </a:lnTo>
                  <a:lnTo>
                    <a:pt x="1" y="0"/>
                  </a:lnTo>
                  <a:lnTo>
                    <a:pt x="0" y="4"/>
                  </a:lnTo>
                  <a:lnTo>
                    <a:pt x="32" y="5"/>
                  </a:lnTo>
                  <a:lnTo>
                    <a:pt x="6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4" name="Freeform 108"/>
            <p:cNvSpPr>
              <a:spLocks/>
            </p:cNvSpPr>
            <p:nvPr/>
          </p:nvSpPr>
          <p:spPr bwMode="auto">
            <a:xfrm>
              <a:off x="913" y="1156"/>
              <a:ext cx="80" cy="120"/>
            </a:xfrm>
            <a:custGeom>
              <a:avLst/>
              <a:gdLst>
                <a:gd name="T0" fmla="*/ 80 w 80"/>
                <a:gd name="T1" fmla="*/ 22 h 120"/>
                <a:gd name="T2" fmla="*/ 51 w 80"/>
                <a:gd name="T3" fmla="*/ 1 h 120"/>
                <a:gd name="T4" fmla="*/ 19 w 80"/>
                <a:gd name="T5" fmla="*/ 0 h 120"/>
                <a:gd name="T6" fmla="*/ 0 w 80"/>
                <a:gd name="T7" fmla="*/ 111 h 120"/>
                <a:gd name="T8" fmla="*/ 13 w 80"/>
                <a:gd name="T9" fmla="*/ 101 h 120"/>
                <a:gd name="T10" fmla="*/ 9 w 80"/>
                <a:gd name="T11" fmla="*/ 118 h 120"/>
                <a:gd name="T12" fmla="*/ 14 w 80"/>
                <a:gd name="T13" fmla="*/ 120 h 120"/>
                <a:gd name="T14" fmla="*/ 30 w 80"/>
                <a:gd name="T15" fmla="*/ 113 h 120"/>
                <a:gd name="T16" fmla="*/ 80 w 80"/>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20">
                  <a:moveTo>
                    <a:pt x="80" y="22"/>
                  </a:moveTo>
                  <a:lnTo>
                    <a:pt x="51" y="1"/>
                  </a:lnTo>
                  <a:lnTo>
                    <a:pt x="19" y="0"/>
                  </a:lnTo>
                  <a:lnTo>
                    <a:pt x="0" y="111"/>
                  </a:lnTo>
                  <a:lnTo>
                    <a:pt x="13" y="101"/>
                  </a:lnTo>
                  <a:lnTo>
                    <a:pt x="9" y="118"/>
                  </a:lnTo>
                  <a:lnTo>
                    <a:pt x="14" y="120"/>
                  </a:lnTo>
                  <a:lnTo>
                    <a:pt x="30" y="113"/>
                  </a:lnTo>
                  <a:lnTo>
                    <a:pt x="80" y="22"/>
                  </a:lnTo>
                  <a:close/>
                </a:path>
              </a:pathLst>
            </a:custGeom>
            <a:solidFill>
              <a:srgbClr val="D15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5" name="Freeform 109"/>
            <p:cNvSpPr>
              <a:spLocks/>
            </p:cNvSpPr>
            <p:nvPr/>
          </p:nvSpPr>
          <p:spPr bwMode="auto">
            <a:xfrm>
              <a:off x="842" y="1154"/>
              <a:ext cx="90" cy="114"/>
            </a:xfrm>
            <a:custGeom>
              <a:avLst/>
              <a:gdLst>
                <a:gd name="T0" fmla="*/ 55 w 90"/>
                <a:gd name="T1" fmla="*/ 1 h 114"/>
                <a:gd name="T2" fmla="*/ 41 w 90"/>
                <a:gd name="T3" fmla="*/ 4 h 114"/>
                <a:gd name="T4" fmla="*/ 33 w 90"/>
                <a:gd name="T5" fmla="*/ 10 h 114"/>
                <a:gd name="T6" fmla="*/ 34 w 90"/>
                <a:gd name="T7" fmla="*/ 19 h 114"/>
                <a:gd name="T8" fmla="*/ 41 w 90"/>
                <a:gd name="T9" fmla="*/ 24 h 114"/>
                <a:gd name="T10" fmla="*/ 61 w 90"/>
                <a:gd name="T11" fmla="*/ 27 h 114"/>
                <a:gd name="T12" fmla="*/ 71 w 90"/>
                <a:gd name="T13" fmla="*/ 32 h 114"/>
                <a:gd name="T14" fmla="*/ 34 w 90"/>
                <a:gd name="T15" fmla="*/ 29 h 114"/>
                <a:gd name="T16" fmla="*/ 18 w 90"/>
                <a:gd name="T17" fmla="*/ 30 h 114"/>
                <a:gd name="T18" fmla="*/ 10 w 90"/>
                <a:gd name="T19" fmla="*/ 33 h 114"/>
                <a:gd name="T20" fmla="*/ 11 w 90"/>
                <a:gd name="T21" fmla="*/ 32 h 114"/>
                <a:gd name="T22" fmla="*/ 9 w 90"/>
                <a:gd name="T23" fmla="*/ 40 h 114"/>
                <a:gd name="T24" fmla="*/ 11 w 90"/>
                <a:gd name="T25" fmla="*/ 49 h 114"/>
                <a:gd name="T26" fmla="*/ 14 w 90"/>
                <a:gd name="T27" fmla="*/ 54 h 114"/>
                <a:gd name="T28" fmla="*/ 55 w 90"/>
                <a:gd name="T29" fmla="*/ 56 h 114"/>
                <a:gd name="T30" fmla="*/ 16 w 90"/>
                <a:gd name="T31" fmla="*/ 63 h 114"/>
                <a:gd name="T32" fmla="*/ 10 w 90"/>
                <a:gd name="T33" fmla="*/ 65 h 114"/>
                <a:gd name="T34" fmla="*/ 1 w 90"/>
                <a:gd name="T35" fmla="*/ 71 h 114"/>
                <a:gd name="T36" fmla="*/ 0 w 90"/>
                <a:gd name="T37" fmla="*/ 77 h 114"/>
                <a:gd name="T38" fmla="*/ 2 w 90"/>
                <a:gd name="T39" fmla="*/ 83 h 114"/>
                <a:gd name="T40" fmla="*/ 11 w 90"/>
                <a:gd name="T41" fmla="*/ 87 h 114"/>
                <a:gd name="T42" fmla="*/ 15 w 90"/>
                <a:gd name="T43" fmla="*/ 89 h 114"/>
                <a:gd name="T44" fmla="*/ 53 w 90"/>
                <a:gd name="T45" fmla="*/ 96 h 114"/>
                <a:gd name="T46" fmla="*/ 48 w 90"/>
                <a:gd name="T47" fmla="*/ 96 h 114"/>
                <a:gd name="T48" fmla="*/ 39 w 90"/>
                <a:gd name="T49" fmla="*/ 96 h 114"/>
                <a:gd name="T50" fmla="*/ 27 w 90"/>
                <a:gd name="T51" fmla="*/ 97 h 114"/>
                <a:gd name="T52" fmla="*/ 19 w 90"/>
                <a:gd name="T53" fmla="*/ 99 h 114"/>
                <a:gd name="T54" fmla="*/ 14 w 90"/>
                <a:gd name="T55" fmla="*/ 107 h 114"/>
                <a:gd name="T56" fmla="*/ 14 w 90"/>
                <a:gd name="T57" fmla="*/ 114 h 114"/>
                <a:gd name="T58" fmla="*/ 14 w 90"/>
                <a:gd name="T59" fmla="*/ 114 h 114"/>
                <a:gd name="T60" fmla="*/ 14 w 90"/>
                <a:gd name="T61" fmla="*/ 114 h 114"/>
                <a:gd name="T62" fmla="*/ 18 w 90"/>
                <a:gd name="T63" fmla="*/ 113 h 114"/>
                <a:gd name="T64" fmla="*/ 22 w 90"/>
                <a:gd name="T65" fmla="*/ 112 h 114"/>
                <a:gd name="T66" fmla="*/ 30 w 90"/>
                <a:gd name="T67" fmla="*/ 112 h 114"/>
                <a:gd name="T68" fmla="*/ 41 w 90"/>
                <a:gd name="T69" fmla="*/ 111 h 114"/>
                <a:gd name="T70" fmla="*/ 56 w 90"/>
                <a:gd name="T71" fmla="*/ 110 h 114"/>
                <a:gd name="T72" fmla="*/ 73 w 90"/>
                <a:gd name="T73" fmla="*/ 110 h 114"/>
                <a:gd name="T74" fmla="*/ 58 w 90"/>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14">
                  <a:moveTo>
                    <a:pt x="58" y="0"/>
                  </a:moveTo>
                  <a:lnTo>
                    <a:pt x="55" y="1"/>
                  </a:lnTo>
                  <a:lnTo>
                    <a:pt x="48" y="2"/>
                  </a:lnTo>
                  <a:lnTo>
                    <a:pt x="41" y="4"/>
                  </a:lnTo>
                  <a:lnTo>
                    <a:pt x="36" y="7"/>
                  </a:lnTo>
                  <a:lnTo>
                    <a:pt x="33" y="10"/>
                  </a:lnTo>
                  <a:lnTo>
                    <a:pt x="33" y="14"/>
                  </a:lnTo>
                  <a:lnTo>
                    <a:pt x="34" y="19"/>
                  </a:lnTo>
                  <a:lnTo>
                    <a:pt x="35" y="22"/>
                  </a:lnTo>
                  <a:lnTo>
                    <a:pt x="41" y="24"/>
                  </a:lnTo>
                  <a:lnTo>
                    <a:pt x="52" y="26"/>
                  </a:lnTo>
                  <a:lnTo>
                    <a:pt x="61" y="27"/>
                  </a:lnTo>
                  <a:lnTo>
                    <a:pt x="65" y="27"/>
                  </a:lnTo>
                  <a:lnTo>
                    <a:pt x="71" y="32"/>
                  </a:lnTo>
                  <a:lnTo>
                    <a:pt x="44" y="29"/>
                  </a:lnTo>
                  <a:lnTo>
                    <a:pt x="34" y="29"/>
                  </a:lnTo>
                  <a:lnTo>
                    <a:pt x="20" y="29"/>
                  </a:lnTo>
                  <a:lnTo>
                    <a:pt x="18" y="30"/>
                  </a:lnTo>
                  <a:lnTo>
                    <a:pt x="14" y="32"/>
                  </a:lnTo>
                  <a:lnTo>
                    <a:pt x="10" y="33"/>
                  </a:lnTo>
                  <a:lnTo>
                    <a:pt x="10" y="32"/>
                  </a:lnTo>
                  <a:lnTo>
                    <a:pt x="11" y="32"/>
                  </a:lnTo>
                  <a:lnTo>
                    <a:pt x="10" y="35"/>
                  </a:lnTo>
                  <a:lnTo>
                    <a:pt x="9" y="40"/>
                  </a:lnTo>
                  <a:lnTo>
                    <a:pt x="9" y="45"/>
                  </a:lnTo>
                  <a:lnTo>
                    <a:pt x="11" y="49"/>
                  </a:lnTo>
                  <a:lnTo>
                    <a:pt x="13" y="52"/>
                  </a:lnTo>
                  <a:lnTo>
                    <a:pt x="14" y="54"/>
                  </a:lnTo>
                  <a:lnTo>
                    <a:pt x="15" y="54"/>
                  </a:lnTo>
                  <a:lnTo>
                    <a:pt x="55" y="56"/>
                  </a:lnTo>
                  <a:lnTo>
                    <a:pt x="63" y="62"/>
                  </a:lnTo>
                  <a:lnTo>
                    <a:pt x="16" y="63"/>
                  </a:lnTo>
                  <a:lnTo>
                    <a:pt x="14" y="64"/>
                  </a:lnTo>
                  <a:lnTo>
                    <a:pt x="10" y="65"/>
                  </a:lnTo>
                  <a:lnTo>
                    <a:pt x="4" y="68"/>
                  </a:lnTo>
                  <a:lnTo>
                    <a:pt x="1" y="71"/>
                  </a:lnTo>
                  <a:lnTo>
                    <a:pt x="0" y="74"/>
                  </a:lnTo>
                  <a:lnTo>
                    <a:pt x="0" y="77"/>
                  </a:lnTo>
                  <a:lnTo>
                    <a:pt x="0" y="81"/>
                  </a:lnTo>
                  <a:lnTo>
                    <a:pt x="2" y="83"/>
                  </a:lnTo>
                  <a:lnTo>
                    <a:pt x="7" y="85"/>
                  </a:lnTo>
                  <a:lnTo>
                    <a:pt x="11" y="87"/>
                  </a:lnTo>
                  <a:lnTo>
                    <a:pt x="14" y="88"/>
                  </a:lnTo>
                  <a:lnTo>
                    <a:pt x="15" y="89"/>
                  </a:lnTo>
                  <a:lnTo>
                    <a:pt x="58" y="87"/>
                  </a:lnTo>
                  <a:lnTo>
                    <a:pt x="53" y="96"/>
                  </a:lnTo>
                  <a:lnTo>
                    <a:pt x="52" y="96"/>
                  </a:lnTo>
                  <a:lnTo>
                    <a:pt x="48" y="96"/>
                  </a:lnTo>
                  <a:lnTo>
                    <a:pt x="44" y="96"/>
                  </a:lnTo>
                  <a:lnTo>
                    <a:pt x="39" y="96"/>
                  </a:lnTo>
                  <a:lnTo>
                    <a:pt x="33" y="97"/>
                  </a:lnTo>
                  <a:lnTo>
                    <a:pt x="27" y="97"/>
                  </a:lnTo>
                  <a:lnTo>
                    <a:pt x="22" y="98"/>
                  </a:lnTo>
                  <a:lnTo>
                    <a:pt x="19" y="99"/>
                  </a:lnTo>
                  <a:lnTo>
                    <a:pt x="15" y="103"/>
                  </a:lnTo>
                  <a:lnTo>
                    <a:pt x="14" y="107"/>
                  </a:lnTo>
                  <a:lnTo>
                    <a:pt x="14" y="111"/>
                  </a:lnTo>
                  <a:lnTo>
                    <a:pt x="14" y="114"/>
                  </a:lnTo>
                  <a:lnTo>
                    <a:pt x="14" y="114"/>
                  </a:lnTo>
                  <a:lnTo>
                    <a:pt x="14" y="114"/>
                  </a:lnTo>
                  <a:lnTo>
                    <a:pt x="14" y="114"/>
                  </a:lnTo>
                  <a:lnTo>
                    <a:pt x="14" y="114"/>
                  </a:lnTo>
                  <a:lnTo>
                    <a:pt x="16" y="113"/>
                  </a:lnTo>
                  <a:lnTo>
                    <a:pt x="18" y="113"/>
                  </a:lnTo>
                  <a:lnTo>
                    <a:pt x="20" y="112"/>
                  </a:lnTo>
                  <a:lnTo>
                    <a:pt x="22" y="112"/>
                  </a:lnTo>
                  <a:lnTo>
                    <a:pt x="25" y="112"/>
                  </a:lnTo>
                  <a:lnTo>
                    <a:pt x="30" y="112"/>
                  </a:lnTo>
                  <a:lnTo>
                    <a:pt x="35" y="111"/>
                  </a:lnTo>
                  <a:lnTo>
                    <a:pt x="41" y="111"/>
                  </a:lnTo>
                  <a:lnTo>
                    <a:pt x="48" y="111"/>
                  </a:lnTo>
                  <a:lnTo>
                    <a:pt x="56" y="110"/>
                  </a:lnTo>
                  <a:lnTo>
                    <a:pt x="64" y="110"/>
                  </a:lnTo>
                  <a:lnTo>
                    <a:pt x="73" y="110"/>
                  </a:lnTo>
                  <a:lnTo>
                    <a:pt x="90" y="2"/>
                  </a:lnTo>
                  <a:lnTo>
                    <a:pt x="58" y="0"/>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6" name="Freeform 110"/>
            <p:cNvSpPr>
              <a:spLocks/>
            </p:cNvSpPr>
            <p:nvPr/>
          </p:nvSpPr>
          <p:spPr bwMode="auto">
            <a:xfrm>
              <a:off x="856" y="1264"/>
              <a:ext cx="59" cy="17"/>
            </a:xfrm>
            <a:custGeom>
              <a:avLst/>
              <a:gdLst>
                <a:gd name="T0" fmla="*/ 0 w 59"/>
                <a:gd name="T1" fmla="*/ 4 h 17"/>
                <a:gd name="T2" fmla="*/ 2 w 59"/>
                <a:gd name="T3" fmla="*/ 12 h 17"/>
                <a:gd name="T4" fmla="*/ 8 w 59"/>
                <a:gd name="T5" fmla="*/ 17 h 17"/>
                <a:gd name="T6" fmla="*/ 16 w 59"/>
                <a:gd name="T7" fmla="*/ 17 h 17"/>
                <a:gd name="T8" fmla="*/ 19 w 59"/>
                <a:gd name="T9" fmla="*/ 17 h 17"/>
                <a:gd name="T10" fmla="*/ 43 w 59"/>
                <a:gd name="T11" fmla="*/ 15 h 17"/>
                <a:gd name="T12" fmla="*/ 57 w 59"/>
                <a:gd name="T13" fmla="*/ 3 h 17"/>
                <a:gd name="T14" fmla="*/ 59 w 59"/>
                <a:gd name="T15" fmla="*/ 0 h 17"/>
                <a:gd name="T16" fmla="*/ 50 w 59"/>
                <a:gd name="T17" fmla="*/ 0 h 17"/>
                <a:gd name="T18" fmla="*/ 42 w 59"/>
                <a:gd name="T19" fmla="*/ 0 h 17"/>
                <a:gd name="T20" fmla="*/ 34 w 59"/>
                <a:gd name="T21" fmla="*/ 1 h 17"/>
                <a:gd name="T22" fmla="*/ 27 w 59"/>
                <a:gd name="T23" fmla="*/ 1 h 17"/>
                <a:gd name="T24" fmla="*/ 21 w 59"/>
                <a:gd name="T25" fmla="*/ 1 h 17"/>
                <a:gd name="T26" fmla="*/ 16 w 59"/>
                <a:gd name="T27" fmla="*/ 2 h 17"/>
                <a:gd name="T28" fmla="*/ 11 w 59"/>
                <a:gd name="T29" fmla="*/ 2 h 17"/>
                <a:gd name="T30" fmla="*/ 8 w 59"/>
                <a:gd name="T31" fmla="*/ 2 h 17"/>
                <a:gd name="T32" fmla="*/ 6 w 59"/>
                <a:gd name="T33" fmla="*/ 2 h 17"/>
                <a:gd name="T34" fmla="*/ 4 w 59"/>
                <a:gd name="T35" fmla="*/ 3 h 17"/>
                <a:gd name="T36" fmla="*/ 2 w 59"/>
                <a:gd name="T37" fmla="*/ 3 h 17"/>
                <a:gd name="T38" fmla="*/ 0 w 59"/>
                <a:gd name="T3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7">
                  <a:moveTo>
                    <a:pt x="0" y="4"/>
                  </a:moveTo>
                  <a:lnTo>
                    <a:pt x="2" y="12"/>
                  </a:lnTo>
                  <a:lnTo>
                    <a:pt x="8" y="17"/>
                  </a:lnTo>
                  <a:lnTo>
                    <a:pt x="16" y="17"/>
                  </a:lnTo>
                  <a:lnTo>
                    <a:pt x="19" y="17"/>
                  </a:lnTo>
                  <a:lnTo>
                    <a:pt x="43" y="15"/>
                  </a:lnTo>
                  <a:lnTo>
                    <a:pt x="57" y="3"/>
                  </a:lnTo>
                  <a:lnTo>
                    <a:pt x="59" y="0"/>
                  </a:lnTo>
                  <a:lnTo>
                    <a:pt x="50" y="0"/>
                  </a:lnTo>
                  <a:lnTo>
                    <a:pt x="42" y="0"/>
                  </a:lnTo>
                  <a:lnTo>
                    <a:pt x="34" y="1"/>
                  </a:lnTo>
                  <a:lnTo>
                    <a:pt x="27" y="1"/>
                  </a:lnTo>
                  <a:lnTo>
                    <a:pt x="21" y="1"/>
                  </a:lnTo>
                  <a:lnTo>
                    <a:pt x="16" y="2"/>
                  </a:lnTo>
                  <a:lnTo>
                    <a:pt x="11" y="2"/>
                  </a:lnTo>
                  <a:lnTo>
                    <a:pt x="8" y="2"/>
                  </a:lnTo>
                  <a:lnTo>
                    <a:pt x="6" y="2"/>
                  </a:lnTo>
                  <a:lnTo>
                    <a:pt x="4" y="3"/>
                  </a:lnTo>
                  <a:lnTo>
                    <a:pt x="2" y="3"/>
                  </a:lnTo>
                  <a:lnTo>
                    <a:pt x="0" y="4"/>
                  </a:lnTo>
                  <a:close/>
                </a:path>
              </a:pathLst>
            </a:custGeom>
            <a:solidFill>
              <a:srgbClr val="003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7" name="Freeform 111"/>
            <p:cNvSpPr>
              <a:spLocks/>
            </p:cNvSpPr>
            <p:nvPr/>
          </p:nvSpPr>
          <p:spPr bwMode="auto">
            <a:xfrm>
              <a:off x="979" y="1158"/>
              <a:ext cx="44" cy="34"/>
            </a:xfrm>
            <a:custGeom>
              <a:avLst/>
              <a:gdLst>
                <a:gd name="T0" fmla="*/ 44 w 44"/>
                <a:gd name="T1" fmla="*/ 34 h 34"/>
                <a:gd name="T2" fmla="*/ 26 w 44"/>
                <a:gd name="T3" fmla="*/ 3 h 34"/>
                <a:gd name="T4" fmla="*/ 0 w 44"/>
                <a:gd name="T5" fmla="*/ 0 h 34"/>
                <a:gd name="T6" fmla="*/ 44 w 44"/>
                <a:gd name="T7" fmla="*/ 34 h 34"/>
              </a:gdLst>
              <a:ahLst/>
              <a:cxnLst>
                <a:cxn ang="0">
                  <a:pos x="T0" y="T1"/>
                </a:cxn>
                <a:cxn ang="0">
                  <a:pos x="T2" y="T3"/>
                </a:cxn>
                <a:cxn ang="0">
                  <a:pos x="T4" y="T5"/>
                </a:cxn>
                <a:cxn ang="0">
                  <a:pos x="T6" y="T7"/>
                </a:cxn>
              </a:cxnLst>
              <a:rect l="0" t="0" r="r" b="b"/>
              <a:pathLst>
                <a:path w="44" h="34">
                  <a:moveTo>
                    <a:pt x="44" y="34"/>
                  </a:moveTo>
                  <a:lnTo>
                    <a:pt x="26" y="3"/>
                  </a:lnTo>
                  <a:lnTo>
                    <a:pt x="0" y="0"/>
                  </a:lnTo>
                  <a:lnTo>
                    <a:pt x="44" y="34"/>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8" name="Freeform 112"/>
            <p:cNvSpPr>
              <a:spLocks/>
            </p:cNvSpPr>
            <p:nvPr/>
          </p:nvSpPr>
          <p:spPr bwMode="auto">
            <a:xfrm>
              <a:off x="943" y="1177"/>
              <a:ext cx="25" cy="6"/>
            </a:xfrm>
            <a:custGeom>
              <a:avLst/>
              <a:gdLst>
                <a:gd name="T0" fmla="*/ 25 w 25"/>
                <a:gd name="T1" fmla="*/ 0 h 6"/>
                <a:gd name="T2" fmla="*/ 22 w 25"/>
                <a:gd name="T3" fmla="*/ 0 h 6"/>
                <a:gd name="T4" fmla="*/ 16 w 25"/>
                <a:gd name="T5" fmla="*/ 1 h 6"/>
                <a:gd name="T6" fmla="*/ 8 w 25"/>
                <a:gd name="T7" fmla="*/ 1 h 6"/>
                <a:gd name="T8" fmla="*/ 1 w 25"/>
                <a:gd name="T9" fmla="*/ 0 h 6"/>
                <a:gd name="T10" fmla="*/ 0 w 25"/>
                <a:gd name="T11" fmla="*/ 0 h 6"/>
                <a:gd name="T12" fmla="*/ 0 w 25"/>
                <a:gd name="T13" fmla="*/ 1 h 6"/>
                <a:gd name="T14" fmla="*/ 3 w 25"/>
                <a:gd name="T15" fmla="*/ 3 h 6"/>
                <a:gd name="T16" fmla="*/ 6 w 25"/>
                <a:gd name="T17" fmla="*/ 4 h 6"/>
                <a:gd name="T18" fmla="*/ 10 w 25"/>
                <a:gd name="T19" fmla="*/ 6 h 6"/>
                <a:gd name="T20" fmla="*/ 16 w 25"/>
                <a:gd name="T21" fmla="*/ 6 h 6"/>
                <a:gd name="T22" fmla="*/ 21 w 25"/>
                <a:gd name="T23" fmla="*/ 4 h 6"/>
                <a:gd name="T24" fmla="*/ 25 w 2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
                  <a:moveTo>
                    <a:pt x="25" y="0"/>
                  </a:moveTo>
                  <a:lnTo>
                    <a:pt x="22" y="0"/>
                  </a:lnTo>
                  <a:lnTo>
                    <a:pt x="16" y="1"/>
                  </a:lnTo>
                  <a:lnTo>
                    <a:pt x="8" y="1"/>
                  </a:lnTo>
                  <a:lnTo>
                    <a:pt x="1" y="0"/>
                  </a:lnTo>
                  <a:lnTo>
                    <a:pt x="0" y="0"/>
                  </a:lnTo>
                  <a:lnTo>
                    <a:pt x="0" y="1"/>
                  </a:lnTo>
                  <a:lnTo>
                    <a:pt x="3" y="3"/>
                  </a:lnTo>
                  <a:lnTo>
                    <a:pt x="6" y="4"/>
                  </a:lnTo>
                  <a:lnTo>
                    <a:pt x="10" y="6"/>
                  </a:lnTo>
                  <a:lnTo>
                    <a:pt x="16" y="6"/>
                  </a:lnTo>
                  <a:lnTo>
                    <a:pt x="21" y="4"/>
                  </a:lnTo>
                  <a:lnTo>
                    <a:pt x="25"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69" name="Freeform 113"/>
            <p:cNvSpPr>
              <a:spLocks/>
            </p:cNvSpPr>
            <p:nvPr/>
          </p:nvSpPr>
          <p:spPr bwMode="auto">
            <a:xfrm>
              <a:off x="941" y="1201"/>
              <a:ext cx="24" cy="6"/>
            </a:xfrm>
            <a:custGeom>
              <a:avLst/>
              <a:gdLst>
                <a:gd name="T0" fmla="*/ 24 w 24"/>
                <a:gd name="T1" fmla="*/ 0 h 6"/>
                <a:gd name="T2" fmla="*/ 22 w 24"/>
                <a:gd name="T3" fmla="*/ 0 h 6"/>
                <a:gd name="T4" fmla="*/ 15 w 24"/>
                <a:gd name="T5" fmla="*/ 1 h 6"/>
                <a:gd name="T6" fmla="*/ 7 w 24"/>
                <a:gd name="T7" fmla="*/ 1 h 6"/>
                <a:gd name="T8" fmla="*/ 1 w 24"/>
                <a:gd name="T9" fmla="*/ 0 h 6"/>
                <a:gd name="T10" fmla="*/ 0 w 24"/>
                <a:gd name="T11" fmla="*/ 1 h 6"/>
                <a:gd name="T12" fmla="*/ 6 w 24"/>
                <a:gd name="T13" fmla="*/ 5 h 6"/>
                <a:gd name="T14" fmla="*/ 15 w 24"/>
                <a:gd name="T15" fmla="*/ 6 h 6"/>
                <a:gd name="T16" fmla="*/ 24 w 2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6">
                  <a:moveTo>
                    <a:pt x="24" y="0"/>
                  </a:moveTo>
                  <a:lnTo>
                    <a:pt x="22" y="0"/>
                  </a:lnTo>
                  <a:lnTo>
                    <a:pt x="15" y="1"/>
                  </a:lnTo>
                  <a:lnTo>
                    <a:pt x="7" y="1"/>
                  </a:lnTo>
                  <a:lnTo>
                    <a:pt x="1" y="0"/>
                  </a:lnTo>
                  <a:lnTo>
                    <a:pt x="0" y="1"/>
                  </a:lnTo>
                  <a:lnTo>
                    <a:pt x="6" y="5"/>
                  </a:lnTo>
                  <a:lnTo>
                    <a:pt x="15" y="6"/>
                  </a:lnTo>
                  <a:lnTo>
                    <a:pt x="24"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0" name="Freeform 114"/>
            <p:cNvSpPr>
              <a:spLocks/>
            </p:cNvSpPr>
            <p:nvPr/>
          </p:nvSpPr>
          <p:spPr bwMode="auto">
            <a:xfrm>
              <a:off x="934" y="1227"/>
              <a:ext cx="25" cy="6"/>
            </a:xfrm>
            <a:custGeom>
              <a:avLst/>
              <a:gdLst>
                <a:gd name="T0" fmla="*/ 25 w 25"/>
                <a:gd name="T1" fmla="*/ 0 h 6"/>
                <a:gd name="T2" fmla="*/ 22 w 25"/>
                <a:gd name="T3" fmla="*/ 0 h 6"/>
                <a:gd name="T4" fmla="*/ 16 w 25"/>
                <a:gd name="T5" fmla="*/ 1 h 6"/>
                <a:gd name="T6" fmla="*/ 8 w 25"/>
                <a:gd name="T7" fmla="*/ 1 h 6"/>
                <a:gd name="T8" fmla="*/ 1 w 25"/>
                <a:gd name="T9" fmla="*/ 0 h 6"/>
                <a:gd name="T10" fmla="*/ 0 w 25"/>
                <a:gd name="T11" fmla="*/ 1 h 6"/>
                <a:gd name="T12" fmla="*/ 7 w 25"/>
                <a:gd name="T13" fmla="*/ 4 h 6"/>
                <a:gd name="T14" fmla="*/ 16 w 25"/>
                <a:gd name="T15" fmla="*/ 6 h 6"/>
                <a:gd name="T16" fmla="*/ 25 w 2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0"/>
                  </a:moveTo>
                  <a:lnTo>
                    <a:pt x="22" y="0"/>
                  </a:lnTo>
                  <a:lnTo>
                    <a:pt x="16" y="1"/>
                  </a:lnTo>
                  <a:lnTo>
                    <a:pt x="8" y="1"/>
                  </a:lnTo>
                  <a:lnTo>
                    <a:pt x="1" y="0"/>
                  </a:lnTo>
                  <a:lnTo>
                    <a:pt x="0" y="1"/>
                  </a:lnTo>
                  <a:lnTo>
                    <a:pt x="7" y="4"/>
                  </a:lnTo>
                  <a:lnTo>
                    <a:pt x="16" y="6"/>
                  </a:lnTo>
                  <a:lnTo>
                    <a:pt x="25"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1" name="Freeform 115"/>
            <p:cNvSpPr>
              <a:spLocks/>
            </p:cNvSpPr>
            <p:nvPr/>
          </p:nvSpPr>
          <p:spPr bwMode="auto">
            <a:xfrm>
              <a:off x="924" y="1251"/>
              <a:ext cx="25" cy="7"/>
            </a:xfrm>
            <a:custGeom>
              <a:avLst/>
              <a:gdLst>
                <a:gd name="T0" fmla="*/ 25 w 25"/>
                <a:gd name="T1" fmla="*/ 0 h 7"/>
                <a:gd name="T2" fmla="*/ 22 w 25"/>
                <a:gd name="T3" fmla="*/ 0 h 7"/>
                <a:gd name="T4" fmla="*/ 16 w 25"/>
                <a:gd name="T5" fmla="*/ 1 h 7"/>
                <a:gd name="T6" fmla="*/ 8 w 25"/>
                <a:gd name="T7" fmla="*/ 1 h 7"/>
                <a:gd name="T8" fmla="*/ 1 w 25"/>
                <a:gd name="T9" fmla="*/ 0 h 7"/>
                <a:gd name="T10" fmla="*/ 0 w 25"/>
                <a:gd name="T11" fmla="*/ 0 h 7"/>
                <a:gd name="T12" fmla="*/ 0 w 25"/>
                <a:gd name="T13" fmla="*/ 1 h 7"/>
                <a:gd name="T14" fmla="*/ 3 w 25"/>
                <a:gd name="T15" fmla="*/ 3 h 7"/>
                <a:gd name="T16" fmla="*/ 6 w 25"/>
                <a:gd name="T17" fmla="*/ 4 h 7"/>
                <a:gd name="T18" fmla="*/ 10 w 25"/>
                <a:gd name="T19" fmla="*/ 7 h 7"/>
                <a:gd name="T20" fmla="*/ 16 w 25"/>
                <a:gd name="T21" fmla="*/ 7 h 7"/>
                <a:gd name="T22" fmla="*/ 21 w 25"/>
                <a:gd name="T23" fmla="*/ 4 h 7"/>
                <a:gd name="T24" fmla="*/ 25 w 2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
                  <a:moveTo>
                    <a:pt x="25" y="0"/>
                  </a:moveTo>
                  <a:lnTo>
                    <a:pt x="22" y="0"/>
                  </a:lnTo>
                  <a:lnTo>
                    <a:pt x="16" y="1"/>
                  </a:lnTo>
                  <a:lnTo>
                    <a:pt x="8" y="1"/>
                  </a:lnTo>
                  <a:lnTo>
                    <a:pt x="1" y="0"/>
                  </a:lnTo>
                  <a:lnTo>
                    <a:pt x="0" y="0"/>
                  </a:lnTo>
                  <a:lnTo>
                    <a:pt x="0" y="1"/>
                  </a:lnTo>
                  <a:lnTo>
                    <a:pt x="3" y="3"/>
                  </a:lnTo>
                  <a:lnTo>
                    <a:pt x="6" y="4"/>
                  </a:lnTo>
                  <a:lnTo>
                    <a:pt x="10" y="7"/>
                  </a:lnTo>
                  <a:lnTo>
                    <a:pt x="16" y="7"/>
                  </a:lnTo>
                  <a:lnTo>
                    <a:pt x="21" y="4"/>
                  </a:lnTo>
                  <a:lnTo>
                    <a:pt x="25" y="0"/>
                  </a:lnTo>
                  <a:close/>
                </a:path>
              </a:pathLst>
            </a:custGeom>
            <a:solidFill>
              <a:srgbClr val="A3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2" name="Freeform 116"/>
            <p:cNvSpPr>
              <a:spLocks/>
            </p:cNvSpPr>
            <p:nvPr/>
          </p:nvSpPr>
          <p:spPr bwMode="auto">
            <a:xfrm>
              <a:off x="1006" y="1255"/>
              <a:ext cx="95" cy="119"/>
            </a:xfrm>
            <a:custGeom>
              <a:avLst/>
              <a:gdLst>
                <a:gd name="T0" fmla="*/ 95 w 95"/>
                <a:gd name="T1" fmla="*/ 76 h 119"/>
                <a:gd name="T2" fmla="*/ 42 w 95"/>
                <a:gd name="T3" fmla="*/ 18 h 119"/>
                <a:gd name="T4" fmla="*/ 28 w 95"/>
                <a:gd name="T5" fmla="*/ 0 h 119"/>
                <a:gd name="T6" fmla="*/ 0 w 95"/>
                <a:gd name="T7" fmla="*/ 16 h 119"/>
                <a:gd name="T8" fmla="*/ 23 w 95"/>
                <a:gd name="T9" fmla="*/ 119 h 119"/>
                <a:gd name="T10" fmla="*/ 28 w 95"/>
                <a:gd name="T11" fmla="*/ 119 h 119"/>
                <a:gd name="T12" fmla="*/ 32 w 95"/>
                <a:gd name="T13" fmla="*/ 119 h 119"/>
                <a:gd name="T14" fmla="*/ 37 w 95"/>
                <a:gd name="T15" fmla="*/ 118 h 119"/>
                <a:gd name="T16" fmla="*/ 42 w 95"/>
                <a:gd name="T17" fmla="*/ 117 h 119"/>
                <a:gd name="T18" fmla="*/ 61 w 95"/>
                <a:gd name="T19" fmla="*/ 111 h 119"/>
                <a:gd name="T20" fmla="*/ 76 w 95"/>
                <a:gd name="T21" fmla="*/ 104 h 119"/>
                <a:gd name="T22" fmla="*/ 86 w 95"/>
                <a:gd name="T23" fmla="*/ 97 h 119"/>
                <a:gd name="T24" fmla="*/ 92 w 95"/>
                <a:gd name="T25" fmla="*/ 91 h 119"/>
                <a:gd name="T26" fmla="*/ 94 w 95"/>
                <a:gd name="T27" fmla="*/ 84 h 119"/>
                <a:gd name="T28" fmla="*/ 95 w 95"/>
                <a:gd name="T29" fmla="*/ 80 h 119"/>
                <a:gd name="T30" fmla="*/ 95 w 95"/>
                <a:gd name="T31" fmla="*/ 77 h 119"/>
                <a:gd name="T32" fmla="*/ 95 w 95"/>
                <a:gd name="T33"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19">
                  <a:moveTo>
                    <a:pt x="95" y="76"/>
                  </a:moveTo>
                  <a:lnTo>
                    <a:pt x="42" y="18"/>
                  </a:lnTo>
                  <a:lnTo>
                    <a:pt x="28" y="0"/>
                  </a:lnTo>
                  <a:lnTo>
                    <a:pt x="0" y="16"/>
                  </a:lnTo>
                  <a:lnTo>
                    <a:pt x="23" y="119"/>
                  </a:lnTo>
                  <a:lnTo>
                    <a:pt x="28" y="119"/>
                  </a:lnTo>
                  <a:lnTo>
                    <a:pt x="32" y="119"/>
                  </a:lnTo>
                  <a:lnTo>
                    <a:pt x="37" y="118"/>
                  </a:lnTo>
                  <a:lnTo>
                    <a:pt x="42" y="117"/>
                  </a:lnTo>
                  <a:lnTo>
                    <a:pt x="61" y="111"/>
                  </a:lnTo>
                  <a:lnTo>
                    <a:pt x="76" y="104"/>
                  </a:lnTo>
                  <a:lnTo>
                    <a:pt x="86" y="97"/>
                  </a:lnTo>
                  <a:lnTo>
                    <a:pt x="92" y="91"/>
                  </a:lnTo>
                  <a:lnTo>
                    <a:pt x="94" y="84"/>
                  </a:lnTo>
                  <a:lnTo>
                    <a:pt x="95" y="80"/>
                  </a:lnTo>
                  <a:lnTo>
                    <a:pt x="95" y="77"/>
                  </a:lnTo>
                  <a:lnTo>
                    <a:pt x="95" y="76"/>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3" name="Freeform 117"/>
            <p:cNvSpPr>
              <a:spLocks/>
            </p:cNvSpPr>
            <p:nvPr/>
          </p:nvSpPr>
          <p:spPr bwMode="auto">
            <a:xfrm>
              <a:off x="945" y="1178"/>
              <a:ext cx="89" cy="196"/>
            </a:xfrm>
            <a:custGeom>
              <a:avLst/>
              <a:gdLst>
                <a:gd name="T0" fmla="*/ 89 w 89"/>
                <a:gd name="T1" fmla="*/ 77 h 196"/>
                <a:gd name="T2" fmla="*/ 89 w 89"/>
                <a:gd name="T3" fmla="*/ 77 h 196"/>
                <a:gd name="T4" fmla="*/ 31 w 89"/>
                <a:gd name="T5" fmla="*/ 105 h 196"/>
                <a:gd name="T6" fmla="*/ 17 w 89"/>
                <a:gd name="T7" fmla="*/ 85 h 196"/>
                <a:gd name="T8" fmla="*/ 65 w 89"/>
                <a:gd name="T9" fmla="*/ 13 h 196"/>
                <a:gd name="T10" fmla="*/ 48 w 89"/>
                <a:gd name="T11" fmla="*/ 0 h 196"/>
                <a:gd name="T12" fmla="*/ 0 w 89"/>
                <a:gd name="T13" fmla="*/ 88 h 196"/>
                <a:gd name="T14" fmla="*/ 1 w 89"/>
                <a:gd name="T15" fmla="*/ 88 h 196"/>
                <a:gd name="T16" fmla="*/ 3 w 89"/>
                <a:gd name="T17" fmla="*/ 89 h 196"/>
                <a:gd name="T18" fmla="*/ 4 w 89"/>
                <a:gd name="T19" fmla="*/ 89 h 196"/>
                <a:gd name="T20" fmla="*/ 5 w 89"/>
                <a:gd name="T21" fmla="*/ 90 h 196"/>
                <a:gd name="T22" fmla="*/ 15 w 89"/>
                <a:gd name="T23" fmla="*/ 87 h 196"/>
                <a:gd name="T24" fmla="*/ 8 w 89"/>
                <a:gd name="T25" fmla="*/ 91 h 196"/>
                <a:gd name="T26" fmla="*/ 10 w 89"/>
                <a:gd name="T27" fmla="*/ 92 h 196"/>
                <a:gd name="T28" fmla="*/ 12 w 89"/>
                <a:gd name="T29" fmla="*/ 93 h 196"/>
                <a:gd name="T30" fmla="*/ 14 w 89"/>
                <a:gd name="T31" fmla="*/ 95 h 196"/>
                <a:gd name="T32" fmla="*/ 16 w 89"/>
                <a:gd name="T33" fmla="*/ 97 h 196"/>
                <a:gd name="T34" fmla="*/ 17 w 89"/>
                <a:gd name="T35" fmla="*/ 97 h 196"/>
                <a:gd name="T36" fmla="*/ 19 w 89"/>
                <a:gd name="T37" fmla="*/ 97 h 196"/>
                <a:gd name="T38" fmla="*/ 20 w 89"/>
                <a:gd name="T39" fmla="*/ 97 h 196"/>
                <a:gd name="T40" fmla="*/ 21 w 89"/>
                <a:gd name="T41" fmla="*/ 98 h 196"/>
                <a:gd name="T42" fmla="*/ 24 w 89"/>
                <a:gd name="T43" fmla="*/ 110 h 196"/>
                <a:gd name="T44" fmla="*/ 22 w 89"/>
                <a:gd name="T45" fmla="*/ 134 h 196"/>
                <a:gd name="T46" fmla="*/ 19 w 89"/>
                <a:gd name="T47" fmla="*/ 160 h 196"/>
                <a:gd name="T48" fmla="*/ 16 w 89"/>
                <a:gd name="T49" fmla="*/ 181 h 196"/>
                <a:gd name="T50" fmla="*/ 21 w 89"/>
                <a:gd name="T51" fmla="*/ 182 h 196"/>
                <a:gd name="T52" fmla="*/ 28 w 89"/>
                <a:gd name="T53" fmla="*/ 184 h 196"/>
                <a:gd name="T54" fmla="*/ 36 w 89"/>
                <a:gd name="T55" fmla="*/ 188 h 196"/>
                <a:gd name="T56" fmla="*/ 44 w 89"/>
                <a:gd name="T57" fmla="*/ 190 h 196"/>
                <a:gd name="T58" fmla="*/ 53 w 89"/>
                <a:gd name="T59" fmla="*/ 192 h 196"/>
                <a:gd name="T60" fmla="*/ 64 w 89"/>
                <a:gd name="T61" fmla="*/ 194 h 196"/>
                <a:gd name="T62" fmla="*/ 73 w 89"/>
                <a:gd name="T63" fmla="*/ 196 h 196"/>
                <a:gd name="T64" fmla="*/ 84 w 89"/>
                <a:gd name="T65" fmla="*/ 196 h 196"/>
                <a:gd name="T66" fmla="*/ 61 w 89"/>
                <a:gd name="T67" fmla="*/ 93 h 196"/>
                <a:gd name="T68" fmla="*/ 89 w 89"/>
                <a:gd name="T69" fmla="*/ 7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96">
                  <a:moveTo>
                    <a:pt x="89" y="77"/>
                  </a:moveTo>
                  <a:lnTo>
                    <a:pt x="89" y="77"/>
                  </a:lnTo>
                  <a:lnTo>
                    <a:pt x="31" y="105"/>
                  </a:lnTo>
                  <a:lnTo>
                    <a:pt x="17" y="85"/>
                  </a:lnTo>
                  <a:lnTo>
                    <a:pt x="65" y="13"/>
                  </a:lnTo>
                  <a:lnTo>
                    <a:pt x="48" y="0"/>
                  </a:lnTo>
                  <a:lnTo>
                    <a:pt x="0" y="88"/>
                  </a:lnTo>
                  <a:lnTo>
                    <a:pt x="1" y="88"/>
                  </a:lnTo>
                  <a:lnTo>
                    <a:pt x="3" y="89"/>
                  </a:lnTo>
                  <a:lnTo>
                    <a:pt x="4" y="89"/>
                  </a:lnTo>
                  <a:lnTo>
                    <a:pt x="5" y="90"/>
                  </a:lnTo>
                  <a:lnTo>
                    <a:pt x="15" y="87"/>
                  </a:lnTo>
                  <a:lnTo>
                    <a:pt x="8" y="91"/>
                  </a:lnTo>
                  <a:lnTo>
                    <a:pt x="10" y="92"/>
                  </a:lnTo>
                  <a:lnTo>
                    <a:pt x="12" y="93"/>
                  </a:lnTo>
                  <a:lnTo>
                    <a:pt x="14" y="95"/>
                  </a:lnTo>
                  <a:lnTo>
                    <a:pt x="16" y="97"/>
                  </a:lnTo>
                  <a:lnTo>
                    <a:pt x="17" y="97"/>
                  </a:lnTo>
                  <a:lnTo>
                    <a:pt x="19" y="97"/>
                  </a:lnTo>
                  <a:lnTo>
                    <a:pt x="20" y="97"/>
                  </a:lnTo>
                  <a:lnTo>
                    <a:pt x="21" y="98"/>
                  </a:lnTo>
                  <a:lnTo>
                    <a:pt x="24" y="110"/>
                  </a:lnTo>
                  <a:lnTo>
                    <a:pt x="22" y="134"/>
                  </a:lnTo>
                  <a:lnTo>
                    <a:pt x="19" y="160"/>
                  </a:lnTo>
                  <a:lnTo>
                    <a:pt x="16" y="181"/>
                  </a:lnTo>
                  <a:lnTo>
                    <a:pt x="21" y="182"/>
                  </a:lnTo>
                  <a:lnTo>
                    <a:pt x="28" y="184"/>
                  </a:lnTo>
                  <a:lnTo>
                    <a:pt x="36" y="188"/>
                  </a:lnTo>
                  <a:lnTo>
                    <a:pt x="44" y="190"/>
                  </a:lnTo>
                  <a:lnTo>
                    <a:pt x="53" y="192"/>
                  </a:lnTo>
                  <a:lnTo>
                    <a:pt x="64" y="194"/>
                  </a:lnTo>
                  <a:lnTo>
                    <a:pt x="73" y="196"/>
                  </a:lnTo>
                  <a:lnTo>
                    <a:pt x="84" y="196"/>
                  </a:lnTo>
                  <a:lnTo>
                    <a:pt x="61" y="93"/>
                  </a:lnTo>
                  <a:lnTo>
                    <a:pt x="89" y="77"/>
                  </a:lnTo>
                  <a:close/>
                </a:path>
              </a:pathLst>
            </a:custGeom>
            <a:solidFill>
              <a:srgbClr val="1130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4" name="Freeform 118"/>
            <p:cNvSpPr>
              <a:spLocks/>
            </p:cNvSpPr>
            <p:nvPr/>
          </p:nvSpPr>
          <p:spPr bwMode="auto">
            <a:xfrm>
              <a:off x="962" y="1191"/>
              <a:ext cx="72" cy="92"/>
            </a:xfrm>
            <a:custGeom>
              <a:avLst/>
              <a:gdLst>
                <a:gd name="T0" fmla="*/ 14 w 72"/>
                <a:gd name="T1" fmla="*/ 92 h 92"/>
                <a:gd name="T2" fmla="*/ 72 w 72"/>
                <a:gd name="T3" fmla="*/ 64 h 92"/>
                <a:gd name="T4" fmla="*/ 72 w 72"/>
                <a:gd name="T5" fmla="*/ 64 h 92"/>
                <a:gd name="T6" fmla="*/ 60 w 72"/>
                <a:gd name="T7" fmla="*/ 9 h 92"/>
                <a:gd name="T8" fmla="*/ 48 w 72"/>
                <a:gd name="T9" fmla="*/ 0 h 92"/>
                <a:gd name="T10" fmla="*/ 0 w 72"/>
                <a:gd name="T11" fmla="*/ 72 h 92"/>
                <a:gd name="T12" fmla="*/ 14 w 72"/>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72" h="92">
                  <a:moveTo>
                    <a:pt x="14" y="92"/>
                  </a:moveTo>
                  <a:lnTo>
                    <a:pt x="72" y="64"/>
                  </a:lnTo>
                  <a:lnTo>
                    <a:pt x="72" y="64"/>
                  </a:lnTo>
                  <a:lnTo>
                    <a:pt x="60" y="9"/>
                  </a:lnTo>
                  <a:lnTo>
                    <a:pt x="48" y="0"/>
                  </a:lnTo>
                  <a:lnTo>
                    <a:pt x="0" y="72"/>
                  </a:lnTo>
                  <a:lnTo>
                    <a:pt x="14" y="92"/>
                  </a:lnTo>
                  <a:close/>
                </a:path>
              </a:pathLst>
            </a:custGeom>
            <a:solidFill>
              <a:srgbClr val="2D4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5" name="Freeform 119"/>
            <p:cNvSpPr>
              <a:spLocks/>
            </p:cNvSpPr>
            <p:nvPr/>
          </p:nvSpPr>
          <p:spPr bwMode="auto">
            <a:xfrm>
              <a:off x="1004" y="1231"/>
              <a:ext cx="34" cy="37"/>
            </a:xfrm>
            <a:custGeom>
              <a:avLst/>
              <a:gdLst>
                <a:gd name="T0" fmla="*/ 29 w 34"/>
                <a:gd name="T1" fmla="*/ 0 h 37"/>
                <a:gd name="T2" fmla="*/ 14 w 34"/>
                <a:gd name="T3" fmla="*/ 29 h 37"/>
                <a:gd name="T4" fmla="*/ 0 w 34"/>
                <a:gd name="T5" fmla="*/ 37 h 37"/>
                <a:gd name="T6" fmla="*/ 19 w 34"/>
                <a:gd name="T7" fmla="*/ 35 h 37"/>
                <a:gd name="T8" fmla="*/ 34 w 34"/>
                <a:gd name="T9" fmla="*/ 20 h 37"/>
                <a:gd name="T10" fmla="*/ 29 w 34"/>
                <a:gd name="T11" fmla="*/ 0 h 37"/>
              </a:gdLst>
              <a:ahLst/>
              <a:cxnLst>
                <a:cxn ang="0">
                  <a:pos x="T0" y="T1"/>
                </a:cxn>
                <a:cxn ang="0">
                  <a:pos x="T2" y="T3"/>
                </a:cxn>
                <a:cxn ang="0">
                  <a:pos x="T4" y="T5"/>
                </a:cxn>
                <a:cxn ang="0">
                  <a:pos x="T6" y="T7"/>
                </a:cxn>
                <a:cxn ang="0">
                  <a:pos x="T8" y="T9"/>
                </a:cxn>
                <a:cxn ang="0">
                  <a:pos x="T10" y="T11"/>
                </a:cxn>
              </a:cxnLst>
              <a:rect l="0" t="0" r="r" b="b"/>
              <a:pathLst>
                <a:path w="34" h="37">
                  <a:moveTo>
                    <a:pt x="29" y="0"/>
                  </a:moveTo>
                  <a:lnTo>
                    <a:pt x="14" y="29"/>
                  </a:lnTo>
                  <a:lnTo>
                    <a:pt x="0" y="37"/>
                  </a:lnTo>
                  <a:lnTo>
                    <a:pt x="19" y="35"/>
                  </a:lnTo>
                  <a:lnTo>
                    <a:pt x="34" y="2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9576" name="Rectangle 120"/>
            <p:cNvSpPr>
              <a:spLocks noChangeArrowheads="1"/>
            </p:cNvSpPr>
            <p:nvPr/>
          </p:nvSpPr>
          <p:spPr bwMode="auto">
            <a:xfrm>
              <a:off x="732" y="726"/>
              <a:ext cx="581" cy="196"/>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ar-SA" altLang="fa-IR" b="0">
                  <a:cs typeface="Traffic" pitchFamily="2" charset="0"/>
                </a:rPr>
                <a:t> کيفيت</a:t>
              </a:r>
              <a:endParaRPr lang="en-US" altLang="fa-IR" b="0">
                <a:cs typeface="Traffic" pitchFamily="2" charset="0"/>
              </a:endParaRPr>
            </a:p>
          </p:txBody>
        </p:sp>
      </p:gr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E02B2BB-9256-4429-9511-5BAFB85DDA4B}" type="slidenum">
              <a:rPr lang="en-US" altLang="fa-IR"/>
              <a:pPr/>
              <a:t>11</a:t>
            </a:fld>
            <a:endParaRPr lang="en-US" altLang="fa-IR"/>
          </a:p>
        </p:txBody>
      </p:sp>
      <p:sp>
        <p:nvSpPr>
          <p:cNvPr id="20483" name="Rectangle 3"/>
          <p:cNvSpPr>
            <a:spLocks noChangeArrowheads="1"/>
          </p:cNvSpPr>
          <p:nvPr/>
        </p:nvSpPr>
        <p:spPr bwMode="auto">
          <a:xfrm>
            <a:off x="138113" y="814388"/>
            <a:ext cx="8782050" cy="2995612"/>
          </a:xfrm>
          <a:prstGeom prst="rect">
            <a:avLst/>
          </a:prstGeom>
          <a:noFill/>
          <a:ln>
            <a:noFill/>
          </a:ln>
          <a:effectLst>
            <a:prstShdw prst="shdw17" dist="17961" dir="2700000">
              <a:srgbClr val="AFF9FF">
                <a:gamma/>
                <a:shade val="60000"/>
                <a:invGamma/>
              </a:srgbClr>
            </a:prstShdw>
          </a:effectLst>
          <a:extLst>
            <a:ext uri="{909E8E84-426E-40DD-AFC4-6F175D3DCCD1}">
              <a14:hiddenFill xmlns:a14="http://schemas.microsoft.com/office/drawing/2010/main">
                <a:solidFill>
                  <a:srgbClr val="AFF9F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50000"/>
              </a:lnSpc>
            </a:pPr>
            <a:r>
              <a:rPr lang="ar-SA" altLang="fa-IR" sz="1400">
                <a:cs typeface="Traffic" pitchFamily="2" charset="0"/>
              </a:rPr>
              <a:t>مباحث مديريتي: </a:t>
            </a:r>
          </a:p>
          <a:p>
            <a:pPr algn="just" rtl="1">
              <a:lnSpc>
                <a:spcPct val="150000"/>
              </a:lnSpc>
            </a:pPr>
            <a:r>
              <a:rPr lang="ar-SA" altLang="fa-IR" sz="1400">
                <a:cs typeface="Traffic" pitchFamily="2" charset="0"/>
              </a:rPr>
              <a:t>ـ نظام پيشنهادات</a:t>
            </a:r>
          </a:p>
          <a:p>
            <a:pPr algn="just" rtl="1">
              <a:lnSpc>
                <a:spcPct val="150000"/>
              </a:lnSpc>
            </a:pPr>
            <a:r>
              <a:rPr lang="ar-SA" altLang="fa-IR" sz="1400">
                <a:cs typeface="Traffic" pitchFamily="2" charset="0"/>
              </a:rPr>
              <a:t>ـ نظام مديريت مشاركتي</a:t>
            </a:r>
          </a:p>
          <a:p>
            <a:pPr algn="just" rtl="1">
              <a:lnSpc>
                <a:spcPct val="150000"/>
              </a:lnSpc>
            </a:pPr>
            <a:r>
              <a:rPr lang="ar-SA" altLang="fa-IR" sz="1400">
                <a:cs typeface="Traffic" pitchFamily="2" charset="0"/>
              </a:rPr>
              <a:t>ـ سازمان هوشمند</a:t>
            </a:r>
          </a:p>
          <a:p>
            <a:pPr algn="just" rtl="1">
              <a:lnSpc>
                <a:spcPct val="150000"/>
              </a:lnSpc>
            </a:pPr>
            <a:r>
              <a:rPr lang="ar-SA" altLang="fa-IR" sz="1400">
                <a:cs typeface="Traffic" pitchFamily="2" charset="0"/>
              </a:rPr>
              <a:t>ـ مديريت زمان</a:t>
            </a:r>
          </a:p>
          <a:p>
            <a:pPr algn="just" rtl="1">
              <a:lnSpc>
                <a:spcPct val="150000"/>
              </a:lnSpc>
            </a:pPr>
            <a:r>
              <a:rPr lang="ar-SA" altLang="fa-IR" sz="1400">
                <a:cs typeface="Traffic" pitchFamily="2" charset="0"/>
              </a:rPr>
              <a:t>ـ سازمان يادگيرنده</a:t>
            </a:r>
          </a:p>
          <a:p>
            <a:pPr algn="just" rtl="1">
              <a:lnSpc>
                <a:spcPct val="150000"/>
              </a:lnSpc>
            </a:pPr>
            <a:r>
              <a:rPr lang="ar-SA" altLang="fa-IR" sz="1400">
                <a:cs typeface="Traffic" pitchFamily="2" charset="0"/>
              </a:rPr>
              <a:t>ـ مهندسي ارزش </a:t>
            </a:r>
          </a:p>
          <a:p>
            <a:pPr algn="just" rtl="1">
              <a:lnSpc>
                <a:spcPct val="150000"/>
              </a:lnSpc>
            </a:pPr>
            <a:r>
              <a:rPr lang="ar-SA" altLang="fa-IR" sz="1400">
                <a:cs typeface="Traffic" pitchFamily="2" charset="0"/>
              </a:rPr>
              <a:t>ـ مقوله بهره‌وري</a:t>
            </a:r>
          </a:p>
          <a:p>
            <a:pPr algn="just" rtl="1">
              <a:lnSpc>
                <a:spcPct val="150000"/>
              </a:lnSpc>
            </a:pPr>
            <a:r>
              <a:rPr lang="ar-SA" altLang="fa-IR" sz="1400">
                <a:cs typeface="Traffic" pitchFamily="2" charset="0"/>
              </a:rPr>
              <a:t>ـ و ...</a:t>
            </a:r>
          </a:p>
        </p:txBody>
      </p:sp>
      <p:sp>
        <p:nvSpPr>
          <p:cNvPr id="20484" name="Rectangle 4"/>
          <p:cNvSpPr>
            <a:spLocks noChangeArrowheads="1"/>
          </p:cNvSpPr>
          <p:nvPr/>
        </p:nvSpPr>
        <p:spPr bwMode="auto">
          <a:xfrm>
            <a:off x="7543800" y="942975"/>
            <a:ext cx="1339850" cy="2524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sp>
        <p:nvSpPr>
          <p:cNvPr id="20485" name="Rectangle 5" descr="Parchment"/>
          <p:cNvSpPr>
            <a:spLocks noChangeArrowheads="1"/>
          </p:cNvSpPr>
          <p:nvPr/>
        </p:nvSpPr>
        <p:spPr bwMode="auto">
          <a:xfrm>
            <a:off x="149225" y="4160838"/>
            <a:ext cx="8782050" cy="2239962"/>
          </a:xfrm>
          <a:prstGeom prst="rect">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r>
              <a:rPr lang="en-US" altLang="fa-IR" sz="1600">
                <a:cs typeface="Traffic" pitchFamily="2" charset="0"/>
              </a:rPr>
              <a:t>*</a:t>
            </a:r>
            <a:r>
              <a:rPr lang="ar-SA" altLang="fa-IR" sz="1600">
                <a:cs typeface="Traffic" pitchFamily="2" charset="0"/>
              </a:rPr>
              <a:t> يكي از عارضه‌هايي كه نظام اداري با آن مواجه است اكتفا به يكي از مقولات ، روشها و نظريات مديريتي (مثلاً مديريت زمان يا ...) و معادل دانستن آن با توسعه سازماني و از همه مهمتر بسنده كردن به برگزاري يك يا چند دوره آموزشي، همايش، كارگاه، سمينار و يا سخنراني در برخي از سطوح مديريتي در زمينه يكي از مقولات فوق و تلقي پايان يافتن وظيفه مديريت در امر توسعه سازماني ودر بهترين شرايط ايجاد يك شورا ، كميته يا ستاد براي اين منظور و سپس رهاكردن موضوع مي‌باشد. </a:t>
            </a:r>
          </a:p>
        </p:txBody>
      </p:sp>
      <p:pic>
        <p:nvPicPr>
          <p:cNvPr id="20486" name="Picture 6" descr="PE0105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3581400" cy="2311400"/>
          </a:xfrm>
          <a:prstGeom prst="rect">
            <a:avLst/>
          </a:prstGeom>
          <a:noFill/>
          <a:extLst>
            <a:ext uri="{909E8E84-426E-40DD-AFC4-6F175D3DCCD1}">
              <a14:hiddenFill xmlns:a14="http://schemas.microsoft.com/office/drawing/2010/main">
                <a:solidFill>
                  <a:srgbClr val="FFFFFF"/>
                </a:solidFill>
              </a14:hiddenFill>
            </a:ext>
          </a:extLst>
        </p:spPr>
      </p:pic>
      <p:sp>
        <p:nvSpPr>
          <p:cNvPr id="20487" name="AutoShape 7" descr="Stationery"/>
          <p:cNvSpPr>
            <a:spLocks noChangeArrowheads="1"/>
          </p:cNvSpPr>
          <p:nvPr/>
        </p:nvSpPr>
        <p:spPr bwMode="auto">
          <a:xfrm>
            <a:off x="2833688" y="196850"/>
            <a:ext cx="6081712" cy="488950"/>
          </a:xfrm>
          <a:prstGeom prst="bevel">
            <a:avLst>
              <a:gd name="adj" fmla="val 12500"/>
            </a:avLst>
          </a:prstGeom>
          <a:blipFill dpi="0" rotWithShape="0">
            <a:blip r:embed="rId4"/>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solidFill>
                  <a:srgbClr val="FF0000"/>
                </a:solidFill>
                <a:cs typeface="Traffic" pitchFamily="2" charset="0"/>
              </a:rPr>
              <a:t>فهرست نويسي حركات اصلاحي</a:t>
            </a:r>
            <a:r>
              <a:rPr lang="ar-SA" altLang="fa-IR" sz="1600">
                <a:cs typeface="Traffic" pitchFamily="2" charset="0"/>
              </a:rPr>
              <a:t> </a:t>
            </a:r>
            <a:endParaRPr lang="en-US" altLang="fa-IR" sz="1600">
              <a:cs typeface="Traffic" pitchFamily="2"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8EB9FF0-174E-4D0A-860E-5DA5A362555C}" type="slidenum">
              <a:rPr lang="en-US" altLang="fa-IR"/>
              <a:pPr/>
              <a:t>12</a:t>
            </a:fld>
            <a:endParaRPr lang="en-US" altLang="fa-IR"/>
          </a:p>
        </p:txBody>
      </p:sp>
      <p:sp>
        <p:nvSpPr>
          <p:cNvPr id="17412" name="AutoShape 4" descr="Stationery"/>
          <p:cNvSpPr>
            <a:spLocks noChangeArrowheads="1"/>
          </p:cNvSpPr>
          <p:nvPr/>
        </p:nvSpPr>
        <p:spPr bwMode="auto">
          <a:xfrm>
            <a:off x="2895600" y="76200"/>
            <a:ext cx="6019800" cy="488950"/>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400"/>
              <a:t>صور مختلف حركات اصلاحي كه در نظام اداري صورت پذيرفته و يا در حال اجرا است :</a:t>
            </a:r>
            <a:endParaRPr lang="en-US" altLang="fa-IR" sz="1400"/>
          </a:p>
        </p:txBody>
      </p:sp>
      <p:sp>
        <p:nvSpPr>
          <p:cNvPr id="17413" name="Rectangle 5"/>
          <p:cNvSpPr>
            <a:spLocks noChangeArrowheads="1"/>
          </p:cNvSpPr>
          <p:nvPr/>
        </p:nvSpPr>
        <p:spPr bwMode="auto">
          <a:xfrm>
            <a:off x="138113" y="609600"/>
            <a:ext cx="8782050" cy="1816100"/>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00000"/>
              </a:lnSpc>
            </a:pPr>
            <a:r>
              <a:rPr lang="ar-SA" altLang="fa-IR" sz="1600"/>
              <a:t>مباحث اداري:</a:t>
            </a:r>
            <a:r>
              <a:rPr lang="ar-SA" altLang="fa-IR" sz="1600" b="0"/>
              <a:t> </a:t>
            </a:r>
          </a:p>
          <a:p>
            <a:pPr algn="just" rtl="1">
              <a:lnSpc>
                <a:spcPct val="100000"/>
              </a:lnSpc>
            </a:pPr>
            <a:r>
              <a:rPr lang="ar-SA" altLang="fa-IR" sz="1600" b="0"/>
              <a:t>در برگيرنده برخي ديدگاههاي مديريتي جهت اصلاح نظام مديريت و اداره دستگاهها و سازمانهاست كه اگر چه منبعث از مباحث نظري مديريت است ولي يك يا چند جنبه خاص را مدنظر داشته و در قالب مصوبه، بخشنامه، دستورالعمل و ضابطه اداري (مصوبات هيأت وزيران، شورايعالي اداري، دستورات سازمان مديريت و برنامه ريزي كشور و معاونت امور مديريت ومنابع انساني آن) به دستگاههاي اجرايي ابلاغ مي‌گردد. برخي از اين طرحها شمول عام داشته، لازم‌الاجرا و لازم‌الاتباع براي همه دستگاهها قلمداد مي‌شود و برخي حالت توصيه‌اي و تشويقي داشته و اگر دستگاه يا سازماني به توفيقاتي در اجراي آنها دست يابد مورد تشويق قرار خواهد گرفت ، ولي عدم اجراي آن مستوجب تنبيه و تبعات منفي نخواهد بود. </a:t>
            </a:r>
            <a:endParaRPr lang="en-US" altLang="fa-IR" sz="1600" b="0"/>
          </a:p>
        </p:txBody>
      </p:sp>
      <p:sp>
        <p:nvSpPr>
          <p:cNvPr id="17414" name="Rectangle 6"/>
          <p:cNvSpPr>
            <a:spLocks noChangeArrowheads="1"/>
          </p:cNvSpPr>
          <p:nvPr/>
        </p:nvSpPr>
        <p:spPr bwMode="auto">
          <a:xfrm>
            <a:off x="130175" y="2503488"/>
            <a:ext cx="8782050" cy="1782762"/>
          </a:xfrm>
          <a:prstGeom prst="rect">
            <a:avLst/>
          </a:prstGeom>
          <a:solidFill>
            <a:srgbClr val="CCFDB1">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CFDB1">
                      <a:gamma/>
                      <a:shade val="60000"/>
                      <a:invGamma/>
                    </a:srgbClr>
                  </a:outerShdw>
                </a:effectLst>
              </a14:hiddenEffects>
            </a:ext>
          </a:extLst>
        </p:spPr>
        <p:txBody>
          <a:bodyPr anchor="ctr"/>
          <a:lstStyle/>
          <a:p>
            <a:pPr algn="just" rtl="1">
              <a:lnSpc>
                <a:spcPct val="100000"/>
              </a:lnSpc>
            </a:pPr>
            <a:r>
              <a:rPr lang="ar-SA" altLang="fa-IR" sz="1600"/>
              <a:t>مباحث كيفيت : </a:t>
            </a:r>
          </a:p>
          <a:p>
            <a:pPr algn="just" rtl="1">
              <a:lnSpc>
                <a:spcPct val="100000"/>
              </a:lnSpc>
            </a:pPr>
            <a:r>
              <a:rPr lang="ar-SA" altLang="fa-IR" sz="1600" b="0"/>
              <a:t>معطوف به </a:t>
            </a:r>
            <a:r>
              <a:rPr lang="ar-SA" altLang="fa-IR" sz="1600" b="0">
                <a:solidFill>
                  <a:srgbClr val="FF0000"/>
                </a:solidFill>
              </a:rPr>
              <a:t>اخذ گواهينامه‌ها </a:t>
            </a:r>
            <a:r>
              <a:rPr lang="ar-SA" altLang="fa-IR" sz="1600" b="0"/>
              <a:t>(</a:t>
            </a:r>
            <a:r>
              <a:rPr lang="en-US" altLang="fa-IR" sz="1600"/>
              <a:t>ISO</a:t>
            </a:r>
            <a:r>
              <a:rPr lang="ar-SA" altLang="fa-IR" sz="1600" b="0"/>
              <a:t> و ...) ، </a:t>
            </a:r>
            <a:r>
              <a:rPr lang="ar-SA" altLang="fa-IR" sz="1600" b="0">
                <a:solidFill>
                  <a:schemeClr val="accent2"/>
                </a:solidFill>
              </a:rPr>
              <a:t>دريافت الواح</a:t>
            </a:r>
            <a:r>
              <a:rPr lang="ar-SA" altLang="fa-IR" sz="1600" b="0"/>
              <a:t> (لوح صنعت سبز، سازمان پاك و...) و </a:t>
            </a:r>
            <a:r>
              <a:rPr lang="ar-SA" altLang="fa-IR" sz="1600" b="0">
                <a:solidFill>
                  <a:srgbClr val="006600"/>
                </a:solidFill>
              </a:rPr>
              <a:t>اكتساب القاب</a:t>
            </a:r>
            <a:r>
              <a:rPr lang="ar-SA" altLang="fa-IR" sz="1600" b="0"/>
              <a:t> (بيمارستان دوستدار كودك و كارخانه دوستدار طبيعت و ...) و </a:t>
            </a:r>
            <a:r>
              <a:rPr lang="ar-SA" altLang="fa-IR" sz="1600" b="0">
                <a:solidFill>
                  <a:srgbClr val="660033"/>
                </a:solidFill>
              </a:rPr>
              <a:t>اتصاف به برخي صفات بوده</a:t>
            </a:r>
            <a:r>
              <a:rPr lang="ar-SA" altLang="fa-IR" sz="1600" b="0"/>
              <a:t> ولي در بطن خود و يا مراحل اجرايي آن رگه‌هايي از مسائل بهبود و توسعه سازماني و مديريت منابع انساني را داشته و برخي مضامين مديريتي در آنها مشاهده مي‌شوداين مباحث از طريق افراد و يا مؤسسات و شركتهايي به دستگاهها و سازمانها عرضه مي‌شود و برخي از آنها براي بازاريابي و برخي با هدف توسعه سازماني مبادرت به اجراي اين قبيل طرحها مي‌نمايند (در سطح آموزش مديريتي يا عمومي، در سطح پياده‌سازي و اجرا و ...) </a:t>
            </a:r>
          </a:p>
        </p:txBody>
      </p:sp>
      <p:sp>
        <p:nvSpPr>
          <p:cNvPr id="17415" name="Rectangle 7"/>
          <p:cNvSpPr>
            <a:spLocks noChangeArrowheads="1"/>
          </p:cNvSpPr>
          <p:nvPr/>
        </p:nvSpPr>
        <p:spPr bwMode="auto">
          <a:xfrm>
            <a:off x="133350" y="4365625"/>
            <a:ext cx="8782050" cy="2374900"/>
          </a:xfrm>
          <a:prstGeom prst="rect">
            <a:avLst/>
          </a:prstGeom>
          <a:solidFill>
            <a:srgbClr val="AFF9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AFF9FF">
                      <a:gamma/>
                      <a:shade val="60000"/>
                      <a:invGamma/>
                    </a:srgbClr>
                  </a:outerShdw>
                </a:effectLst>
              </a14:hiddenEffects>
            </a:ext>
          </a:extLst>
        </p:spPr>
        <p:txBody>
          <a:bodyPr anchor="ctr"/>
          <a:lstStyle/>
          <a:p>
            <a:pPr algn="just" rtl="1">
              <a:lnSpc>
                <a:spcPct val="100000"/>
              </a:lnSpc>
            </a:pPr>
            <a:r>
              <a:rPr lang="ar-SA" altLang="fa-IR" sz="1600"/>
              <a:t>مباحث مديريت: </a:t>
            </a:r>
          </a:p>
          <a:p>
            <a:pPr algn="just" rtl="1">
              <a:lnSpc>
                <a:spcPct val="100000"/>
              </a:lnSpc>
            </a:pPr>
            <a:r>
              <a:rPr lang="ar-SA" altLang="fa-IR" sz="1600" b="0"/>
              <a:t>شامل برخي مفاهيم و مباحث نظري مديريت (ماحصل عمده شدن و يا تمركز بر يكي از وجوه علم مديريت و يا اكتفا به يكي از تئوريها وروشهای آن است) يا منطبق با يكي از نحله هاي تفكرات مديريتي دنيا (كه توسط دانش‌آموختگاني كه از خارج رجعت نموده‌اند، پي‌جويي و يا از طريق ترجمه مطالب ، كتب، نشريات و اينترنت مطرح مي‌شوند و بعضاً انجمن ها، مؤسسات و سازمانهايي براي بسط، ترويج و تعميم آنها به صورت دولتي نظير سازمان ملي بهره‌وري و يا خصوصي شكل گرفته است) است. ولي مطلق‌گرايي طرفداران و پيروان اين طرز تلقي ها (نمي توان به آ‌نها به عنوان يك مكتب و نظريه نگاه كرد چرا كه حاصل عمده كردن بخشي از يك نظريه و مكتب علمي است بدون توجه به شرايط محيطي خاستگاه آن و بدون بومي‌سازي و انطباق آن با شرايط نظام اداري کشور) به گونه‌اي است كه راهكار پيشنهادي خود را باطل‌السحر تمام معضلات و مشكلات كشور دانسته و ساير روشها و راهكارهاي پيشنهادي را عبث و غيرمؤثر مي‌پندارد. </a:t>
            </a:r>
          </a:p>
        </p:txBody>
      </p:sp>
      <p:sp>
        <p:nvSpPr>
          <p:cNvPr id="17416" name="Rectangle 8"/>
          <p:cNvSpPr>
            <a:spLocks noChangeArrowheads="1"/>
          </p:cNvSpPr>
          <p:nvPr/>
        </p:nvSpPr>
        <p:spPr bwMode="auto">
          <a:xfrm>
            <a:off x="7620000" y="4460875"/>
            <a:ext cx="1252538" cy="2524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sp>
        <p:nvSpPr>
          <p:cNvPr id="17417" name="Rectangle 9"/>
          <p:cNvSpPr>
            <a:spLocks noChangeArrowheads="1"/>
          </p:cNvSpPr>
          <p:nvPr/>
        </p:nvSpPr>
        <p:spPr bwMode="auto">
          <a:xfrm>
            <a:off x="7726363" y="2525713"/>
            <a:ext cx="1136650" cy="252412"/>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sp>
        <p:nvSpPr>
          <p:cNvPr id="17418" name="Rectangle 10"/>
          <p:cNvSpPr>
            <a:spLocks noChangeArrowheads="1"/>
          </p:cNvSpPr>
          <p:nvPr/>
        </p:nvSpPr>
        <p:spPr bwMode="auto">
          <a:xfrm>
            <a:off x="7747000" y="661988"/>
            <a:ext cx="1136650" cy="252412"/>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A697D7CA-6568-46CE-BCF3-F5228E622C6F}" type="slidenum">
              <a:rPr lang="en-US" altLang="fa-IR"/>
              <a:pPr/>
              <a:t>13</a:t>
            </a:fld>
            <a:endParaRPr lang="en-US" altLang="fa-IR"/>
          </a:p>
        </p:txBody>
      </p:sp>
      <p:sp>
        <p:nvSpPr>
          <p:cNvPr id="16392" name="AutoShape 8"/>
          <p:cNvSpPr>
            <a:spLocks noChangeArrowheads="1"/>
          </p:cNvSpPr>
          <p:nvPr/>
        </p:nvSpPr>
        <p:spPr bwMode="auto">
          <a:xfrm flipH="1">
            <a:off x="260350" y="657225"/>
            <a:ext cx="8702675" cy="569913"/>
          </a:xfrm>
          <a:prstGeom prst="homePlate">
            <a:avLst>
              <a:gd name="adj" fmla="val 98054"/>
            </a:avLst>
          </a:prstGeom>
          <a:solidFill>
            <a:srgbClr val="FFFF6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6F">
                      <a:gamma/>
                      <a:shade val="60000"/>
                      <a:invGamma/>
                    </a:srgbClr>
                  </a:outerShdw>
                </a:effectLst>
              </a14:hiddenEffects>
            </a:ext>
          </a:extLst>
        </p:spPr>
        <p:txBody>
          <a:bodyPr wrap="none" anchor="ctr"/>
          <a:lstStyle/>
          <a:p>
            <a:pPr rtl="1">
              <a:lnSpc>
                <a:spcPct val="100000"/>
              </a:lnSpc>
            </a:pPr>
            <a:r>
              <a:rPr lang="fa-IR" altLang="fa-IR" sz="2000" b="0"/>
              <a:t>							کاهش تصدی دولت </a:t>
            </a:r>
            <a:endParaRPr lang="en-US" altLang="fa-IR" sz="2000" b="0"/>
          </a:p>
        </p:txBody>
      </p:sp>
      <p:sp>
        <p:nvSpPr>
          <p:cNvPr id="16388" name="AutoShape 4"/>
          <p:cNvSpPr>
            <a:spLocks noChangeArrowheads="1"/>
          </p:cNvSpPr>
          <p:nvPr/>
        </p:nvSpPr>
        <p:spPr bwMode="auto">
          <a:xfrm>
            <a:off x="2835275" y="120650"/>
            <a:ext cx="6003925" cy="488950"/>
          </a:xfrm>
          <a:prstGeom prst="bevel">
            <a:avLst>
              <a:gd name="adj" fmla="val 12500"/>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sz="2000" b="0"/>
              <a:t>نمونه ای از فقدان جامعيت ، کفايت و فراگيری حرکتهای اصلاحی</a:t>
            </a:r>
            <a:endParaRPr lang="en-US" altLang="fa-IR" sz="2000" b="0"/>
          </a:p>
        </p:txBody>
      </p:sp>
      <p:sp>
        <p:nvSpPr>
          <p:cNvPr id="16389" name="AutoShape 5" descr="Recycled paper"/>
          <p:cNvSpPr>
            <a:spLocks noChangeArrowheads="1"/>
          </p:cNvSpPr>
          <p:nvPr/>
        </p:nvSpPr>
        <p:spPr bwMode="auto">
          <a:xfrm flipH="1">
            <a:off x="6815138" y="722313"/>
            <a:ext cx="2052637" cy="417512"/>
          </a:xfrm>
          <a:prstGeom prst="homePlate">
            <a:avLst>
              <a:gd name="adj" fmla="val 101992"/>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pPr>
              <a:lnSpc>
                <a:spcPct val="100000"/>
              </a:lnSpc>
            </a:pPr>
            <a:r>
              <a:rPr lang="fa-IR" altLang="fa-IR" sz="1600" b="0"/>
              <a:t>واگذاری امور قابل واگذاری</a:t>
            </a:r>
            <a:endParaRPr lang="en-US" altLang="fa-IR" sz="1600" b="0"/>
          </a:p>
        </p:txBody>
      </p:sp>
      <p:sp>
        <p:nvSpPr>
          <p:cNvPr id="16390" name="AutoShape 6" descr="Recycled paper"/>
          <p:cNvSpPr>
            <a:spLocks noChangeArrowheads="1"/>
          </p:cNvSpPr>
          <p:nvPr/>
        </p:nvSpPr>
        <p:spPr bwMode="auto">
          <a:xfrm flipH="1">
            <a:off x="4735513" y="722313"/>
            <a:ext cx="2052637" cy="417512"/>
          </a:xfrm>
          <a:prstGeom prst="homePlate">
            <a:avLst>
              <a:gd name="adj" fmla="val 101992"/>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pPr>
              <a:lnSpc>
                <a:spcPct val="100000"/>
              </a:lnSpc>
            </a:pPr>
            <a:r>
              <a:rPr lang="fa-IR" altLang="fa-IR" sz="1800" b="0"/>
              <a:t>خصوصی سازی</a:t>
            </a:r>
            <a:endParaRPr lang="en-US" altLang="fa-IR" sz="1800" b="0"/>
          </a:p>
        </p:txBody>
      </p:sp>
      <p:sp>
        <p:nvSpPr>
          <p:cNvPr id="16391" name="AutoShape 7" descr="Recycled paper"/>
          <p:cNvSpPr>
            <a:spLocks noChangeArrowheads="1"/>
          </p:cNvSpPr>
          <p:nvPr/>
        </p:nvSpPr>
        <p:spPr bwMode="auto">
          <a:xfrm flipH="1">
            <a:off x="2620963" y="722313"/>
            <a:ext cx="2052637" cy="417512"/>
          </a:xfrm>
          <a:prstGeom prst="homePlate">
            <a:avLst>
              <a:gd name="adj" fmla="val 101992"/>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pPr>
              <a:lnSpc>
                <a:spcPct val="100000"/>
              </a:lnSpc>
            </a:pPr>
            <a:r>
              <a:rPr lang="fa-IR" altLang="fa-IR" sz="1800" b="0"/>
              <a:t>خريد خدمت</a:t>
            </a:r>
            <a:endParaRPr lang="en-US" altLang="fa-IR" sz="1800" b="0"/>
          </a:p>
        </p:txBody>
      </p:sp>
      <p:sp>
        <p:nvSpPr>
          <p:cNvPr id="16393" name="Rectangle 9"/>
          <p:cNvSpPr>
            <a:spLocks noChangeArrowheads="1"/>
          </p:cNvSpPr>
          <p:nvPr/>
        </p:nvSpPr>
        <p:spPr bwMode="auto">
          <a:xfrm>
            <a:off x="182563" y="1325563"/>
            <a:ext cx="8782050" cy="898525"/>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20000"/>
              </a:lnSpc>
            </a:pPr>
            <a:r>
              <a:rPr lang="ar-SA" altLang="fa-IR" sz="1600" b="0"/>
              <a:t>دريك دهه اخير مفاهيمي همچون واگذاري امور قابل واگذاري ، خصوصي سازي و اخيراً خريد خدمت ( به تبع آن بحث قيمت تمام شده) در نظام اداري مطرح و مصوبات و بخشنامه ها و دستورالعملهايي در اين زمينه صادر و ابلاغ گرديده است كه اگر چه رويكردها و ابزارهاي متفاوتي داشته ولي هدف نهايي آنها كاهش تصدي دولت بوده است.  ولی به دلايل زير رويکردهای مذکور از کارآيي و اثربخشی لازم برخوردار نبوده است.</a:t>
            </a:r>
            <a:endParaRPr lang="en-US" altLang="fa-IR" sz="1600" b="0"/>
          </a:p>
        </p:txBody>
      </p:sp>
      <p:grpSp>
        <p:nvGrpSpPr>
          <p:cNvPr id="16401" name="Group 17"/>
          <p:cNvGrpSpPr>
            <a:grpSpLocks/>
          </p:cNvGrpSpPr>
          <p:nvPr/>
        </p:nvGrpSpPr>
        <p:grpSpPr bwMode="auto">
          <a:xfrm>
            <a:off x="215900" y="2363788"/>
            <a:ext cx="8701088" cy="866775"/>
            <a:chOff x="473" y="1230"/>
            <a:chExt cx="4718" cy="895"/>
          </a:xfrm>
        </p:grpSpPr>
        <p:sp>
          <p:nvSpPr>
            <p:cNvPr id="16394" name="Rectangle 10"/>
            <p:cNvSpPr>
              <a:spLocks noChangeArrowheads="1"/>
            </p:cNvSpPr>
            <p:nvPr/>
          </p:nvSpPr>
          <p:spPr bwMode="auto">
            <a:xfrm>
              <a:off x="473" y="1230"/>
              <a:ext cx="4711" cy="389"/>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nSpc>
                  <a:spcPct val="120000"/>
                </a:lnSpc>
              </a:pPr>
              <a:r>
                <a:rPr lang="ar-SA" altLang="fa-IR" sz="1800" b="0">
                  <a:solidFill>
                    <a:srgbClr val="FF0000"/>
                  </a:solidFill>
                </a:rPr>
                <a:t>يكي از آثار خصوصي سازي بايستی تغيير نقش وزارتخانه ها و دستگاهها باشد </a:t>
              </a:r>
              <a:endParaRPr lang="en-US" altLang="fa-IR" sz="1800" b="0">
                <a:solidFill>
                  <a:srgbClr val="FF0000"/>
                </a:solidFill>
              </a:endParaRPr>
            </a:p>
          </p:txBody>
        </p:sp>
        <p:sp>
          <p:nvSpPr>
            <p:cNvPr id="16395" name="Rectangle 11"/>
            <p:cNvSpPr>
              <a:spLocks noChangeArrowheads="1"/>
            </p:cNvSpPr>
            <p:nvPr/>
          </p:nvSpPr>
          <p:spPr bwMode="auto">
            <a:xfrm>
              <a:off x="480" y="1736"/>
              <a:ext cx="4711" cy="389"/>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nSpc>
                  <a:spcPct val="120000"/>
                </a:lnSpc>
              </a:pPr>
              <a:r>
                <a:rPr lang="ar-SA" altLang="fa-IR" sz="1800" b="0">
                  <a:solidFill>
                    <a:srgbClr val="FF0000"/>
                  </a:solidFill>
                </a:rPr>
                <a:t>يكي از آثار خصوصي سازي بايستی تغيير نگرش وزارتخانه ها و دستگاهها باشد</a:t>
              </a:r>
              <a:endParaRPr lang="en-US" altLang="fa-IR" sz="1800" b="0">
                <a:solidFill>
                  <a:srgbClr val="FF0000"/>
                </a:solidFill>
              </a:endParaRPr>
            </a:p>
          </p:txBody>
        </p:sp>
      </p:grpSp>
      <p:sp>
        <p:nvSpPr>
          <p:cNvPr id="16396" name="Rectangle 12"/>
          <p:cNvSpPr>
            <a:spLocks noChangeArrowheads="1"/>
          </p:cNvSpPr>
          <p:nvPr/>
        </p:nvSpPr>
        <p:spPr bwMode="auto">
          <a:xfrm>
            <a:off x="228600" y="3338513"/>
            <a:ext cx="8686800" cy="2238375"/>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10000"/>
              </a:lnSpc>
            </a:pPr>
            <a:r>
              <a:rPr lang="en-US" altLang="fa-IR" sz="1800" b="0">
                <a:solidFill>
                  <a:srgbClr val="FF0000"/>
                </a:solidFill>
              </a:rPr>
              <a:t> </a:t>
            </a:r>
            <a:r>
              <a:rPr lang="ar-SA" altLang="fa-IR" sz="1800" b="0">
                <a:solidFill>
                  <a:srgbClr val="FF0000"/>
                </a:solidFill>
              </a:rPr>
              <a:t>يكي از علل اساسي واگذاري امور قابل واگذاري و خصوصي سازي، </a:t>
            </a:r>
            <a:r>
              <a:rPr lang="ar-SA" altLang="fa-IR" sz="1800" b="0">
                <a:solidFill>
                  <a:srgbClr val="008000"/>
                </a:solidFill>
              </a:rPr>
              <a:t>انحصار زدايي، جلوگيري از رانت‌زايي و شفاف سازي عمليات، اقتصادي كردن فعاليتها </a:t>
            </a:r>
            <a:r>
              <a:rPr lang="ar-SA" altLang="fa-IR" sz="1800" b="0">
                <a:solidFill>
                  <a:srgbClr val="FF0000"/>
                </a:solidFill>
              </a:rPr>
              <a:t>و ... بوده است، ولي متأسفانه مشاهده مي شود خصوصي شدن بسياري از امور و همچنين واگذاري امور قابل واگذاري در دستگاهها به مجموعه هايي خاص (معمولاً صندوقهاي بازنشستگي يا تركيبي از مديران متشكل قبلي آنها و ...) صورت پذيرفته وليكن انحصارات و معافيت از تشريفاتي همچون مزايده، مناقصه و ... كماكان مستدام و برقرار است. و از اين رهگذر فقط”حياط خلوتي“ براي برون رفت همان مجموعه ها (كه قبلاً تصدي وظايف را در درون ساختار نظام اداري دولتي و عمومي برعهده داشتند) از مضايق مترتب بر نظام اداري دولتي و عمومي فراهم آمده است.</a:t>
            </a:r>
            <a:endParaRPr lang="en-US" altLang="fa-IR" sz="1800" b="0">
              <a:solidFill>
                <a:srgbClr val="FF0000"/>
              </a:solidFill>
            </a:endParaRPr>
          </a:p>
        </p:txBody>
      </p:sp>
      <p:sp>
        <p:nvSpPr>
          <p:cNvPr id="16399" name="Rectangle 15"/>
          <p:cNvSpPr>
            <a:spLocks noChangeArrowheads="1"/>
          </p:cNvSpPr>
          <p:nvPr/>
        </p:nvSpPr>
        <p:spPr bwMode="auto">
          <a:xfrm>
            <a:off x="239713" y="5715000"/>
            <a:ext cx="8686800" cy="990600"/>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rtl="1">
              <a:lnSpc>
                <a:spcPct val="110000"/>
              </a:lnSpc>
            </a:pPr>
            <a:r>
              <a:rPr lang="ar-SA" altLang="fa-IR" sz="1800" b="0">
                <a:solidFill>
                  <a:srgbClr val="FF0000"/>
                </a:solidFill>
              </a:rPr>
              <a:t>يكي ديگر از پيش نيازها و الزامات مورد نياز براي تحقق طرحهاي فوق ( واگذاري امور قابل واگذاري، خصوصي سازي،خريدخدمات،محاسبه قيمت تمام شده خدمات دستگاهها و...) تطبيق قوانين، مقررات، ضوابط و</a:t>
            </a:r>
            <a:r>
              <a:rPr lang="en-US" altLang="fa-IR" sz="1800" b="0">
                <a:solidFill>
                  <a:srgbClr val="FF0000"/>
                </a:solidFill>
              </a:rPr>
              <a:t> </a:t>
            </a:r>
            <a:r>
              <a:rPr lang="ar-SA" altLang="fa-IR" sz="1800" b="0">
                <a:solidFill>
                  <a:srgbClr val="FF0000"/>
                </a:solidFill>
              </a:rPr>
              <a:t>آئين نامه ها مترتب برامورمالي، بودجه، محاسبات عمومي، معاملات دولتي و... ‍؛بااين تغييرات وتحولات ميباشد</a:t>
            </a:r>
            <a:r>
              <a:rPr lang="en-US" altLang="fa-IR" sz="1800" b="0">
                <a:solidFill>
                  <a:srgbClr val="FF0000"/>
                </a:solidFill>
              </a:rPr>
              <a:t> </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9EDD1C2D-5C99-425F-A65E-C10EE36E18A0}" type="slidenum">
              <a:rPr lang="en-US" altLang="fa-IR"/>
              <a:pPr/>
              <a:t>14</a:t>
            </a:fld>
            <a:endParaRPr lang="en-US" altLang="fa-IR"/>
          </a:p>
        </p:txBody>
      </p:sp>
      <p:sp>
        <p:nvSpPr>
          <p:cNvPr id="10249" name="AutoShape 9"/>
          <p:cNvSpPr>
            <a:spLocks noChangeArrowheads="1"/>
          </p:cNvSpPr>
          <p:nvPr/>
        </p:nvSpPr>
        <p:spPr bwMode="auto">
          <a:xfrm>
            <a:off x="6111875" y="3725863"/>
            <a:ext cx="2955925" cy="1663700"/>
          </a:xfrm>
          <a:prstGeom prst="flowChartDocument">
            <a:avLst/>
          </a:prstGeom>
          <a:gradFill rotWithShape="0">
            <a:gsLst>
              <a:gs pos="0">
                <a:srgbClr val="FFFFFF"/>
              </a:gs>
              <a:gs pos="100000">
                <a:srgbClr val="FFD9D9"/>
              </a:gs>
            </a:gsLst>
            <a:path path="rect">
              <a:fillToRect l="50000" t="50000" r="50000" b="50000"/>
            </a:path>
          </a:gradFill>
          <a:ln>
            <a:noFill/>
          </a:ln>
          <a:effectLst/>
          <a:scene3d>
            <a:camera prst="legacyPerspectiveTopLeft"/>
            <a:lightRig rig="legacyFlat3" dir="t"/>
          </a:scene3d>
          <a:sp3d extrusionH="887400" prstMaterial="legacyMatte">
            <a:bevelT w="13500" h="13500" prst="angle"/>
            <a:bevelB w="13500" h="13500" prst="angle"/>
            <a:extrusionClr>
              <a:srgbClr val="FFD9D9"/>
            </a:extrusionClr>
            <a:contourClr>
              <a:srgbClr val="FFD9D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D9D9">
                      <a:gamma/>
                      <a:shade val="60000"/>
                      <a:invGamma/>
                    </a:srgbClr>
                  </a:outerShdw>
                </a:effectLst>
              </a14:hiddenEffects>
            </a:ext>
          </a:extLst>
        </p:spPr>
        <p:txBody>
          <a:bodyPr wrap="none" anchor="ctr">
            <a:flatTx/>
          </a:bodyPr>
          <a:lstStyle/>
          <a:p>
            <a:pPr rtl="1" eaLnBrk="0" hangingPunct="0">
              <a:lnSpc>
                <a:spcPct val="100000"/>
              </a:lnSpc>
            </a:pPr>
            <a:r>
              <a:rPr lang="ar-SA" altLang="fa-IR" sz="1600" b="0"/>
              <a:t> عدم تبيين لازم و ملزوم بودن حركات </a:t>
            </a:r>
            <a:endParaRPr lang="en-US" altLang="fa-IR" sz="1600" b="0"/>
          </a:p>
        </p:txBody>
      </p:sp>
      <p:sp>
        <p:nvSpPr>
          <p:cNvPr id="10250" name="AutoShape 10"/>
          <p:cNvSpPr>
            <a:spLocks noChangeArrowheads="1"/>
          </p:cNvSpPr>
          <p:nvPr/>
        </p:nvSpPr>
        <p:spPr bwMode="auto">
          <a:xfrm>
            <a:off x="3124200" y="5011738"/>
            <a:ext cx="2955925" cy="1663700"/>
          </a:xfrm>
          <a:prstGeom prst="flowChartDocument">
            <a:avLst/>
          </a:prstGeom>
          <a:gradFill rotWithShape="0">
            <a:gsLst>
              <a:gs pos="0">
                <a:srgbClr val="FFFFFF"/>
              </a:gs>
              <a:gs pos="100000">
                <a:srgbClr val="E1E1FF"/>
              </a:gs>
            </a:gsLst>
            <a:path path="rect">
              <a:fillToRect l="50000" t="50000" r="50000" b="50000"/>
            </a:path>
          </a:gradFill>
          <a:ln>
            <a:noFill/>
          </a:ln>
          <a:effectLst/>
          <a:scene3d>
            <a:camera prst="legacyPerspectiveTop"/>
            <a:lightRig rig="legacyFlat3" dir="t"/>
          </a:scene3d>
          <a:sp3d extrusionH="887400" prstMaterial="legacyMatte">
            <a:bevelT w="13500" h="13500" prst="angle"/>
            <a:bevelB w="13500" h="13500" prst="angle"/>
            <a:extrusionClr>
              <a:srgbClr val="E1E1FF"/>
            </a:extrusionClr>
            <a:contourClr>
              <a:srgbClr val="E1E1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E1E1FF">
                      <a:gamma/>
                      <a:shade val="60000"/>
                      <a:invGamma/>
                    </a:srgbClr>
                  </a:outerShdw>
                </a:effectLst>
              </a14:hiddenEffects>
            </a:ext>
          </a:extLst>
        </p:spPr>
        <p:txBody>
          <a:bodyPr wrap="none" anchor="ctr">
            <a:flatTx/>
          </a:bodyPr>
          <a:lstStyle/>
          <a:p>
            <a:pPr rtl="1" eaLnBrk="0" hangingPunct="0">
              <a:lnSpc>
                <a:spcPct val="140000"/>
              </a:lnSpc>
            </a:pPr>
            <a:r>
              <a:rPr lang="ar-SA" altLang="fa-IR" sz="1600" b="0"/>
              <a:t>عدم تبيين محيط و محاط بودن </a:t>
            </a:r>
          </a:p>
          <a:p>
            <a:pPr rtl="1" eaLnBrk="0" hangingPunct="0">
              <a:lnSpc>
                <a:spcPct val="140000"/>
              </a:lnSpc>
            </a:pPr>
            <a:r>
              <a:rPr lang="ar-SA" altLang="fa-IR" sz="1600" b="0"/>
              <a:t>حركات و نسبت آنها با يكديگر </a:t>
            </a:r>
            <a:endParaRPr lang="en-US" altLang="fa-IR" sz="1600" b="0"/>
          </a:p>
        </p:txBody>
      </p:sp>
      <p:sp>
        <p:nvSpPr>
          <p:cNvPr id="10248" name="AutoShape 8"/>
          <p:cNvSpPr>
            <a:spLocks noChangeArrowheads="1"/>
          </p:cNvSpPr>
          <p:nvPr/>
        </p:nvSpPr>
        <p:spPr bwMode="auto">
          <a:xfrm>
            <a:off x="76200" y="3694113"/>
            <a:ext cx="2955925" cy="1663700"/>
          </a:xfrm>
          <a:prstGeom prst="flowChartDocument">
            <a:avLst/>
          </a:prstGeom>
          <a:gradFill rotWithShape="0">
            <a:gsLst>
              <a:gs pos="0">
                <a:srgbClr val="FFFFFF"/>
              </a:gs>
              <a:gs pos="100000">
                <a:srgbClr val="FFDE9D"/>
              </a:gs>
            </a:gsLst>
            <a:path path="rect">
              <a:fillToRect l="50000" t="50000" r="50000" b="50000"/>
            </a:path>
          </a:gradFill>
          <a:ln>
            <a:noFill/>
          </a:ln>
          <a:effectLst/>
          <a:scene3d>
            <a:camera prst="legacyPerspectiveTopRight"/>
            <a:lightRig rig="legacyFlat3" dir="t"/>
          </a:scene3d>
          <a:sp3d extrusionH="887400" prstMaterial="legacyMatte">
            <a:bevelT w="13500" h="13500" prst="angle"/>
            <a:bevelB w="13500" h="13500" prst="angle"/>
            <a:extrusionClr>
              <a:srgbClr val="FFDE9D"/>
            </a:extrusionClr>
            <a:contourClr>
              <a:srgbClr val="FFDE9D"/>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DE9D">
                      <a:gamma/>
                      <a:shade val="60000"/>
                      <a:invGamma/>
                    </a:srgbClr>
                  </a:outerShdw>
                </a:effectLst>
              </a14:hiddenEffects>
            </a:ext>
          </a:extLst>
        </p:spPr>
        <p:txBody>
          <a:bodyPr wrap="none" anchor="ctr">
            <a:flatTx/>
          </a:bodyPr>
          <a:lstStyle/>
          <a:p>
            <a:pPr rtl="1" eaLnBrk="0" hangingPunct="0">
              <a:lnSpc>
                <a:spcPct val="140000"/>
              </a:lnSpc>
            </a:pPr>
            <a:r>
              <a:rPr lang="ar-SA" altLang="fa-IR" sz="1600" b="0"/>
              <a:t>عدم تبيين ناسخ و منسوخ بودن </a:t>
            </a:r>
          </a:p>
          <a:p>
            <a:pPr rtl="1" eaLnBrk="0" hangingPunct="0">
              <a:lnSpc>
                <a:spcPct val="140000"/>
              </a:lnSpc>
            </a:pPr>
            <a:r>
              <a:rPr lang="ar-SA" altLang="fa-IR" sz="1600" b="0"/>
              <a:t>هر حركت نسبت به حركات قبلي </a:t>
            </a:r>
          </a:p>
          <a:p>
            <a:pPr rtl="1" eaLnBrk="0" hangingPunct="0">
              <a:lnSpc>
                <a:spcPct val="140000"/>
              </a:lnSpc>
            </a:pPr>
            <a:r>
              <a:rPr lang="ar-SA" altLang="fa-IR" sz="1600" b="0"/>
              <a:t>يا در جريان اجراء</a:t>
            </a:r>
            <a:r>
              <a:rPr lang="en-US" altLang="fa-IR" sz="1600" b="0"/>
              <a:t> </a:t>
            </a:r>
          </a:p>
        </p:txBody>
      </p:sp>
      <p:sp>
        <p:nvSpPr>
          <p:cNvPr id="10247" name="AutoShape 7"/>
          <p:cNvSpPr>
            <a:spLocks noChangeArrowheads="1"/>
          </p:cNvSpPr>
          <p:nvPr/>
        </p:nvSpPr>
        <p:spPr bwMode="auto">
          <a:xfrm>
            <a:off x="6111875" y="1624013"/>
            <a:ext cx="2955925" cy="1665287"/>
          </a:xfrm>
          <a:prstGeom prst="flowChartDocument">
            <a:avLst/>
          </a:prstGeom>
          <a:gradFill rotWithShape="0">
            <a:gsLst>
              <a:gs pos="0">
                <a:srgbClr val="FFFFFF"/>
              </a:gs>
              <a:gs pos="100000">
                <a:srgbClr val="D4ECC6"/>
              </a:gs>
            </a:gsLst>
            <a:path path="rect">
              <a:fillToRect l="50000" t="50000" r="50000" b="50000"/>
            </a:path>
          </a:gradFill>
          <a:ln>
            <a:noFill/>
          </a:ln>
          <a:effectLst/>
          <a:scene3d>
            <a:camera prst="legacyPerspectiveBottomLeft"/>
            <a:lightRig rig="legacyFlat3" dir="t"/>
          </a:scene3d>
          <a:sp3d extrusionH="887400" prstMaterial="legacyMatte">
            <a:bevelT w="13500" h="13500" prst="angle"/>
            <a:bevelB w="13500" h="13500" prst="angle"/>
            <a:extrusionClr>
              <a:srgbClr val="D4ECC6"/>
            </a:extrusionClr>
            <a:contourClr>
              <a:srgbClr val="D4EC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D4ECC6">
                      <a:gamma/>
                      <a:shade val="60000"/>
                      <a:invGamma/>
                    </a:srgbClr>
                  </a:outerShdw>
                </a:effectLst>
              </a14:hiddenEffects>
            </a:ext>
          </a:extLst>
        </p:spPr>
        <p:txBody>
          <a:bodyPr wrap="none" anchor="ctr">
            <a:flatTx/>
          </a:bodyPr>
          <a:lstStyle/>
          <a:p>
            <a:pPr rtl="1" eaLnBrk="0" hangingPunct="0">
              <a:lnSpc>
                <a:spcPct val="140000"/>
              </a:lnSpc>
            </a:pPr>
            <a:r>
              <a:rPr lang="ar-SA" altLang="fa-IR" sz="1600" b="0"/>
              <a:t>عدم تبيين تقدم و تأخر حركات</a:t>
            </a:r>
          </a:p>
          <a:p>
            <a:pPr rtl="1" eaLnBrk="0" hangingPunct="0">
              <a:lnSpc>
                <a:spcPct val="140000"/>
              </a:lnSpc>
            </a:pPr>
            <a:r>
              <a:rPr lang="ar-SA" altLang="fa-IR" sz="1600" b="0"/>
              <a:t>در يك فرآيند بهم پيوسته </a:t>
            </a:r>
            <a:endParaRPr lang="en-US" altLang="fa-IR" sz="1600" b="0"/>
          </a:p>
        </p:txBody>
      </p:sp>
      <p:sp>
        <p:nvSpPr>
          <p:cNvPr id="10246" name="AutoShape 6"/>
          <p:cNvSpPr>
            <a:spLocks noChangeArrowheads="1"/>
          </p:cNvSpPr>
          <p:nvPr/>
        </p:nvSpPr>
        <p:spPr bwMode="auto">
          <a:xfrm>
            <a:off x="76200" y="1554163"/>
            <a:ext cx="2955925" cy="1663700"/>
          </a:xfrm>
          <a:prstGeom prst="flowChartDocument">
            <a:avLst/>
          </a:prstGeom>
          <a:gradFill rotWithShape="0">
            <a:gsLst>
              <a:gs pos="0">
                <a:srgbClr val="FFFFFF"/>
              </a:gs>
              <a:gs pos="100000">
                <a:srgbClr val="AFC1FB"/>
              </a:gs>
            </a:gsLst>
            <a:path path="rect">
              <a:fillToRect l="50000" t="50000" r="50000" b="50000"/>
            </a:path>
          </a:gradFill>
          <a:ln>
            <a:noFill/>
          </a:ln>
          <a:effectLst/>
          <a:scene3d>
            <a:camera prst="legacyPerspectiveBottomRight"/>
            <a:lightRig rig="legacyFlat3" dir="t"/>
          </a:scene3d>
          <a:sp3d extrusionH="887400" prstMaterial="legacyMatte">
            <a:bevelT w="13500" h="13500" prst="angle"/>
            <a:bevelB w="13500" h="13500" prst="angle"/>
            <a:extrusionClr>
              <a:srgbClr val="AFC1FB"/>
            </a:extrusionClr>
            <a:contourClr>
              <a:srgbClr val="AFC1FB"/>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AFC1FB">
                      <a:gamma/>
                      <a:shade val="60000"/>
                      <a:invGamma/>
                    </a:srgbClr>
                  </a:outerShdw>
                </a:effectLst>
              </a14:hiddenEffects>
            </a:ext>
          </a:extLst>
        </p:spPr>
        <p:txBody>
          <a:bodyPr wrap="none" anchor="ctr">
            <a:flatTx/>
          </a:bodyPr>
          <a:lstStyle/>
          <a:p>
            <a:pPr rtl="1" eaLnBrk="0" hangingPunct="0">
              <a:lnSpc>
                <a:spcPct val="130000"/>
              </a:lnSpc>
            </a:pPr>
            <a:r>
              <a:rPr lang="ar-SA" altLang="fa-IR" sz="1600" b="0"/>
              <a:t>فقدان نظام پايش, پيمايش و </a:t>
            </a:r>
          </a:p>
          <a:p>
            <a:pPr rtl="1" eaLnBrk="0" hangingPunct="0">
              <a:lnSpc>
                <a:spcPct val="130000"/>
              </a:lnSpc>
            </a:pPr>
            <a:r>
              <a:rPr lang="ar-SA" altLang="fa-IR" sz="1600" b="0"/>
              <a:t>پيگيري و عدم ضمانت اجراي</a:t>
            </a:r>
          </a:p>
          <a:p>
            <a:pPr rtl="1" eaLnBrk="0" hangingPunct="0">
              <a:lnSpc>
                <a:spcPct val="130000"/>
              </a:lnSpc>
            </a:pPr>
            <a:r>
              <a:rPr lang="ar-SA" altLang="fa-IR" sz="1600" b="0"/>
              <a:t> حركات اصلاحي ابلاغي</a:t>
            </a:r>
            <a:r>
              <a:rPr lang="en-US" altLang="fa-IR" sz="1600" b="0"/>
              <a:t> </a:t>
            </a:r>
          </a:p>
        </p:txBody>
      </p:sp>
      <p:sp>
        <p:nvSpPr>
          <p:cNvPr id="10245" name="AutoShape 5"/>
          <p:cNvSpPr>
            <a:spLocks noChangeArrowheads="1"/>
          </p:cNvSpPr>
          <p:nvPr/>
        </p:nvSpPr>
        <p:spPr bwMode="auto">
          <a:xfrm>
            <a:off x="3128963" y="282575"/>
            <a:ext cx="3005137" cy="1663700"/>
          </a:xfrm>
          <a:prstGeom prst="flowChartDocument">
            <a:avLst/>
          </a:prstGeom>
          <a:gradFill rotWithShape="0">
            <a:gsLst>
              <a:gs pos="0">
                <a:srgbClr val="FFFFFF"/>
              </a:gs>
              <a:gs pos="100000">
                <a:srgbClr val="FFFFB3"/>
              </a:gs>
            </a:gsLst>
            <a:path path="rect">
              <a:fillToRect l="50000" t="50000" r="50000" b="50000"/>
            </a:path>
          </a:gradFill>
          <a:ln>
            <a:noFill/>
          </a:ln>
          <a:effectLst/>
          <a:scene3d>
            <a:camera prst="legacyPerspectiveBottom"/>
            <a:lightRig rig="legacyFlat3" dir="t"/>
          </a:scene3d>
          <a:sp3d extrusionH="8874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eaLnBrk="0" hangingPunct="0">
              <a:lnSpc>
                <a:spcPct val="150000"/>
              </a:lnSpc>
            </a:pPr>
            <a:r>
              <a:rPr lang="ar-SA" altLang="fa-IR" sz="1600" b="0"/>
              <a:t>حركت نه برنامه (فقدان نگرش سيستمي,</a:t>
            </a:r>
          </a:p>
          <a:p>
            <a:pPr rtl="1" eaLnBrk="0" hangingPunct="0">
              <a:lnSpc>
                <a:spcPct val="150000"/>
              </a:lnSpc>
            </a:pPr>
            <a:r>
              <a:rPr lang="ar-SA" altLang="fa-IR" sz="1600" b="0"/>
              <a:t>فرايندي يا توسعه پايدار به جاي حركات </a:t>
            </a:r>
          </a:p>
          <a:p>
            <a:pPr rtl="1" eaLnBrk="0" hangingPunct="0">
              <a:lnSpc>
                <a:spcPct val="150000"/>
              </a:lnSpc>
            </a:pPr>
            <a:r>
              <a:rPr lang="ar-SA" altLang="fa-IR" sz="1600" b="0"/>
              <a:t>جزيره اي، مقطعي, منقطع و منفصل)</a:t>
            </a:r>
            <a:r>
              <a:rPr lang="en-US" altLang="fa-IR" sz="1600" b="0"/>
              <a:t> </a:t>
            </a:r>
          </a:p>
        </p:txBody>
      </p:sp>
      <p:grpSp>
        <p:nvGrpSpPr>
          <p:cNvPr id="10267" name="Group 27"/>
          <p:cNvGrpSpPr>
            <a:grpSpLocks/>
          </p:cNvGrpSpPr>
          <p:nvPr/>
        </p:nvGrpSpPr>
        <p:grpSpPr bwMode="auto">
          <a:xfrm>
            <a:off x="5562600" y="6072188"/>
            <a:ext cx="533400" cy="557212"/>
            <a:chOff x="3489" y="3788"/>
            <a:chExt cx="543" cy="532"/>
          </a:xfrm>
        </p:grpSpPr>
        <p:sp>
          <p:nvSpPr>
            <p:cNvPr id="10265" name="Freeform 25"/>
            <p:cNvSpPr>
              <a:spLocks/>
            </p:cNvSpPr>
            <p:nvPr/>
          </p:nvSpPr>
          <p:spPr bwMode="auto">
            <a:xfrm>
              <a:off x="3489" y="3788"/>
              <a:ext cx="543" cy="532"/>
            </a:xfrm>
            <a:custGeom>
              <a:avLst/>
              <a:gdLst>
                <a:gd name="T0" fmla="*/ 677 w 1086"/>
                <a:gd name="T1" fmla="*/ 0 h 1064"/>
                <a:gd name="T2" fmla="*/ 461 w 1086"/>
                <a:gd name="T3" fmla="*/ 3 h 1064"/>
                <a:gd name="T4" fmla="*/ 297 w 1086"/>
                <a:gd name="T5" fmla="*/ 56 h 1064"/>
                <a:gd name="T6" fmla="*/ 129 w 1086"/>
                <a:gd name="T7" fmla="*/ 165 h 1064"/>
                <a:gd name="T8" fmla="*/ 52 w 1086"/>
                <a:gd name="T9" fmla="*/ 321 h 1064"/>
                <a:gd name="T10" fmla="*/ 17 w 1086"/>
                <a:gd name="T11" fmla="*/ 481 h 1064"/>
                <a:gd name="T12" fmla="*/ 0 w 1086"/>
                <a:gd name="T13" fmla="*/ 643 h 1064"/>
                <a:gd name="T14" fmla="*/ 77 w 1086"/>
                <a:gd name="T15" fmla="*/ 760 h 1064"/>
                <a:gd name="T16" fmla="*/ 172 w 1086"/>
                <a:gd name="T17" fmla="*/ 917 h 1064"/>
                <a:gd name="T18" fmla="*/ 392 w 1086"/>
                <a:gd name="T19" fmla="*/ 1042 h 1064"/>
                <a:gd name="T20" fmla="*/ 603 w 1086"/>
                <a:gd name="T21" fmla="*/ 1064 h 1064"/>
                <a:gd name="T22" fmla="*/ 751 w 1086"/>
                <a:gd name="T23" fmla="*/ 1021 h 1064"/>
                <a:gd name="T24" fmla="*/ 842 w 1086"/>
                <a:gd name="T25" fmla="*/ 970 h 1064"/>
                <a:gd name="T26" fmla="*/ 938 w 1086"/>
                <a:gd name="T27" fmla="*/ 934 h 1064"/>
                <a:gd name="T28" fmla="*/ 974 w 1086"/>
                <a:gd name="T29" fmla="*/ 848 h 1064"/>
                <a:gd name="T30" fmla="*/ 1058 w 1086"/>
                <a:gd name="T31" fmla="*/ 710 h 1064"/>
                <a:gd name="T32" fmla="*/ 1086 w 1086"/>
                <a:gd name="T33" fmla="*/ 548 h 1064"/>
                <a:gd name="T34" fmla="*/ 1062 w 1086"/>
                <a:gd name="T35" fmla="*/ 363 h 1064"/>
                <a:gd name="T36" fmla="*/ 995 w 1086"/>
                <a:gd name="T37" fmla="*/ 178 h 1064"/>
                <a:gd name="T38" fmla="*/ 904 w 1086"/>
                <a:gd name="T39" fmla="*/ 108 h 1064"/>
                <a:gd name="T40" fmla="*/ 792 w 1086"/>
                <a:gd name="T41" fmla="*/ 17 h 1064"/>
                <a:gd name="T42" fmla="*/ 733 w 1086"/>
                <a:gd name="T43" fmla="*/ 165 h 1064"/>
                <a:gd name="T44" fmla="*/ 875 w 1086"/>
                <a:gd name="T45" fmla="*/ 268 h 1064"/>
                <a:gd name="T46" fmla="*/ 930 w 1086"/>
                <a:gd name="T47" fmla="*/ 356 h 1064"/>
                <a:gd name="T48" fmla="*/ 964 w 1086"/>
                <a:gd name="T49" fmla="*/ 477 h 1064"/>
                <a:gd name="T50" fmla="*/ 925 w 1086"/>
                <a:gd name="T51" fmla="*/ 672 h 1064"/>
                <a:gd name="T52" fmla="*/ 842 w 1086"/>
                <a:gd name="T53" fmla="*/ 815 h 1064"/>
                <a:gd name="T54" fmla="*/ 757 w 1086"/>
                <a:gd name="T55" fmla="*/ 861 h 1064"/>
                <a:gd name="T56" fmla="*/ 663 w 1086"/>
                <a:gd name="T57" fmla="*/ 906 h 1064"/>
                <a:gd name="T58" fmla="*/ 511 w 1086"/>
                <a:gd name="T59" fmla="*/ 924 h 1064"/>
                <a:gd name="T60" fmla="*/ 342 w 1086"/>
                <a:gd name="T61" fmla="*/ 889 h 1064"/>
                <a:gd name="T62" fmla="*/ 210 w 1086"/>
                <a:gd name="T63" fmla="*/ 743 h 1064"/>
                <a:gd name="T64" fmla="*/ 150 w 1086"/>
                <a:gd name="T65" fmla="*/ 645 h 1064"/>
                <a:gd name="T66" fmla="*/ 146 w 1086"/>
                <a:gd name="T67" fmla="*/ 492 h 1064"/>
                <a:gd name="T68" fmla="*/ 179 w 1086"/>
                <a:gd name="T69" fmla="*/ 363 h 1064"/>
                <a:gd name="T70" fmla="*/ 265 w 1086"/>
                <a:gd name="T71" fmla="*/ 254 h 1064"/>
                <a:gd name="T72" fmla="*/ 314 w 1086"/>
                <a:gd name="T73" fmla="*/ 185 h 1064"/>
                <a:gd name="T74" fmla="*/ 430 w 1086"/>
                <a:gd name="T75" fmla="*/ 157 h 1064"/>
                <a:gd name="T76" fmla="*/ 555 w 1086"/>
                <a:gd name="T77" fmla="*/ 112 h 1064"/>
                <a:gd name="T78" fmla="*/ 733 w 1086"/>
                <a:gd name="T79" fmla="*/ 165 h 1064"/>
                <a:gd name="T80" fmla="*/ 792 w 1086"/>
                <a:gd name="T81" fmla="*/ 17 h 1064"/>
                <a:gd name="T82" fmla="*/ 677 w 1086"/>
                <a:gd name="T83" fmla="*/ 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1064">
                  <a:moveTo>
                    <a:pt x="677" y="0"/>
                  </a:moveTo>
                  <a:lnTo>
                    <a:pt x="461" y="3"/>
                  </a:lnTo>
                  <a:lnTo>
                    <a:pt x="297" y="56"/>
                  </a:lnTo>
                  <a:lnTo>
                    <a:pt x="129" y="165"/>
                  </a:lnTo>
                  <a:lnTo>
                    <a:pt x="52" y="321"/>
                  </a:lnTo>
                  <a:lnTo>
                    <a:pt x="17" y="481"/>
                  </a:lnTo>
                  <a:lnTo>
                    <a:pt x="0" y="643"/>
                  </a:lnTo>
                  <a:lnTo>
                    <a:pt x="77" y="760"/>
                  </a:lnTo>
                  <a:lnTo>
                    <a:pt x="172" y="917"/>
                  </a:lnTo>
                  <a:lnTo>
                    <a:pt x="392" y="1042"/>
                  </a:lnTo>
                  <a:lnTo>
                    <a:pt x="603" y="1064"/>
                  </a:lnTo>
                  <a:lnTo>
                    <a:pt x="751" y="1021"/>
                  </a:lnTo>
                  <a:lnTo>
                    <a:pt x="842" y="970"/>
                  </a:lnTo>
                  <a:lnTo>
                    <a:pt x="938" y="934"/>
                  </a:lnTo>
                  <a:lnTo>
                    <a:pt x="974" y="848"/>
                  </a:lnTo>
                  <a:lnTo>
                    <a:pt x="1058" y="710"/>
                  </a:lnTo>
                  <a:lnTo>
                    <a:pt x="1086" y="548"/>
                  </a:lnTo>
                  <a:lnTo>
                    <a:pt x="1062" y="363"/>
                  </a:lnTo>
                  <a:lnTo>
                    <a:pt x="995" y="178"/>
                  </a:lnTo>
                  <a:lnTo>
                    <a:pt x="904" y="108"/>
                  </a:lnTo>
                  <a:lnTo>
                    <a:pt x="792" y="17"/>
                  </a:lnTo>
                  <a:lnTo>
                    <a:pt x="733" y="165"/>
                  </a:lnTo>
                  <a:lnTo>
                    <a:pt x="875" y="268"/>
                  </a:lnTo>
                  <a:lnTo>
                    <a:pt x="930" y="356"/>
                  </a:lnTo>
                  <a:lnTo>
                    <a:pt x="964" y="477"/>
                  </a:lnTo>
                  <a:lnTo>
                    <a:pt x="925" y="672"/>
                  </a:lnTo>
                  <a:lnTo>
                    <a:pt x="842" y="815"/>
                  </a:lnTo>
                  <a:lnTo>
                    <a:pt x="757" y="861"/>
                  </a:lnTo>
                  <a:lnTo>
                    <a:pt x="663" y="906"/>
                  </a:lnTo>
                  <a:lnTo>
                    <a:pt x="511" y="924"/>
                  </a:lnTo>
                  <a:lnTo>
                    <a:pt x="342" y="889"/>
                  </a:lnTo>
                  <a:lnTo>
                    <a:pt x="210" y="743"/>
                  </a:lnTo>
                  <a:lnTo>
                    <a:pt x="150" y="645"/>
                  </a:lnTo>
                  <a:lnTo>
                    <a:pt x="146" y="492"/>
                  </a:lnTo>
                  <a:lnTo>
                    <a:pt x="179" y="363"/>
                  </a:lnTo>
                  <a:lnTo>
                    <a:pt x="265" y="254"/>
                  </a:lnTo>
                  <a:lnTo>
                    <a:pt x="314" y="185"/>
                  </a:lnTo>
                  <a:lnTo>
                    <a:pt x="430" y="157"/>
                  </a:lnTo>
                  <a:lnTo>
                    <a:pt x="555" y="112"/>
                  </a:lnTo>
                  <a:lnTo>
                    <a:pt x="733" y="165"/>
                  </a:lnTo>
                  <a:lnTo>
                    <a:pt x="792" y="17"/>
                  </a:lnTo>
                  <a:lnTo>
                    <a:pt x="677"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0266" name="Freeform 26"/>
            <p:cNvSpPr>
              <a:spLocks/>
            </p:cNvSpPr>
            <p:nvPr/>
          </p:nvSpPr>
          <p:spPr bwMode="auto">
            <a:xfrm>
              <a:off x="3505" y="3797"/>
              <a:ext cx="514" cy="510"/>
            </a:xfrm>
            <a:custGeom>
              <a:avLst/>
              <a:gdLst>
                <a:gd name="T0" fmla="*/ 556 w 1028"/>
                <a:gd name="T1" fmla="*/ 74 h 1022"/>
                <a:gd name="T2" fmla="*/ 437 w 1028"/>
                <a:gd name="T3" fmla="*/ 74 h 1022"/>
                <a:gd name="T4" fmla="*/ 263 w 1028"/>
                <a:gd name="T5" fmla="*/ 143 h 1022"/>
                <a:gd name="T6" fmla="*/ 155 w 1028"/>
                <a:gd name="T7" fmla="*/ 263 h 1022"/>
                <a:gd name="T8" fmla="*/ 102 w 1028"/>
                <a:gd name="T9" fmla="*/ 416 h 1022"/>
                <a:gd name="T10" fmla="*/ 70 w 1028"/>
                <a:gd name="T11" fmla="*/ 541 h 1022"/>
                <a:gd name="T12" fmla="*/ 141 w 1028"/>
                <a:gd name="T13" fmla="*/ 736 h 1022"/>
                <a:gd name="T14" fmla="*/ 224 w 1028"/>
                <a:gd name="T15" fmla="*/ 805 h 1022"/>
                <a:gd name="T16" fmla="*/ 280 w 1028"/>
                <a:gd name="T17" fmla="*/ 879 h 1022"/>
                <a:gd name="T18" fmla="*/ 409 w 1028"/>
                <a:gd name="T19" fmla="*/ 921 h 1022"/>
                <a:gd name="T20" fmla="*/ 532 w 1028"/>
                <a:gd name="T21" fmla="*/ 949 h 1022"/>
                <a:gd name="T22" fmla="*/ 768 w 1028"/>
                <a:gd name="T23" fmla="*/ 869 h 1022"/>
                <a:gd name="T24" fmla="*/ 907 w 1028"/>
                <a:gd name="T25" fmla="*/ 729 h 1022"/>
                <a:gd name="T26" fmla="*/ 960 w 1028"/>
                <a:gd name="T27" fmla="*/ 538 h 1022"/>
                <a:gd name="T28" fmla="*/ 960 w 1028"/>
                <a:gd name="T29" fmla="*/ 378 h 1022"/>
                <a:gd name="T30" fmla="*/ 894 w 1028"/>
                <a:gd name="T31" fmla="*/ 270 h 1022"/>
                <a:gd name="T32" fmla="*/ 800 w 1028"/>
                <a:gd name="T33" fmla="*/ 151 h 1022"/>
                <a:gd name="T34" fmla="*/ 556 w 1028"/>
                <a:gd name="T35" fmla="*/ 74 h 1022"/>
                <a:gd name="T36" fmla="*/ 544 w 1028"/>
                <a:gd name="T37" fmla="*/ 0 h 1022"/>
                <a:gd name="T38" fmla="*/ 655 w 1028"/>
                <a:gd name="T39" fmla="*/ 18 h 1022"/>
                <a:gd name="T40" fmla="*/ 804 w 1028"/>
                <a:gd name="T41" fmla="*/ 60 h 1022"/>
                <a:gd name="T42" fmla="*/ 880 w 1028"/>
                <a:gd name="T43" fmla="*/ 149 h 1022"/>
                <a:gd name="T44" fmla="*/ 978 w 1028"/>
                <a:gd name="T45" fmla="*/ 248 h 1022"/>
                <a:gd name="T46" fmla="*/ 1028 w 1028"/>
                <a:gd name="T47" fmla="*/ 464 h 1022"/>
                <a:gd name="T48" fmla="*/ 1019 w 1028"/>
                <a:gd name="T49" fmla="*/ 621 h 1022"/>
                <a:gd name="T50" fmla="*/ 954 w 1028"/>
                <a:gd name="T51" fmla="*/ 760 h 1022"/>
                <a:gd name="T52" fmla="*/ 859 w 1028"/>
                <a:gd name="T53" fmla="*/ 882 h 1022"/>
                <a:gd name="T54" fmla="*/ 653 w 1028"/>
                <a:gd name="T55" fmla="*/ 991 h 1022"/>
                <a:gd name="T56" fmla="*/ 489 w 1028"/>
                <a:gd name="T57" fmla="*/ 1022 h 1022"/>
                <a:gd name="T58" fmla="*/ 311 w 1028"/>
                <a:gd name="T59" fmla="*/ 979 h 1022"/>
                <a:gd name="T60" fmla="*/ 119 w 1028"/>
                <a:gd name="T61" fmla="*/ 817 h 1022"/>
                <a:gd name="T62" fmla="*/ 0 w 1028"/>
                <a:gd name="T63" fmla="*/ 545 h 1022"/>
                <a:gd name="T64" fmla="*/ 46 w 1028"/>
                <a:gd name="T65" fmla="*/ 375 h 1022"/>
                <a:gd name="T66" fmla="*/ 77 w 1028"/>
                <a:gd name="T67" fmla="*/ 220 h 1022"/>
                <a:gd name="T68" fmla="*/ 198 w 1028"/>
                <a:gd name="T69" fmla="*/ 112 h 1022"/>
                <a:gd name="T70" fmla="*/ 333 w 1028"/>
                <a:gd name="T71" fmla="*/ 35 h 1022"/>
                <a:gd name="T72" fmla="*/ 544 w 1028"/>
                <a:gd name="T73" fmla="*/ 0 h 1022"/>
                <a:gd name="T74" fmla="*/ 556 w 1028"/>
                <a:gd name="T75" fmla="*/ 7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8" h="1022">
                  <a:moveTo>
                    <a:pt x="556" y="74"/>
                  </a:moveTo>
                  <a:lnTo>
                    <a:pt x="437" y="74"/>
                  </a:lnTo>
                  <a:lnTo>
                    <a:pt x="263" y="143"/>
                  </a:lnTo>
                  <a:lnTo>
                    <a:pt x="155" y="263"/>
                  </a:lnTo>
                  <a:lnTo>
                    <a:pt x="102" y="416"/>
                  </a:lnTo>
                  <a:lnTo>
                    <a:pt x="70" y="541"/>
                  </a:lnTo>
                  <a:lnTo>
                    <a:pt x="141" y="736"/>
                  </a:lnTo>
                  <a:lnTo>
                    <a:pt x="224" y="805"/>
                  </a:lnTo>
                  <a:lnTo>
                    <a:pt x="280" y="879"/>
                  </a:lnTo>
                  <a:lnTo>
                    <a:pt x="409" y="921"/>
                  </a:lnTo>
                  <a:lnTo>
                    <a:pt x="532" y="949"/>
                  </a:lnTo>
                  <a:lnTo>
                    <a:pt x="768" y="869"/>
                  </a:lnTo>
                  <a:lnTo>
                    <a:pt x="907" y="729"/>
                  </a:lnTo>
                  <a:lnTo>
                    <a:pt x="960" y="538"/>
                  </a:lnTo>
                  <a:lnTo>
                    <a:pt x="960" y="378"/>
                  </a:lnTo>
                  <a:lnTo>
                    <a:pt x="894" y="270"/>
                  </a:lnTo>
                  <a:lnTo>
                    <a:pt x="800" y="151"/>
                  </a:lnTo>
                  <a:lnTo>
                    <a:pt x="556" y="74"/>
                  </a:lnTo>
                  <a:lnTo>
                    <a:pt x="544" y="0"/>
                  </a:lnTo>
                  <a:lnTo>
                    <a:pt x="655" y="18"/>
                  </a:lnTo>
                  <a:lnTo>
                    <a:pt x="804" y="60"/>
                  </a:lnTo>
                  <a:lnTo>
                    <a:pt x="880" y="149"/>
                  </a:lnTo>
                  <a:lnTo>
                    <a:pt x="978" y="248"/>
                  </a:lnTo>
                  <a:lnTo>
                    <a:pt x="1028" y="464"/>
                  </a:lnTo>
                  <a:lnTo>
                    <a:pt x="1019" y="621"/>
                  </a:lnTo>
                  <a:lnTo>
                    <a:pt x="954" y="760"/>
                  </a:lnTo>
                  <a:lnTo>
                    <a:pt x="859" y="882"/>
                  </a:lnTo>
                  <a:lnTo>
                    <a:pt x="653" y="991"/>
                  </a:lnTo>
                  <a:lnTo>
                    <a:pt x="489" y="1022"/>
                  </a:lnTo>
                  <a:lnTo>
                    <a:pt x="311" y="979"/>
                  </a:lnTo>
                  <a:lnTo>
                    <a:pt x="119" y="817"/>
                  </a:lnTo>
                  <a:lnTo>
                    <a:pt x="0" y="545"/>
                  </a:lnTo>
                  <a:lnTo>
                    <a:pt x="46" y="375"/>
                  </a:lnTo>
                  <a:lnTo>
                    <a:pt x="77" y="220"/>
                  </a:lnTo>
                  <a:lnTo>
                    <a:pt x="198" y="112"/>
                  </a:lnTo>
                  <a:lnTo>
                    <a:pt x="333" y="35"/>
                  </a:lnTo>
                  <a:lnTo>
                    <a:pt x="544" y="0"/>
                  </a:lnTo>
                  <a:lnTo>
                    <a:pt x="556" y="74"/>
                  </a:lnTo>
                  <a:close/>
                </a:path>
              </a:pathLst>
            </a:custGeom>
            <a:solidFill>
              <a:srgbClr val="00B2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grpSp>
      <p:sp>
        <p:nvSpPr>
          <p:cNvPr id="10244" name="AutoShape 4"/>
          <p:cNvSpPr>
            <a:spLocks noChangeArrowheads="1"/>
          </p:cNvSpPr>
          <p:nvPr/>
        </p:nvSpPr>
        <p:spPr bwMode="auto">
          <a:xfrm>
            <a:off x="2857500" y="1944688"/>
            <a:ext cx="3305175" cy="3049587"/>
          </a:xfrm>
          <a:custGeom>
            <a:avLst/>
            <a:gdLst>
              <a:gd name="G0" fmla="+- 2552 0 0"/>
              <a:gd name="G1" fmla="+- 21600 0 2552"/>
              <a:gd name="G2" fmla="+- 21600 0 2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2" y="10800"/>
                </a:moveTo>
                <a:cubicBezTo>
                  <a:pt x="2552" y="15355"/>
                  <a:pt x="6245" y="19048"/>
                  <a:pt x="10800" y="19048"/>
                </a:cubicBezTo>
                <a:cubicBezTo>
                  <a:pt x="15355" y="19048"/>
                  <a:pt x="19048" y="15355"/>
                  <a:pt x="19048" y="10800"/>
                </a:cubicBezTo>
                <a:cubicBezTo>
                  <a:pt x="19048" y="6245"/>
                  <a:pt x="15355" y="2552"/>
                  <a:pt x="10800" y="2552"/>
                </a:cubicBezTo>
                <a:cubicBezTo>
                  <a:pt x="6245" y="2552"/>
                  <a:pt x="2552" y="6245"/>
                  <a:pt x="2552" y="10800"/>
                </a:cubicBezTo>
                <a:close/>
              </a:path>
            </a:pathLst>
          </a:custGeom>
          <a:gradFill rotWithShape="0">
            <a:gsLst>
              <a:gs pos="0">
                <a:srgbClr val="FFFFFF"/>
              </a:gs>
              <a:gs pos="100000">
                <a:srgbClr val="FFFF00"/>
              </a:gs>
            </a:gsLst>
            <a:path path="rect">
              <a:fillToRect l="50000" t="50000" r="50000" b="50000"/>
            </a:path>
          </a:gradFill>
          <a:ln>
            <a:noFill/>
          </a:ln>
          <a:effectLst/>
          <a:scene3d>
            <a:camera prst="legacyPerspectiveFront"/>
            <a:lightRig rig="legacyFlat3" dir="t"/>
          </a:scene3d>
          <a:sp3d extrusionH="8874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a:lnSpc>
                <a:spcPct val="170000"/>
              </a:lnSpc>
            </a:pPr>
            <a:r>
              <a:rPr lang="ar-SA" altLang="fa-IR" b="0">
                <a:solidFill>
                  <a:srgbClr val="0000FF"/>
                </a:solidFill>
                <a:cs typeface="Traffic" pitchFamily="2" charset="0"/>
              </a:rPr>
              <a:t>مختصات کلی</a:t>
            </a:r>
          </a:p>
          <a:p>
            <a:pPr>
              <a:lnSpc>
                <a:spcPct val="170000"/>
              </a:lnSpc>
            </a:pPr>
            <a:r>
              <a:rPr lang="ar-SA" altLang="fa-IR" b="0">
                <a:solidFill>
                  <a:srgbClr val="0000FF"/>
                </a:solidFill>
                <a:cs typeface="Traffic" pitchFamily="2" charset="0"/>
              </a:rPr>
              <a:t>حرکات اصلاحی</a:t>
            </a:r>
            <a:endParaRPr lang="en-US" altLang="fa-IR" b="0">
              <a:solidFill>
                <a:srgbClr val="0000FF"/>
              </a:solidFill>
              <a:cs typeface="Traffic" pitchFamily="2" charset="0"/>
            </a:endParaRPr>
          </a:p>
        </p:txBody>
      </p:sp>
      <p:pic>
        <p:nvPicPr>
          <p:cNvPr id="10251" name="Picture 11" descr="bd0536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129381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bd0553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648200"/>
            <a:ext cx="99218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PE019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712788"/>
            <a:ext cx="15240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bd0666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914400"/>
            <a:ext cx="12954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57" name="Picture 17" descr="bd0698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181600"/>
            <a:ext cx="1820863" cy="876300"/>
          </a:xfrm>
          <a:prstGeom prst="rect">
            <a:avLst/>
          </a:prstGeom>
          <a:noFill/>
          <a:extLst>
            <a:ext uri="{909E8E84-426E-40DD-AFC4-6F175D3DCCD1}">
              <a14:hiddenFill xmlns:a14="http://schemas.microsoft.com/office/drawing/2010/main">
                <a:solidFill>
                  <a:srgbClr val="FFFFFF"/>
                </a:solidFill>
              </a14:hiddenFill>
            </a:ext>
          </a:extLst>
        </p:spPr>
      </p:pic>
      <p:sp>
        <p:nvSpPr>
          <p:cNvPr id="10259" name="Freeform 19"/>
          <p:cNvSpPr>
            <a:spLocks/>
          </p:cNvSpPr>
          <p:nvPr/>
        </p:nvSpPr>
        <p:spPr bwMode="auto">
          <a:xfrm>
            <a:off x="5645150" y="6096000"/>
            <a:ext cx="347663" cy="542925"/>
          </a:xfrm>
          <a:custGeom>
            <a:avLst/>
            <a:gdLst>
              <a:gd name="T0" fmla="*/ 150 w 439"/>
              <a:gd name="T1" fmla="*/ 185 h 683"/>
              <a:gd name="T2" fmla="*/ 194 w 439"/>
              <a:gd name="T3" fmla="*/ 138 h 683"/>
              <a:gd name="T4" fmla="*/ 272 w 439"/>
              <a:gd name="T5" fmla="*/ 167 h 683"/>
              <a:gd name="T6" fmla="*/ 265 w 439"/>
              <a:gd name="T7" fmla="*/ 244 h 683"/>
              <a:gd name="T8" fmla="*/ 171 w 439"/>
              <a:gd name="T9" fmla="*/ 304 h 683"/>
              <a:gd name="T10" fmla="*/ 153 w 439"/>
              <a:gd name="T11" fmla="*/ 474 h 683"/>
              <a:gd name="T12" fmla="*/ 171 w 439"/>
              <a:gd name="T13" fmla="*/ 527 h 683"/>
              <a:gd name="T14" fmla="*/ 140 w 439"/>
              <a:gd name="T15" fmla="*/ 585 h 683"/>
              <a:gd name="T16" fmla="*/ 147 w 439"/>
              <a:gd name="T17" fmla="*/ 645 h 683"/>
              <a:gd name="T18" fmla="*/ 213 w 439"/>
              <a:gd name="T19" fmla="*/ 683 h 683"/>
              <a:gd name="T20" fmla="*/ 300 w 439"/>
              <a:gd name="T21" fmla="*/ 656 h 683"/>
              <a:gd name="T22" fmla="*/ 328 w 439"/>
              <a:gd name="T23" fmla="*/ 585 h 683"/>
              <a:gd name="T24" fmla="*/ 293 w 439"/>
              <a:gd name="T25" fmla="*/ 518 h 683"/>
              <a:gd name="T26" fmla="*/ 331 w 439"/>
              <a:gd name="T27" fmla="*/ 480 h 683"/>
              <a:gd name="T28" fmla="*/ 331 w 439"/>
              <a:gd name="T29" fmla="*/ 387 h 683"/>
              <a:gd name="T30" fmla="*/ 429 w 439"/>
              <a:gd name="T31" fmla="*/ 308 h 683"/>
              <a:gd name="T32" fmla="*/ 439 w 439"/>
              <a:gd name="T33" fmla="*/ 188 h 683"/>
              <a:gd name="T34" fmla="*/ 376 w 439"/>
              <a:gd name="T35" fmla="*/ 59 h 683"/>
              <a:gd name="T36" fmla="*/ 251 w 439"/>
              <a:gd name="T37" fmla="*/ 0 h 683"/>
              <a:gd name="T38" fmla="*/ 112 w 439"/>
              <a:gd name="T39" fmla="*/ 38 h 683"/>
              <a:gd name="T40" fmla="*/ 31 w 439"/>
              <a:gd name="T41" fmla="*/ 115 h 683"/>
              <a:gd name="T42" fmla="*/ 0 w 439"/>
              <a:gd name="T43" fmla="*/ 234 h 683"/>
              <a:gd name="T44" fmla="*/ 4 w 439"/>
              <a:gd name="T45" fmla="*/ 304 h 683"/>
              <a:gd name="T46" fmla="*/ 147 w 439"/>
              <a:gd name="T47" fmla="*/ 296 h 683"/>
              <a:gd name="T48" fmla="*/ 150 w 439"/>
              <a:gd name="T49" fmla="*/ 18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9" h="683">
                <a:moveTo>
                  <a:pt x="150" y="185"/>
                </a:moveTo>
                <a:lnTo>
                  <a:pt x="194" y="138"/>
                </a:lnTo>
                <a:lnTo>
                  <a:pt x="272" y="167"/>
                </a:lnTo>
                <a:lnTo>
                  <a:pt x="265" y="244"/>
                </a:lnTo>
                <a:lnTo>
                  <a:pt x="171" y="304"/>
                </a:lnTo>
                <a:lnTo>
                  <a:pt x="153" y="474"/>
                </a:lnTo>
                <a:lnTo>
                  <a:pt x="171" y="527"/>
                </a:lnTo>
                <a:lnTo>
                  <a:pt x="140" y="585"/>
                </a:lnTo>
                <a:lnTo>
                  <a:pt x="147" y="645"/>
                </a:lnTo>
                <a:lnTo>
                  <a:pt x="213" y="683"/>
                </a:lnTo>
                <a:lnTo>
                  <a:pt x="300" y="656"/>
                </a:lnTo>
                <a:lnTo>
                  <a:pt x="328" y="585"/>
                </a:lnTo>
                <a:lnTo>
                  <a:pt x="293" y="518"/>
                </a:lnTo>
                <a:lnTo>
                  <a:pt x="331" y="480"/>
                </a:lnTo>
                <a:lnTo>
                  <a:pt x="331" y="387"/>
                </a:lnTo>
                <a:lnTo>
                  <a:pt x="429" y="308"/>
                </a:lnTo>
                <a:lnTo>
                  <a:pt x="439" y="188"/>
                </a:lnTo>
                <a:lnTo>
                  <a:pt x="376" y="59"/>
                </a:lnTo>
                <a:lnTo>
                  <a:pt x="251" y="0"/>
                </a:lnTo>
                <a:lnTo>
                  <a:pt x="112" y="38"/>
                </a:lnTo>
                <a:lnTo>
                  <a:pt x="31" y="115"/>
                </a:lnTo>
                <a:lnTo>
                  <a:pt x="0" y="234"/>
                </a:lnTo>
                <a:lnTo>
                  <a:pt x="4" y="304"/>
                </a:lnTo>
                <a:lnTo>
                  <a:pt x="147" y="296"/>
                </a:lnTo>
                <a:lnTo>
                  <a:pt x="150" y="185"/>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0260" name="Freeform 20"/>
          <p:cNvSpPr>
            <a:spLocks/>
          </p:cNvSpPr>
          <p:nvPr/>
        </p:nvSpPr>
        <p:spPr bwMode="auto">
          <a:xfrm>
            <a:off x="5664200" y="6118225"/>
            <a:ext cx="309563" cy="377825"/>
          </a:xfrm>
          <a:custGeom>
            <a:avLst/>
            <a:gdLst>
              <a:gd name="T0" fmla="*/ 0 w 390"/>
              <a:gd name="T1" fmla="*/ 241 h 477"/>
              <a:gd name="T2" fmla="*/ 57 w 390"/>
              <a:gd name="T3" fmla="*/ 230 h 477"/>
              <a:gd name="T4" fmla="*/ 89 w 390"/>
              <a:gd name="T5" fmla="*/ 241 h 477"/>
              <a:gd name="T6" fmla="*/ 87 w 390"/>
              <a:gd name="T7" fmla="*/ 175 h 477"/>
              <a:gd name="T8" fmla="*/ 111 w 390"/>
              <a:gd name="T9" fmla="*/ 101 h 477"/>
              <a:gd name="T10" fmla="*/ 206 w 390"/>
              <a:gd name="T11" fmla="*/ 74 h 477"/>
              <a:gd name="T12" fmla="*/ 251 w 390"/>
              <a:gd name="T13" fmla="*/ 105 h 477"/>
              <a:gd name="T14" fmla="*/ 299 w 390"/>
              <a:gd name="T15" fmla="*/ 153 h 477"/>
              <a:gd name="T16" fmla="*/ 285 w 390"/>
              <a:gd name="T17" fmla="*/ 237 h 477"/>
              <a:gd name="T18" fmla="*/ 195 w 390"/>
              <a:gd name="T19" fmla="*/ 276 h 477"/>
              <a:gd name="T20" fmla="*/ 171 w 390"/>
              <a:gd name="T21" fmla="*/ 335 h 477"/>
              <a:gd name="T22" fmla="*/ 178 w 390"/>
              <a:gd name="T23" fmla="*/ 395 h 477"/>
              <a:gd name="T24" fmla="*/ 166 w 390"/>
              <a:gd name="T25" fmla="*/ 477 h 477"/>
              <a:gd name="T26" fmla="*/ 256 w 390"/>
              <a:gd name="T27" fmla="*/ 477 h 477"/>
              <a:gd name="T28" fmla="*/ 268 w 390"/>
              <a:gd name="T29" fmla="*/ 416 h 477"/>
              <a:gd name="T30" fmla="*/ 261 w 390"/>
              <a:gd name="T31" fmla="*/ 345 h 477"/>
              <a:gd name="T32" fmla="*/ 316 w 390"/>
              <a:gd name="T33" fmla="*/ 307 h 477"/>
              <a:gd name="T34" fmla="*/ 358 w 390"/>
              <a:gd name="T35" fmla="*/ 287 h 477"/>
              <a:gd name="T36" fmla="*/ 390 w 390"/>
              <a:gd name="T37" fmla="*/ 196 h 477"/>
              <a:gd name="T38" fmla="*/ 361 w 390"/>
              <a:gd name="T39" fmla="*/ 98 h 477"/>
              <a:gd name="T40" fmla="*/ 264 w 390"/>
              <a:gd name="T41" fmla="*/ 0 h 477"/>
              <a:gd name="T42" fmla="*/ 146 w 390"/>
              <a:gd name="T43" fmla="*/ 8 h 477"/>
              <a:gd name="T44" fmla="*/ 51 w 390"/>
              <a:gd name="T45" fmla="*/ 67 h 477"/>
              <a:gd name="T46" fmla="*/ 10 w 390"/>
              <a:gd name="T47" fmla="*/ 140 h 477"/>
              <a:gd name="T48" fmla="*/ 0 w 390"/>
              <a:gd name="T49" fmla="*/ 24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477">
                <a:moveTo>
                  <a:pt x="0" y="241"/>
                </a:moveTo>
                <a:lnTo>
                  <a:pt x="57" y="230"/>
                </a:lnTo>
                <a:lnTo>
                  <a:pt x="89" y="241"/>
                </a:lnTo>
                <a:lnTo>
                  <a:pt x="87" y="175"/>
                </a:lnTo>
                <a:lnTo>
                  <a:pt x="111" y="101"/>
                </a:lnTo>
                <a:lnTo>
                  <a:pt x="206" y="74"/>
                </a:lnTo>
                <a:lnTo>
                  <a:pt x="251" y="105"/>
                </a:lnTo>
                <a:lnTo>
                  <a:pt x="299" y="153"/>
                </a:lnTo>
                <a:lnTo>
                  <a:pt x="285" y="237"/>
                </a:lnTo>
                <a:lnTo>
                  <a:pt x="195" y="276"/>
                </a:lnTo>
                <a:lnTo>
                  <a:pt x="171" y="335"/>
                </a:lnTo>
                <a:lnTo>
                  <a:pt x="178" y="395"/>
                </a:lnTo>
                <a:lnTo>
                  <a:pt x="166" y="477"/>
                </a:lnTo>
                <a:lnTo>
                  <a:pt x="256" y="477"/>
                </a:lnTo>
                <a:lnTo>
                  <a:pt x="268" y="416"/>
                </a:lnTo>
                <a:lnTo>
                  <a:pt x="261" y="345"/>
                </a:lnTo>
                <a:lnTo>
                  <a:pt x="316" y="307"/>
                </a:lnTo>
                <a:lnTo>
                  <a:pt x="358" y="287"/>
                </a:lnTo>
                <a:lnTo>
                  <a:pt x="390" y="196"/>
                </a:lnTo>
                <a:lnTo>
                  <a:pt x="361" y="98"/>
                </a:lnTo>
                <a:lnTo>
                  <a:pt x="264" y="0"/>
                </a:lnTo>
                <a:lnTo>
                  <a:pt x="146" y="8"/>
                </a:lnTo>
                <a:lnTo>
                  <a:pt x="51" y="67"/>
                </a:lnTo>
                <a:lnTo>
                  <a:pt x="10" y="140"/>
                </a:lnTo>
                <a:lnTo>
                  <a:pt x="0" y="241"/>
                </a:lnTo>
                <a:close/>
              </a:path>
            </a:pathLst>
          </a:custGeom>
          <a:solidFill>
            <a:srgbClr val="00B2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0261" name="Freeform 21"/>
          <p:cNvSpPr>
            <a:spLocks/>
          </p:cNvSpPr>
          <p:nvPr/>
        </p:nvSpPr>
        <p:spPr bwMode="auto">
          <a:xfrm>
            <a:off x="5776913" y="6524625"/>
            <a:ext cx="100012" cy="85725"/>
          </a:xfrm>
          <a:custGeom>
            <a:avLst/>
            <a:gdLst>
              <a:gd name="T0" fmla="*/ 45 w 126"/>
              <a:gd name="T1" fmla="*/ 0 h 109"/>
              <a:gd name="T2" fmla="*/ 9 w 126"/>
              <a:gd name="T3" fmla="*/ 20 h 109"/>
              <a:gd name="T4" fmla="*/ 0 w 126"/>
              <a:gd name="T5" fmla="*/ 73 h 109"/>
              <a:gd name="T6" fmla="*/ 28 w 126"/>
              <a:gd name="T7" fmla="*/ 109 h 109"/>
              <a:gd name="T8" fmla="*/ 98 w 126"/>
              <a:gd name="T9" fmla="*/ 109 h 109"/>
              <a:gd name="T10" fmla="*/ 126 w 126"/>
              <a:gd name="T11" fmla="*/ 66 h 109"/>
              <a:gd name="T12" fmla="*/ 102 w 126"/>
              <a:gd name="T13" fmla="*/ 14 h 109"/>
              <a:gd name="T14" fmla="*/ 45 w 126"/>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9">
                <a:moveTo>
                  <a:pt x="45" y="0"/>
                </a:moveTo>
                <a:lnTo>
                  <a:pt x="9" y="20"/>
                </a:lnTo>
                <a:lnTo>
                  <a:pt x="0" y="73"/>
                </a:lnTo>
                <a:lnTo>
                  <a:pt x="28" y="109"/>
                </a:lnTo>
                <a:lnTo>
                  <a:pt x="98" y="109"/>
                </a:lnTo>
                <a:lnTo>
                  <a:pt x="126" y="66"/>
                </a:lnTo>
                <a:lnTo>
                  <a:pt x="102" y="14"/>
                </a:lnTo>
                <a:lnTo>
                  <a:pt x="45" y="0"/>
                </a:lnTo>
                <a:close/>
              </a:path>
            </a:pathLst>
          </a:custGeom>
          <a:solidFill>
            <a:srgbClr val="00B2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0262" name="Freeform 22"/>
          <p:cNvSpPr>
            <a:spLocks/>
          </p:cNvSpPr>
          <p:nvPr/>
        </p:nvSpPr>
        <p:spPr bwMode="auto">
          <a:xfrm>
            <a:off x="5386388" y="5943600"/>
            <a:ext cx="862012" cy="844550"/>
          </a:xfrm>
          <a:custGeom>
            <a:avLst/>
            <a:gdLst>
              <a:gd name="T0" fmla="*/ 677 w 1086"/>
              <a:gd name="T1" fmla="*/ 0 h 1064"/>
              <a:gd name="T2" fmla="*/ 461 w 1086"/>
              <a:gd name="T3" fmla="*/ 3 h 1064"/>
              <a:gd name="T4" fmla="*/ 297 w 1086"/>
              <a:gd name="T5" fmla="*/ 56 h 1064"/>
              <a:gd name="T6" fmla="*/ 129 w 1086"/>
              <a:gd name="T7" fmla="*/ 165 h 1064"/>
              <a:gd name="T8" fmla="*/ 52 w 1086"/>
              <a:gd name="T9" fmla="*/ 321 h 1064"/>
              <a:gd name="T10" fmla="*/ 17 w 1086"/>
              <a:gd name="T11" fmla="*/ 481 h 1064"/>
              <a:gd name="T12" fmla="*/ 0 w 1086"/>
              <a:gd name="T13" fmla="*/ 643 h 1064"/>
              <a:gd name="T14" fmla="*/ 77 w 1086"/>
              <a:gd name="T15" fmla="*/ 760 h 1064"/>
              <a:gd name="T16" fmla="*/ 172 w 1086"/>
              <a:gd name="T17" fmla="*/ 917 h 1064"/>
              <a:gd name="T18" fmla="*/ 392 w 1086"/>
              <a:gd name="T19" fmla="*/ 1042 h 1064"/>
              <a:gd name="T20" fmla="*/ 603 w 1086"/>
              <a:gd name="T21" fmla="*/ 1064 h 1064"/>
              <a:gd name="T22" fmla="*/ 751 w 1086"/>
              <a:gd name="T23" fmla="*/ 1021 h 1064"/>
              <a:gd name="T24" fmla="*/ 842 w 1086"/>
              <a:gd name="T25" fmla="*/ 970 h 1064"/>
              <a:gd name="T26" fmla="*/ 938 w 1086"/>
              <a:gd name="T27" fmla="*/ 934 h 1064"/>
              <a:gd name="T28" fmla="*/ 974 w 1086"/>
              <a:gd name="T29" fmla="*/ 848 h 1064"/>
              <a:gd name="T30" fmla="*/ 1058 w 1086"/>
              <a:gd name="T31" fmla="*/ 710 h 1064"/>
              <a:gd name="T32" fmla="*/ 1086 w 1086"/>
              <a:gd name="T33" fmla="*/ 548 h 1064"/>
              <a:gd name="T34" fmla="*/ 1062 w 1086"/>
              <a:gd name="T35" fmla="*/ 363 h 1064"/>
              <a:gd name="T36" fmla="*/ 995 w 1086"/>
              <a:gd name="T37" fmla="*/ 178 h 1064"/>
              <a:gd name="T38" fmla="*/ 904 w 1086"/>
              <a:gd name="T39" fmla="*/ 108 h 1064"/>
              <a:gd name="T40" fmla="*/ 792 w 1086"/>
              <a:gd name="T41" fmla="*/ 17 h 1064"/>
              <a:gd name="T42" fmla="*/ 733 w 1086"/>
              <a:gd name="T43" fmla="*/ 165 h 1064"/>
              <a:gd name="T44" fmla="*/ 875 w 1086"/>
              <a:gd name="T45" fmla="*/ 268 h 1064"/>
              <a:gd name="T46" fmla="*/ 930 w 1086"/>
              <a:gd name="T47" fmla="*/ 356 h 1064"/>
              <a:gd name="T48" fmla="*/ 964 w 1086"/>
              <a:gd name="T49" fmla="*/ 477 h 1064"/>
              <a:gd name="T50" fmla="*/ 925 w 1086"/>
              <a:gd name="T51" fmla="*/ 672 h 1064"/>
              <a:gd name="T52" fmla="*/ 842 w 1086"/>
              <a:gd name="T53" fmla="*/ 815 h 1064"/>
              <a:gd name="T54" fmla="*/ 757 w 1086"/>
              <a:gd name="T55" fmla="*/ 861 h 1064"/>
              <a:gd name="T56" fmla="*/ 663 w 1086"/>
              <a:gd name="T57" fmla="*/ 906 h 1064"/>
              <a:gd name="T58" fmla="*/ 511 w 1086"/>
              <a:gd name="T59" fmla="*/ 924 h 1064"/>
              <a:gd name="T60" fmla="*/ 342 w 1086"/>
              <a:gd name="T61" fmla="*/ 889 h 1064"/>
              <a:gd name="T62" fmla="*/ 210 w 1086"/>
              <a:gd name="T63" fmla="*/ 743 h 1064"/>
              <a:gd name="T64" fmla="*/ 150 w 1086"/>
              <a:gd name="T65" fmla="*/ 645 h 1064"/>
              <a:gd name="T66" fmla="*/ 146 w 1086"/>
              <a:gd name="T67" fmla="*/ 492 h 1064"/>
              <a:gd name="T68" fmla="*/ 179 w 1086"/>
              <a:gd name="T69" fmla="*/ 363 h 1064"/>
              <a:gd name="T70" fmla="*/ 265 w 1086"/>
              <a:gd name="T71" fmla="*/ 254 h 1064"/>
              <a:gd name="T72" fmla="*/ 314 w 1086"/>
              <a:gd name="T73" fmla="*/ 185 h 1064"/>
              <a:gd name="T74" fmla="*/ 430 w 1086"/>
              <a:gd name="T75" fmla="*/ 157 h 1064"/>
              <a:gd name="T76" fmla="*/ 555 w 1086"/>
              <a:gd name="T77" fmla="*/ 112 h 1064"/>
              <a:gd name="T78" fmla="*/ 733 w 1086"/>
              <a:gd name="T79" fmla="*/ 165 h 1064"/>
              <a:gd name="T80" fmla="*/ 792 w 1086"/>
              <a:gd name="T81" fmla="*/ 17 h 1064"/>
              <a:gd name="T82" fmla="*/ 677 w 1086"/>
              <a:gd name="T83" fmla="*/ 0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1064">
                <a:moveTo>
                  <a:pt x="677" y="0"/>
                </a:moveTo>
                <a:lnTo>
                  <a:pt x="461" y="3"/>
                </a:lnTo>
                <a:lnTo>
                  <a:pt x="297" y="56"/>
                </a:lnTo>
                <a:lnTo>
                  <a:pt x="129" y="165"/>
                </a:lnTo>
                <a:lnTo>
                  <a:pt x="52" y="321"/>
                </a:lnTo>
                <a:lnTo>
                  <a:pt x="17" y="481"/>
                </a:lnTo>
                <a:lnTo>
                  <a:pt x="0" y="643"/>
                </a:lnTo>
                <a:lnTo>
                  <a:pt x="77" y="760"/>
                </a:lnTo>
                <a:lnTo>
                  <a:pt x="172" y="917"/>
                </a:lnTo>
                <a:lnTo>
                  <a:pt x="392" y="1042"/>
                </a:lnTo>
                <a:lnTo>
                  <a:pt x="603" y="1064"/>
                </a:lnTo>
                <a:lnTo>
                  <a:pt x="751" y="1021"/>
                </a:lnTo>
                <a:lnTo>
                  <a:pt x="842" y="970"/>
                </a:lnTo>
                <a:lnTo>
                  <a:pt x="938" y="934"/>
                </a:lnTo>
                <a:lnTo>
                  <a:pt x="974" y="848"/>
                </a:lnTo>
                <a:lnTo>
                  <a:pt x="1058" y="710"/>
                </a:lnTo>
                <a:lnTo>
                  <a:pt x="1086" y="548"/>
                </a:lnTo>
                <a:lnTo>
                  <a:pt x="1062" y="363"/>
                </a:lnTo>
                <a:lnTo>
                  <a:pt x="995" y="178"/>
                </a:lnTo>
                <a:lnTo>
                  <a:pt x="904" y="108"/>
                </a:lnTo>
                <a:lnTo>
                  <a:pt x="792" y="17"/>
                </a:lnTo>
                <a:lnTo>
                  <a:pt x="733" y="165"/>
                </a:lnTo>
                <a:lnTo>
                  <a:pt x="875" y="268"/>
                </a:lnTo>
                <a:lnTo>
                  <a:pt x="930" y="356"/>
                </a:lnTo>
                <a:lnTo>
                  <a:pt x="964" y="477"/>
                </a:lnTo>
                <a:lnTo>
                  <a:pt x="925" y="672"/>
                </a:lnTo>
                <a:lnTo>
                  <a:pt x="842" y="815"/>
                </a:lnTo>
                <a:lnTo>
                  <a:pt x="757" y="861"/>
                </a:lnTo>
                <a:lnTo>
                  <a:pt x="663" y="906"/>
                </a:lnTo>
                <a:lnTo>
                  <a:pt x="511" y="924"/>
                </a:lnTo>
                <a:lnTo>
                  <a:pt x="342" y="889"/>
                </a:lnTo>
                <a:lnTo>
                  <a:pt x="210" y="743"/>
                </a:lnTo>
                <a:lnTo>
                  <a:pt x="150" y="645"/>
                </a:lnTo>
                <a:lnTo>
                  <a:pt x="146" y="492"/>
                </a:lnTo>
                <a:lnTo>
                  <a:pt x="179" y="363"/>
                </a:lnTo>
                <a:lnTo>
                  <a:pt x="265" y="254"/>
                </a:lnTo>
                <a:lnTo>
                  <a:pt x="314" y="185"/>
                </a:lnTo>
                <a:lnTo>
                  <a:pt x="430" y="157"/>
                </a:lnTo>
                <a:lnTo>
                  <a:pt x="555" y="112"/>
                </a:lnTo>
                <a:lnTo>
                  <a:pt x="733" y="165"/>
                </a:lnTo>
                <a:lnTo>
                  <a:pt x="792" y="17"/>
                </a:lnTo>
                <a:lnTo>
                  <a:pt x="677"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
        <p:nvSpPr>
          <p:cNvPr id="10263" name="Freeform 23"/>
          <p:cNvSpPr>
            <a:spLocks/>
          </p:cNvSpPr>
          <p:nvPr/>
        </p:nvSpPr>
        <p:spPr bwMode="auto">
          <a:xfrm>
            <a:off x="5411788" y="5957888"/>
            <a:ext cx="815975" cy="809625"/>
          </a:xfrm>
          <a:custGeom>
            <a:avLst/>
            <a:gdLst>
              <a:gd name="T0" fmla="*/ 556 w 1028"/>
              <a:gd name="T1" fmla="*/ 74 h 1022"/>
              <a:gd name="T2" fmla="*/ 437 w 1028"/>
              <a:gd name="T3" fmla="*/ 74 h 1022"/>
              <a:gd name="T4" fmla="*/ 263 w 1028"/>
              <a:gd name="T5" fmla="*/ 143 h 1022"/>
              <a:gd name="T6" fmla="*/ 155 w 1028"/>
              <a:gd name="T7" fmla="*/ 263 h 1022"/>
              <a:gd name="T8" fmla="*/ 102 w 1028"/>
              <a:gd name="T9" fmla="*/ 416 h 1022"/>
              <a:gd name="T10" fmla="*/ 70 w 1028"/>
              <a:gd name="T11" fmla="*/ 541 h 1022"/>
              <a:gd name="T12" fmla="*/ 141 w 1028"/>
              <a:gd name="T13" fmla="*/ 736 h 1022"/>
              <a:gd name="T14" fmla="*/ 224 w 1028"/>
              <a:gd name="T15" fmla="*/ 805 h 1022"/>
              <a:gd name="T16" fmla="*/ 280 w 1028"/>
              <a:gd name="T17" fmla="*/ 879 h 1022"/>
              <a:gd name="T18" fmla="*/ 409 w 1028"/>
              <a:gd name="T19" fmla="*/ 921 h 1022"/>
              <a:gd name="T20" fmla="*/ 532 w 1028"/>
              <a:gd name="T21" fmla="*/ 949 h 1022"/>
              <a:gd name="T22" fmla="*/ 768 w 1028"/>
              <a:gd name="T23" fmla="*/ 869 h 1022"/>
              <a:gd name="T24" fmla="*/ 907 w 1028"/>
              <a:gd name="T25" fmla="*/ 729 h 1022"/>
              <a:gd name="T26" fmla="*/ 960 w 1028"/>
              <a:gd name="T27" fmla="*/ 538 h 1022"/>
              <a:gd name="T28" fmla="*/ 960 w 1028"/>
              <a:gd name="T29" fmla="*/ 378 h 1022"/>
              <a:gd name="T30" fmla="*/ 894 w 1028"/>
              <a:gd name="T31" fmla="*/ 270 h 1022"/>
              <a:gd name="T32" fmla="*/ 800 w 1028"/>
              <a:gd name="T33" fmla="*/ 151 h 1022"/>
              <a:gd name="T34" fmla="*/ 556 w 1028"/>
              <a:gd name="T35" fmla="*/ 74 h 1022"/>
              <a:gd name="T36" fmla="*/ 544 w 1028"/>
              <a:gd name="T37" fmla="*/ 0 h 1022"/>
              <a:gd name="T38" fmla="*/ 655 w 1028"/>
              <a:gd name="T39" fmla="*/ 18 h 1022"/>
              <a:gd name="T40" fmla="*/ 804 w 1028"/>
              <a:gd name="T41" fmla="*/ 60 h 1022"/>
              <a:gd name="T42" fmla="*/ 880 w 1028"/>
              <a:gd name="T43" fmla="*/ 149 h 1022"/>
              <a:gd name="T44" fmla="*/ 978 w 1028"/>
              <a:gd name="T45" fmla="*/ 248 h 1022"/>
              <a:gd name="T46" fmla="*/ 1028 w 1028"/>
              <a:gd name="T47" fmla="*/ 464 h 1022"/>
              <a:gd name="T48" fmla="*/ 1019 w 1028"/>
              <a:gd name="T49" fmla="*/ 621 h 1022"/>
              <a:gd name="T50" fmla="*/ 954 w 1028"/>
              <a:gd name="T51" fmla="*/ 760 h 1022"/>
              <a:gd name="T52" fmla="*/ 859 w 1028"/>
              <a:gd name="T53" fmla="*/ 882 h 1022"/>
              <a:gd name="T54" fmla="*/ 653 w 1028"/>
              <a:gd name="T55" fmla="*/ 991 h 1022"/>
              <a:gd name="T56" fmla="*/ 489 w 1028"/>
              <a:gd name="T57" fmla="*/ 1022 h 1022"/>
              <a:gd name="T58" fmla="*/ 311 w 1028"/>
              <a:gd name="T59" fmla="*/ 979 h 1022"/>
              <a:gd name="T60" fmla="*/ 119 w 1028"/>
              <a:gd name="T61" fmla="*/ 817 h 1022"/>
              <a:gd name="T62" fmla="*/ 0 w 1028"/>
              <a:gd name="T63" fmla="*/ 545 h 1022"/>
              <a:gd name="T64" fmla="*/ 46 w 1028"/>
              <a:gd name="T65" fmla="*/ 375 h 1022"/>
              <a:gd name="T66" fmla="*/ 77 w 1028"/>
              <a:gd name="T67" fmla="*/ 220 h 1022"/>
              <a:gd name="T68" fmla="*/ 198 w 1028"/>
              <a:gd name="T69" fmla="*/ 112 h 1022"/>
              <a:gd name="T70" fmla="*/ 333 w 1028"/>
              <a:gd name="T71" fmla="*/ 35 h 1022"/>
              <a:gd name="T72" fmla="*/ 544 w 1028"/>
              <a:gd name="T73" fmla="*/ 0 h 1022"/>
              <a:gd name="T74" fmla="*/ 556 w 1028"/>
              <a:gd name="T75" fmla="*/ 74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8" h="1022">
                <a:moveTo>
                  <a:pt x="556" y="74"/>
                </a:moveTo>
                <a:lnTo>
                  <a:pt x="437" y="74"/>
                </a:lnTo>
                <a:lnTo>
                  <a:pt x="263" y="143"/>
                </a:lnTo>
                <a:lnTo>
                  <a:pt x="155" y="263"/>
                </a:lnTo>
                <a:lnTo>
                  <a:pt x="102" y="416"/>
                </a:lnTo>
                <a:lnTo>
                  <a:pt x="70" y="541"/>
                </a:lnTo>
                <a:lnTo>
                  <a:pt x="141" y="736"/>
                </a:lnTo>
                <a:lnTo>
                  <a:pt x="224" y="805"/>
                </a:lnTo>
                <a:lnTo>
                  <a:pt x="280" y="879"/>
                </a:lnTo>
                <a:lnTo>
                  <a:pt x="409" y="921"/>
                </a:lnTo>
                <a:lnTo>
                  <a:pt x="532" y="949"/>
                </a:lnTo>
                <a:lnTo>
                  <a:pt x="768" y="869"/>
                </a:lnTo>
                <a:lnTo>
                  <a:pt x="907" y="729"/>
                </a:lnTo>
                <a:lnTo>
                  <a:pt x="960" y="538"/>
                </a:lnTo>
                <a:lnTo>
                  <a:pt x="960" y="378"/>
                </a:lnTo>
                <a:lnTo>
                  <a:pt x="894" y="270"/>
                </a:lnTo>
                <a:lnTo>
                  <a:pt x="800" y="151"/>
                </a:lnTo>
                <a:lnTo>
                  <a:pt x="556" y="74"/>
                </a:lnTo>
                <a:lnTo>
                  <a:pt x="544" y="0"/>
                </a:lnTo>
                <a:lnTo>
                  <a:pt x="655" y="18"/>
                </a:lnTo>
                <a:lnTo>
                  <a:pt x="804" y="60"/>
                </a:lnTo>
                <a:lnTo>
                  <a:pt x="880" y="149"/>
                </a:lnTo>
                <a:lnTo>
                  <a:pt x="978" y="248"/>
                </a:lnTo>
                <a:lnTo>
                  <a:pt x="1028" y="464"/>
                </a:lnTo>
                <a:lnTo>
                  <a:pt x="1019" y="621"/>
                </a:lnTo>
                <a:lnTo>
                  <a:pt x="954" y="760"/>
                </a:lnTo>
                <a:lnTo>
                  <a:pt x="859" y="882"/>
                </a:lnTo>
                <a:lnTo>
                  <a:pt x="653" y="991"/>
                </a:lnTo>
                <a:lnTo>
                  <a:pt x="489" y="1022"/>
                </a:lnTo>
                <a:lnTo>
                  <a:pt x="311" y="979"/>
                </a:lnTo>
                <a:lnTo>
                  <a:pt x="119" y="817"/>
                </a:lnTo>
                <a:lnTo>
                  <a:pt x="0" y="545"/>
                </a:lnTo>
                <a:lnTo>
                  <a:pt x="46" y="375"/>
                </a:lnTo>
                <a:lnTo>
                  <a:pt x="77" y="220"/>
                </a:lnTo>
                <a:lnTo>
                  <a:pt x="198" y="112"/>
                </a:lnTo>
                <a:lnTo>
                  <a:pt x="333" y="35"/>
                </a:lnTo>
                <a:lnTo>
                  <a:pt x="544" y="0"/>
                </a:lnTo>
                <a:lnTo>
                  <a:pt x="556" y="74"/>
                </a:lnTo>
                <a:close/>
              </a:path>
            </a:pathLst>
          </a:custGeom>
          <a:solidFill>
            <a:srgbClr val="00B2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a-I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D0C52A7-D704-4679-8C5D-3DCB91180002}" type="slidenum">
              <a:rPr lang="en-US" altLang="fa-IR"/>
              <a:pPr/>
              <a:t>15</a:t>
            </a:fld>
            <a:endParaRPr lang="en-US" altLang="fa-IR"/>
          </a:p>
        </p:txBody>
      </p:sp>
      <p:sp>
        <p:nvSpPr>
          <p:cNvPr id="82946" name="AutoShape 2" descr="Stationery"/>
          <p:cNvSpPr>
            <a:spLocks noChangeArrowheads="1"/>
          </p:cNvSpPr>
          <p:nvPr/>
        </p:nvSpPr>
        <p:spPr bwMode="auto">
          <a:xfrm>
            <a:off x="2514600" y="76200"/>
            <a:ext cx="6553200" cy="703263"/>
          </a:xfrm>
          <a:prstGeom prst="bevel">
            <a:avLst>
              <a:gd name="adj" fmla="val 7676"/>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rPr>
              <a:t>الزامات رعايت اصول جامعيت،كفايت وفراگيري درطراحي واجراي برنامه هاي توسعه نظام اداری و بطوركلي</a:t>
            </a:r>
            <a:r>
              <a:rPr lang="fa-IR" altLang="fa-IR" sz="1400">
                <a:solidFill>
                  <a:srgbClr val="FF0000"/>
                </a:solidFill>
              </a:rPr>
              <a:t> </a:t>
            </a:r>
            <a:r>
              <a:rPr lang="ar-SA" altLang="fa-IR" sz="1400">
                <a:solidFill>
                  <a:srgbClr val="FF0000"/>
                </a:solidFill>
              </a:rPr>
              <a:t>اصلاح‌گري اموروفرايندهاوضرورتهاي توجه به كل اجزاء ذيمدخل درتوسعه نظام اداری</a:t>
            </a:r>
            <a:endParaRPr lang="en-US" altLang="fa-IR" sz="1400">
              <a:solidFill>
                <a:srgbClr val="FF0000"/>
              </a:solidFill>
            </a:endParaRPr>
          </a:p>
        </p:txBody>
      </p:sp>
      <p:sp>
        <p:nvSpPr>
          <p:cNvPr id="82947" name="Rectangle 3"/>
          <p:cNvSpPr>
            <a:spLocks noChangeArrowheads="1"/>
          </p:cNvSpPr>
          <p:nvPr/>
        </p:nvSpPr>
        <p:spPr bwMode="auto">
          <a:xfrm>
            <a:off x="138113" y="898525"/>
            <a:ext cx="8782050" cy="1573213"/>
          </a:xfrm>
          <a:prstGeom prst="rect">
            <a:avLst/>
          </a:prstGeom>
          <a:solidFill>
            <a:srgbClr val="AFF9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AFF9FF">
                      <a:gamma/>
                      <a:shade val="60000"/>
                      <a:invGamma/>
                    </a:srgbClr>
                  </a:outerShdw>
                </a:effectLst>
              </a14:hiddenEffects>
            </a:ext>
          </a:extLst>
        </p:spPr>
        <p:txBody>
          <a:bodyPr anchor="ctr"/>
          <a:lstStyle/>
          <a:p>
            <a:pPr algn="just" rtl="1">
              <a:lnSpc>
                <a:spcPct val="120000"/>
              </a:lnSpc>
            </a:pPr>
            <a:r>
              <a:rPr lang="ar-SA" altLang="fa-IR" sz="1800">
                <a:cs typeface="Traffic" pitchFamily="2" charset="0"/>
              </a:rPr>
              <a:t>با توجه به تنوع، تكثر و تعدد خدمات دستگاهها و سازمانها و احاله يا وابستگي بخشي از عمليات مربوط به ارائه هر يك از خدمات آنها به ساير اجزاء مختلف آنها  ديگر دستگاهها و سازمانها ، انجام هر طرح اصلاحي يا اعمال هرسمت‌گيري نوين، </a:t>
            </a:r>
            <a:r>
              <a:rPr lang="ar-SA" altLang="fa-IR" sz="1800">
                <a:solidFill>
                  <a:srgbClr val="008000"/>
                </a:solidFill>
                <a:cs typeface="Traffic" pitchFamily="2" charset="0"/>
              </a:rPr>
              <a:t>مستلزم و متضمن ايجاد استنباط مشترك و واحد از قضايا ، فراهم سازي مقدمات و تمهيدات لازم از سوي كليه واحدهاي ذيمدخل، نيل به وفاق و همدلي سازماني و همسوسازي اهداف و كاركردها و ... </a:t>
            </a:r>
            <a:r>
              <a:rPr lang="ar-SA" altLang="fa-IR" sz="1800">
                <a:cs typeface="Traffic" pitchFamily="2" charset="0"/>
              </a:rPr>
              <a:t>مي باشد </a:t>
            </a:r>
          </a:p>
        </p:txBody>
      </p:sp>
      <p:sp>
        <p:nvSpPr>
          <p:cNvPr id="82948" name="Rectangle 4"/>
          <p:cNvSpPr>
            <a:spLocks noChangeArrowheads="1"/>
          </p:cNvSpPr>
          <p:nvPr/>
        </p:nvSpPr>
        <p:spPr bwMode="auto">
          <a:xfrm>
            <a:off x="138113" y="2522538"/>
            <a:ext cx="8782050" cy="1527175"/>
          </a:xfrm>
          <a:prstGeom prst="rect">
            <a:avLst/>
          </a:prstGeom>
          <a:solidFill>
            <a:srgbClr val="CCFDB1">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CFDB1">
                      <a:gamma/>
                      <a:shade val="60000"/>
                      <a:invGamma/>
                    </a:srgbClr>
                  </a:outerShdw>
                </a:effectLst>
              </a14:hiddenEffects>
            </a:ext>
          </a:extLst>
        </p:spPr>
        <p:txBody>
          <a:bodyPr anchor="ctr"/>
          <a:lstStyle/>
          <a:p>
            <a:pPr algn="just" rtl="1">
              <a:lnSpc>
                <a:spcPct val="120000"/>
              </a:lnSpc>
            </a:pPr>
            <a:r>
              <a:rPr lang="ar-SA" altLang="fa-IR" sz="1800">
                <a:cs typeface="Traffic" pitchFamily="2" charset="0"/>
              </a:rPr>
              <a:t>در طي سالهاي گذشته برخي حركتهاي اصلاحي در نظام اداري </a:t>
            </a:r>
            <a:r>
              <a:rPr lang="ar-SA" altLang="fa-IR" sz="1800">
                <a:solidFill>
                  <a:srgbClr val="008000"/>
                </a:solidFill>
                <a:cs typeface="Traffic" pitchFamily="2" charset="0"/>
              </a:rPr>
              <a:t>به لحاظ يكسونگري و عدم رويكرد جامع‌الابعاد به كليه اجزاء و عناصر مؤثر بر فرآيندهاي سيستم،</a:t>
            </a:r>
            <a:r>
              <a:rPr lang="ar-SA" altLang="fa-IR" sz="1800">
                <a:cs typeface="Traffic" pitchFamily="2" charset="0"/>
              </a:rPr>
              <a:t>نتوانسته است در حد انتظار ، اثرات مثبت خود را برجاي گذاشته و يا مستدام سازد و بعضاً موجبات اصطكاك بين بدنه ميانی و عملياتی سازمانها با مخاطبين را فراهم ساخته است. </a:t>
            </a:r>
          </a:p>
        </p:txBody>
      </p:sp>
      <p:sp>
        <p:nvSpPr>
          <p:cNvPr id="82949" name="Rectangle 5"/>
          <p:cNvSpPr>
            <a:spLocks noChangeArrowheads="1"/>
          </p:cNvSpPr>
          <p:nvPr/>
        </p:nvSpPr>
        <p:spPr bwMode="auto">
          <a:xfrm>
            <a:off x="138113" y="4165600"/>
            <a:ext cx="8782050" cy="555625"/>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20000"/>
              </a:lnSpc>
            </a:pPr>
            <a:r>
              <a:rPr lang="ar-SA" altLang="fa-IR" sz="1800">
                <a:solidFill>
                  <a:srgbClr val="008000"/>
                </a:solidFill>
                <a:cs typeface="Traffic" pitchFamily="2" charset="0"/>
              </a:rPr>
              <a:t>به هر تقدير بسياري از حركات اصلاحي نيازمند تصويب برنامه و بودجه، تبادل موافقتنامه و تخصيص اعتبار،صدور مجوز استخدام و... مي باشد </a:t>
            </a:r>
          </a:p>
        </p:txBody>
      </p:sp>
      <p:sp>
        <p:nvSpPr>
          <p:cNvPr id="82950" name="Rectangle 6"/>
          <p:cNvSpPr>
            <a:spLocks noChangeArrowheads="1"/>
          </p:cNvSpPr>
          <p:nvPr/>
        </p:nvSpPr>
        <p:spPr bwMode="auto">
          <a:xfrm>
            <a:off x="134938" y="4786313"/>
            <a:ext cx="8782050" cy="896937"/>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20000"/>
              </a:lnSpc>
            </a:pPr>
            <a:r>
              <a:rPr lang="ar-SA" altLang="fa-IR" sz="1800">
                <a:solidFill>
                  <a:srgbClr val="008000"/>
                </a:solidFill>
                <a:cs typeface="Traffic" pitchFamily="2" charset="0"/>
              </a:rPr>
              <a:t>بسياري از حركات اصلاحي كه به دستگاهها و سازمانها ابلاغ مي‌گردد منحصر و محدود به صدور يك يا چند بخشنامه و حكم انشايي است، بدون برنامه و بودجه و فاقد سازوكارها و راهكارهاي مشخص اجرايي و ... </a:t>
            </a:r>
          </a:p>
        </p:txBody>
      </p:sp>
      <p:sp>
        <p:nvSpPr>
          <p:cNvPr id="82951" name="Rectangle 7"/>
          <p:cNvSpPr>
            <a:spLocks noChangeArrowheads="1"/>
          </p:cNvSpPr>
          <p:nvPr/>
        </p:nvSpPr>
        <p:spPr bwMode="auto">
          <a:xfrm>
            <a:off x="139700" y="5767388"/>
            <a:ext cx="8782050" cy="896937"/>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20000"/>
              </a:lnSpc>
            </a:pPr>
            <a:r>
              <a:rPr lang="ar-SA" altLang="fa-IR" sz="1800">
                <a:solidFill>
                  <a:srgbClr val="008000"/>
                </a:solidFill>
                <a:cs typeface="Traffic" pitchFamily="2" charset="0"/>
              </a:rPr>
              <a:t>تحقق بسياري از حركات اصلاحي نيازمند تحقق برخي امكانات زيربنايي و زيرساختي در سطح كشور مي باشد و دستيابی به رشد و توسعه متوازن در تمامي زمينه ها و مناطق می باشد.</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2E4D6384-7978-43A7-B544-B46420EF775C}" type="slidenum">
              <a:rPr lang="en-US" altLang="fa-IR"/>
              <a:pPr/>
              <a:t>16</a:t>
            </a:fld>
            <a:endParaRPr lang="en-US" altLang="fa-IR"/>
          </a:p>
        </p:txBody>
      </p:sp>
      <p:sp>
        <p:nvSpPr>
          <p:cNvPr id="83970" name="Oval 2"/>
          <p:cNvSpPr>
            <a:spLocks noChangeArrowheads="1"/>
          </p:cNvSpPr>
          <p:nvPr/>
        </p:nvSpPr>
        <p:spPr bwMode="auto">
          <a:xfrm>
            <a:off x="1138238" y="3886200"/>
            <a:ext cx="1778000"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TopRight">
              <a:rot lat="21299999" lon="0" rev="0"/>
            </a:camera>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a:t>
            </a:r>
          </a:p>
          <a:p>
            <a:pPr rtl="1">
              <a:lnSpc>
                <a:spcPct val="100000"/>
              </a:lnSpc>
            </a:pPr>
            <a:r>
              <a:rPr lang="ar-SA" altLang="fa-IR" sz="2000">
                <a:cs typeface="Traffic" pitchFamily="2" charset="0"/>
              </a:rPr>
              <a:t> راهبري و مديريت </a:t>
            </a:r>
            <a:endParaRPr lang="en-US" altLang="fa-IR" sz="2000">
              <a:cs typeface="Traffic" pitchFamily="2" charset="0"/>
            </a:endParaRPr>
          </a:p>
        </p:txBody>
      </p:sp>
      <p:sp>
        <p:nvSpPr>
          <p:cNvPr id="83971" name="Oval 3"/>
          <p:cNvSpPr>
            <a:spLocks noChangeArrowheads="1"/>
          </p:cNvSpPr>
          <p:nvPr/>
        </p:nvSpPr>
        <p:spPr bwMode="auto">
          <a:xfrm>
            <a:off x="4711700" y="5006975"/>
            <a:ext cx="1776413"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TopLeft"/>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 </a:t>
            </a:r>
          </a:p>
          <a:p>
            <a:pPr rtl="1">
              <a:lnSpc>
                <a:spcPct val="100000"/>
              </a:lnSpc>
            </a:pPr>
            <a:r>
              <a:rPr lang="ar-SA" altLang="fa-IR" sz="2000">
                <a:cs typeface="Traffic" pitchFamily="2" charset="0"/>
              </a:rPr>
              <a:t>فرهنگي و اجتماعي </a:t>
            </a:r>
            <a:endParaRPr lang="en-US" altLang="fa-IR" sz="2000">
              <a:cs typeface="Traffic" pitchFamily="2" charset="0"/>
            </a:endParaRPr>
          </a:p>
        </p:txBody>
      </p:sp>
      <p:sp>
        <p:nvSpPr>
          <p:cNvPr id="83972" name="Oval 4"/>
          <p:cNvSpPr>
            <a:spLocks noChangeArrowheads="1"/>
          </p:cNvSpPr>
          <p:nvPr/>
        </p:nvSpPr>
        <p:spPr bwMode="auto">
          <a:xfrm>
            <a:off x="2438400" y="5029200"/>
            <a:ext cx="1776413"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TopRight"/>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 </a:t>
            </a:r>
          </a:p>
          <a:p>
            <a:pPr rtl="1">
              <a:lnSpc>
                <a:spcPct val="100000"/>
              </a:lnSpc>
            </a:pPr>
            <a:r>
              <a:rPr lang="ar-SA" altLang="fa-IR" sz="2000">
                <a:cs typeface="Traffic" pitchFamily="2" charset="0"/>
              </a:rPr>
              <a:t>نظام سازيها</a:t>
            </a:r>
            <a:endParaRPr lang="en-US" altLang="fa-IR" sz="2000">
              <a:cs typeface="Traffic" pitchFamily="2" charset="0"/>
            </a:endParaRPr>
          </a:p>
          <a:p>
            <a:pPr rtl="1">
              <a:lnSpc>
                <a:spcPct val="100000"/>
              </a:lnSpc>
            </a:pPr>
            <a:r>
              <a:rPr lang="ar-SA" altLang="fa-IR" sz="2000">
                <a:cs typeface="Traffic" pitchFamily="2" charset="0"/>
              </a:rPr>
              <a:t>و زيرساختها </a:t>
            </a:r>
            <a:endParaRPr lang="en-US" altLang="fa-IR" sz="2000">
              <a:cs typeface="Traffic" pitchFamily="2" charset="0"/>
            </a:endParaRPr>
          </a:p>
        </p:txBody>
      </p:sp>
      <p:sp>
        <p:nvSpPr>
          <p:cNvPr id="83973" name="Oval 5"/>
          <p:cNvSpPr>
            <a:spLocks noChangeArrowheads="1"/>
          </p:cNvSpPr>
          <p:nvPr/>
        </p:nvSpPr>
        <p:spPr bwMode="auto">
          <a:xfrm>
            <a:off x="6019800" y="3810000"/>
            <a:ext cx="1778000"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TopLeft">
              <a:rot lat="21299999" lon="0" rev="0"/>
            </a:camera>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1800">
                <a:cs typeface="Traffic" pitchFamily="2" charset="0"/>
              </a:rPr>
              <a:t>محور</a:t>
            </a:r>
          </a:p>
          <a:p>
            <a:pPr rtl="1">
              <a:lnSpc>
                <a:spcPct val="100000"/>
              </a:lnSpc>
            </a:pPr>
            <a:r>
              <a:rPr lang="ar-SA" altLang="fa-IR" sz="1800">
                <a:cs typeface="Traffic" pitchFamily="2" charset="0"/>
              </a:rPr>
              <a:t> مؤسسات، شركتها </a:t>
            </a:r>
            <a:endParaRPr lang="en-US" altLang="fa-IR" sz="1800">
              <a:cs typeface="Traffic" pitchFamily="2" charset="0"/>
            </a:endParaRPr>
          </a:p>
          <a:p>
            <a:pPr rtl="1">
              <a:lnSpc>
                <a:spcPct val="100000"/>
              </a:lnSpc>
            </a:pPr>
            <a:r>
              <a:rPr lang="ar-SA" altLang="fa-IR" sz="1800">
                <a:cs typeface="Traffic" pitchFamily="2" charset="0"/>
              </a:rPr>
              <a:t>و سازمانهاي اقماري</a:t>
            </a:r>
            <a:endParaRPr lang="en-US" altLang="fa-IR" sz="1800">
              <a:cs typeface="Traffic" pitchFamily="2" charset="0"/>
            </a:endParaRPr>
          </a:p>
          <a:p>
            <a:pPr rtl="1">
              <a:lnSpc>
                <a:spcPct val="100000"/>
              </a:lnSpc>
            </a:pPr>
            <a:r>
              <a:rPr lang="ar-SA" altLang="fa-IR" sz="1800">
                <a:cs typeface="Traffic" pitchFamily="2" charset="0"/>
              </a:rPr>
              <a:t> (وابسته و تابعه) </a:t>
            </a:r>
            <a:endParaRPr lang="en-US" altLang="fa-IR" sz="1800">
              <a:cs typeface="Traffic" pitchFamily="2" charset="0"/>
            </a:endParaRPr>
          </a:p>
        </p:txBody>
      </p:sp>
      <p:sp>
        <p:nvSpPr>
          <p:cNvPr id="83974" name="Oval 6"/>
          <p:cNvSpPr>
            <a:spLocks noChangeArrowheads="1"/>
          </p:cNvSpPr>
          <p:nvPr/>
        </p:nvSpPr>
        <p:spPr bwMode="auto">
          <a:xfrm>
            <a:off x="6248400" y="2139950"/>
            <a:ext cx="1776413"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Left"/>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1600">
                <a:cs typeface="Traffic" pitchFamily="2" charset="0"/>
              </a:rPr>
              <a:t>محور </a:t>
            </a:r>
          </a:p>
          <a:p>
            <a:pPr rtl="1">
              <a:lnSpc>
                <a:spcPct val="100000"/>
              </a:lnSpc>
            </a:pPr>
            <a:r>
              <a:rPr lang="ar-SA" altLang="fa-IR" sz="1600">
                <a:cs typeface="Traffic" pitchFamily="2" charset="0"/>
              </a:rPr>
              <a:t>توليدکنندگان </a:t>
            </a:r>
          </a:p>
          <a:p>
            <a:pPr rtl="1">
              <a:lnSpc>
                <a:spcPct val="100000"/>
              </a:lnSpc>
            </a:pPr>
            <a:r>
              <a:rPr lang="ar-SA" altLang="fa-IR" sz="1600">
                <a:cs typeface="Traffic" pitchFamily="2" charset="0"/>
              </a:rPr>
              <a:t>خدمات بالادستی،</a:t>
            </a:r>
          </a:p>
          <a:p>
            <a:pPr rtl="1">
              <a:lnSpc>
                <a:spcPct val="100000"/>
              </a:lnSpc>
            </a:pPr>
            <a:r>
              <a:rPr lang="ar-SA" altLang="fa-IR" sz="1600">
                <a:cs typeface="Traffic" pitchFamily="2" charset="0"/>
              </a:rPr>
              <a:t>پايين دستی،هم عرض</a:t>
            </a:r>
          </a:p>
          <a:p>
            <a:pPr rtl="1">
              <a:lnSpc>
                <a:spcPct val="100000"/>
              </a:lnSpc>
            </a:pPr>
            <a:r>
              <a:rPr lang="ar-SA" altLang="fa-IR" sz="1600">
                <a:cs typeface="Traffic" pitchFamily="2" charset="0"/>
              </a:rPr>
              <a:t> وساير کالاهای </a:t>
            </a:r>
          </a:p>
          <a:p>
            <a:pPr rtl="1">
              <a:lnSpc>
                <a:spcPct val="100000"/>
              </a:lnSpc>
            </a:pPr>
            <a:r>
              <a:rPr lang="ar-SA" altLang="fa-IR" sz="1600">
                <a:cs typeface="Traffic" pitchFamily="2" charset="0"/>
              </a:rPr>
              <a:t>عمومی </a:t>
            </a:r>
            <a:endParaRPr lang="en-US" altLang="fa-IR" sz="1600">
              <a:cs typeface="Traffic" pitchFamily="2" charset="0"/>
            </a:endParaRPr>
          </a:p>
        </p:txBody>
      </p:sp>
      <p:sp>
        <p:nvSpPr>
          <p:cNvPr id="83975" name="Oval 7"/>
          <p:cNvSpPr>
            <a:spLocks noChangeArrowheads="1"/>
          </p:cNvSpPr>
          <p:nvPr/>
        </p:nvSpPr>
        <p:spPr bwMode="auto">
          <a:xfrm>
            <a:off x="782638" y="2228850"/>
            <a:ext cx="1776412" cy="1590675"/>
          </a:xfrm>
          <a:prstGeom prst="ellipse">
            <a:avLst/>
          </a:prstGeom>
          <a:gradFill rotWithShape="0">
            <a:gsLst>
              <a:gs pos="0">
                <a:srgbClr val="FFFFFF"/>
              </a:gs>
              <a:gs pos="100000">
                <a:srgbClr val="FFE5F2"/>
              </a:gs>
            </a:gsLst>
            <a:path path="shape">
              <a:fillToRect l="50000" t="50000" r="50000" b="50000"/>
            </a:path>
          </a:gradFill>
          <a:ln>
            <a:noFill/>
          </a:ln>
          <a:effectLst/>
          <a:scene3d>
            <a:camera prst="legacyPerspectiveRight"/>
            <a:lightRig rig="legacyFlat3" dir="t"/>
          </a:scene3d>
          <a:sp3d extrusionH="1801800" prstMaterial="legacyMatte">
            <a:bevelT w="13500" h="13500" prst="angle"/>
            <a:bevelB w="13500" h="13500" prst="angle"/>
            <a:extrusionClr>
              <a:srgbClr val="FFE5F2"/>
            </a:extrusionClr>
            <a:contourClr>
              <a:srgbClr val="FFE5F2"/>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5F2">
                      <a:gamma/>
                      <a:shade val="60000"/>
                      <a:invGamma/>
                    </a:srgbClr>
                  </a:outerShdw>
                </a:effectLst>
              </a14:hiddenEffects>
            </a:ext>
          </a:extLst>
        </p:spPr>
        <p:txBody>
          <a:bodyPr wrap="none" anchor="ctr">
            <a:flatTx/>
          </a:bodyPr>
          <a:lstStyle/>
          <a:p>
            <a:pPr rtl="1">
              <a:lnSpc>
                <a:spcPct val="90000"/>
              </a:lnSpc>
            </a:pPr>
            <a:r>
              <a:rPr lang="ar-SA" altLang="fa-IR" sz="2000">
                <a:cs typeface="Traffic" pitchFamily="2" charset="0"/>
              </a:rPr>
              <a:t>محور</a:t>
            </a:r>
          </a:p>
          <a:p>
            <a:pPr rtl="1">
              <a:lnSpc>
                <a:spcPct val="90000"/>
              </a:lnSpc>
            </a:pPr>
            <a:r>
              <a:rPr lang="ar-SA" altLang="fa-IR" sz="2000">
                <a:cs typeface="Traffic" pitchFamily="2" charset="0"/>
              </a:rPr>
              <a:t> نيروي انساني </a:t>
            </a:r>
            <a:endParaRPr lang="en-US" altLang="fa-IR" sz="2000">
              <a:cs typeface="Traffic" pitchFamily="2" charset="0"/>
            </a:endParaRPr>
          </a:p>
        </p:txBody>
      </p:sp>
      <p:sp>
        <p:nvSpPr>
          <p:cNvPr id="83976" name="Oval 8"/>
          <p:cNvSpPr>
            <a:spLocks noChangeArrowheads="1"/>
          </p:cNvSpPr>
          <p:nvPr/>
        </p:nvSpPr>
        <p:spPr bwMode="auto">
          <a:xfrm>
            <a:off x="5257800" y="609600"/>
            <a:ext cx="1778000"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BottomLeft"/>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 </a:t>
            </a:r>
          </a:p>
          <a:p>
            <a:pPr rtl="1">
              <a:lnSpc>
                <a:spcPct val="100000"/>
              </a:lnSpc>
            </a:pPr>
            <a:r>
              <a:rPr lang="ar-SA" altLang="fa-IR" sz="2000">
                <a:cs typeface="Traffic" pitchFamily="2" charset="0"/>
              </a:rPr>
              <a:t>پژوهشی</a:t>
            </a:r>
            <a:endParaRPr lang="en-US" altLang="fa-IR" sz="2000">
              <a:cs typeface="Traffic" pitchFamily="2" charset="0"/>
            </a:endParaRPr>
          </a:p>
        </p:txBody>
      </p:sp>
      <p:sp>
        <p:nvSpPr>
          <p:cNvPr id="83977" name="Oval 9"/>
          <p:cNvSpPr>
            <a:spLocks noChangeArrowheads="1"/>
          </p:cNvSpPr>
          <p:nvPr/>
        </p:nvSpPr>
        <p:spPr bwMode="auto">
          <a:xfrm>
            <a:off x="1684338" y="661988"/>
            <a:ext cx="1776412" cy="1589087"/>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BottomRight"/>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a:t>
            </a:r>
          </a:p>
          <a:p>
            <a:pPr rtl="1">
              <a:lnSpc>
                <a:spcPct val="100000"/>
              </a:lnSpc>
            </a:pPr>
            <a:r>
              <a:rPr lang="ar-SA" altLang="fa-IR" sz="2000">
                <a:cs typeface="Traffic" pitchFamily="2" charset="0"/>
              </a:rPr>
              <a:t> سخت‌افزاري </a:t>
            </a:r>
            <a:endParaRPr lang="en-US" altLang="fa-IR" sz="2000">
              <a:cs typeface="Traffic" pitchFamily="2" charset="0"/>
            </a:endParaRPr>
          </a:p>
        </p:txBody>
      </p:sp>
      <p:sp>
        <p:nvSpPr>
          <p:cNvPr id="83978" name="Oval 10"/>
          <p:cNvSpPr>
            <a:spLocks noChangeArrowheads="1"/>
          </p:cNvSpPr>
          <p:nvPr/>
        </p:nvSpPr>
        <p:spPr bwMode="auto">
          <a:xfrm>
            <a:off x="3479800" y="76200"/>
            <a:ext cx="1776413" cy="1589088"/>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Bottom"/>
            <a:lightRig rig="legacyFlat3" dir="t"/>
          </a:scene3d>
          <a:sp3d extrusionH="18018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rtl="1">
              <a:lnSpc>
                <a:spcPct val="100000"/>
              </a:lnSpc>
            </a:pPr>
            <a:r>
              <a:rPr lang="ar-SA" altLang="fa-IR" sz="2000">
                <a:cs typeface="Traffic" pitchFamily="2" charset="0"/>
              </a:rPr>
              <a:t>محور </a:t>
            </a:r>
          </a:p>
          <a:p>
            <a:pPr rtl="1">
              <a:lnSpc>
                <a:spcPct val="100000"/>
              </a:lnSpc>
            </a:pPr>
            <a:r>
              <a:rPr lang="ar-SA" altLang="fa-IR" sz="2000">
                <a:cs typeface="Traffic" pitchFamily="2" charset="0"/>
              </a:rPr>
              <a:t>نرم‌افزاري </a:t>
            </a:r>
            <a:endParaRPr lang="en-US" altLang="fa-IR" sz="2000">
              <a:cs typeface="Traffic" pitchFamily="2" charset="0"/>
            </a:endParaRPr>
          </a:p>
        </p:txBody>
      </p:sp>
      <p:sp>
        <p:nvSpPr>
          <p:cNvPr id="83979" name="AutoShape 11"/>
          <p:cNvSpPr>
            <a:spLocks noChangeArrowheads="1"/>
          </p:cNvSpPr>
          <p:nvPr/>
        </p:nvSpPr>
        <p:spPr bwMode="auto">
          <a:xfrm>
            <a:off x="2538413" y="1635125"/>
            <a:ext cx="3762375" cy="3602038"/>
          </a:xfrm>
          <a:custGeom>
            <a:avLst/>
            <a:gdLst>
              <a:gd name="G0" fmla="+- 1413 0 0"/>
              <a:gd name="G1" fmla="+- 21600 0 1413"/>
              <a:gd name="G2" fmla="+- 21600 0 14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13" y="10800"/>
                </a:moveTo>
                <a:cubicBezTo>
                  <a:pt x="1413" y="15984"/>
                  <a:pt x="5616" y="20187"/>
                  <a:pt x="10800" y="20187"/>
                </a:cubicBezTo>
                <a:cubicBezTo>
                  <a:pt x="15984" y="20187"/>
                  <a:pt x="20187" y="15984"/>
                  <a:pt x="20187" y="10800"/>
                </a:cubicBezTo>
                <a:cubicBezTo>
                  <a:pt x="20187" y="5616"/>
                  <a:pt x="15984" y="1413"/>
                  <a:pt x="10800" y="1413"/>
                </a:cubicBezTo>
                <a:cubicBezTo>
                  <a:pt x="5616" y="1413"/>
                  <a:pt x="1413" y="5616"/>
                  <a:pt x="1413" y="10800"/>
                </a:cubicBezTo>
                <a:close/>
              </a:path>
            </a:pathLst>
          </a:custGeom>
          <a:gradFill rotWithShape="0">
            <a:gsLst>
              <a:gs pos="0">
                <a:srgbClr val="FFFFFF"/>
              </a:gs>
              <a:gs pos="100000">
                <a:srgbClr val="FFFF00"/>
              </a:gs>
            </a:gsLst>
            <a:path path="rect">
              <a:fillToRect l="50000" t="50000" r="50000" b="50000"/>
            </a:path>
          </a:gradFill>
          <a:ln>
            <a:noFill/>
          </a:ln>
          <a:effectLst/>
          <a:scene3d>
            <a:camera prst="legacyPerspectiveFront"/>
            <a:lightRig rig="legacyFlat3" dir="t"/>
          </a:scene3d>
          <a:sp3d extrusionH="8874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rtl="1">
              <a:lnSpc>
                <a:spcPct val="200000"/>
              </a:lnSpc>
            </a:pPr>
            <a:r>
              <a:rPr lang="ar-SA" altLang="fa-IR" sz="2000">
                <a:solidFill>
                  <a:srgbClr val="0000FF"/>
                </a:solidFill>
              </a:rPr>
              <a:t>محورهاي متأثر </a:t>
            </a:r>
            <a:endParaRPr lang="en-US" altLang="fa-IR" sz="2000">
              <a:solidFill>
                <a:srgbClr val="0000FF"/>
              </a:solidFill>
            </a:endParaRPr>
          </a:p>
          <a:p>
            <a:pPr rtl="1">
              <a:lnSpc>
                <a:spcPct val="200000"/>
              </a:lnSpc>
            </a:pPr>
            <a:r>
              <a:rPr lang="ar-SA" altLang="fa-IR" sz="2000">
                <a:solidFill>
                  <a:srgbClr val="0000FF"/>
                </a:solidFill>
              </a:rPr>
              <a:t>و تأثيرگذار بر توسعه نظام اداري</a:t>
            </a:r>
            <a:r>
              <a:rPr lang="ar-SA" altLang="fa-IR" sz="2000"/>
              <a:t> </a:t>
            </a:r>
            <a:endParaRPr lang="en-US" altLang="fa-IR" sz="2000"/>
          </a:p>
        </p:txBody>
      </p:sp>
      <p:pic>
        <p:nvPicPr>
          <p:cNvPr id="83980" name="Picture 12" descr="PE0188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152400"/>
            <a:ext cx="927100" cy="525463"/>
          </a:xfrm>
          <a:prstGeom prst="rect">
            <a:avLst/>
          </a:prstGeom>
          <a:noFill/>
          <a:extLst>
            <a:ext uri="{909E8E84-426E-40DD-AFC4-6F175D3DCCD1}">
              <a14:hiddenFill xmlns:a14="http://schemas.microsoft.com/office/drawing/2010/main">
                <a:solidFill>
                  <a:srgbClr val="FFFFFF"/>
                </a:solidFill>
              </a14:hiddenFill>
            </a:ext>
          </a:extLst>
        </p:spPr>
      </p:pic>
      <p:pic>
        <p:nvPicPr>
          <p:cNvPr id="83981" name="Picture 13" descr="Copy of HH0178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1295400" cy="917575"/>
          </a:xfrm>
          <a:prstGeom prst="rect">
            <a:avLst/>
          </a:prstGeom>
          <a:noFill/>
          <a:extLst>
            <a:ext uri="{909E8E84-426E-40DD-AFC4-6F175D3DCCD1}">
              <a14:hiddenFill xmlns:a14="http://schemas.microsoft.com/office/drawing/2010/main">
                <a:solidFill>
                  <a:srgbClr val="FFFFFF"/>
                </a:solidFill>
              </a14:hiddenFill>
            </a:ext>
          </a:extLst>
        </p:spPr>
      </p:pic>
      <p:pic>
        <p:nvPicPr>
          <p:cNvPr id="83982" name="Picture 14" descr="pe0183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762125"/>
            <a:ext cx="1046163" cy="1003300"/>
          </a:xfrm>
          <a:prstGeom prst="rect">
            <a:avLst/>
          </a:prstGeom>
          <a:noFill/>
          <a:extLst>
            <a:ext uri="{909E8E84-426E-40DD-AFC4-6F175D3DCCD1}">
              <a14:hiddenFill xmlns:a14="http://schemas.microsoft.com/office/drawing/2010/main">
                <a:solidFill>
                  <a:srgbClr val="FFFFFF"/>
                </a:solidFill>
              </a14:hiddenFill>
            </a:ext>
          </a:extLst>
        </p:spPr>
      </p:pic>
      <p:pic>
        <p:nvPicPr>
          <p:cNvPr id="83983" name="Picture 15" descr="PE0192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512763"/>
            <a:ext cx="1219200" cy="893762"/>
          </a:xfrm>
          <a:prstGeom prst="rect">
            <a:avLst/>
          </a:prstGeom>
          <a:noFill/>
          <a:extLst>
            <a:ext uri="{909E8E84-426E-40DD-AFC4-6F175D3DCCD1}">
              <a14:hiddenFill xmlns:a14="http://schemas.microsoft.com/office/drawing/2010/main">
                <a:solidFill>
                  <a:srgbClr val="FFFFFF"/>
                </a:solidFill>
              </a14:hiddenFill>
            </a:ext>
          </a:extLst>
        </p:spPr>
      </p:pic>
      <p:pic>
        <p:nvPicPr>
          <p:cNvPr id="83984" name="Picture 16" descr="ORG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029200"/>
            <a:ext cx="12192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83985" name="Picture 17" descr="PE01511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8350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3986" name="Picture 18" descr="PE02096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0" y="5867400"/>
            <a:ext cx="996950" cy="738188"/>
          </a:xfrm>
          <a:prstGeom prst="rect">
            <a:avLst/>
          </a:prstGeom>
          <a:noFill/>
          <a:extLst>
            <a:ext uri="{909E8E84-426E-40DD-AFC4-6F175D3DCCD1}">
              <a14:hiddenFill xmlns:a14="http://schemas.microsoft.com/office/drawing/2010/main">
                <a:solidFill>
                  <a:srgbClr val="FFFFFF"/>
                </a:solidFill>
              </a14:hiddenFill>
            </a:ext>
          </a:extLst>
        </p:spPr>
      </p:pic>
      <p:pic>
        <p:nvPicPr>
          <p:cNvPr id="83987" name="Picture 19" descr="PE01902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019800" y="6002338"/>
            <a:ext cx="1066800" cy="855662"/>
          </a:xfrm>
          <a:prstGeom prst="rect">
            <a:avLst/>
          </a:prstGeom>
          <a:noFill/>
          <a:extLst>
            <a:ext uri="{909E8E84-426E-40DD-AFC4-6F175D3DCCD1}">
              <a14:hiddenFill xmlns:a14="http://schemas.microsoft.com/office/drawing/2010/main">
                <a:solidFill>
                  <a:srgbClr val="FFFFFF"/>
                </a:solidFill>
              </a14:hiddenFill>
            </a:ext>
          </a:extLst>
        </p:spPr>
      </p:pic>
      <p:pic>
        <p:nvPicPr>
          <p:cNvPr id="83988" name="Picture 20" descr="PE02011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0" y="1676400"/>
            <a:ext cx="1066800" cy="788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09D30185-B5FA-4E5D-B6B8-65CFB1A0A8A7}" type="slidenum">
              <a:rPr lang="en-US" altLang="fa-IR"/>
              <a:pPr/>
              <a:t>17</a:t>
            </a:fld>
            <a:endParaRPr lang="en-US" altLang="fa-IR"/>
          </a:p>
        </p:txBody>
      </p:sp>
      <p:grpSp>
        <p:nvGrpSpPr>
          <p:cNvPr id="22538" name="Group 10"/>
          <p:cNvGrpSpPr>
            <a:grpSpLocks/>
          </p:cNvGrpSpPr>
          <p:nvPr/>
        </p:nvGrpSpPr>
        <p:grpSpPr bwMode="auto">
          <a:xfrm>
            <a:off x="684213" y="692150"/>
            <a:ext cx="7669212" cy="6003925"/>
            <a:chOff x="431" y="175"/>
            <a:chExt cx="4831" cy="4043"/>
          </a:xfrm>
        </p:grpSpPr>
        <p:sp>
          <p:nvSpPr>
            <p:cNvPr id="22532" name="Oval 4"/>
            <p:cNvSpPr>
              <a:spLocks noChangeArrowheads="1"/>
            </p:cNvSpPr>
            <p:nvPr/>
          </p:nvSpPr>
          <p:spPr bwMode="auto">
            <a:xfrm>
              <a:off x="1800" y="1372"/>
              <a:ext cx="2082" cy="1921"/>
            </a:xfrm>
            <a:prstGeom prst="ellipse">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170000"/>
                </a:lnSpc>
              </a:pPr>
              <a:r>
                <a:rPr lang="ar-SA" altLang="fa-IR">
                  <a:solidFill>
                    <a:srgbClr val="0000FF"/>
                  </a:solidFill>
                  <a:cs typeface="Traffic" pitchFamily="2" charset="0"/>
                </a:rPr>
                <a:t>نرم افزاری</a:t>
              </a:r>
              <a:endParaRPr lang="en-US" altLang="fa-IR">
                <a:solidFill>
                  <a:srgbClr val="0000FF"/>
                </a:solidFill>
                <a:cs typeface="Traffic" pitchFamily="2" charset="0"/>
              </a:endParaRPr>
            </a:p>
          </p:txBody>
        </p:sp>
        <p:sp>
          <p:nvSpPr>
            <p:cNvPr id="22533" name="Oval 5"/>
            <p:cNvSpPr>
              <a:spLocks noChangeArrowheads="1"/>
            </p:cNvSpPr>
            <p:nvPr/>
          </p:nvSpPr>
          <p:spPr bwMode="auto">
            <a:xfrm>
              <a:off x="2051" y="175"/>
              <a:ext cx="1581" cy="139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lnSpc>
                  <a:spcPct val="150000"/>
                </a:lnSpc>
              </a:pPr>
              <a:r>
                <a:rPr lang="ar-SA" altLang="fa-IR" sz="1800"/>
                <a:t>رايانه ای</a:t>
              </a:r>
              <a:endParaRPr lang="en-US" altLang="fa-IR" sz="1800"/>
            </a:p>
          </p:txBody>
        </p:sp>
        <p:sp>
          <p:nvSpPr>
            <p:cNvPr id="22534" name="Oval 6"/>
            <p:cNvSpPr>
              <a:spLocks noChangeArrowheads="1"/>
            </p:cNvSpPr>
            <p:nvPr/>
          </p:nvSpPr>
          <p:spPr bwMode="auto">
            <a:xfrm>
              <a:off x="431" y="1126"/>
              <a:ext cx="1581" cy="1396"/>
            </a:xfrm>
            <a:prstGeom prst="ellipse">
              <a:avLst/>
            </a:prstGeom>
            <a:gradFill rotWithShape="0">
              <a:gsLst>
                <a:gs pos="0">
                  <a:srgbClr val="FFFFFF"/>
                </a:gs>
                <a:gs pos="100000">
                  <a:srgbClr val="AFC1FB"/>
                </a:gs>
              </a:gsLst>
              <a:path path="shape">
                <a:fillToRect l="50000" t="50000" r="50000" b="50000"/>
              </a:path>
            </a:gradFill>
            <a:ln>
              <a:noFill/>
            </a:ln>
            <a:effectLst>
              <a:prstShdw prst="shdw17" dist="17961" dir="2700000">
                <a:srgbClr val="AFC1F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lnSpc>
                  <a:spcPct val="100000"/>
                </a:lnSpc>
              </a:pPr>
              <a:r>
                <a:rPr lang="ar-SA" altLang="fa-IR" sz="1800"/>
                <a:t>قوانين و مقررات</a:t>
              </a:r>
              <a:endParaRPr lang="en-US" altLang="fa-IR" sz="1800"/>
            </a:p>
          </p:txBody>
        </p:sp>
        <p:sp>
          <p:nvSpPr>
            <p:cNvPr id="22535" name="Oval 7"/>
            <p:cNvSpPr>
              <a:spLocks noChangeArrowheads="1"/>
            </p:cNvSpPr>
            <p:nvPr/>
          </p:nvSpPr>
          <p:spPr bwMode="auto">
            <a:xfrm>
              <a:off x="3681" y="1156"/>
              <a:ext cx="1581" cy="1397"/>
            </a:xfrm>
            <a:prstGeom prst="ellipse">
              <a:avLst/>
            </a:prstGeom>
            <a:gradFill rotWithShape="0">
              <a:gsLst>
                <a:gs pos="0">
                  <a:srgbClr val="FFFFFF"/>
                </a:gs>
                <a:gs pos="100000">
                  <a:srgbClr val="D4ECC6"/>
                </a:gs>
              </a:gsLst>
              <a:path path="shape">
                <a:fillToRect l="50000" t="50000" r="50000" b="50000"/>
              </a:path>
            </a:gradFill>
            <a:ln>
              <a:noFill/>
            </a:ln>
            <a:effectLst>
              <a:prstShdw prst="shdw17" dist="17961" dir="2700000">
                <a:srgbClr val="D4ECC6">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eaLnBrk="0" hangingPunct="0">
                <a:lnSpc>
                  <a:spcPct val="100000"/>
                </a:lnSpc>
              </a:pPr>
              <a:r>
                <a:rPr lang="ar-SA" altLang="fa-IR" sz="1800"/>
                <a:t>کاربرگها و فرمهای اداری</a:t>
              </a:r>
              <a:endParaRPr lang="en-US" altLang="fa-IR" sz="1800"/>
            </a:p>
          </p:txBody>
        </p:sp>
        <p:sp>
          <p:nvSpPr>
            <p:cNvPr id="22536" name="Oval 8"/>
            <p:cNvSpPr>
              <a:spLocks noChangeArrowheads="1"/>
            </p:cNvSpPr>
            <p:nvPr/>
          </p:nvSpPr>
          <p:spPr bwMode="auto">
            <a:xfrm>
              <a:off x="914" y="2822"/>
              <a:ext cx="1581" cy="1396"/>
            </a:xfrm>
            <a:prstGeom prst="ellipse">
              <a:avLst/>
            </a:prstGeom>
            <a:gradFill rotWithShape="0">
              <a:gsLst>
                <a:gs pos="0">
                  <a:srgbClr val="FFFFFF"/>
                </a:gs>
                <a:gs pos="100000">
                  <a:srgbClr val="FFDE9D"/>
                </a:gs>
              </a:gsLst>
              <a:path path="shape">
                <a:fillToRect l="50000" t="50000" r="50000" b="50000"/>
              </a:path>
            </a:gradFill>
            <a:ln>
              <a:noFill/>
            </a:ln>
            <a:effectLst>
              <a:prstShdw prst="shdw17" dist="17961" dir="2700000">
                <a:srgbClr val="FFDE9D">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eaLnBrk="0" hangingPunct="0">
                <a:lnSpc>
                  <a:spcPct val="100000"/>
                </a:lnSpc>
              </a:pPr>
              <a:r>
                <a:rPr lang="ar-SA" altLang="fa-IR" sz="1800"/>
                <a:t>آيين نامه ها، ضوابط،</a:t>
              </a:r>
            </a:p>
            <a:p>
              <a:pPr rtl="1" eaLnBrk="0" hangingPunct="0">
                <a:lnSpc>
                  <a:spcPct val="100000"/>
                </a:lnSpc>
              </a:pPr>
              <a:r>
                <a:rPr lang="ar-SA" altLang="fa-IR" sz="1800"/>
                <a:t>دستورالعملها و بخشنامه ها</a:t>
              </a:r>
              <a:endParaRPr lang="en-US" altLang="fa-IR" sz="1800"/>
            </a:p>
          </p:txBody>
        </p:sp>
        <p:sp>
          <p:nvSpPr>
            <p:cNvPr id="22537" name="Oval 9"/>
            <p:cNvSpPr>
              <a:spLocks noChangeArrowheads="1"/>
            </p:cNvSpPr>
            <p:nvPr/>
          </p:nvSpPr>
          <p:spPr bwMode="auto">
            <a:xfrm>
              <a:off x="3307" y="2776"/>
              <a:ext cx="1581" cy="1396"/>
            </a:xfrm>
            <a:prstGeom prst="ellipse">
              <a:avLst/>
            </a:prstGeom>
            <a:gradFill rotWithShape="0">
              <a:gsLst>
                <a:gs pos="0">
                  <a:srgbClr val="FFFFFF"/>
                </a:gs>
                <a:gs pos="100000">
                  <a:srgbClr val="FFD9D9"/>
                </a:gs>
              </a:gsLst>
              <a:path path="shape">
                <a:fillToRect l="50000" t="50000" r="50000" b="50000"/>
              </a:path>
            </a:gradFill>
            <a:ln>
              <a:noFill/>
            </a:ln>
            <a:effectLst>
              <a:prstShdw prst="shdw17" dist="17961" dir="2700000">
                <a:srgbClr val="FFD9D9">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eaLnBrk="0" hangingPunct="0">
                <a:lnSpc>
                  <a:spcPct val="100000"/>
                </a:lnSpc>
              </a:pPr>
              <a:r>
                <a:rPr lang="ar-SA" altLang="fa-IR" sz="1800"/>
                <a:t>گردش کار</a:t>
              </a:r>
              <a:endParaRPr lang="en-US" altLang="fa-IR" sz="1800"/>
            </a:p>
          </p:txBody>
        </p:sp>
      </p:grpSp>
      <p:sp>
        <p:nvSpPr>
          <p:cNvPr id="22539" name="AutoShape 11" descr="Stationery"/>
          <p:cNvSpPr>
            <a:spLocks noChangeArrowheads="1"/>
          </p:cNvSpPr>
          <p:nvPr/>
        </p:nvSpPr>
        <p:spPr bwMode="auto">
          <a:xfrm>
            <a:off x="3367088" y="76200"/>
            <a:ext cx="5395912" cy="48577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pic>
        <p:nvPicPr>
          <p:cNvPr id="22541" name="Picture 13" descr="bs0058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7620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PE0149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590675"/>
            <a:ext cx="1752600" cy="1243013"/>
          </a:xfrm>
          <a:prstGeom prst="rect">
            <a:avLst/>
          </a:prstGeom>
          <a:noFill/>
          <a:extLst>
            <a:ext uri="{909E8E84-426E-40DD-AFC4-6F175D3DCCD1}">
              <a14:hiddenFill xmlns:a14="http://schemas.microsoft.com/office/drawing/2010/main">
                <a:solidFill>
                  <a:srgbClr val="FFFFFF"/>
                </a:solidFill>
              </a14:hiddenFill>
            </a:ext>
          </a:extLst>
        </p:spPr>
      </p:pic>
      <p:pic>
        <p:nvPicPr>
          <p:cNvPr id="22543" name="Picture 15" descr="PE01598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259388"/>
            <a:ext cx="14478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16" descr="PE01498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143000"/>
            <a:ext cx="1643063" cy="1587500"/>
          </a:xfrm>
          <a:prstGeom prst="rect">
            <a:avLst/>
          </a:prstGeom>
          <a:noFill/>
          <a:extLst>
            <a:ext uri="{909E8E84-426E-40DD-AFC4-6F175D3DCCD1}">
              <a14:hiddenFill xmlns:a14="http://schemas.microsoft.com/office/drawing/2010/main">
                <a:solidFill>
                  <a:srgbClr val="FFFFFF"/>
                </a:solidFill>
              </a14:hiddenFill>
            </a:ext>
          </a:extLst>
        </p:spPr>
      </p:pic>
      <p:grpSp>
        <p:nvGrpSpPr>
          <p:cNvPr id="22546" name="Group 18"/>
          <p:cNvGrpSpPr>
            <a:grpSpLocks/>
          </p:cNvGrpSpPr>
          <p:nvPr/>
        </p:nvGrpSpPr>
        <p:grpSpPr bwMode="auto">
          <a:xfrm>
            <a:off x="7239000" y="5105400"/>
            <a:ext cx="1371600" cy="1295400"/>
            <a:chOff x="300" y="3816"/>
            <a:chExt cx="464" cy="464"/>
          </a:xfrm>
        </p:grpSpPr>
        <p:sp>
          <p:nvSpPr>
            <p:cNvPr id="22547" name="Freeform 19"/>
            <p:cNvSpPr>
              <a:spLocks/>
            </p:cNvSpPr>
            <p:nvPr/>
          </p:nvSpPr>
          <p:spPr bwMode="auto">
            <a:xfrm>
              <a:off x="342" y="3826"/>
              <a:ext cx="168" cy="167"/>
            </a:xfrm>
            <a:custGeom>
              <a:avLst/>
              <a:gdLst>
                <a:gd name="T0" fmla="*/ 0 w 840"/>
                <a:gd name="T1" fmla="*/ 663 h 836"/>
                <a:gd name="T2" fmla="*/ 9 w 840"/>
                <a:gd name="T3" fmla="*/ 645 h 836"/>
                <a:gd name="T4" fmla="*/ 16 w 840"/>
                <a:gd name="T5" fmla="*/ 631 h 836"/>
                <a:gd name="T6" fmla="*/ 24 w 840"/>
                <a:gd name="T7" fmla="*/ 616 h 836"/>
                <a:gd name="T8" fmla="*/ 32 w 840"/>
                <a:gd name="T9" fmla="*/ 602 h 836"/>
                <a:gd name="T10" fmla="*/ 40 w 840"/>
                <a:gd name="T11" fmla="*/ 587 h 836"/>
                <a:gd name="T12" fmla="*/ 50 w 840"/>
                <a:gd name="T13" fmla="*/ 572 h 836"/>
                <a:gd name="T14" fmla="*/ 59 w 840"/>
                <a:gd name="T15" fmla="*/ 558 h 836"/>
                <a:gd name="T16" fmla="*/ 67 w 840"/>
                <a:gd name="T17" fmla="*/ 543 h 836"/>
                <a:gd name="T18" fmla="*/ 79 w 840"/>
                <a:gd name="T19" fmla="*/ 526 h 836"/>
                <a:gd name="T20" fmla="*/ 92 w 840"/>
                <a:gd name="T21" fmla="*/ 508 h 836"/>
                <a:gd name="T22" fmla="*/ 102 w 840"/>
                <a:gd name="T23" fmla="*/ 494 h 836"/>
                <a:gd name="T24" fmla="*/ 114 w 840"/>
                <a:gd name="T25" fmla="*/ 480 h 836"/>
                <a:gd name="T26" fmla="*/ 126 w 840"/>
                <a:gd name="T27" fmla="*/ 464 h 836"/>
                <a:gd name="T28" fmla="*/ 139 w 840"/>
                <a:gd name="T29" fmla="*/ 447 h 836"/>
                <a:gd name="T30" fmla="*/ 152 w 840"/>
                <a:gd name="T31" fmla="*/ 432 h 836"/>
                <a:gd name="T32" fmla="*/ 166 w 840"/>
                <a:gd name="T33" fmla="*/ 416 h 836"/>
                <a:gd name="T34" fmla="*/ 179 w 840"/>
                <a:gd name="T35" fmla="*/ 403 h 836"/>
                <a:gd name="T36" fmla="*/ 195 w 840"/>
                <a:gd name="T37" fmla="*/ 384 h 836"/>
                <a:gd name="T38" fmla="*/ 209 w 840"/>
                <a:gd name="T39" fmla="*/ 369 h 836"/>
                <a:gd name="T40" fmla="*/ 223 w 840"/>
                <a:gd name="T41" fmla="*/ 356 h 836"/>
                <a:gd name="T42" fmla="*/ 239 w 840"/>
                <a:gd name="T43" fmla="*/ 341 h 836"/>
                <a:gd name="T44" fmla="*/ 251 w 840"/>
                <a:gd name="T45" fmla="*/ 330 h 836"/>
                <a:gd name="T46" fmla="*/ 266 w 840"/>
                <a:gd name="T47" fmla="*/ 317 h 836"/>
                <a:gd name="T48" fmla="*/ 281 w 840"/>
                <a:gd name="T49" fmla="*/ 305 h 836"/>
                <a:gd name="T50" fmla="*/ 300 w 840"/>
                <a:gd name="T51" fmla="*/ 291 h 836"/>
                <a:gd name="T52" fmla="*/ 315 w 840"/>
                <a:gd name="T53" fmla="*/ 279 h 836"/>
                <a:gd name="T54" fmla="*/ 332 w 840"/>
                <a:gd name="T55" fmla="*/ 265 h 836"/>
                <a:gd name="T56" fmla="*/ 352 w 840"/>
                <a:gd name="T57" fmla="*/ 251 h 836"/>
                <a:gd name="T58" fmla="*/ 371 w 840"/>
                <a:gd name="T59" fmla="*/ 237 h 836"/>
                <a:gd name="T60" fmla="*/ 391 w 840"/>
                <a:gd name="T61" fmla="*/ 223 h 836"/>
                <a:gd name="T62" fmla="*/ 412 w 840"/>
                <a:gd name="T63" fmla="*/ 210 h 836"/>
                <a:gd name="T64" fmla="*/ 434 w 840"/>
                <a:gd name="T65" fmla="*/ 198 h 836"/>
                <a:gd name="T66" fmla="*/ 456 w 840"/>
                <a:gd name="T67" fmla="*/ 185 h 836"/>
                <a:gd name="T68" fmla="*/ 476 w 840"/>
                <a:gd name="T69" fmla="*/ 176 h 836"/>
                <a:gd name="T70" fmla="*/ 494 w 840"/>
                <a:gd name="T71" fmla="*/ 165 h 836"/>
                <a:gd name="T72" fmla="*/ 516 w 840"/>
                <a:gd name="T73" fmla="*/ 157 h 836"/>
                <a:gd name="T74" fmla="*/ 531 w 840"/>
                <a:gd name="T75" fmla="*/ 150 h 836"/>
                <a:gd name="T76" fmla="*/ 466 w 840"/>
                <a:gd name="T77" fmla="*/ 0 h 836"/>
                <a:gd name="T78" fmla="*/ 840 w 840"/>
                <a:gd name="T79" fmla="*/ 214 h 836"/>
                <a:gd name="T80" fmla="*/ 743 w 840"/>
                <a:gd name="T81" fmla="*/ 657 h 836"/>
                <a:gd name="T82" fmla="*/ 682 w 840"/>
                <a:gd name="T83" fmla="*/ 526 h 836"/>
                <a:gd name="T84" fmla="*/ 657 w 840"/>
                <a:gd name="T85" fmla="*/ 537 h 836"/>
                <a:gd name="T86" fmla="*/ 633 w 840"/>
                <a:gd name="T87" fmla="*/ 550 h 836"/>
                <a:gd name="T88" fmla="*/ 607 w 840"/>
                <a:gd name="T89" fmla="*/ 567 h 836"/>
                <a:gd name="T90" fmla="*/ 579 w 840"/>
                <a:gd name="T91" fmla="*/ 585 h 836"/>
                <a:gd name="T92" fmla="*/ 558 w 840"/>
                <a:gd name="T93" fmla="*/ 601 h 836"/>
                <a:gd name="T94" fmla="*/ 536 w 840"/>
                <a:gd name="T95" fmla="*/ 619 h 836"/>
                <a:gd name="T96" fmla="*/ 515 w 840"/>
                <a:gd name="T97" fmla="*/ 637 h 836"/>
                <a:gd name="T98" fmla="*/ 496 w 840"/>
                <a:gd name="T99" fmla="*/ 655 h 836"/>
                <a:gd name="T100" fmla="*/ 479 w 840"/>
                <a:gd name="T101" fmla="*/ 674 h 836"/>
                <a:gd name="T102" fmla="*/ 459 w 840"/>
                <a:gd name="T103" fmla="*/ 695 h 836"/>
                <a:gd name="T104" fmla="*/ 443 w 840"/>
                <a:gd name="T105" fmla="*/ 715 h 836"/>
                <a:gd name="T106" fmla="*/ 427 w 840"/>
                <a:gd name="T107" fmla="*/ 736 h 836"/>
                <a:gd name="T108" fmla="*/ 413 w 840"/>
                <a:gd name="T109" fmla="*/ 754 h 836"/>
                <a:gd name="T110" fmla="*/ 398 w 840"/>
                <a:gd name="T111" fmla="*/ 779 h 836"/>
                <a:gd name="T112" fmla="*/ 384 w 840"/>
                <a:gd name="T113" fmla="*/ 802 h 836"/>
                <a:gd name="T114" fmla="*/ 376 w 840"/>
                <a:gd name="T115" fmla="*/ 819 h 836"/>
                <a:gd name="T116" fmla="*/ 367 w 840"/>
                <a:gd name="T117" fmla="*/ 836 h 836"/>
                <a:gd name="T118" fmla="*/ 0 w 840"/>
                <a:gd name="T119" fmla="*/ 66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0" h="836">
                  <a:moveTo>
                    <a:pt x="0" y="663"/>
                  </a:moveTo>
                  <a:lnTo>
                    <a:pt x="9" y="645"/>
                  </a:lnTo>
                  <a:lnTo>
                    <a:pt x="16" y="631"/>
                  </a:lnTo>
                  <a:lnTo>
                    <a:pt x="24" y="616"/>
                  </a:lnTo>
                  <a:lnTo>
                    <a:pt x="32" y="602"/>
                  </a:lnTo>
                  <a:lnTo>
                    <a:pt x="40" y="587"/>
                  </a:lnTo>
                  <a:lnTo>
                    <a:pt x="50" y="572"/>
                  </a:lnTo>
                  <a:lnTo>
                    <a:pt x="59" y="558"/>
                  </a:lnTo>
                  <a:lnTo>
                    <a:pt x="67" y="543"/>
                  </a:lnTo>
                  <a:lnTo>
                    <a:pt x="79" y="526"/>
                  </a:lnTo>
                  <a:lnTo>
                    <a:pt x="92" y="508"/>
                  </a:lnTo>
                  <a:lnTo>
                    <a:pt x="102" y="494"/>
                  </a:lnTo>
                  <a:lnTo>
                    <a:pt x="114" y="480"/>
                  </a:lnTo>
                  <a:lnTo>
                    <a:pt x="126" y="464"/>
                  </a:lnTo>
                  <a:lnTo>
                    <a:pt x="139" y="447"/>
                  </a:lnTo>
                  <a:lnTo>
                    <a:pt x="152" y="432"/>
                  </a:lnTo>
                  <a:lnTo>
                    <a:pt x="166" y="416"/>
                  </a:lnTo>
                  <a:lnTo>
                    <a:pt x="179" y="403"/>
                  </a:lnTo>
                  <a:lnTo>
                    <a:pt x="195" y="384"/>
                  </a:lnTo>
                  <a:lnTo>
                    <a:pt x="209" y="369"/>
                  </a:lnTo>
                  <a:lnTo>
                    <a:pt x="223" y="356"/>
                  </a:lnTo>
                  <a:lnTo>
                    <a:pt x="239" y="341"/>
                  </a:lnTo>
                  <a:lnTo>
                    <a:pt x="251" y="330"/>
                  </a:lnTo>
                  <a:lnTo>
                    <a:pt x="266" y="317"/>
                  </a:lnTo>
                  <a:lnTo>
                    <a:pt x="281" y="305"/>
                  </a:lnTo>
                  <a:lnTo>
                    <a:pt x="300" y="291"/>
                  </a:lnTo>
                  <a:lnTo>
                    <a:pt x="315" y="279"/>
                  </a:lnTo>
                  <a:lnTo>
                    <a:pt x="332" y="265"/>
                  </a:lnTo>
                  <a:lnTo>
                    <a:pt x="352" y="251"/>
                  </a:lnTo>
                  <a:lnTo>
                    <a:pt x="371" y="237"/>
                  </a:lnTo>
                  <a:lnTo>
                    <a:pt x="391" y="223"/>
                  </a:lnTo>
                  <a:lnTo>
                    <a:pt x="412" y="210"/>
                  </a:lnTo>
                  <a:lnTo>
                    <a:pt x="434" y="198"/>
                  </a:lnTo>
                  <a:lnTo>
                    <a:pt x="456" y="185"/>
                  </a:lnTo>
                  <a:lnTo>
                    <a:pt x="476" y="176"/>
                  </a:lnTo>
                  <a:lnTo>
                    <a:pt x="494" y="165"/>
                  </a:lnTo>
                  <a:lnTo>
                    <a:pt x="516" y="157"/>
                  </a:lnTo>
                  <a:lnTo>
                    <a:pt x="531" y="150"/>
                  </a:lnTo>
                  <a:lnTo>
                    <a:pt x="466" y="0"/>
                  </a:lnTo>
                  <a:lnTo>
                    <a:pt x="840" y="214"/>
                  </a:lnTo>
                  <a:lnTo>
                    <a:pt x="743" y="657"/>
                  </a:lnTo>
                  <a:lnTo>
                    <a:pt x="682" y="526"/>
                  </a:lnTo>
                  <a:lnTo>
                    <a:pt x="657" y="537"/>
                  </a:lnTo>
                  <a:lnTo>
                    <a:pt x="633" y="550"/>
                  </a:lnTo>
                  <a:lnTo>
                    <a:pt x="607" y="567"/>
                  </a:lnTo>
                  <a:lnTo>
                    <a:pt x="579" y="585"/>
                  </a:lnTo>
                  <a:lnTo>
                    <a:pt x="558" y="601"/>
                  </a:lnTo>
                  <a:lnTo>
                    <a:pt x="536" y="619"/>
                  </a:lnTo>
                  <a:lnTo>
                    <a:pt x="515" y="637"/>
                  </a:lnTo>
                  <a:lnTo>
                    <a:pt x="496" y="655"/>
                  </a:lnTo>
                  <a:lnTo>
                    <a:pt x="479" y="674"/>
                  </a:lnTo>
                  <a:lnTo>
                    <a:pt x="459" y="695"/>
                  </a:lnTo>
                  <a:lnTo>
                    <a:pt x="443" y="715"/>
                  </a:lnTo>
                  <a:lnTo>
                    <a:pt x="427" y="736"/>
                  </a:lnTo>
                  <a:lnTo>
                    <a:pt x="413" y="754"/>
                  </a:lnTo>
                  <a:lnTo>
                    <a:pt x="398" y="779"/>
                  </a:lnTo>
                  <a:lnTo>
                    <a:pt x="384" y="802"/>
                  </a:lnTo>
                  <a:lnTo>
                    <a:pt x="376" y="819"/>
                  </a:lnTo>
                  <a:lnTo>
                    <a:pt x="367" y="836"/>
                  </a:lnTo>
                  <a:lnTo>
                    <a:pt x="0" y="663"/>
                  </a:lnTo>
                  <a:close/>
                </a:path>
              </a:pathLst>
            </a:custGeom>
            <a:solidFill>
              <a:srgbClr val="00FFFF"/>
            </a:solidFill>
            <a:ln>
              <a:noFill/>
            </a:ln>
            <a:effectLst>
              <a:prstShdw prst="shdw17" dist="17961" dir="2700000">
                <a:srgbClr val="00FFFF">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48" name="Freeform 20"/>
            <p:cNvSpPr>
              <a:spLocks/>
            </p:cNvSpPr>
            <p:nvPr/>
          </p:nvSpPr>
          <p:spPr bwMode="auto">
            <a:xfrm>
              <a:off x="300" y="3944"/>
              <a:ext cx="148" cy="186"/>
            </a:xfrm>
            <a:custGeom>
              <a:avLst/>
              <a:gdLst>
                <a:gd name="T0" fmla="*/ 739 w 739"/>
                <a:gd name="T1" fmla="*/ 385 h 931"/>
                <a:gd name="T2" fmla="*/ 551 w 739"/>
                <a:gd name="T3" fmla="*/ 309 h 931"/>
                <a:gd name="T4" fmla="*/ 543 w 739"/>
                <a:gd name="T5" fmla="*/ 326 h 931"/>
                <a:gd name="T6" fmla="*/ 539 w 739"/>
                <a:gd name="T7" fmla="*/ 343 h 931"/>
                <a:gd name="T8" fmla="*/ 534 w 739"/>
                <a:gd name="T9" fmla="*/ 362 h 931"/>
                <a:gd name="T10" fmla="*/ 529 w 739"/>
                <a:gd name="T11" fmla="*/ 381 h 931"/>
                <a:gd name="T12" fmla="*/ 524 w 739"/>
                <a:gd name="T13" fmla="*/ 406 h 931"/>
                <a:gd name="T14" fmla="*/ 521 w 739"/>
                <a:gd name="T15" fmla="*/ 426 h 931"/>
                <a:gd name="T16" fmla="*/ 517 w 739"/>
                <a:gd name="T17" fmla="*/ 449 h 931"/>
                <a:gd name="T18" fmla="*/ 515 w 739"/>
                <a:gd name="T19" fmla="*/ 474 h 931"/>
                <a:gd name="T20" fmla="*/ 513 w 739"/>
                <a:gd name="T21" fmla="*/ 500 h 931"/>
                <a:gd name="T22" fmla="*/ 513 w 739"/>
                <a:gd name="T23" fmla="*/ 546 h 931"/>
                <a:gd name="T24" fmla="*/ 514 w 739"/>
                <a:gd name="T25" fmla="*/ 570 h 931"/>
                <a:gd name="T26" fmla="*/ 515 w 739"/>
                <a:gd name="T27" fmla="*/ 592 h 931"/>
                <a:gd name="T28" fmla="*/ 518 w 739"/>
                <a:gd name="T29" fmla="*/ 615 h 931"/>
                <a:gd name="T30" fmla="*/ 523 w 739"/>
                <a:gd name="T31" fmla="*/ 638 h 931"/>
                <a:gd name="T32" fmla="*/ 527 w 739"/>
                <a:gd name="T33" fmla="*/ 659 h 931"/>
                <a:gd name="T34" fmla="*/ 532 w 739"/>
                <a:gd name="T35" fmla="*/ 685 h 931"/>
                <a:gd name="T36" fmla="*/ 540 w 739"/>
                <a:gd name="T37" fmla="*/ 709 h 931"/>
                <a:gd name="T38" fmla="*/ 187 w 739"/>
                <a:gd name="T39" fmla="*/ 931 h 931"/>
                <a:gd name="T40" fmla="*/ 179 w 739"/>
                <a:gd name="T41" fmla="*/ 908 h 931"/>
                <a:gd name="T42" fmla="*/ 172 w 739"/>
                <a:gd name="T43" fmla="*/ 889 h 931"/>
                <a:gd name="T44" fmla="*/ 165 w 739"/>
                <a:gd name="T45" fmla="*/ 871 h 931"/>
                <a:gd name="T46" fmla="*/ 159 w 739"/>
                <a:gd name="T47" fmla="*/ 850 h 931"/>
                <a:gd name="T48" fmla="*/ 153 w 739"/>
                <a:gd name="T49" fmla="*/ 833 h 931"/>
                <a:gd name="T50" fmla="*/ 147 w 739"/>
                <a:gd name="T51" fmla="*/ 813 h 931"/>
                <a:gd name="T52" fmla="*/ 142 w 739"/>
                <a:gd name="T53" fmla="*/ 795 h 931"/>
                <a:gd name="T54" fmla="*/ 138 w 739"/>
                <a:gd name="T55" fmla="*/ 778 h 931"/>
                <a:gd name="T56" fmla="*/ 134 w 739"/>
                <a:gd name="T57" fmla="*/ 759 h 931"/>
                <a:gd name="T58" fmla="*/ 128 w 739"/>
                <a:gd name="T59" fmla="*/ 738 h 931"/>
                <a:gd name="T60" fmla="*/ 125 w 739"/>
                <a:gd name="T61" fmla="*/ 715 h 931"/>
                <a:gd name="T62" fmla="*/ 121 w 739"/>
                <a:gd name="T63" fmla="*/ 695 h 931"/>
                <a:gd name="T64" fmla="*/ 116 w 739"/>
                <a:gd name="T65" fmla="*/ 674 h 931"/>
                <a:gd name="T66" fmla="*/ 114 w 739"/>
                <a:gd name="T67" fmla="*/ 651 h 931"/>
                <a:gd name="T68" fmla="*/ 112 w 739"/>
                <a:gd name="T69" fmla="*/ 628 h 931"/>
                <a:gd name="T70" fmla="*/ 110 w 739"/>
                <a:gd name="T71" fmla="*/ 602 h 931"/>
                <a:gd name="T72" fmla="*/ 108 w 739"/>
                <a:gd name="T73" fmla="*/ 577 h 931"/>
                <a:gd name="T74" fmla="*/ 108 w 739"/>
                <a:gd name="T75" fmla="*/ 552 h 931"/>
                <a:gd name="T76" fmla="*/ 108 w 739"/>
                <a:gd name="T77" fmla="*/ 527 h 931"/>
                <a:gd name="T78" fmla="*/ 108 w 739"/>
                <a:gd name="T79" fmla="*/ 494 h 931"/>
                <a:gd name="T80" fmla="*/ 109 w 739"/>
                <a:gd name="T81" fmla="*/ 465 h 931"/>
                <a:gd name="T82" fmla="*/ 110 w 739"/>
                <a:gd name="T83" fmla="*/ 446 h 931"/>
                <a:gd name="T84" fmla="*/ 112 w 739"/>
                <a:gd name="T85" fmla="*/ 422 h 931"/>
                <a:gd name="T86" fmla="*/ 114 w 739"/>
                <a:gd name="T87" fmla="*/ 399 h 931"/>
                <a:gd name="T88" fmla="*/ 118 w 739"/>
                <a:gd name="T89" fmla="*/ 372 h 931"/>
                <a:gd name="T90" fmla="*/ 122 w 739"/>
                <a:gd name="T91" fmla="*/ 349 h 931"/>
                <a:gd name="T92" fmla="*/ 126 w 739"/>
                <a:gd name="T93" fmla="*/ 327 h 931"/>
                <a:gd name="T94" fmla="*/ 132 w 739"/>
                <a:gd name="T95" fmla="*/ 300 h 931"/>
                <a:gd name="T96" fmla="*/ 137 w 739"/>
                <a:gd name="T97" fmla="*/ 278 h 931"/>
                <a:gd name="T98" fmla="*/ 142 w 739"/>
                <a:gd name="T99" fmla="*/ 253 h 931"/>
                <a:gd name="T100" fmla="*/ 149 w 739"/>
                <a:gd name="T101" fmla="*/ 231 h 931"/>
                <a:gd name="T102" fmla="*/ 156 w 739"/>
                <a:gd name="T103" fmla="*/ 207 h 931"/>
                <a:gd name="T104" fmla="*/ 164 w 739"/>
                <a:gd name="T105" fmla="*/ 184 h 931"/>
                <a:gd name="T106" fmla="*/ 175 w 739"/>
                <a:gd name="T107" fmla="*/ 154 h 931"/>
                <a:gd name="T108" fmla="*/ 0 w 739"/>
                <a:gd name="T109" fmla="*/ 81 h 931"/>
                <a:gd name="T110" fmla="*/ 460 w 739"/>
                <a:gd name="T111" fmla="*/ 0 h 931"/>
                <a:gd name="T112" fmla="*/ 739 w 739"/>
                <a:gd name="T113" fmla="*/ 38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9" h="931">
                  <a:moveTo>
                    <a:pt x="739" y="385"/>
                  </a:moveTo>
                  <a:lnTo>
                    <a:pt x="551" y="309"/>
                  </a:lnTo>
                  <a:lnTo>
                    <a:pt x="543" y="326"/>
                  </a:lnTo>
                  <a:lnTo>
                    <a:pt x="539" y="343"/>
                  </a:lnTo>
                  <a:lnTo>
                    <a:pt x="534" y="362"/>
                  </a:lnTo>
                  <a:lnTo>
                    <a:pt x="529" y="381"/>
                  </a:lnTo>
                  <a:lnTo>
                    <a:pt x="524" y="406"/>
                  </a:lnTo>
                  <a:lnTo>
                    <a:pt x="521" y="426"/>
                  </a:lnTo>
                  <a:lnTo>
                    <a:pt x="517" y="449"/>
                  </a:lnTo>
                  <a:lnTo>
                    <a:pt x="515" y="474"/>
                  </a:lnTo>
                  <a:lnTo>
                    <a:pt x="513" y="500"/>
                  </a:lnTo>
                  <a:lnTo>
                    <a:pt x="513" y="546"/>
                  </a:lnTo>
                  <a:lnTo>
                    <a:pt x="514" y="570"/>
                  </a:lnTo>
                  <a:lnTo>
                    <a:pt x="515" y="592"/>
                  </a:lnTo>
                  <a:lnTo>
                    <a:pt x="518" y="615"/>
                  </a:lnTo>
                  <a:lnTo>
                    <a:pt x="523" y="638"/>
                  </a:lnTo>
                  <a:lnTo>
                    <a:pt x="527" y="659"/>
                  </a:lnTo>
                  <a:lnTo>
                    <a:pt x="532" y="685"/>
                  </a:lnTo>
                  <a:lnTo>
                    <a:pt x="540" y="709"/>
                  </a:lnTo>
                  <a:lnTo>
                    <a:pt x="187" y="931"/>
                  </a:lnTo>
                  <a:lnTo>
                    <a:pt x="179" y="908"/>
                  </a:lnTo>
                  <a:lnTo>
                    <a:pt x="172" y="889"/>
                  </a:lnTo>
                  <a:lnTo>
                    <a:pt x="165" y="871"/>
                  </a:lnTo>
                  <a:lnTo>
                    <a:pt x="159" y="850"/>
                  </a:lnTo>
                  <a:lnTo>
                    <a:pt x="153" y="833"/>
                  </a:lnTo>
                  <a:lnTo>
                    <a:pt x="147" y="813"/>
                  </a:lnTo>
                  <a:lnTo>
                    <a:pt x="142" y="795"/>
                  </a:lnTo>
                  <a:lnTo>
                    <a:pt x="138" y="778"/>
                  </a:lnTo>
                  <a:lnTo>
                    <a:pt x="134" y="759"/>
                  </a:lnTo>
                  <a:lnTo>
                    <a:pt x="128" y="738"/>
                  </a:lnTo>
                  <a:lnTo>
                    <a:pt x="125" y="715"/>
                  </a:lnTo>
                  <a:lnTo>
                    <a:pt x="121" y="695"/>
                  </a:lnTo>
                  <a:lnTo>
                    <a:pt x="116" y="674"/>
                  </a:lnTo>
                  <a:lnTo>
                    <a:pt x="114" y="651"/>
                  </a:lnTo>
                  <a:lnTo>
                    <a:pt x="112" y="628"/>
                  </a:lnTo>
                  <a:lnTo>
                    <a:pt x="110" y="602"/>
                  </a:lnTo>
                  <a:lnTo>
                    <a:pt x="108" y="577"/>
                  </a:lnTo>
                  <a:lnTo>
                    <a:pt x="108" y="552"/>
                  </a:lnTo>
                  <a:lnTo>
                    <a:pt x="108" y="527"/>
                  </a:lnTo>
                  <a:lnTo>
                    <a:pt x="108" y="494"/>
                  </a:lnTo>
                  <a:lnTo>
                    <a:pt x="109" y="465"/>
                  </a:lnTo>
                  <a:lnTo>
                    <a:pt x="110" y="446"/>
                  </a:lnTo>
                  <a:lnTo>
                    <a:pt x="112" y="422"/>
                  </a:lnTo>
                  <a:lnTo>
                    <a:pt x="114" y="399"/>
                  </a:lnTo>
                  <a:lnTo>
                    <a:pt x="118" y="372"/>
                  </a:lnTo>
                  <a:lnTo>
                    <a:pt x="122" y="349"/>
                  </a:lnTo>
                  <a:lnTo>
                    <a:pt x="126" y="327"/>
                  </a:lnTo>
                  <a:lnTo>
                    <a:pt x="132" y="300"/>
                  </a:lnTo>
                  <a:lnTo>
                    <a:pt x="137" y="278"/>
                  </a:lnTo>
                  <a:lnTo>
                    <a:pt x="142" y="253"/>
                  </a:lnTo>
                  <a:lnTo>
                    <a:pt x="149" y="231"/>
                  </a:lnTo>
                  <a:lnTo>
                    <a:pt x="156" y="207"/>
                  </a:lnTo>
                  <a:lnTo>
                    <a:pt x="164" y="184"/>
                  </a:lnTo>
                  <a:lnTo>
                    <a:pt x="175" y="154"/>
                  </a:lnTo>
                  <a:lnTo>
                    <a:pt x="0" y="81"/>
                  </a:lnTo>
                  <a:lnTo>
                    <a:pt x="460" y="0"/>
                  </a:lnTo>
                  <a:lnTo>
                    <a:pt x="739" y="385"/>
                  </a:lnTo>
                  <a:close/>
                </a:path>
              </a:pathLst>
            </a:cu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49" name="Freeform 21"/>
            <p:cNvSpPr>
              <a:spLocks/>
            </p:cNvSpPr>
            <p:nvPr/>
          </p:nvSpPr>
          <p:spPr bwMode="auto">
            <a:xfrm>
              <a:off x="307" y="4078"/>
              <a:ext cx="168" cy="160"/>
            </a:xfrm>
            <a:custGeom>
              <a:avLst/>
              <a:gdLst>
                <a:gd name="T0" fmla="*/ 667 w 840"/>
                <a:gd name="T1" fmla="*/ 797 h 797"/>
                <a:gd name="T2" fmla="*/ 650 w 840"/>
                <a:gd name="T3" fmla="*/ 789 h 797"/>
                <a:gd name="T4" fmla="*/ 636 w 840"/>
                <a:gd name="T5" fmla="*/ 781 h 797"/>
                <a:gd name="T6" fmla="*/ 620 w 840"/>
                <a:gd name="T7" fmla="*/ 773 h 797"/>
                <a:gd name="T8" fmla="*/ 606 w 840"/>
                <a:gd name="T9" fmla="*/ 766 h 797"/>
                <a:gd name="T10" fmla="*/ 591 w 840"/>
                <a:gd name="T11" fmla="*/ 757 h 797"/>
                <a:gd name="T12" fmla="*/ 576 w 840"/>
                <a:gd name="T13" fmla="*/ 749 h 797"/>
                <a:gd name="T14" fmla="*/ 562 w 840"/>
                <a:gd name="T15" fmla="*/ 739 h 797"/>
                <a:gd name="T16" fmla="*/ 547 w 840"/>
                <a:gd name="T17" fmla="*/ 730 h 797"/>
                <a:gd name="T18" fmla="*/ 531 w 840"/>
                <a:gd name="T19" fmla="*/ 718 h 797"/>
                <a:gd name="T20" fmla="*/ 512 w 840"/>
                <a:gd name="T21" fmla="*/ 707 h 797"/>
                <a:gd name="T22" fmla="*/ 498 w 840"/>
                <a:gd name="T23" fmla="*/ 696 h 797"/>
                <a:gd name="T24" fmla="*/ 484 w 840"/>
                <a:gd name="T25" fmla="*/ 684 h 797"/>
                <a:gd name="T26" fmla="*/ 468 w 840"/>
                <a:gd name="T27" fmla="*/ 672 h 797"/>
                <a:gd name="T28" fmla="*/ 451 w 840"/>
                <a:gd name="T29" fmla="*/ 659 h 797"/>
                <a:gd name="T30" fmla="*/ 436 w 840"/>
                <a:gd name="T31" fmla="*/ 646 h 797"/>
                <a:gd name="T32" fmla="*/ 420 w 840"/>
                <a:gd name="T33" fmla="*/ 632 h 797"/>
                <a:gd name="T34" fmla="*/ 407 w 840"/>
                <a:gd name="T35" fmla="*/ 620 h 797"/>
                <a:gd name="T36" fmla="*/ 388 w 840"/>
                <a:gd name="T37" fmla="*/ 603 h 797"/>
                <a:gd name="T38" fmla="*/ 373 w 840"/>
                <a:gd name="T39" fmla="*/ 589 h 797"/>
                <a:gd name="T40" fmla="*/ 360 w 840"/>
                <a:gd name="T41" fmla="*/ 575 h 797"/>
                <a:gd name="T42" fmla="*/ 345 w 840"/>
                <a:gd name="T43" fmla="*/ 559 h 797"/>
                <a:gd name="T44" fmla="*/ 334 w 840"/>
                <a:gd name="T45" fmla="*/ 547 h 797"/>
                <a:gd name="T46" fmla="*/ 321 w 840"/>
                <a:gd name="T47" fmla="*/ 532 h 797"/>
                <a:gd name="T48" fmla="*/ 308 w 840"/>
                <a:gd name="T49" fmla="*/ 517 h 797"/>
                <a:gd name="T50" fmla="*/ 294 w 840"/>
                <a:gd name="T51" fmla="*/ 498 h 797"/>
                <a:gd name="T52" fmla="*/ 281 w 840"/>
                <a:gd name="T53" fmla="*/ 483 h 797"/>
                <a:gd name="T54" fmla="*/ 268 w 840"/>
                <a:gd name="T55" fmla="*/ 466 h 797"/>
                <a:gd name="T56" fmla="*/ 253 w 840"/>
                <a:gd name="T57" fmla="*/ 446 h 797"/>
                <a:gd name="T58" fmla="*/ 240 w 840"/>
                <a:gd name="T59" fmla="*/ 427 h 797"/>
                <a:gd name="T60" fmla="*/ 226 w 840"/>
                <a:gd name="T61" fmla="*/ 407 h 797"/>
                <a:gd name="T62" fmla="*/ 213 w 840"/>
                <a:gd name="T63" fmla="*/ 386 h 797"/>
                <a:gd name="T64" fmla="*/ 201 w 840"/>
                <a:gd name="T65" fmla="*/ 365 h 797"/>
                <a:gd name="T66" fmla="*/ 188 w 840"/>
                <a:gd name="T67" fmla="*/ 342 h 797"/>
                <a:gd name="T68" fmla="*/ 180 w 840"/>
                <a:gd name="T69" fmla="*/ 323 h 797"/>
                <a:gd name="T70" fmla="*/ 169 w 840"/>
                <a:gd name="T71" fmla="*/ 304 h 797"/>
                <a:gd name="T72" fmla="*/ 160 w 840"/>
                <a:gd name="T73" fmla="*/ 284 h 797"/>
                <a:gd name="T74" fmla="*/ 0 w 840"/>
                <a:gd name="T75" fmla="*/ 359 h 797"/>
                <a:gd name="T76" fmla="*/ 264 w 840"/>
                <a:gd name="T77" fmla="*/ 0 h 797"/>
                <a:gd name="T78" fmla="*/ 710 w 840"/>
                <a:gd name="T79" fmla="*/ 39 h 797"/>
                <a:gd name="T80" fmla="*/ 531 w 840"/>
                <a:gd name="T81" fmla="*/ 119 h 797"/>
                <a:gd name="T82" fmla="*/ 542 w 840"/>
                <a:gd name="T83" fmla="*/ 141 h 797"/>
                <a:gd name="T84" fmla="*/ 555 w 840"/>
                <a:gd name="T85" fmla="*/ 165 h 797"/>
                <a:gd name="T86" fmla="*/ 571 w 840"/>
                <a:gd name="T87" fmla="*/ 191 h 797"/>
                <a:gd name="T88" fmla="*/ 589 w 840"/>
                <a:gd name="T89" fmla="*/ 219 h 797"/>
                <a:gd name="T90" fmla="*/ 605 w 840"/>
                <a:gd name="T91" fmla="*/ 241 h 797"/>
                <a:gd name="T92" fmla="*/ 624 w 840"/>
                <a:gd name="T93" fmla="*/ 262 h 797"/>
                <a:gd name="T94" fmla="*/ 641 w 840"/>
                <a:gd name="T95" fmla="*/ 284 h 797"/>
                <a:gd name="T96" fmla="*/ 659 w 840"/>
                <a:gd name="T97" fmla="*/ 302 h 797"/>
                <a:gd name="T98" fmla="*/ 679 w 840"/>
                <a:gd name="T99" fmla="*/ 319 h 797"/>
                <a:gd name="T100" fmla="*/ 699 w 840"/>
                <a:gd name="T101" fmla="*/ 339 h 797"/>
                <a:gd name="T102" fmla="*/ 720 w 840"/>
                <a:gd name="T103" fmla="*/ 355 h 797"/>
                <a:gd name="T104" fmla="*/ 739 w 840"/>
                <a:gd name="T105" fmla="*/ 371 h 797"/>
                <a:gd name="T106" fmla="*/ 759 w 840"/>
                <a:gd name="T107" fmla="*/ 385 h 797"/>
                <a:gd name="T108" fmla="*/ 783 w 840"/>
                <a:gd name="T109" fmla="*/ 400 h 797"/>
                <a:gd name="T110" fmla="*/ 806 w 840"/>
                <a:gd name="T111" fmla="*/ 414 h 797"/>
                <a:gd name="T112" fmla="*/ 824 w 840"/>
                <a:gd name="T113" fmla="*/ 422 h 797"/>
                <a:gd name="T114" fmla="*/ 840 w 840"/>
                <a:gd name="T115" fmla="*/ 431 h 797"/>
                <a:gd name="T116" fmla="*/ 667 w 840"/>
                <a:gd name="T11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0" h="797">
                  <a:moveTo>
                    <a:pt x="667" y="797"/>
                  </a:moveTo>
                  <a:lnTo>
                    <a:pt x="650" y="789"/>
                  </a:lnTo>
                  <a:lnTo>
                    <a:pt x="636" y="781"/>
                  </a:lnTo>
                  <a:lnTo>
                    <a:pt x="620" y="773"/>
                  </a:lnTo>
                  <a:lnTo>
                    <a:pt x="606" y="766"/>
                  </a:lnTo>
                  <a:lnTo>
                    <a:pt x="591" y="757"/>
                  </a:lnTo>
                  <a:lnTo>
                    <a:pt x="576" y="749"/>
                  </a:lnTo>
                  <a:lnTo>
                    <a:pt x="562" y="739"/>
                  </a:lnTo>
                  <a:lnTo>
                    <a:pt x="547" y="730"/>
                  </a:lnTo>
                  <a:lnTo>
                    <a:pt x="531" y="718"/>
                  </a:lnTo>
                  <a:lnTo>
                    <a:pt x="512" y="707"/>
                  </a:lnTo>
                  <a:lnTo>
                    <a:pt x="498" y="696"/>
                  </a:lnTo>
                  <a:lnTo>
                    <a:pt x="484" y="684"/>
                  </a:lnTo>
                  <a:lnTo>
                    <a:pt x="468" y="672"/>
                  </a:lnTo>
                  <a:lnTo>
                    <a:pt x="451" y="659"/>
                  </a:lnTo>
                  <a:lnTo>
                    <a:pt x="436" y="646"/>
                  </a:lnTo>
                  <a:lnTo>
                    <a:pt x="420" y="632"/>
                  </a:lnTo>
                  <a:lnTo>
                    <a:pt x="407" y="620"/>
                  </a:lnTo>
                  <a:lnTo>
                    <a:pt x="388" y="603"/>
                  </a:lnTo>
                  <a:lnTo>
                    <a:pt x="373" y="589"/>
                  </a:lnTo>
                  <a:lnTo>
                    <a:pt x="360" y="575"/>
                  </a:lnTo>
                  <a:lnTo>
                    <a:pt x="345" y="559"/>
                  </a:lnTo>
                  <a:lnTo>
                    <a:pt x="334" y="547"/>
                  </a:lnTo>
                  <a:lnTo>
                    <a:pt x="321" y="532"/>
                  </a:lnTo>
                  <a:lnTo>
                    <a:pt x="308" y="517"/>
                  </a:lnTo>
                  <a:lnTo>
                    <a:pt x="294" y="498"/>
                  </a:lnTo>
                  <a:lnTo>
                    <a:pt x="281" y="483"/>
                  </a:lnTo>
                  <a:lnTo>
                    <a:pt x="268" y="466"/>
                  </a:lnTo>
                  <a:lnTo>
                    <a:pt x="253" y="446"/>
                  </a:lnTo>
                  <a:lnTo>
                    <a:pt x="240" y="427"/>
                  </a:lnTo>
                  <a:lnTo>
                    <a:pt x="226" y="407"/>
                  </a:lnTo>
                  <a:lnTo>
                    <a:pt x="213" y="386"/>
                  </a:lnTo>
                  <a:lnTo>
                    <a:pt x="201" y="365"/>
                  </a:lnTo>
                  <a:lnTo>
                    <a:pt x="188" y="342"/>
                  </a:lnTo>
                  <a:lnTo>
                    <a:pt x="180" y="323"/>
                  </a:lnTo>
                  <a:lnTo>
                    <a:pt x="169" y="304"/>
                  </a:lnTo>
                  <a:lnTo>
                    <a:pt x="160" y="284"/>
                  </a:lnTo>
                  <a:lnTo>
                    <a:pt x="0" y="359"/>
                  </a:lnTo>
                  <a:lnTo>
                    <a:pt x="264" y="0"/>
                  </a:lnTo>
                  <a:lnTo>
                    <a:pt x="710" y="39"/>
                  </a:lnTo>
                  <a:lnTo>
                    <a:pt x="531" y="119"/>
                  </a:lnTo>
                  <a:lnTo>
                    <a:pt x="542" y="141"/>
                  </a:lnTo>
                  <a:lnTo>
                    <a:pt x="555" y="165"/>
                  </a:lnTo>
                  <a:lnTo>
                    <a:pt x="571" y="191"/>
                  </a:lnTo>
                  <a:lnTo>
                    <a:pt x="589" y="219"/>
                  </a:lnTo>
                  <a:lnTo>
                    <a:pt x="605" y="241"/>
                  </a:lnTo>
                  <a:lnTo>
                    <a:pt x="624" y="262"/>
                  </a:lnTo>
                  <a:lnTo>
                    <a:pt x="641" y="284"/>
                  </a:lnTo>
                  <a:lnTo>
                    <a:pt x="659" y="302"/>
                  </a:lnTo>
                  <a:lnTo>
                    <a:pt x="679" y="319"/>
                  </a:lnTo>
                  <a:lnTo>
                    <a:pt x="699" y="339"/>
                  </a:lnTo>
                  <a:lnTo>
                    <a:pt x="720" y="355"/>
                  </a:lnTo>
                  <a:lnTo>
                    <a:pt x="739" y="371"/>
                  </a:lnTo>
                  <a:lnTo>
                    <a:pt x="759" y="385"/>
                  </a:lnTo>
                  <a:lnTo>
                    <a:pt x="783" y="400"/>
                  </a:lnTo>
                  <a:lnTo>
                    <a:pt x="806" y="414"/>
                  </a:lnTo>
                  <a:lnTo>
                    <a:pt x="824" y="422"/>
                  </a:lnTo>
                  <a:lnTo>
                    <a:pt x="840" y="431"/>
                  </a:lnTo>
                  <a:lnTo>
                    <a:pt x="667" y="797"/>
                  </a:lnTo>
                  <a:close/>
                </a:path>
              </a:pathLst>
            </a:custGeom>
            <a:solidFill>
              <a:srgbClr val="FF00FF"/>
            </a:solidFill>
            <a:ln>
              <a:noFill/>
            </a:ln>
            <a:effectLst>
              <a:prstShdw prst="shdw17" dist="17961" dir="2700000">
                <a:srgbClr val="FF00FF">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50" name="Freeform 22"/>
            <p:cNvSpPr>
              <a:spLocks/>
            </p:cNvSpPr>
            <p:nvPr/>
          </p:nvSpPr>
          <p:spPr bwMode="auto">
            <a:xfrm>
              <a:off x="433" y="4134"/>
              <a:ext cx="183" cy="146"/>
            </a:xfrm>
            <a:custGeom>
              <a:avLst/>
              <a:gdLst>
                <a:gd name="T0" fmla="*/ 366 w 912"/>
                <a:gd name="T1" fmla="*/ 0 h 728"/>
                <a:gd name="T2" fmla="*/ 290 w 912"/>
                <a:gd name="T3" fmla="*/ 188 h 728"/>
                <a:gd name="T4" fmla="*/ 307 w 912"/>
                <a:gd name="T5" fmla="*/ 196 h 728"/>
                <a:gd name="T6" fmla="*/ 323 w 912"/>
                <a:gd name="T7" fmla="*/ 200 h 728"/>
                <a:gd name="T8" fmla="*/ 342 w 912"/>
                <a:gd name="T9" fmla="*/ 205 h 728"/>
                <a:gd name="T10" fmla="*/ 362 w 912"/>
                <a:gd name="T11" fmla="*/ 211 h 728"/>
                <a:gd name="T12" fmla="*/ 386 w 912"/>
                <a:gd name="T13" fmla="*/ 215 h 728"/>
                <a:gd name="T14" fmla="*/ 408 w 912"/>
                <a:gd name="T15" fmla="*/ 218 h 728"/>
                <a:gd name="T16" fmla="*/ 429 w 912"/>
                <a:gd name="T17" fmla="*/ 222 h 728"/>
                <a:gd name="T18" fmla="*/ 454 w 912"/>
                <a:gd name="T19" fmla="*/ 225 h 728"/>
                <a:gd name="T20" fmla="*/ 480 w 912"/>
                <a:gd name="T21" fmla="*/ 227 h 728"/>
                <a:gd name="T22" fmla="*/ 527 w 912"/>
                <a:gd name="T23" fmla="*/ 227 h 728"/>
                <a:gd name="T24" fmla="*/ 551 w 912"/>
                <a:gd name="T25" fmla="*/ 226 h 728"/>
                <a:gd name="T26" fmla="*/ 573 w 912"/>
                <a:gd name="T27" fmla="*/ 224 h 728"/>
                <a:gd name="T28" fmla="*/ 596 w 912"/>
                <a:gd name="T29" fmla="*/ 220 h 728"/>
                <a:gd name="T30" fmla="*/ 619 w 912"/>
                <a:gd name="T31" fmla="*/ 216 h 728"/>
                <a:gd name="T32" fmla="*/ 640 w 912"/>
                <a:gd name="T33" fmla="*/ 213 h 728"/>
                <a:gd name="T34" fmla="*/ 666 w 912"/>
                <a:gd name="T35" fmla="*/ 206 h 728"/>
                <a:gd name="T36" fmla="*/ 690 w 912"/>
                <a:gd name="T37" fmla="*/ 199 h 728"/>
                <a:gd name="T38" fmla="*/ 912 w 912"/>
                <a:gd name="T39" fmla="*/ 550 h 728"/>
                <a:gd name="T40" fmla="*/ 891 w 912"/>
                <a:gd name="T41" fmla="*/ 559 h 728"/>
                <a:gd name="T42" fmla="*/ 870 w 912"/>
                <a:gd name="T43" fmla="*/ 567 h 728"/>
                <a:gd name="T44" fmla="*/ 852 w 912"/>
                <a:gd name="T45" fmla="*/ 573 h 728"/>
                <a:gd name="T46" fmla="*/ 832 w 912"/>
                <a:gd name="T47" fmla="*/ 580 h 728"/>
                <a:gd name="T48" fmla="*/ 814 w 912"/>
                <a:gd name="T49" fmla="*/ 585 h 728"/>
                <a:gd name="T50" fmla="*/ 795 w 912"/>
                <a:gd name="T51" fmla="*/ 591 h 728"/>
                <a:gd name="T52" fmla="*/ 777 w 912"/>
                <a:gd name="T53" fmla="*/ 596 h 728"/>
                <a:gd name="T54" fmla="*/ 759 w 912"/>
                <a:gd name="T55" fmla="*/ 600 h 728"/>
                <a:gd name="T56" fmla="*/ 740 w 912"/>
                <a:gd name="T57" fmla="*/ 604 h 728"/>
                <a:gd name="T58" fmla="*/ 720 w 912"/>
                <a:gd name="T59" fmla="*/ 610 h 728"/>
                <a:gd name="T60" fmla="*/ 696 w 912"/>
                <a:gd name="T61" fmla="*/ 613 h 728"/>
                <a:gd name="T62" fmla="*/ 677 w 912"/>
                <a:gd name="T63" fmla="*/ 617 h 728"/>
                <a:gd name="T64" fmla="*/ 655 w 912"/>
                <a:gd name="T65" fmla="*/ 622 h 728"/>
                <a:gd name="T66" fmla="*/ 632 w 912"/>
                <a:gd name="T67" fmla="*/ 625 h 728"/>
                <a:gd name="T68" fmla="*/ 609 w 912"/>
                <a:gd name="T69" fmla="*/ 627 h 728"/>
                <a:gd name="T70" fmla="*/ 583 w 912"/>
                <a:gd name="T71" fmla="*/ 628 h 728"/>
                <a:gd name="T72" fmla="*/ 558 w 912"/>
                <a:gd name="T73" fmla="*/ 630 h 728"/>
                <a:gd name="T74" fmla="*/ 534 w 912"/>
                <a:gd name="T75" fmla="*/ 630 h 728"/>
                <a:gd name="T76" fmla="*/ 508 w 912"/>
                <a:gd name="T77" fmla="*/ 630 h 728"/>
                <a:gd name="T78" fmla="*/ 476 w 912"/>
                <a:gd name="T79" fmla="*/ 630 h 728"/>
                <a:gd name="T80" fmla="*/ 447 w 912"/>
                <a:gd name="T81" fmla="*/ 629 h 728"/>
                <a:gd name="T82" fmla="*/ 426 w 912"/>
                <a:gd name="T83" fmla="*/ 628 h 728"/>
                <a:gd name="T84" fmla="*/ 403 w 912"/>
                <a:gd name="T85" fmla="*/ 627 h 728"/>
                <a:gd name="T86" fmla="*/ 380 w 912"/>
                <a:gd name="T87" fmla="*/ 625 h 728"/>
                <a:gd name="T88" fmla="*/ 353 w 912"/>
                <a:gd name="T89" fmla="*/ 621 h 728"/>
                <a:gd name="T90" fmla="*/ 330 w 912"/>
                <a:gd name="T91" fmla="*/ 616 h 728"/>
                <a:gd name="T92" fmla="*/ 307 w 912"/>
                <a:gd name="T93" fmla="*/ 613 h 728"/>
                <a:gd name="T94" fmla="*/ 280 w 912"/>
                <a:gd name="T95" fmla="*/ 607 h 728"/>
                <a:gd name="T96" fmla="*/ 260 w 912"/>
                <a:gd name="T97" fmla="*/ 601 h 728"/>
                <a:gd name="T98" fmla="*/ 234 w 912"/>
                <a:gd name="T99" fmla="*/ 596 h 728"/>
                <a:gd name="T100" fmla="*/ 211 w 912"/>
                <a:gd name="T101" fmla="*/ 589 h 728"/>
                <a:gd name="T102" fmla="*/ 188 w 912"/>
                <a:gd name="T103" fmla="*/ 583 h 728"/>
                <a:gd name="T104" fmla="*/ 165 w 912"/>
                <a:gd name="T105" fmla="*/ 574 h 728"/>
                <a:gd name="T106" fmla="*/ 135 w 912"/>
                <a:gd name="T107" fmla="*/ 563 h 728"/>
                <a:gd name="T108" fmla="*/ 66 w 912"/>
                <a:gd name="T109" fmla="*/ 728 h 728"/>
                <a:gd name="T110" fmla="*/ 0 w 912"/>
                <a:gd name="T111" fmla="*/ 261 h 728"/>
                <a:gd name="T112" fmla="*/ 366 w 912"/>
                <a:gd name="T113"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2" h="728">
                  <a:moveTo>
                    <a:pt x="366" y="0"/>
                  </a:moveTo>
                  <a:lnTo>
                    <a:pt x="290" y="188"/>
                  </a:lnTo>
                  <a:lnTo>
                    <a:pt x="307" y="196"/>
                  </a:lnTo>
                  <a:lnTo>
                    <a:pt x="323" y="200"/>
                  </a:lnTo>
                  <a:lnTo>
                    <a:pt x="342" y="205"/>
                  </a:lnTo>
                  <a:lnTo>
                    <a:pt x="362" y="211"/>
                  </a:lnTo>
                  <a:lnTo>
                    <a:pt x="386" y="215"/>
                  </a:lnTo>
                  <a:lnTo>
                    <a:pt x="408" y="218"/>
                  </a:lnTo>
                  <a:lnTo>
                    <a:pt x="429" y="222"/>
                  </a:lnTo>
                  <a:lnTo>
                    <a:pt x="454" y="225"/>
                  </a:lnTo>
                  <a:lnTo>
                    <a:pt x="480" y="227"/>
                  </a:lnTo>
                  <a:lnTo>
                    <a:pt x="527" y="227"/>
                  </a:lnTo>
                  <a:lnTo>
                    <a:pt x="551" y="226"/>
                  </a:lnTo>
                  <a:lnTo>
                    <a:pt x="573" y="224"/>
                  </a:lnTo>
                  <a:lnTo>
                    <a:pt x="596" y="220"/>
                  </a:lnTo>
                  <a:lnTo>
                    <a:pt x="619" y="216"/>
                  </a:lnTo>
                  <a:lnTo>
                    <a:pt x="640" y="213"/>
                  </a:lnTo>
                  <a:lnTo>
                    <a:pt x="666" y="206"/>
                  </a:lnTo>
                  <a:lnTo>
                    <a:pt x="690" y="199"/>
                  </a:lnTo>
                  <a:lnTo>
                    <a:pt x="912" y="550"/>
                  </a:lnTo>
                  <a:lnTo>
                    <a:pt x="891" y="559"/>
                  </a:lnTo>
                  <a:lnTo>
                    <a:pt x="870" y="567"/>
                  </a:lnTo>
                  <a:lnTo>
                    <a:pt x="852" y="573"/>
                  </a:lnTo>
                  <a:lnTo>
                    <a:pt x="832" y="580"/>
                  </a:lnTo>
                  <a:lnTo>
                    <a:pt x="814" y="585"/>
                  </a:lnTo>
                  <a:lnTo>
                    <a:pt x="795" y="591"/>
                  </a:lnTo>
                  <a:lnTo>
                    <a:pt x="777" y="596"/>
                  </a:lnTo>
                  <a:lnTo>
                    <a:pt x="759" y="600"/>
                  </a:lnTo>
                  <a:lnTo>
                    <a:pt x="740" y="604"/>
                  </a:lnTo>
                  <a:lnTo>
                    <a:pt x="720" y="610"/>
                  </a:lnTo>
                  <a:lnTo>
                    <a:pt x="696" y="613"/>
                  </a:lnTo>
                  <a:lnTo>
                    <a:pt x="677" y="617"/>
                  </a:lnTo>
                  <a:lnTo>
                    <a:pt x="655" y="622"/>
                  </a:lnTo>
                  <a:lnTo>
                    <a:pt x="632" y="625"/>
                  </a:lnTo>
                  <a:lnTo>
                    <a:pt x="609" y="627"/>
                  </a:lnTo>
                  <a:lnTo>
                    <a:pt x="583" y="628"/>
                  </a:lnTo>
                  <a:lnTo>
                    <a:pt x="558" y="630"/>
                  </a:lnTo>
                  <a:lnTo>
                    <a:pt x="534" y="630"/>
                  </a:lnTo>
                  <a:lnTo>
                    <a:pt x="508" y="630"/>
                  </a:lnTo>
                  <a:lnTo>
                    <a:pt x="476" y="630"/>
                  </a:lnTo>
                  <a:lnTo>
                    <a:pt x="447" y="629"/>
                  </a:lnTo>
                  <a:lnTo>
                    <a:pt x="426" y="628"/>
                  </a:lnTo>
                  <a:lnTo>
                    <a:pt x="403" y="627"/>
                  </a:lnTo>
                  <a:lnTo>
                    <a:pt x="380" y="625"/>
                  </a:lnTo>
                  <a:lnTo>
                    <a:pt x="353" y="621"/>
                  </a:lnTo>
                  <a:lnTo>
                    <a:pt x="330" y="616"/>
                  </a:lnTo>
                  <a:lnTo>
                    <a:pt x="307" y="613"/>
                  </a:lnTo>
                  <a:lnTo>
                    <a:pt x="280" y="607"/>
                  </a:lnTo>
                  <a:lnTo>
                    <a:pt x="260" y="601"/>
                  </a:lnTo>
                  <a:lnTo>
                    <a:pt x="234" y="596"/>
                  </a:lnTo>
                  <a:lnTo>
                    <a:pt x="211" y="589"/>
                  </a:lnTo>
                  <a:lnTo>
                    <a:pt x="188" y="583"/>
                  </a:lnTo>
                  <a:lnTo>
                    <a:pt x="165" y="574"/>
                  </a:lnTo>
                  <a:lnTo>
                    <a:pt x="135" y="563"/>
                  </a:lnTo>
                  <a:lnTo>
                    <a:pt x="66" y="728"/>
                  </a:lnTo>
                  <a:lnTo>
                    <a:pt x="0" y="261"/>
                  </a:lnTo>
                  <a:lnTo>
                    <a:pt x="366" y="0"/>
                  </a:lnTo>
                  <a:close/>
                </a:path>
              </a:pathLst>
            </a:cu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51" name="Freeform 23"/>
            <p:cNvSpPr>
              <a:spLocks/>
            </p:cNvSpPr>
            <p:nvPr/>
          </p:nvSpPr>
          <p:spPr bwMode="auto">
            <a:xfrm>
              <a:off x="565" y="4106"/>
              <a:ext cx="158" cy="158"/>
            </a:xfrm>
            <a:custGeom>
              <a:avLst/>
              <a:gdLst>
                <a:gd name="T0" fmla="*/ 792 w 792"/>
                <a:gd name="T1" fmla="*/ 174 h 791"/>
                <a:gd name="T2" fmla="*/ 783 w 792"/>
                <a:gd name="T3" fmla="*/ 191 h 791"/>
                <a:gd name="T4" fmla="*/ 776 w 792"/>
                <a:gd name="T5" fmla="*/ 205 h 791"/>
                <a:gd name="T6" fmla="*/ 767 w 792"/>
                <a:gd name="T7" fmla="*/ 220 h 791"/>
                <a:gd name="T8" fmla="*/ 761 w 792"/>
                <a:gd name="T9" fmla="*/ 234 h 791"/>
                <a:gd name="T10" fmla="*/ 752 w 792"/>
                <a:gd name="T11" fmla="*/ 249 h 791"/>
                <a:gd name="T12" fmla="*/ 743 w 792"/>
                <a:gd name="T13" fmla="*/ 264 h 791"/>
                <a:gd name="T14" fmla="*/ 734 w 792"/>
                <a:gd name="T15" fmla="*/ 278 h 791"/>
                <a:gd name="T16" fmla="*/ 724 w 792"/>
                <a:gd name="T17" fmla="*/ 293 h 791"/>
                <a:gd name="T18" fmla="*/ 712 w 792"/>
                <a:gd name="T19" fmla="*/ 310 h 791"/>
                <a:gd name="T20" fmla="*/ 701 w 792"/>
                <a:gd name="T21" fmla="*/ 327 h 791"/>
                <a:gd name="T22" fmla="*/ 691 w 792"/>
                <a:gd name="T23" fmla="*/ 341 h 791"/>
                <a:gd name="T24" fmla="*/ 679 w 792"/>
                <a:gd name="T25" fmla="*/ 355 h 791"/>
                <a:gd name="T26" fmla="*/ 666 w 792"/>
                <a:gd name="T27" fmla="*/ 372 h 791"/>
                <a:gd name="T28" fmla="*/ 653 w 792"/>
                <a:gd name="T29" fmla="*/ 389 h 791"/>
                <a:gd name="T30" fmla="*/ 640 w 792"/>
                <a:gd name="T31" fmla="*/ 405 h 791"/>
                <a:gd name="T32" fmla="*/ 626 w 792"/>
                <a:gd name="T33" fmla="*/ 421 h 791"/>
                <a:gd name="T34" fmla="*/ 614 w 792"/>
                <a:gd name="T35" fmla="*/ 434 h 791"/>
                <a:gd name="T36" fmla="*/ 597 w 792"/>
                <a:gd name="T37" fmla="*/ 452 h 791"/>
                <a:gd name="T38" fmla="*/ 583 w 792"/>
                <a:gd name="T39" fmla="*/ 467 h 791"/>
                <a:gd name="T40" fmla="*/ 569 w 792"/>
                <a:gd name="T41" fmla="*/ 480 h 791"/>
                <a:gd name="T42" fmla="*/ 552 w 792"/>
                <a:gd name="T43" fmla="*/ 495 h 791"/>
                <a:gd name="T44" fmla="*/ 541 w 792"/>
                <a:gd name="T45" fmla="*/ 506 h 791"/>
                <a:gd name="T46" fmla="*/ 525 w 792"/>
                <a:gd name="T47" fmla="*/ 519 h 791"/>
                <a:gd name="T48" fmla="*/ 510 w 792"/>
                <a:gd name="T49" fmla="*/ 532 h 791"/>
                <a:gd name="T50" fmla="*/ 493 w 792"/>
                <a:gd name="T51" fmla="*/ 546 h 791"/>
                <a:gd name="T52" fmla="*/ 478 w 792"/>
                <a:gd name="T53" fmla="*/ 558 h 791"/>
                <a:gd name="T54" fmla="*/ 461 w 792"/>
                <a:gd name="T55" fmla="*/ 571 h 791"/>
                <a:gd name="T56" fmla="*/ 439 w 792"/>
                <a:gd name="T57" fmla="*/ 586 h 791"/>
                <a:gd name="T58" fmla="*/ 421 w 792"/>
                <a:gd name="T59" fmla="*/ 599 h 791"/>
                <a:gd name="T60" fmla="*/ 401 w 792"/>
                <a:gd name="T61" fmla="*/ 613 h 791"/>
                <a:gd name="T62" fmla="*/ 381 w 792"/>
                <a:gd name="T63" fmla="*/ 627 h 791"/>
                <a:gd name="T64" fmla="*/ 359 w 792"/>
                <a:gd name="T65" fmla="*/ 639 h 791"/>
                <a:gd name="T66" fmla="*/ 468 w 792"/>
                <a:gd name="T67" fmla="*/ 791 h 791"/>
                <a:gd name="T68" fmla="*/ 33 w 792"/>
                <a:gd name="T69" fmla="*/ 595 h 791"/>
                <a:gd name="T70" fmla="*/ 0 w 792"/>
                <a:gd name="T71" fmla="*/ 209 h 791"/>
                <a:gd name="T72" fmla="*/ 91 w 792"/>
                <a:gd name="T73" fmla="*/ 318 h 791"/>
                <a:gd name="T74" fmla="*/ 112 w 792"/>
                <a:gd name="T75" fmla="*/ 309 h 791"/>
                <a:gd name="T76" fmla="*/ 132 w 792"/>
                <a:gd name="T77" fmla="*/ 298 h 791"/>
                <a:gd name="T78" fmla="*/ 159 w 792"/>
                <a:gd name="T79" fmla="*/ 285 h 791"/>
                <a:gd name="T80" fmla="*/ 185 w 792"/>
                <a:gd name="T81" fmla="*/ 270 h 791"/>
                <a:gd name="T82" fmla="*/ 212 w 792"/>
                <a:gd name="T83" fmla="*/ 251 h 791"/>
                <a:gd name="T84" fmla="*/ 235 w 792"/>
                <a:gd name="T85" fmla="*/ 235 h 791"/>
                <a:gd name="T86" fmla="*/ 256 w 792"/>
                <a:gd name="T87" fmla="*/ 217 h 791"/>
                <a:gd name="T88" fmla="*/ 278 w 792"/>
                <a:gd name="T89" fmla="*/ 199 h 791"/>
                <a:gd name="T90" fmla="*/ 295 w 792"/>
                <a:gd name="T91" fmla="*/ 181 h 791"/>
                <a:gd name="T92" fmla="*/ 314 w 792"/>
                <a:gd name="T93" fmla="*/ 162 h 791"/>
                <a:gd name="T94" fmla="*/ 333 w 792"/>
                <a:gd name="T95" fmla="*/ 140 h 791"/>
                <a:gd name="T96" fmla="*/ 349 w 792"/>
                <a:gd name="T97" fmla="*/ 121 h 791"/>
                <a:gd name="T98" fmla="*/ 366 w 792"/>
                <a:gd name="T99" fmla="*/ 100 h 791"/>
                <a:gd name="T100" fmla="*/ 380 w 792"/>
                <a:gd name="T101" fmla="*/ 82 h 791"/>
                <a:gd name="T102" fmla="*/ 395 w 792"/>
                <a:gd name="T103" fmla="*/ 57 h 791"/>
                <a:gd name="T104" fmla="*/ 409 w 792"/>
                <a:gd name="T105" fmla="*/ 35 h 791"/>
                <a:gd name="T106" fmla="*/ 416 w 792"/>
                <a:gd name="T107" fmla="*/ 17 h 791"/>
                <a:gd name="T108" fmla="*/ 424 w 792"/>
                <a:gd name="T109" fmla="*/ 0 h 791"/>
                <a:gd name="T110" fmla="*/ 792 w 792"/>
                <a:gd name="T111" fmla="*/ 174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2" h="791">
                  <a:moveTo>
                    <a:pt x="792" y="174"/>
                  </a:moveTo>
                  <a:lnTo>
                    <a:pt x="783" y="191"/>
                  </a:lnTo>
                  <a:lnTo>
                    <a:pt x="776" y="205"/>
                  </a:lnTo>
                  <a:lnTo>
                    <a:pt x="767" y="220"/>
                  </a:lnTo>
                  <a:lnTo>
                    <a:pt x="761" y="234"/>
                  </a:lnTo>
                  <a:lnTo>
                    <a:pt x="752" y="249"/>
                  </a:lnTo>
                  <a:lnTo>
                    <a:pt x="743" y="264"/>
                  </a:lnTo>
                  <a:lnTo>
                    <a:pt x="734" y="278"/>
                  </a:lnTo>
                  <a:lnTo>
                    <a:pt x="724" y="293"/>
                  </a:lnTo>
                  <a:lnTo>
                    <a:pt x="712" y="310"/>
                  </a:lnTo>
                  <a:lnTo>
                    <a:pt x="701" y="327"/>
                  </a:lnTo>
                  <a:lnTo>
                    <a:pt x="691" y="341"/>
                  </a:lnTo>
                  <a:lnTo>
                    <a:pt x="679" y="355"/>
                  </a:lnTo>
                  <a:lnTo>
                    <a:pt x="666" y="372"/>
                  </a:lnTo>
                  <a:lnTo>
                    <a:pt x="653" y="389"/>
                  </a:lnTo>
                  <a:lnTo>
                    <a:pt x="640" y="405"/>
                  </a:lnTo>
                  <a:lnTo>
                    <a:pt x="626" y="421"/>
                  </a:lnTo>
                  <a:lnTo>
                    <a:pt x="614" y="434"/>
                  </a:lnTo>
                  <a:lnTo>
                    <a:pt x="597" y="452"/>
                  </a:lnTo>
                  <a:lnTo>
                    <a:pt x="583" y="467"/>
                  </a:lnTo>
                  <a:lnTo>
                    <a:pt x="569" y="480"/>
                  </a:lnTo>
                  <a:lnTo>
                    <a:pt x="552" y="495"/>
                  </a:lnTo>
                  <a:lnTo>
                    <a:pt x="541" y="506"/>
                  </a:lnTo>
                  <a:lnTo>
                    <a:pt x="525" y="519"/>
                  </a:lnTo>
                  <a:lnTo>
                    <a:pt x="510" y="532"/>
                  </a:lnTo>
                  <a:lnTo>
                    <a:pt x="493" y="546"/>
                  </a:lnTo>
                  <a:lnTo>
                    <a:pt x="478" y="558"/>
                  </a:lnTo>
                  <a:lnTo>
                    <a:pt x="461" y="571"/>
                  </a:lnTo>
                  <a:lnTo>
                    <a:pt x="439" y="586"/>
                  </a:lnTo>
                  <a:lnTo>
                    <a:pt x="421" y="599"/>
                  </a:lnTo>
                  <a:lnTo>
                    <a:pt x="401" y="613"/>
                  </a:lnTo>
                  <a:lnTo>
                    <a:pt x="381" y="627"/>
                  </a:lnTo>
                  <a:lnTo>
                    <a:pt x="359" y="639"/>
                  </a:lnTo>
                  <a:lnTo>
                    <a:pt x="468" y="791"/>
                  </a:lnTo>
                  <a:lnTo>
                    <a:pt x="33" y="595"/>
                  </a:lnTo>
                  <a:lnTo>
                    <a:pt x="0" y="209"/>
                  </a:lnTo>
                  <a:lnTo>
                    <a:pt x="91" y="318"/>
                  </a:lnTo>
                  <a:lnTo>
                    <a:pt x="112" y="309"/>
                  </a:lnTo>
                  <a:lnTo>
                    <a:pt x="132" y="298"/>
                  </a:lnTo>
                  <a:lnTo>
                    <a:pt x="159" y="285"/>
                  </a:lnTo>
                  <a:lnTo>
                    <a:pt x="185" y="270"/>
                  </a:lnTo>
                  <a:lnTo>
                    <a:pt x="212" y="251"/>
                  </a:lnTo>
                  <a:lnTo>
                    <a:pt x="235" y="235"/>
                  </a:lnTo>
                  <a:lnTo>
                    <a:pt x="256" y="217"/>
                  </a:lnTo>
                  <a:lnTo>
                    <a:pt x="278" y="199"/>
                  </a:lnTo>
                  <a:lnTo>
                    <a:pt x="295" y="181"/>
                  </a:lnTo>
                  <a:lnTo>
                    <a:pt x="314" y="162"/>
                  </a:lnTo>
                  <a:lnTo>
                    <a:pt x="333" y="140"/>
                  </a:lnTo>
                  <a:lnTo>
                    <a:pt x="349" y="121"/>
                  </a:lnTo>
                  <a:lnTo>
                    <a:pt x="366" y="100"/>
                  </a:lnTo>
                  <a:lnTo>
                    <a:pt x="380" y="82"/>
                  </a:lnTo>
                  <a:lnTo>
                    <a:pt x="395" y="57"/>
                  </a:lnTo>
                  <a:lnTo>
                    <a:pt x="409" y="35"/>
                  </a:lnTo>
                  <a:lnTo>
                    <a:pt x="416" y="17"/>
                  </a:lnTo>
                  <a:lnTo>
                    <a:pt x="424" y="0"/>
                  </a:lnTo>
                  <a:lnTo>
                    <a:pt x="792" y="174"/>
                  </a:lnTo>
                  <a:close/>
                </a:path>
              </a:pathLst>
            </a:custGeom>
            <a:solidFill>
              <a:srgbClr val="008080"/>
            </a:solidFill>
            <a:ln>
              <a:noFill/>
            </a:ln>
            <a:effectLst>
              <a:prstShdw prst="shdw17" dist="17961" dir="2700000">
                <a:srgbClr val="008080">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52" name="Freeform 24"/>
            <p:cNvSpPr>
              <a:spLocks/>
            </p:cNvSpPr>
            <p:nvPr/>
          </p:nvSpPr>
          <p:spPr bwMode="auto">
            <a:xfrm>
              <a:off x="618" y="3964"/>
              <a:ext cx="146" cy="184"/>
            </a:xfrm>
            <a:custGeom>
              <a:avLst/>
              <a:gdLst>
                <a:gd name="T0" fmla="*/ 0 w 730"/>
                <a:gd name="T1" fmla="*/ 584 h 920"/>
                <a:gd name="T2" fmla="*/ 182 w 730"/>
                <a:gd name="T3" fmla="*/ 652 h 920"/>
                <a:gd name="T4" fmla="*/ 191 w 730"/>
                <a:gd name="T5" fmla="*/ 630 h 920"/>
                <a:gd name="T6" fmla="*/ 199 w 730"/>
                <a:gd name="T7" fmla="*/ 608 h 920"/>
                <a:gd name="T8" fmla="*/ 204 w 730"/>
                <a:gd name="T9" fmla="*/ 587 h 920"/>
                <a:gd name="T10" fmla="*/ 210 w 730"/>
                <a:gd name="T11" fmla="*/ 569 h 920"/>
                <a:gd name="T12" fmla="*/ 215 w 730"/>
                <a:gd name="T13" fmla="*/ 549 h 920"/>
                <a:gd name="T14" fmla="*/ 219 w 730"/>
                <a:gd name="T15" fmla="*/ 525 h 920"/>
                <a:gd name="T16" fmla="*/ 223 w 730"/>
                <a:gd name="T17" fmla="*/ 503 h 920"/>
                <a:gd name="T18" fmla="*/ 226 w 730"/>
                <a:gd name="T19" fmla="*/ 482 h 920"/>
                <a:gd name="T20" fmla="*/ 229 w 730"/>
                <a:gd name="T21" fmla="*/ 457 h 920"/>
                <a:gd name="T22" fmla="*/ 230 w 730"/>
                <a:gd name="T23" fmla="*/ 431 h 920"/>
                <a:gd name="T24" fmla="*/ 230 w 730"/>
                <a:gd name="T25" fmla="*/ 385 h 920"/>
                <a:gd name="T26" fmla="*/ 229 w 730"/>
                <a:gd name="T27" fmla="*/ 360 h 920"/>
                <a:gd name="T28" fmla="*/ 228 w 730"/>
                <a:gd name="T29" fmla="*/ 338 h 920"/>
                <a:gd name="T30" fmla="*/ 225 w 730"/>
                <a:gd name="T31" fmla="*/ 316 h 920"/>
                <a:gd name="T32" fmla="*/ 220 w 730"/>
                <a:gd name="T33" fmla="*/ 292 h 920"/>
                <a:gd name="T34" fmla="*/ 216 w 730"/>
                <a:gd name="T35" fmla="*/ 271 h 920"/>
                <a:gd name="T36" fmla="*/ 211 w 730"/>
                <a:gd name="T37" fmla="*/ 246 h 920"/>
                <a:gd name="T38" fmla="*/ 203 w 730"/>
                <a:gd name="T39" fmla="*/ 221 h 920"/>
                <a:gd name="T40" fmla="*/ 555 w 730"/>
                <a:gd name="T41" fmla="*/ 0 h 920"/>
                <a:gd name="T42" fmla="*/ 564 w 730"/>
                <a:gd name="T43" fmla="*/ 21 h 920"/>
                <a:gd name="T44" fmla="*/ 572 w 730"/>
                <a:gd name="T45" fmla="*/ 42 h 920"/>
                <a:gd name="T46" fmla="*/ 578 w 730"/>
                <a:gd name="T47" fmla="*/ 60 h 920"/>
                <a:gd name="T48" fmla="*/ 585 w 730"/>
                <a:gd name="T49" fmla="*/ 80 h 920"/>
                <a:gd name="T50" fmla="*/ 590 w 730"/>
                <a:gd name="T51" fmla="*/ 98 h 920"/>
                <a:gd name="T52" fmla="*/ 596 w 730"/>
                <a:gd name="T53" fmla="*/ 117 h 920"/>
                <a:gd name="T54" fmla="*/ 601 w 730"/>
                <a:gd name="T55" fmla="*/ 135 h 920"/>
                <a:gd name="T56" fmla="*/ 605 w 730"/>
                <a:gd name="T57" fmla="*/ 153 h 920"/>
                <a:gd name="T58" fmla="*/ 609 w 730"/>
                <a:gd name="T59" fmla="*/ 171 h 920"/>
                <a:gd name="T60" fmla="*/ 615 w 730"/>
                <a:gd name="T61" fmla="*/ 192 h 920"/>
                <a:gd name="T62" fmla="*/ 618 w 730"/>
                <a:gd name="T63" fmla="*/ 215 h 920"/>
                <a:gd name="T64" fmla="*/ 622 w 730"/>
                <a:gd name="T65" fmla="*/ 235 h 920"/>
                <a:gd name="T66" fmla="*/ 627 w 730"/>
                <a:gd name="T67" fmla="*/ 256 h 920"/>
                <a:gd name="T68" fmla="*/ 630 w 730"/>
                <a:gd name="T69" fmla="*/ 279 h 920"/>
                <a:gd name="T70" fmla="*/ 631 w 730"/>
                <a:gd name="T71" fmla="*/ 303 h 920"/>
                <a:gd name="T72" fmla="*/ 633 w 730"/>
                <a:gd name="T73" fmla="*/ 329 h 920"/>
                <a:gd name="T74" fmla="*/ 635 w 730"/>
                <a:gd name="T75" fmla="*/ 353 h 920"/>
                <a:gd name="T76" fmla="*/ 635 w 730"/>
                <a:gd name="T77" fmla="*/ 377 h 920"/>
                <a:gd name="T78" fmla="*/ 635 w 730"/>
                <a:gd name="T79" fmla="*/ 403 h 920"/>
                <a:gd name="T80" fmla="*/ 635 w 730"/>
                <a:gd name="T81" fmla="*/ 435 h 920"/>
                <a:gd name="T82" fmla="*/ 634 w 730"/>
                <a:gd name="T83" fmla="*/ 465 h 920"/>
                <a:gd name="T84" fmla="*/ 633 w 730"/>
                <a:gd name="T85" fmla="*/ 485 h 920"/>
                <a:gd name="T86" fmla="*/ 631 w 730"/>
                <a:gd name="T87" fmla="*/ 508 h 920"/>
                <a:gd name="T88" fmla="*/ 630 w 730"/>
                <a:gd name="T89" fmla="*/ 531 h 920"/>
                <a:gd name="T90" fmla="*/ 626 w 730"/>
                <a:gd name="T91" fmla="*/ 558 h 920"/>
                <a:gd name="T92" fmla="*/ 621 w 730"/>
                <a:gd name="T93" fmla="*/ 581 h 920"/>
                <a:gd name="T94" fmla="*/ 617 w 730"/>
                <a:gd name="T95" fmla="*/ 604 h 920"/>
                <a:gd name="T96" fmla="*/ 612 w 730"/>
                <a:gd name="T97" fmla="*/ 631 h 920"/>
                <a:gd name="T98" fmla="*/ 606 w 730"/>
                <a:gd name="T99" fmla="*/ 651 h 920"/>
                <a:gd name="T100" fmla="*/ 601 w 730"/>
                <a:gd name="T101" fmla="*/ 677 h 920"/>
                <a:gd name="T102" fmla="*/ 594 w 730"/>
                <a:gd name="T103" fmla="*/ 700 h 920"/>
                <a:gd name="T104" fmla="*/ 587 w 730"/>
                <a:gd name="T105" fmla="*/ 722 h 920"/>
                <a:gd name="T106" fmla="*/ 579 w 730"/>
                <a:gd name="T107" fmla="*/ 746 h 920"/>
                <a:gd name="T108" fmla="*/ 569 w 730"/>
                <a:gd name="T109" fmla="*/ 775 h 920"/>
                <a:gd name="T110" fmla="*/ 559 w 730"/>
                <a:gd name="T111" fmla="*/ 804 h 920"/>
                <a:gd name="T112" fmla="*/ 730 w 730"/>
                <a:gd name="T113" fmla="*/ 874 h 920"/>
                <a:gd name="T114" fmla="*/ 299 w 730"/>
                <a:gd name="T115" fmla="*/ 920 h 920"/>
                <a:gd name="T116" fmla="*/ 0 w 730"/>
                <a:gd name="T117" fmla="*/ 58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920">
                  <a:moveTo>
                    <a:pt x="0" y="584"/>
                  </a:moveTo>
                  <a:lnTo>
                    <a:pt x="182" y="652"/>
                  </a:lnTo>
                  <a:lnTo>
                    <a:pt x="191" y="630"/>
                  </a:lnTo>
                  <a:lnTo>
                    <a:pt x="199" y="608"/>
                  </a:lnTo>
                  <a:lnTo>
                    <a:pt x="204" y="587"/>
                  </a:lnTo>
                  <a:lnTo>
                    <a:pt x="210" y="569"/>
                  </a:lnTo>
                  <a:lnTo>
                    <a:pt x="215" y="549"/>
                  </a:lnTo>
                  <a:lnTo>
                    <a:pt x="219" y="525"/>
                  </a:lnTo>
                  <a:lnTo>
                    <a:pt x="223" y="503"/>
                  </a:lnTo>
                  <a:lnTo>
                    <a:pt x="226" y="482"/>
                  </a:lnTo>
                  <a:lnTo>
                    <a:pt x="229" y="457"/>
                  </a:lnTo>
                  <a:lnTo>
                    <a:pt x="230" y="431"/>
                  </a:lnTo>
                  <a:lnTo>
                    <a:pt x="230" y="385"/>
                  </a:lnTo>
                  <a:lnTo>
                    <a:pt x="229" y="360"/>
                  </a:lnTo>
                  <a:lnTo>
                    <a:pt x="228" y="338"/>
                  </a:lnTo>
                  <a:lnTo>
                    <a:pt x="225" y="316"/>
                  </a:lnTo>
                  <a:lnTo>
                    <a:pt x="220" y="292"/>
                  </a:lnTo>
                  <a:lnTo>
                    <a:pt x="216" y="271"/>
                  </a:lnTo>
                  <a:lnTo>
                    <a:pt x="211" y="246"/>
                  </a:lnTo>
                  <a:lnTo>
                    <a:pt x="203" y="221"/>
                  </a:lnTo>
                  <a:lnTo>
                    <a:pt x="555" y="0"/>
                  </a:lnTo>
                  <a:lnTo>
                    <a:pt x="564" y="21"/>
                  </a:lnTo>
                  <a:lnTo>
                    <a:pt x="572" y="42"/>
                  </a:lnTo>
                  <a:lnTo>
                    <a:pt x="578" y="60"/>
                  </a:lnTo>
                  <a:lnTo>
                    <a:pt x="585" y="80"/>
                  </a:lnTo>
                  <a:lnTo>
                    <a:pt x="590" y="98"/>
                  </a:lnTo>
                  <a:lnTo>
                    <a:pt x="596" y="117"/>
                  </a:lnTo>
                  <a:lnTo>
                    <a:pt x="601" y="135"/>
                  </a:lnTo>
                  <a:lnTo>
                    <a:pt x="605" y="153"/>
                  </a:lnTo>
                  <a:lnTo>
                    <a:pt x="609" y="171"/>
                  </a:lnTo>
                  <a:lnTo>
                    <a:pt x="615" y="192"/>
                  </a:lnTo>
                  <a:lnTo>
                    <a:pt x="618" y="215"/>
                  </a:lnTo>
                  <a:lnTo>
                    <a:pt x="622" y="235"/>
                  </a:lnTo>
                  <a:lnTo>
                    <a:pt x="627" y="256"/>
                  </a:lnTo>
                  <a:lnTo>
                    <a:pt x="630" y="279"/>
                  </a:lnTo>
                  <a:lnTo>
                    <a:pt x="631" y="303"/>
                  </a:lnTo>
                  <a:lnTo>
                    <a:pt x="633" y="329"/>
                  </a:lnTo>
                  <a:lnTo>
                    <a:pt x="635" y="353"/>
                  </a:lnTo>
                  <a:lnTo>
                    <a:pt x="635" y="377"/>
                  </a:lnTo>
                  <a:lnTo>
                    <a:pt x="635" y="403"/>
                  </a:lnTo>
                  <a:lnTo>
                    <a:pt x="635" y="435"/>
                  </a:lnTo>
                  <a:lnTo>
                    <a:pt x="634" y="465"/>
                  </a:lnTo>
                  <a:lnTo>
                    <a:pt x="633" y="485"/>
                  </a:lnTo>
                  <a:lnTo>
                    <a:pt x="631" y="508"/>
                  </a:lnTo>
                  <a:lnTo>
                    <a:pt x="630" y="531"/>
                  </a:lnTo>
                  <a:lnTo>
                    <a:pt x="626" y="558"/>
                  </a:lnTo>
                  <a:lnTo>
                    <a:pt x="621" y="581"/>
                  </a:lnTo>
                  <a:lnTo>
                    <a:pt x="617" y="604"/>
                  </a:lnTo>
                  <a:lnTo>
                    <a:pt x="612" y="631"/>
                  </a:lnTo>
                  <a:lnTo>
                    <a:pt x="606" y="651"/>
                  </a:lnTo>
                  <a:lnTo>
                    <a:pt x="601" y="677"/>
                  </a:lnTo>
                  <a:lnTo>
                    <a:pt x="594" y="700"/>
                  </a:lnTo>
                  <a:lnTo>
                    <a:pt x="587" y="722"/>
                  </a:lnTo>
                  <a:lnTo>
                    <a:pt x="579" y="746"/>
                  </a:lnTo>
                  <a:lnTo>
                    <a:pt x="569" y="775"/>
                  </a:lnTo>
                  <a:lnTo>
                    <a:pt x="559" y="804"/>
                  </a:lnTo>
                  <a:lnTo>
                    <a:pt x="730" y="874"/>
                  </a:lnTo>
                  <a:lnTo>
                    <a:pt x="299" y="920"/>
                  </a:lnTo>
                  <a:lnTo>
                    <a:pt x="0" y="584"/>
                  </a:lnTo>
                  <a:close/>
                </a:path>
              </a:pathLst>
            </a:custGeom>
            <a:solidFill>
              <a:srgbClr val="0000FF"/>
            </a:solidFill>
            <a:ln>
              <a:noFill/>
            </a:ln>
            <a:effectLst>
              <a:prstShdw prst="shdw17" dist="17961" dir="2700000">
                <a:srgbClr val="0000FF">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53" name="Freeform 25"/>
            <p:cNvSpPr>
              <a:spLocks/>
            </p:cNvSpPr>
            <p:nvPr/>
          </p:nvSpPr>
          <p:spPr bwMode="auto">
            <a:xfrm>
              <a:off x="591" y="3858"/>
              <a:ext cx="171" cy="162"/>
            </a:xfrm>
            <a:custGeom>
              <a:avLst/>
              <a:gdLst>
                <a:gd name="T0" fmla="*/ 174 w 855"/>
                <a:gd name="T1" fmla="*/ 0 h 812"/>
                <a:gd name="T2" fmla="*/ 191 w 855"/>
                <a:gd name="T3" fmla="*/ 8 h 812"/>
                <a:gd name="T4" fmla="*/ 205 w 855"/>
                <a:gd name="T5" fmla="*/ 16 h 812"/>
                <a:gd name="T6" fmla="*/ 221 w 855"/>
                <a:gd name="T7" fmla="*/ 24 h 812"/>
                <a:gd name="T8" fmla="*/ 235 w 855"/>
                <a:gd name="T9" fmla="*/ 31 h 812"/>
                <a:gd name="T10" fmla="*/ 250 w 855"/>
                <a:gd name="T11" fmla="*/ 40 h 812"/>
                <a:gd name="T12" fmla="*/ 264 w 855"/>
                <a:gd name="T13" fmla="*/ 49 h 812"/>
                <a:gd name="T14" fmla="*/ 278 w 855"/>
                <a:gd name="T15" fmla="*/ 58 h 812"/>
                <a:gd name="T16" fmla="*/ 292 w 855"/>
                <a:gd name="T17" fmla="*/ 67 h 812"/>
                <a:gd name="T18" fmla="*/ 309 w 855"/>
                <a:gd name="T19" fmla="*/ 79 h 812"/>
                <a:gd name="T20" fmla="*/ 327 w 855"/>
                <a:gd name="T21" fmla="*/ 92 h 812"/>
                <a:gd name="T22" fmla="*/ 342 w 855"/>
                <a:gd name="T23" fmla="*/ 101 h 812"/>
                <a:gd name="T24" fmla="*/ 356 w 855"/>
                <a:gd name="T25" fmla="*/ 113 h 812"/>
                <a:gd name="T26" fmla="*/ 373 w 855"/>
                <a:gd name="T27" fmla="*/ 125 h 812"/>
                <a:gd name="T28" fmla="*/ 390 w 855"/>
                <a:gd name="T29" fmla="*/ 138 h 812"/>
                <a:gd name="T30" fmla="*/ 405 w 855"/>
                <a:gd name="T31" fmla="*/ 151 h 812"/>
                <a:gd name="T32" fmla="*/ 420 w 855"/>
                <a:gd name="T33" fmla="*/ 165 h 812"/>
                <a:gd name="T34" fmla="*/ 434 w 855"/>
                <a:gd name="T35" fmla="*/ 178 h 812"/>
                <a:gd name="T36" fmla="*/ 452 w 855"/>
                <a:gd name="T37" fmla="*/ 194 h 812"/>
                <a:gd name="T38" fmla="*/ 467 w 855"/>
                <a:gd name="T39" fmla="*/ 208 h 812"/>
                <a:gd name="T40" fmla="*/ 480 w 855"/>
                <a:gd name="T41" fmla="*/ 222 h 812"/>
                <a:gd name="T42" fmla="*/ 495 w 855"/>
                <a:gd name="T43" fmla="*/ 238 h 812"/>
                <a:gd name="T44" fmla="*/ 507 w 855"/>
                <a:gd name="T45" fmla="*/ 250 h 812"/>
                <a:gd name="T46" fmla="*/ 520 w 855"/>
                <a:gd name="T47" fmla="*/ 265 h 812"/>
                <a:gd name="T48" fmla="*/ 533 w 855"/>
                <a:gd name="T49" fmla="*/ 280 h 812"/>
                <a:gd name="T50" fmla="*/ 547 w 855"/>
                <a:gd name="T51" fmla="*/ 299 h 812"/>
                <a:gd name="T52" fmla="*/ 559 w 855"/>
                <a:gd name="T53" fmla="*/ 314 h 812"/>
                <a:gd name="T54" fmla="*/ 572 w 855"/>
                <a:gd name="T55" fmla="*/ 331 h 812"/>
                <a:gd name="T56" fmla="*/ 587 w 855"/>
                <a:gd name="T57" fmla="*/ 351 h 812"/>
                <a:gd name="T58" fmla="*/ 600 w 855"/>
                <a:gd name="T59" fmla="*/ 370 h 812"/>
                <a:gd name="T60" fmla="*/ 614 w 855"/>
                <a:gd name="T61" fmla="*/ 390 h 812"/>
                <a:gd name="T62" fmla="*/ 627 w 855"/>
                <a:gd name="T63" fmla="*/ 411 h 812"/>
                <a:gd name="T64" fmla="*/ 639 w 855"/>
                <a:gd name="T65" fmla="*/ 432 h 812"/>
                <a:gd name="T66" fmla="*/ 652 w 855"/>
                <a:gd name="T67" fmla="*/ 455 h 812"/>
                <a:gd name="T68" fmla="*/ 661 w 855"/>
                <a:gd name="T69" fmla="*/ 474 h 812"/>
                <a:gd name="T70" fmla="*/ 671 w 855"/>
                <a:gd name="T71" fmla="*/ 493 h 812"/>
                <a:gd name="T72" fmla="*/ 680 w 855"/>
                <a:gd name="T73" fmla="*/ 514 h 812"/>
                <a:gd name="T74" fmla="*/ 685 w 855"/>
                <a:gd name="T75" fmla="*/ 529 h 812"/>
                <a:gd name="T76" fmla="*/ 855 w 855"/>
                <a:gd name="T77" fmla="*/ 463 h 812"/>
                <a:gd name="T78" fmla="*/ 591 w 855"/>
                <a:gd name="T79" fmla="*/ 812 h 812"/>
                <a:gd name="T80" fmla="*/ 124 w 855"/>
                <a:gd name="T81" fmla="*/ 755 h 812"/>
                <a:gd name="T82" fmla="*/ 309 w 855"/>
                <a:gd name="T83" fmla="*/ 680 h 812"/>
                <a:gd name="T84" fmla="*/ 297 w 855"/>
                <a:gd name="T85" fmla="*/ 656 h 812"/>
                <a:gd name="T86" fmla="*/ 285 w 855"/>
                <a:gd name="T87" fmla="*/ 632 h 812"/>
                <a:gd name="T88" fmla="*/ 269 w 855"/>
                <a:gd name="T89" fmla="*/ 606 h 812"/>
                <a:gd name="T90" fmla="*/ 251 w 855"/>
                <a:gd name="T91" fmla="*/ 579 h 812"/>
                <a:gd name="T92" fmla="*/ 235 w 855"/>
                <a:gd name="T93" fmla="*/ 556 h 812"/>
                <a:gd name="T94" fmla="*/ 217 w 855"/>
                <a:gd name="T95" fmla="*/ 535 h 812"/>
                <a:gd name="T96" fmla="*/ 199 w 855"/>
                <a:gd name="T97" fmla="*/ 513 h 812"/>
                <a:gd name="T98" fmla="*/ 181 w 855"/>
                <a:gd name="T99" fmla="*/ 495 h 812"/>
                <a:gd name="T100" fmla="*/ 162 w 855"/>
                <a:gd name="T101" fmla="*/ 478 h 812"/>
                <a:gd name="T102" fmla="*/ 141 w 855"/>
                <a:gd name="T103" fmla="*/ 458 h 812"/>
                <a:gd name="T104" fmla="*/ 120 w 855"/>
                <a:gd name="T105" fmla="*/ 442 h 812"/>
                <a:gd name="T106" fmla="*/ 101 w 855"/>
                <a:gd name="T107" fmla="*/ 426 h 812"/>
                <a:gd name="T108" fmla="*/ 81 w 855"/>
                <a:gd name="T109" fmla="*/ 412 h 812"/>
                <a:gd name="T110" fmla="*/ 57 w 855"/>
                <a:gd name="T111" fmla="*/ 397 h 812"/>
                <a:gd name="T112" fmla="*/ 34 w 855"/>
                <a:gd name="T113" fmla="*/ 383 h 812"/>
                <a:gd name="T114" fmla="*/ 17 w 855"/>
                <a:gd name="T115" fmla="*/ 375 h 812"/>
                <a:gd name="T116" fmla="*/ 0 w 855"/>
                <a:gd name="T117" fmla="*/ 365 h 812"/>
                <a:gd name="T118" fmla="*/ 174 w 855"/>
                <a:gd name="T1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5" h="812">
                  <a:moveTo>
                    <a:pt x="174" y="0"/>
                  </a:moveTo>
                  <a:lnTo>
                    <a:pt x="191" y="8"/>
                  </a:lnTo>
                  <a:lnTo>
                    <a:pt x="205" y="16"/>
                  </a:lnTo>
                  <a:lnTo>
                    <a:pt x="221" y="24"/>
                  </a:lnTo>
                  <a:lnTo>
                    <a:pt x="235" y="31"/>
                  </a:lnTo>
                  <a:lnTo>
                    <a:pt x="250" y="40"/>
                  </a:lnTo>
                  <a:lnTo>
                    <a:pt x="264" y="49"/>
                  </a:lnTo>
                  <a:lnTo>
                    <a:pt x="278" y="58"/>
                  </a:lnTo>
                  <a:lnTo>
                    <a:pt x="292" y="67"/>
                  </a:lnTo>
                  <a:lnTo>
                    <a:pt x="309" y="79"/>
                  </a:lnTo>
                  <a:lnTo>
                    <a:pt x="327" y="92"/>
                  </a:lnTo>
                  <a:lnTo>
                    <a:pt x="342" y="101"/>
                  </a:lnTo>
                  <a:lnTo>
                    <a:pt x="356" y="113"/>
                  </a:lnTo>
                  <a:lnTo>
                    <a:pt x="373" y="125"/>
                  </a:lnTo>
                  <a:lnTo>
                    <a:pt x="390" y="138"/>
                  </a:lnTo>
                  <a:lnTo>
                    <a:pt x="405" y="151"/>
                  </a:lnTo>
                  <a:lnTo>
                    <a:pt x="420" y="165"/>
                  </a:lnTo>
                  <a:lnTo>
                    <a:pt x="434" y="178"/>
                  </a:lnTo>
                  <a:lnTo>
                    <a:pt x="452" y="194"/>
                  </a:lnTo>
                  <a:lnTo>
                    <a:pt x="467" y="208"/>
                  </a:lnTo>
                  <a:lnTo>
                    <a:pt x="480" y="222"/>
                  </a:lnTo>
                  <a:lnTo>
                    <a:pt x="495" y="238"/>
                  </a:lnTo>
                  <a:lnTo>
                    <a:pt x="507" y="250"/>
                  </a:lnTo>
                  <a:lnTo>
                    <a:pt x="520" y="265"/>
                  </a:lnTo>
                  <a:lnTo>
                    <a:pt x="533" y="280"/>
                  </a:lnTo>
                  <a:lnTo>
                    <a:pt x="547" y="299"/>
                  </a:lnTo>
                  <a:lnTo>
                    <a:pt x="559" y="314"/>
                  </a:lnTo>
                  <a:lnTo>
                    <a:pt x="572" y="331"/>
                  </a:lnTo>
                  <a:lnTo>
                    <a:pt x="587" y="351"/>
                  </a:lnTo>
                  <a:lnTo>
                    <a:pt x="600" y="370"/>
                  </a:lnTo>
                  <a:lnTo>
                    <a:pt x="614" y="390"/>
                  </a:lnTo>
                  <a:lnTo>
                    <a:pt x="627" y="411"/>
                  </a:lnTo>
                  <a:lnTo>
                    <a:pt x="639" y="432"/>
                  </a:lnTo>
                  <a:lnTo>
                    <a:pt x="652" y="455"/>
                  </a:lnTo>
                  <a:lnTo>
                    <a:pt x="661" y="474"/>
                  </a:lnTo>
                  <a:lnTo>
                    <a:pt x="671" y="493"/>
                  </a:lnTo>
                  <a:lnTo>
                    <a:pt x="680" y="514"/>
                  </a:lnTo>
                  <a:lnTo>
                    <a:pt x="685" y="529"/>
                  </a:lnTo>
                  <a:lnTo>
                    <a:pt x="855" y="463"/>
                  </a:lnTo>
                  <a:lnTo>
                    <a:pt x="591" y="812"/>
                  </a:lnTo>
                  <a:lnTo>
                    <a:pt x="124" y="755"/>
                  </a:lnTo>
                  <a:lnTo>
                    <a:pt x="309" y="680"/>
                  </a:lnTo>
                  <a:lnTo>
                    <a:pt x="297" y="656"/>
                  </a:lnTo>
                  <a:lnTo>
                    <a:pt x="285" y="632"/>
                  </a:lnTo>
                  <a:lnTo>
                    <a:pt x="269" y="606"/>
                  </a:lnTo>
                  <a:lnTo>
                    <a:pt x="251" y="579"/>
                  </a:lnTo>
                  <a:lnTo>
                    <a:pt x="235" y="556"/>
                  </a:lnTo>
                  <a:lnTo>
                    <a:pt x="217" y="535"/>
                  </a:lnTo>
                  <a:lnTo>
                    <a:pt x="199" y="513"/>
                  </a:lnTo>
                  <a:lnTo>
                    <a:pt x="181" y="495"/>
                  </a:lnTo>
                  <a:lnTo>
                    <a:pt x="162" y="478"/>
                  </a:lnTo>
                  <a:lnTo>
                    <a:pt x="141" y="458"/>
                  </a:lnTo>
                  <a:lnTo>
                    <a:pt x="120" y="442"/>
                  </a:lnTo>
                  <a:lnTo>
                    <a:pt x="101" y="426"/>
                  </a:lnTo>
                  <a:lnTo>
                    <a:pt x="81" y="412"/>
                  </a:lnTo>
                  <a:lnTo>
                    <a:pt x="57" y="397"/>
                  </a:lnTo>
                  <a:lnTo>
                    <a:pt x="34" y="383"/>
                  </a:lnTo>
                  <a:lnTo>
                    <a:pt x="17" y="375"/>
                  </a:lnTo>
                  <a:lnTo>
                    <a:pt x="0" y="365"/>
                  </a:lnTo>
                  <a:lnTo>
                    <a:pt x="174" y="0"/>
                  </a:lnTo>
                  <a:close/>
                </a:path>
              </a:pathLst>
            </a:custGeom>
            <a:solidFill>
              <a:srgbClr val="00FF00"/>
            </a:solidFill>
            <a:ln>
              <a:noFill/>
            </a:ln>
            <a:effectLst>
              <a:prstShdw prst="shdw17" dist="17961" dir="2700000">
                <a:srgbClr val="00FF00">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sp>
          <p:nvSpPr>
            <p:cNvPr id="22554" name="Freeform 26"/>
            <p:cNvSpPr>
              <a:spLocks/>
            </p:cNvSpPr>
            <p:nvPr/>
          </p:nvSpPr>
          <p:spPr bwMode="auto">
            <a:xfrm>
              <a:off x="471" y="3816"/>
              <a:ext cx="166" cy="133"/>
            </a:xfrm>
            <a:custGeom>
              <a:avLst/>
              <a:gdLst>
                <a:gd name="T0" fmla="*/ 440 w 826"/>
                <a:gd name="T1" fmla="*/ 665 h 665"/>
                <a:gd name="T2" fmla="*/ 494 w 826"/>
                <a:gd name="T3" fmla="*/ 536 h 665"/>
                <a:gd name="T4" fmla="*/ 477 w 826"/>
                <a:gd name="T5" fmla="*/ 530 h 665"/>
                <a:gd name="T6" fmla="*/ 458 w 826"/>
                <a:gd name="T7" fmla="*/ 526 h 665"/>
                <a:gd name="T8" fmla="*/ 433 w 826"/>
                <a:gd name="T9" fmla="*/ 521 h 665"/>
                <a:gd name="T10" fmla="*/ 412 w 826"/>
                <a:gd name="T11" fmla="*/ 517 h 665"/>
                <a:gd name="T12" fmla="*/ 390 w 826"/>
                <a:gd name="T13" fmla="*/ 514 h 665"/>
                <a:gd name="T14" fmla="*/ 365 w 826"/>
                <a:gd name="T15" fmla="*/ 512 h 665"/>
                <a:gd name="T16" fmla="*/ 339 w 826"/>
                <a:gd name="T17" fmla="*/ 510 h 665"/>
                <a:gd name="T18" fmla="*/ 292 w 826"/>
                <a:gd name="T19" fmla="*/ 510 h 665"/>
                <a:gd name="T20" fmla="*/ 269 w 826"/>
                <a:gd name="T21" fmla="*/ 511 h 665"/>
                <a:gd name="T22" fmla="*/ 246 w 826"/>
                <a:gd name="T23" fmla="*/ 513 h 665"/>
                <a:gd name="T24" fmla="*/ 223 w 826"/>
                <a:gd name="T25" fmla="*/ 515 h 665"/>
                <a:gd name="T26" fmla="*/ 200 w 826"/>
                <a:gd name="T27" fmla="*/ 520 h 665"/>
                <a:gd name="T28" fmla="*/ 179 w 826"/>
                <a:gd name="T29" fmla="*/ 524 h 665"/>
                <a:gd name="T30" fmla="*/ 153 w 826"/>
                <a:gd name="T31" fmla="*/ 529 h 665"/>
                <a:gd name="T32" fmla="*/ 130 w 826"/>
                <a:gd name="T33" fmla="*/ 537 h 665"/>
                <a:gd name="T34" fmla="*/ 190 w 826"/>
                <a:gd name="T35" fmla="*/ 263 h 665"/>
                <a:gd name="T36" fmla="*/ 0 w 826"/>
                <a:gd name="T37" fmla="*/ 154 h 665"/>
                <a:gd name="T38" fmla="*/ 9 w 826"/>
                <a:gd name="T39" fmla="*/ 151 h 665"/>
                <a:gd name="T40" fmla="*/ 29 w 826"/>
                <a:gd name="T41" fmla="*/ 144 h 665"/>
                <a:gd name="T42" fmla="*/ 44 w 826"/>
                <a:gd name="T43" fmla="*/ 140 h 665"/>
                <a:gd name="T44" fmla="*/ 61 w 826"/>
                <a:gd name="T45" fmla="*/ 135 h 665"/>
                <a:gd name="T46" fmla="*/ 82 w 826"/>
                <a:gd name="T47" fmla="*/ 130 h 665"/>
                <a:gd name="T48" fmla="*/ 99 w 826"/>
                <a:gd name="T49" fmla="*/ 126 h 665"/>
                <a:gd name="T50" fmla="*/ 122 w 826"/>
                <a:gd name="T51" fmla="*/ 121 h 665"/>
                <a:gd name="T52" fmla="*/ 141 w 826"/>
                <a:gd name="T53" fmla="*/ 117 h 665"/>
                <a:gd name="T54" fmla="*/ 164 w 826"/>
                <a:gd name="T55" fmla="*/ 114 h 665"/>
                <a:gd name="T56" fmla="*/ 188 w 826"/>
                <a:gd name="T57" fmla="*/ 111 h 665"/>
                <a:gd name="T58" fmla="*/ 210 w 826"/>
                <a:gd name="T59" fmla="*/ 109 h 665"/>
                <a:gd name="T60" fmla="*/ 236 w 826"/>
                <a:gd name="T61" fmla="*/ 108 h 665"/>
                <a:gd name="T62" fmla="*/ 261 w 826"/>
                <a:gd name="T63" fmla="*/ 105 h 665"/>
                <a:gd name="T64" fmla="*/ 286 w 826"/>
                <a:gd name="T65" fmla="*/ 105 h 665"/>
                <a:gd name="T66" fmla="*/ 312 w 826"/>
                <a:gd name="T67" fmla="*/ 105 h 665"/>
                <a:gd name="T68" fmla="*/ 344 w 826"/>
                <a:gd name="T69" fmla="*/ 105 h 665"/>
                <a:gd name="T70" fmla="*/ 373 w 826"/>
                <a:gd name="T71" fmla="*/ 107 h 665"/>
                <a:gd name="T72" fmla="*/ 393 w 826"/>
                <a:gd name="T73" fmla="*/ 108 h 665"/>
                <a:gd name="T74" fmla="*/ 417 w 826"/>
                <a:gd name="T75" fmla="*/ 110 h 665"/>
                <a:gd name="T76" fmla="*/ 439 w 826"/>
                <a:gd name="T77" fmla="*/ 112 h 665"/>
                <a:gd name="T78" fmla="*/ 466 w 826"/>
                <a:gd name="T79" fmla="*/ 115 h 665"/>
                <a:gd name="T80" fmla="*/ 489 w 826"/>
                <a:gd name="T81" fmla="*/ 119 h 665"/>
                <a:gd name="T82" fmla="*/ 511 w 826"/>
                <a:gd name="T83" fmla="*/ 124 h 665"/>
                <a:gd name="T84" fmla="*/ 539 w 826"/>
                <a:gd name="T85" fmla="*/ 129 h 665"/>
                <a:gd name="T86" fmla="*/ 560 w 826"/>
                <a:gd name="T87" fmla="*/ 135 h 665"/>
                <a:gd name="T88" fmla="*/ 586 w 826"/>
                <a:gd name="T89" fmla="*/ 141 h 665"/>
                <a:gd name="T90" fmla="*/ 608 w 826"/>
                <a:gd name="T91" fmla="*/ 146 h 665"/>
                <a:gd name="T92" fmla="*/ 632 w 826"/>
                <a:gd name="T93" fmla="*/ 154 h 665"/>
                <a:gd name="T94" fmla="*/ 655 w 826"/>
                <a:gd name="T95" fmla="*/ 162 h 665"/>
                <a:gd name="T96" fmla="*/ 726 w 826"/>
                <a:gd name="T97" fmla="*/ 0 h 665"/>
                <a:gd name="T98" fmla="*/ 826 w 826"/>
                <a:gd name="T99" fmla="*/ 451 h 665"/>
                <a:gd name="T100" fmla="*/ 440 w 826"/>
                <a:gd name="T101"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6" h="665">
                  <a:moveTo>
                    <a:pt x="440" y="665"/>
                  </a:moveTo>
                  <a:lnTo>
                    <a:pt x="494" y="536"/>
                  </a:lnTo>
                  <a:lnTo>
                    <a:pt x="477" y="530"/>
                  </a:lnTo>
                  <a:lnTo>
                    <a:pt x="458" y="526"/>
                  </a:lnTo>
                  <a:lnTo>
                    <a:pt x="433" y="521"/>
                  </a:lnTo>
                  <a:lnTo>
                    <a:pt x="412" y="517"/>
                  </a:lnTo>
                  <a:lnTo>
                    <a:pt x="390" y="514"/>
                  </a:lnTo>
                  <a:lnTo>
                    <a:pt x="365" y="512"/>
                  </a:lnTo>
                  <a:lnTo>
                    <a:pt x="339" y="510"/>
                  </a:lnTo>
                  <a:lnTo>
                    <a:pt x="292" y="510"/>
                  </a:lnTo>
                  <a:lnTo>
                    <a:pt x="269" y="511"/>
                  </a:lnTo>
                  <a:lnTo>
                    <a:pt x="246" y="513"/>
                  </a:lnTo>
                  <a:lnTo>
                    <a:pt x="223" y="515"/>
                  </a:lnTo>
                  <a:lnTo>
                    <a:pt x="200" y="520"/>
                  </a:lnTo>
                  <a:lnTo>
                    <a:pt x="179" y="524"/>
                  </a:lnTo>
                  <a:lnTo>
                    <a:pt x="153" y="529"/>
                  </a:lnTo>
                  <a:lnTo>
                    <a:pt x="130" y="537"/>
                  </a:lnTo>
                  <a:lnTo>
                    <a:pt x="190" y="263"/>
                  </a:lnTo>
                  <a:lnTo>
                    <a:pt x="0" y="154"/>
                  </a:lnTo>
                  <a:lnTo>
                    <a:pt x="9" y="151"/>
                  </a:lnTo>
                  <a:lnTo>
                    <a:pt x="29" y="144"/>
                  </a:lnTo>
                  <a:lnTo>
                    <a:pt x="44" y="140"/>
                  </a:lnTo>
                  <a:lnTo>
                    <a:pt x="61" y="135"/>
                  </a:lnTo>
                  <a:lnTo>
                    <a:pt x="82" y="130"/>
                  </a:lnTo>
                  <a:lnTo>
                    <a:pt x="99" y="126"/>
                  </a:lnTo>
                  <a:lnTo>
                    <a:pt x="122" y="121"/>
                  </a:lnTo>
                  <a:lnTo>
                    <a:pt x="141" y="117"/>
                  </a:lnTo>
                  <a:lnTo>
                    <a:pt x="164" y="114"/>
                  </a:lnTo>
                  <a:lnTo>
                    <a:pt x="188" y="111"/>
                  </a:lnTo>
                  <a:lnTo>
                    <a:pt x="210" y="109"/>
                  </a:lnTo>
                  <a:lnTo>
                    <a:pt x="236" y="108"/>
                  </a:lnTo>
                  <a:lnTo>
                    <a:pt x="261" y="105"/>
                  </a:lnTo>
                  <a:lnTo>
                    <a:pt x="286" y="105"/>
                  </a:lnTo>
                  <a:lnTo>
                    <a:pt x="312" y="105"/>
                  </a:lnTo>
                  <a:lnTo>
                    <a:pt x="344" y="105"/>
                  </a:lnTo>
                  <a:lnTo>
                    <a:pt x="373" y="107"/>
                  </a:lnTo>
                  <a:lnTo>
                    <a:pt x="393" y="108"/>
                  </a:lnTo>
                  <a:lnTo>
                    <a:pt x="417" y="110"/>
                  </a:lnTo>
                  <a:lnTo>
                    <a:pt x="439" y="112"/>
                  </a:lnTo>
                  <a:lnTo>
                    <a:pt x="466" y="115"/>
                  </a:lnTo>
                  <a:lnTo>
                    <a:pt x="489" y="119"/>
                  </a:lnTo>
                  <a:lnTo>
                    <a:pt x="511" y="124"/>
                  </a:lnTo>
                  <a:lnTo>
                    <a:pt x="539" y="129"/>
                  </a:lnTo>
                  <a:lnTo>
                    <a:pt x="560" y="135"/>
                  </a:lnTo>
                  <a:lnTo>
                    <a:pt x="586" y="141"/>
                  </a:lnTo>
                  <a:lnTo>
                    <a:pt x="608" y="146"/>
                  </a:lnTo>
                  <a:lnTo>
                    <a:pt x="632" y="154"/>
                  </a:lnTo>
                  <a:lnTo>
                    <a:pt x="655" y="162"/>
                  </a:lnTo>
                  <a:lnTo>
                    <a:pt x="726" y="0"/>
                  </a:lnTo>
                  <a:lnTo>
                    <a:pt x="826" y="451"/>
                  </a:lnTo>
                  <a:lnTo>
                    <a:pt x="440" y="665"/>
                  </a:lnTo>
                  <a:close/>
                </a:path>
              </a:pathLst>
            </a:cu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3175">
                  <a:solidFill>
                    <a:srgbClr val="000000"/>
                  </a:solidFill>
                  <a:prstDash val="solid"/>
                  <a:round/>
                  <a:headEnd/>
                  <a:tailEnd/>
                </a14:hiddenLine>
              </a:ext>
            </a:extLst>
          </p:spPr>
          <p:txBody>
            <a:bodyPr/>
            <a:lstStyle/>
            <a:p>
              <a:endParaRPr lang="fa-IR"/>
            </a:p>
          </p:txBody>
        </p:sp>
      </p:gr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5"/>
          <p:cNvSpPr>
            <a:spLocks noGrp="1"/>
          </p:cNvSpPr>
          <p:nvPr>
            <p:ph type="sldNum" sz="quarter" idx="12"/>
          </p:nvPr>
        </p:nvSpPr>
        <p:spPr/>
        <p:txBody>
          <a:bodyPr/>
          <a:lstStyle/>
          <a:p>
            <a:fld id="{20EEDA89-B579-4EF2-9A30-8E1B7EFC27FA}" type="slidenum">
              <a:rPr lang="en-US" altLang="fa-IR"/>
              <a:pPr/>
              <a:t>18</a:t>
            </a:fld>
            <a:endParaRPr lang="en-US" altLang="fa-IR"/>
          </a:p>
        </p:txBody>
      </p:sp>
      <p:grpSp>
        <p:nvGrpSpPr>
          <p:cNvPr id="23563" name="Group 11"/>
          <p:cNvGrpSpPr>
            <a:grpSpLocks/>
          </p:cNvGrpSpPr>
          <p:nvPr/>
        </p:nvGrpSpPr>
        <p:grpSpPr bwMode="auto">
          <a:xfrm>
            <a:off x="806450" y="784225"/>
            <a:ext cx="7497763" cy="5902325"/>
            <a:chOff x="508" y="164"/>
            <a:chExt cx="4723" cy="4048"/>
          </a:xfrm>
        </p:grpSpPr>
        <p:sp>
          <p:nvSpPr>
            <p:cNvPr id="23556" name="AutoShape 4"/>
            <p:cNvSpPr>
              <a:spLocks noChangeArrowheads="1"/>
            </p:cNvSpPr>
            <p:nvPr/>
          </p:nvSpPr>
          <p:spPr bwMode="auto">
            <a:xfrm>
              <a:off x="1632" y="1225"/>
              <a:ext cx="2437" cy="1921"/>
            </a:xfrm>
            <a:prstGeom prst="hexagon">
              <a:avLst>
                <a:gd name="adj" fmla="val 31715"/>
                <a:gd name="vf" fmla="val 115470"/>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70000"/>
                </a:lnSpc>
              </a:pPr>
              <a:r>
                <a:rPr lang="ar-SA" altLang="fa-IR">
                  <a:solidFill>
                    <a:srgbClr val="0000FF"/>
                  </a:solidFill>
                  <a:cs typeface="Traffic" pitchFamily="2" charset="0"/>
                </a:rPr>
                <a:t>سخت افزاری</a:t>
              </a:r>
              <a:endParaRPr lang="en-US" altLang="fa-IR">
                <a:solidFill>
                  <a:srgbClr val="0000FF"/>
                </a:solidFill>
                <a:cs typeface="Traffic" pitchFamily="2" charset="0"/>
              </a:endParaRPr>
            </a:p>
          </p:txBody>
        </p:sp>
        <p:sp>
          <p:nvSpPr>
            <p:cNvPr id="23557" name="AutoShape 5"/>
            <p:cNvSpPr>
              <a:spLocks noChangeArrowheads="1"/>
            </p:cNvSpPr>
            <p:nvPr/>
          </p:nvSpPr>
          <p:spPr bwMode="auto">
            <a:xfrm>
              <a:off x="2167" y="164"/>
              <a:ext cx="1397" cy="1048"/>
            </a:xfrm>
            <a:prstGeom prst="bevel">
              <a:avLst>
                <a:gd name="adj" fmla="val 12500"/>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lnSpc>
                  <a:spcPct val="150000"/>
                </a:lnSpc>
              </a:pPr>
              <a:r>
                <a:rPr lang="ar-SA" altLang="fa-IR" sz="1600"/>
                <a:t>رايانه ای</a:t>
              </a:r>
              <a:endParaRPr lang="en-US" altLang="fa-IR" sz="1600"/>
            </a:p>
          </p:txBody>
        </p:sp>
        <p:sp>
          <p:nvSpPr>
            <p:cNvPr id="23558" name="AutoShape 6"/>
            <p:cNvSpPr>
              <a:spLocks noChangeArrowheads="1"/>
            </p:cNvSpPr>
            <p:nvPr/>
          </p:nvSpPr>
          <p:spPr bwMode="auto">
            <a:xfrm>
              <a:off x="508" y="785"/>
              <a:ext cx="1374" cy="1048"/>
            </a:xfrm>
            <a:prstGeom prst="bevel">
              <a:avLst>
                <a:gd name="adj" fmla="val 12500"/>
              </a:avLst>
            </a:prstGeom>
            <a:gradFill rotWithShape="0">
              <a:gsLst>
                <a:gs pos="0">
                  <a:srgbClr val="FFFFFF"/>
                </a:gs>
                <a:gs pos="100000">
                  <a:srgbClr val="AFC1FB"/>
                </a:gs>
              </a:gsLst>
              <a:path path="rect">
                <a:fillToRect l="50000" t="50000" r="50000" b="50000"/>
              </a:path>
            </a:gradFill>
            <a:ln>
              <a:noFill/>
            </a:ln>
            <a:effectLst>
              <a:prstShdw prst="shdw17" dist="17961" dir="2700000">
                <a:srgbClr val="AFC1F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30000"/>
                </a:lnSpc>
              </a:pPr>
              <a:r>
                <a:rPr lang="ar-SA" altLang="fa-IR" sz="1600"/>
                <a:t>ساختمان</a:t>
              </a:r>
              <a:endParaRPr lang="en-US" altLang="fa-IR" sz="1600"/>
            </a:p>
          </p:txBody>
        </p:sp>
        <p:sp>
          <p:nvSpPr>
            <p:cNvPr id="23559" name="AutoShape 7"/>
            <p:cNvSpPr>
              <a:spLocks noChangeArrowheads="1"/>
            </p:cNvSpPr>
            <p:nvPr/>
          </p:nvSpPr>
          <p:spPr bwMode="auto">
            <a:xfrm>
              <a:off x="3696" y="727"/>
              <a:ext cx="1374" cy="1049"/>
            </a:xfrm>
            <a:prstGeom prst="bevel">
              <a:avLst>
                <a:gd name="adj" fmla="val 12500"/>
              </a:avLst>
            </a:prstGeom>
            <a:gradFill rotWithShape="0">
              <a:gsLst>
                <a:gs pos="0">
                  <a:srgbClr val="FFFFFF"/>
                </a:gs>
                <a:gs pos="100000">
                  <a:srgbClr val="D4ECC6"/>
                </a:gs>
              </a:gsLst>
              <a:path path="rect">
                <a:fillToRect l="50000" t="50000" r="50000" b="50000"/>
              </a:path>
            </a:gradFill>
            <a:ln>
              <a:noFill/>
            </a:ln>
            <a:effectLst>
              <a:prstShdw prst="shdw17" dist="17961" dir="2700000">
                <a:srgbClr val="D4ECC6">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40000"/>
                </a:lnSpc>
              </a:pPr>
              <a:r>
                <a:rPr lang="ar-SA" altLang="fa-IR" sz="1600"/>
                <a:t>تجهيزات</a:t>
              </a:r>
              <a:endParaRPr lang="en-US" altLang="fa-IR" sz="1600"/>
            </a:p>
          </p:txBody>
        </p:sp>
        <p:sp>
          <p:nvSpPr>
            <p:cNvPr id="23560" name="AutoShape 8"/>
            <p:cNvSpPr>
              <a:spLocks noChangeArrowheads="1"/>
            </p:cNvSpPr>
            <p:nvPr/>
          </p:nvSpPr>
          <p:spPr bwMode="auto">
            <a:xfrm>
              <a:off x="543" y="2716"/>
              <a:ext cx="1374" cy="1048"/>
            </a:xfrm>
            <a:prstGeom prst="bevel">
              <a:avLst>
                <a:gd name="adj" fmla="val 12500"/>
              </a:avLst>
            </a:prstGeom>
            <a:gradFill rotWithShape="0">
              <a:gsLst>
                <a:gs pos="0">
                  <a:srgbClr val="FFFFFF"/>
                </a:gs>
                <a:gs pos="100000">
                  <a:srgbClr val="FFDE9D"/>
                </a:gs>
              </a:gsLst>
              <a:path path="rect">
                <a:fillToRect l="50000" t="50000" r="50000" b="50000"/>
              </a:path>
            </a:gradFill>
            <a:ln>
              <a:noFill/>
            </a:ln>
            <a:effectLst>
              <a:prstShdw prst="shdw17" dist="17961" dir="2700000">
                <a:srgbClr val="FFDE9D">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40000"/>
                </a:lnSpc>
              </a:pPr>
              <a:r>
                <a:rPr lang="ar-SA" altLang="fa-IR" sz="1600"/>
                <a:t>چيدمان و ارتباطات</a:t>
              </a:r>
            </a:p>
            <a:p>
              <a:pPr rtl="1" eaLnBrk="0" hangingPunct="0">
                <a:lnSpc>
                  <a:spcPct val="140000"/>
                </a:lnSpc>
              </a:pPr>
              <a:r>
                <a:rPr lang="ar-SA" altLang="fa-IR" sz="1600"/>
                <a:t> داخلی و احدها</a:t>
              </a:r>
              <a:endParaRPr lang="en-US" altLang="fa-IR" sz="1600"/>
            </a:p>
          </p:txBody>
        </p:sp>
        <p:sp>
          <p:nvSpPr>
            <p:cNvPr id="23561" name="AutoShape 9"/>
            <p:cNvSpPr>
              <a:spLocks noChangeArrowheads="1"/>
            </p:cNvSpPr>
            <p:nvPr/>
          </p:nvSpPr>
          <p:spPr bwMode="auto">
            <a:xfrm>
              <a:off x="3857" y="2609"/>
              <a:ext cx="1374" cy="1048"/>
            </a:xfrm>
            <a:prstGeom prst="bevel">
              <a:avLst>
                <a:gd name="adj" fmla="val 12500"/>
              </a:avLst>
            </a:prstGeom>
            <a:gradFill rotWithShape="0">
              <a:gsLst>
                <a:gs pos="0">
                  <a:srgbClr val="FFFFFF"/>
                </a:gs>
                <a:gs pos="100000">
                  <a:srgbClr val="FFD9D9"/>
                </a:gs>
              </a:gsLst>
              <a:path path="rect">
                <a:fillToRect l="50000" t="50000" r="50000" b="50000"/>
              </a:path>
            </a:gradFill>
            <a:ln>
              <a:noFill/>
            </a:ln>
            <a:effectLst>
              <a:prstShdw prst="shdw17" dist="17961" dir="2700000">
                <a:srgbClr val="FFD9D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00000"/>
                </a:lnSpc>
              </a:pPr>
              <a:r>
                <a:rPr lang="ar-SA" altLang="fa-IR" sz="1600"/>
                <a:t>ساختار تشکيلاتی</a:t>
              </a:r>
              <a:endParaRPr lang="en-US" altLang="fa-IR" sz="1600"/>
            </a:p>
          </p:txBody>
        </p:sp>
        <p:sp>
          <p:nvSpPr>
            <p:cNvPr id="23562" name="AutoShape 10"/>
            <p:cNvSpPr>
              <a:spLocks noChangeArrowheads="1"/>
            </p:cNvSpPr>
            <p:nvPr/>
          </p:nvSpPr>
          <p:spPr bwMode="auto">
            <a:xfrm>
              <a:off x="2190" y="3164"/>
              <a:ext cx="1374" cy="1048"/>
            </a:xfrm>
            <a:prstGeom prst="bevel">
              <a:avLst>
                <a:gd name="adj" fmla="val 12500"/>
              </a:avLst>
            </a:prstGeom>
            <a:gradFill rotWithShape="0">
              <a:gsLst>
                <a:gs pos="0">
                  <a:srgbClr val="FFFFFF"/>
                </a:gs>
                <a:gs pos="100000">
                  <a:srgbClr val="E1E1FF"/>
                </a:gs>
              </a:gsLst>
              <a:path path="rect">
                <a:fillToRect l="50000" t="50000" r="50000" b="50000"/>
              </a:path>
            </a:gradFill>
            <a:ln>
              <a:noFill/>
            </a:ln>
            <a:effectLst>
              <a:prstShdw prst="shdw17" dist="17961" dir="2700000">
                <a:srgbClr val="E1E1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40000"/>
                </a:lnSpc>
              </a:pPr>
              <a:r>
                <a:rPr lang="ar-SA" altLang="fa-IR" sz="1600"/>
                <a:t>آمايش واحدها</a:t>
              </a:r>
            </a:p>
            <a:p>
              <a:pPr rtl="1" eaLnBrk="0" hangingPunct="0">
                <a:lnSpc>
                  <a:spcPct val="140000"/>
                </a:lnSpc>
              </a:pPr>
              <a:endParaRPr lang="en-US" altLang="fa-IR" sz="1600"/>
            </a:p>
          </p:txBody>
        </p:sp>
      </p:grpSp>
      <p:pic>
        <p:nvPicPr>
          <p:cNvPr id="23565" name="Picture 13" descr="Copy of HH0113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1371600" cy="833438"/>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Copy of IN0059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1530350" cy="852488"/>
          </a:xfrm>
          <a:prstGeom prst="rect">
            <a:avLst/>
          </a:prstGeom>
          <a:noFill/>
          <a:extLst>
            <a:ext uri="{909E8E84-426E-40DD-AFC4-6F175D3DCCD1}">
              <a14:hiddenFill xmlns:a14="http://schemas.microsoft.com/office/drawing/2010/main">
                <a:solidFill>
                  <a:srgbClr val="FFFFFF"/>
                </a:solidFill>
              </a14:hiddenFill>
            </a:ext>
          </a:extLst>
        </p:spPr>
      </p:pic>
      <p:grpSp>
        <p:nvGrpSpPr>
          <p:cNvPr id="23628" name="Group 76"/>
          <p:cNvGrpSpPr>
            <a:grpSpLocks/>
          </p:cNvGrpSpPr>
          <p:nvPr/>
        </p:nvGrpSpPr>
        <p:grpSpPr bwMode="auto">
          <a:xfrm>
            <a:off x="7104063" y="3657600"/>
            <a:ext cx="1644650" cy="1162050"/>
            <a:chOff x="4475" y="2304"/>
            <a:chExt cx="1036" cy="732"/>
          </a:xfrm>
        </p:grpSpPr>
        <p:sp>
          <p:nvSpPr>
            <p:cNvPr id="23567" name="Freeform 15"/>
            <p:cNvSpPr>
              <a:spLocks/>
            </p:cNvSpPr>
            <p:nvPr/>
          </p:nvSpPr>
          <p:spPr bwMode="auto">
            <a:xfrm>
              <a:off x="5405" y="2754"/>
              <a:ext cx="105" cy="46"/>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cxnSp>
          <p:nvCxnSpPr>
            <p:cNvPr id="23568" name="_s8196"/>
            <p:cNvCxnSpPr>
              <a:cxnSpLocks noChangeShapeType="1"/>
              <a:stCxn id="23605" idx="1"/>
              <a:endCxn id="23595" idx="2"/>
            </p:cNvCxnSpPr>
            <p:nvPr/>
          </p:nvCxnSpPr>
          <p:spPr bwMode="auto">
            <a:xfrm rot="10800000">
              <a:off x="4532" y="2741"/>
              <a:ext cx="9" cy="270"/>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69" name="_s8198"/>
            <p:cNvCxnSpPr>
              <a:cxnSpLocks noChangeShapeType="1"/>
              <a:stCxn id="23603" idx="1"/>
              <a:endCxn id="23593" idx="2"/>
            </p:cNvCxnSpPr>
            <p:nvPr/>
          </p:nvCxnSpPr>
          <p:spPr bwMode="auto">
            <a:xfrm rot="10800000">
              <a:off x="4891" y="2668"/>
              <a:ext cx="8" cy="205"/>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0" name="_s8199"/>
            <p:cNvCxnSpPr>
              <a:cxnSpLocks noChangeShapeType="1"/>
              <a:stCxn id="23602" idx="1"/>
              <a:endCxn id="23593" idx="2"/>
            </p:cNvCxnSpPr>
            <p:nvPr/>
          </p:nvCxnSpPr>
          <p:spPr bwMode="auto">
            <a:xfrm rot="10800000">
              <a:off x="4891" y="2668"/>
              <a:ext cx="8" cy="129"/>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1" name="_s8200"/>
            <p:cNvCxnSpPr>
              <a:cxnSpLocks noChangeShapeType="1"/>
              <a:stCxn id="23601" idx="1"/>
              <a:endCxn id="23593" idx="2"/>
            </p:cNvCxnSpPr>
            <p:nvPr/>
          </p:nvCxnSpPr>
          <p:spPr bwMode="auto">
            <a:xfrm rot="10800000">
              <a:off x="4891" y="2668"/>
              <a:ext cx="10" cy="47"/>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2" name="_s8201"/>
            <p:cNvCxnSpPr>
              <a:cxnSpLocks noChangeShapeType="1"/>
              <a:stCxn id="23600" idx="1"/>
              <a:endCxn id="23590" idx="3"/>
            </p:cNvCxnSpPr>
            <p:nvPr/>
          </p:nvCxnSpPr>
          <p:spPr bwMode="auto">
            <a:xfrm rot="10800000" flipV="1">
              <a:off x="5137" y="2421"/>
              <a:ext cx="19" cy="0"/>
            </a:xfrm>
            <a:prstGeom prst="bentConnector3">
              <a:avLst>
                <a:gd name="adj1" fmla="val 50000"/>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3" name="_s8202"/>
            <p:cNvCxnSpPr>
              <a:cxnSpLocks noChangeShapeType="1"/>
              <a:stCxn id="23599" idx="1"/>
              <a:endCxn id="23595" idx="2"/>
            </p:cNvCxnSpPr>
            <p:nvPr/>
          </p:nvCxnSpPr>
          <p:spPr bwMode="auto">
            <a:xfrm rot="10800000">
              <a:off x="4532" y="2741"/>
              <a:ext cx="9" cy="206"/>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4" name="_s8203"/>
            <p:cNvCxnSpPr>
              <a:cxnSpLocks noChangeShapeType="1"/>
              <a:stCxn id="23598" idx="1"/>
              <a:endCxn id="23595" idx="2"/>
            </p:cNvCxnSpPr>
            <p:nvPr/>
          </p:nvCxnSpPr>
          <p:spPr bwMode="auto">
            <a:xfrm rot="10800000">
              <a:off x="4532" y="2741"/>
              <a:ext cx="9" cy="130"/>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5" name="_s8204"/>
            <p:cNvCxnSpPr>
              <a:cxnSpLocks noChangeShapeType="1"/>
              <a:stCxn id="23597" idx="1"/>
              <a:endCxn id="23595" idx="2"/>
            </p:cNvCxnSpPr>
            <p:nvPr/>
          </p:nvCxnSpPr>
          <p:spPr bwMode="auto">
            <a:xfrm rot="10800000">
              <a:off x="4532" y="2741"/>
              <a:ext cx="9" cy="51"/>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6" name="_s8205"/>
            <p:cNvCxnSpPr>
              <a:cxnSpLocks noChangeShapeType="1"/>
              <a:stCxn id="23596" idx="0"/>
              <a:endCxn id="23594" idx="2"/>
            </p:cNvCxnSpPr>
            <p:nvPr/>
          </p:nvCxnSpPr>
          <p:spPr bwMode="auto">
            <a:xfrm rot="5400000" flipH="1">
              <a:off x="4704" y="2624"/>
              <a:ext cx="23" cy="112"/>
            </a:xfrm>
            <a:prstGeom prst="bentConnector3">
              <a:avLst>
                <a:gd name="adj1" fmla="val 65454"/>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7" name="_s8207"/>
            <p:cNvCxnSpPr>
              <a:cxnSpLocks noChangeShapeType="1"/>
              <a:stCxn id="23595" idx="0"/>
              <a:endCxn id="23594" idx="2"/>
            </p:cNvCxnSpPr>
            <p:nvPr/>
          </p:nvCxnSpPr>
          <p:spPr bwMode="auto">
            <a:xfrm rot="16200000">
              <a:off x="4584" y="2616"/>
              <a:ext cx="23" cy="128"/>
            </a:xfrm>
            <a:prstGeom prst="bentConnector3">
              <a:avLst>
                <a:gd name="adj1" fmla="val 6454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8" name="_s8208"/>
            <p:cNvCxnSpPr>
              <a:cxnSpLocks noChangeShapeType="1"/>
              <a:stCxn id="23591" idx="0"/>
              <a:endCxn id="23588" idx="2"/>
            </p:cNvCxnSpPr>
            <p:nvPr/>
          </p:nvCxnSpPr>
          <p:spPr bwMode="auto">
            <a:xfrm rot="5400000" flipH="1">
              <a:off x="5259" y="2556"/>
              <a:ext cx="22" cy="100"/>
            </a:xfrm>
            <a:prstGeom prst="bentConnector3">
              <a:avLst>
                <a:gd name="adj1" fmla="val 64481"/>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79" name="_s8209"/>
            <p:cNvCxnSpPr>
              <a:cxnSpLocks noChangeShapeType="1"/>
              <a:stCxn id="23593" idx="0"/>
              <a:endCxn id="23587" idx="2"/>
            </p:cNvCxnSpPr>
            <p:nvPr/>
          </p:nvCxnSpPr>
          <p:spPr bwMode="auto">
            <a:xfrm rot="5400000" flipH="1">
              <a:off x="4823" y="2550"/>
              <a:ext cx="23" cy="113"/>
            </a:xfrm>
            <a:prstGeom prst="bentConnector3">
              <a:avLst>
                <a:gd name="adj1" fmla="val 65764"/>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0" name="_s8210"/>
            <p:cNvCxnSpPr>
              <a:cxnSpLocks noChangeShapeType="1"/>
              <a:stCxn id="23594" idx="0"/>
              <a:endCxn id="23587" idx="2"/>
            </p:cNvCxnSpPr>
            <p:nvPr/>
          </p:nvCxnSpPr>
          <p:spPr bwMode="auto">
            <a:xfrm rot="16200000">
              <a:off x="4707" y="2548"/>
              <a:ext cx="23" cy="118"/>
            </a:xfrm>
            <a:prstGeom prst="bentConnector3">
              <a:avLst>
                <a:gd name="adj1" fmla="val 65764"/>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1" name="_s8211"/>
            <p:cNvCxnSpPr>
              <a:cxnSpLocks noChangeShapeType="1"/>
              <a:stCxn id="23592" idx="0"/>
              <a:endCxn id="23588" idx="2"/>
            </p:cNvCxnSpPr>
            <p:nvPr/>
          </p:nvCxnSpPr>
          <p:spPr bwMode="auto">
            <a:xfrm rot="16200000">
              <a:off x="5162" y="2552"/>
              <a:ext cx="16" cy="101"/>
            </a:xfrm>
            <a:prstGeom prst="bentConnector3">
              <a:avLst>
                <a:gd name="adj1" fmla="val 49366"/>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2" name="_s8212"/>
            <p:cNvCxnSpPr>
              <a:cxnSpLocks noChangeShapeType="1"/>
              <a:stCxn id="23590" idx="1"/>
              <a:endCxn id="23586" idx="2"/>
            </p:cNvCxnSpPr>
            <p:nvPr/>
          </p:nvCxnSpPr>
          <p:spPr bwMode="auto">
            <a:xfrm rot="10800000">
              <a:off x="5003" y="2355"/>
              <a:ext cx="15" cy="66"/>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3" name="_s8213"/>
            <p:cNvCxnSpPr>
              <a:cxnSpLocks noChangeShapeType="1"/>
              <a:stCxn id="23589" idx="3"/>
              <a:endCxn id="23586" idx="2"/>
            </p:cNvCxnSpPr>
            <p:nvPr/>
          </p:nvCxnSpPr>
          <p:spPr bwMode="auto">
            <a:xfrm flipV="1">
              <a:off x="4991" y="2355"/>
              <a:ext cx="12" cy="66"/>
            </a:xfrm>
            <a:prstGeom prst="bentConnector2">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4" name="_s8214"/>
            <p:cNvCxnSpPr>
              <a:cxnSpLocks noChangeShapeType="1"/>
              <a:stCxn id="23588" idx="0"/>
              <a:endCxn id="23586" idx="2"/>
            </p:cNvCxnSpPr>
            <p:nvPr/>
          </p:nvCxnSpPr>
          <p:spPr bwMode="auto">
            <a:xfrm rot="5400000" flipH="1">
              <a:off x="5017" y="2341"/>
              <a:ext cx="189" cy="217"/>
            </a:xfrm>
            <a:prstGeom prst="bentConnector3">
              <a:avLst>
                <a:gd name="adj1" fmla="val 9384"/>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23585" name="_s8215"/>
            <p:cNvCxnSpPr>
              <a:cxnSpLocks noChangeShapeType="1"/>
              <a:stCxn id="23587" idx="0"/>
              <a:endCxn id="23586" idx="2"/>
            </p:cNvCxnSpPr>
            <p:nvPr/>
          </p:nvCxnSpPr>
          <p:spPr bwMode="auto">
            <a:xfrm rot="16200000">
              <a:off x="4796" y="2337"/>
              <a:ext cx="189" cy="225"/>
            </a:xfrm>
            <a:prstGeom prst="bentConnector3">
              <a:avLst>
                <a:gd name="adj1" fmla="val 9278"/>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sp>
          <p:nvSpPr>
            <p:cNvPr id="23586" name="_s8216"/>
            <p:cNvSpPr>
              <a:spLocks noChangeArrowheads="1"/>
            </p:cNvSpPr>
            <p:nvPr/>
          </p:nvSpPr>
          <p:spPr bwMode="auto">
            <a:xfrm>
              <a:off x="4875" y="2304"/>
              <a:ext cx="256" cy="49"/>
            </a:xfrm>
            <a:prstGeom prst="roundRect">
              <a:avLst>
                <a:gd name="adj" fmla="val 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14954" tIns="7475" rIns="14954" bIns="7475" anchor="ctr"/>
            <a:lstStyle/>
            <a:p>
              <a:pPr rtl="1">
                <a:lnSpc>
                  <a:spcPct val="100000"/>
                </a:lnSpc>
              </a:pPr>
              <a:r>
                <a:rPr lang="ar-SA" altLang="fa-IR" sz="200">
                  <a:latin typeface="Arial" panose="020B0604020202020204" pitchFamily="34" charset="0"/>
                </a:rPr>
                <a:t>مديركل</a:t>
              </a:r>
              <a:endParaRPr lang="en-US" altLang="fa-IR" sz="200">
                <a:latin typeface="Arial" panose="020B0604020202020204" pitchFamily="34" charset="0"/>
              </a:endParaRPr>
            </a:p>
          </p:txBody>
        </p:sp>
        <p:sp>
          <p:nvSpPr>
            <p:cNvPr id="23587" name="_s8217"/>
            <p:cNvSpPr>
              <a:spLocks noChangeArrowheads="1"/>
            </p:cNvSpPr>
            <p:nvPr/>
          </p:nvSpPr>
          <p:spPr bwMode="auto">
            <a:xfrm>
              <a:off x="4688" y="2544"/>
              <a:ext cx="181" cy="49"/>
            </a:xfrm>
            <a:prstGeom prst="roundRect">
              <a:avLst>
                <a:gd name="adj" fmla="val 0"/>
              </a:avLst>
            </a:pr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14954" tIns="7475" rIns="14954" bIns="7475" anchor="ctr"/>
            <a:lstStyle/>
            <a:p>
              <a:pPr>
                <a:lnSpc>
                  <a:spcPct val="100000"/>
                </a:lnSpc>
              </a:pPr>
              <a:r>
                <a:rPr lang="ar-SA" altLang="fa-IR" sz="200">
                  <a:latin typeface="Arial" panose="020B0604020202020204" pitchFamily="34" charset="0"/>
                </a:rPr>
                <a:t>معاون</a:t>
              </a:r>
              <a:endParaRPr lang="en-US" altLang="fa-IR" sz="200">
                <a:latin typeface="Arial" panose="020B0604020202020204" pitchFamily="34" charset="0"/>
              </a:endParaRPr>
            </a:p>
          </p:txBody>
        </p:sp>
        <p:sp>
          <p:nvSpPr>
            <p:cNvPr id="23588" name="_s8218"/>
            <p:cNvSpPr>
              <a:spLocks noChangeArrowheads="1"/>
            </p:cNvSpPr>
            <p:nvPr/>
          </p:nvSpPr>
          <p:spPr bwMode="auto">
            <a:xfrm>
              <a:off x="5130" y="2544"/>
              <a:ext cx="180" cy="49"/>
            </a:xfrm>
            <a:prstGeom prst="roundRect">
              <a:avLst>
                <a:gd name="adj" fmla="val 0"/>
              </a:avLst>
            </a:pr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14954" tIns="7475" rIns="14954" bIns="7475" anchor="ctr"/>
            <a:lstStyle/>
            <a:p>
              <a:pPr>
                <a:lnSpc>
                  <a:spcPct val="70000"/>
                </a:lnSpc>
              </a:pPr>
              <a:r>
                <a:rPr lang="ar-SA" altLang="fa-IR" sz="200">
                  <a:latin typeface="Arial" panose="020B0604020202020204" pitchFamily="34" charset="0"/>
                </a:rPr>
                <a:t>معاون</a:t>
              </a:r>
              <a:endParaRPr lang="en-US" altLang="fa-IR" sz="200">
                <a:latin typeface="Arial" panose="020B0604020202020204" pitchFamily="34" charset="0"/>
              </a:endParaRPr>
            </a:p>
          </p:txBody>
        </p:sp>
        <p:sp>
          <p:nvSpPr>
            <p:cNvPr id="23589" name="_s8219"/>
            <p:cNvSpPr>
              <a:spLocks noChangeArrowheads="1"/>
            </p:cNvSpPr>
            <p:nvPr/>
          </p:nvSpPr>
          <p:spPr bwMode="auto">
            <a:xfrm>
              <a:off x="4873" y="2397"/>
              <a:ext cx="118" cy="49"/>
            </a:xfrm>
            <a:prstGeom prst="roundRect">
              <a:avLst>
                <a:gd name="adj" fmla="val 0"/>
              </a:avLst>
            </a:pr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14954" tIns="7475" rIns="14954" bIns="7475" anchor="ctr"/>
            <a:lstStyle/>
            <a:p>
              <a:pPr>
                <a:lnSpc>
                  <a:spcPct val="100000"/>
                </a:lnSpc>
              </a:pPr>
              <a:r>
                <a:rPr lang="ar-SA" altLang="fa-IR" sz="200">
                  <a:latin typeface="Arial" panose="020B0604020202020204" pitchFamily="34" charset="0"/>
                </a:rPr>
                <a:t>سرپرست گروه</a:t>
              </a:r>
              <a:endParaRPr lang="en-US" altLang="fa-IR" sz="200">
                <a:latin typeface="Arial" panose="020B0604020202020204" pitchFamily="34" charset="0"/>
              </a:endParaRPr>
            </a:p>
          </p:txBody>
        </p:sp>
        <p:sp>
          <p:nvSpPr>
            <p:cNvPr id="23590" name="_s8220"/>
            <p:cNvSpPr>
              <a:spLocks noChangeArrowheads="1"/>
            </p:cNvSpPr>
            <p:nvPr/>
          </p:nvSpPr>
          <p:spPr bwMode="auto">
            <a:xfrm>
              <a:off x="5018" y="2397"/>
              <a:ext cx="117" cy="49"/>
            </a:xfrm>
            <a:prstGeom prst="roundRect">
              <a:avLst>
                <a:gd name="adj" fmla="val 0"/>
              </a:avLst>
            </a:prstGeom>
            <a:noFill/>
            <a:ln w="190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14954" tIns="7475" rIns="14954" bIns="7475" anchor="ctr"/>
            <a:lstStyle/>
            <a:p>
              <a:pPr rtl="1">
                <a:lnSpc>
                  <a:spcPct val="100000"/>
                </a:lnSpc>
              </a:pPr>
              <a:r>
                <a:rPr lang="ar-SA" altLang="fa-IR" sz="200">
                  <a:latin typeface="Arial" panose="020B0604020202020204" pitchFamily="34" charset="0"/>
                </a:rPr>
                <a:t>مسئول دفتر</a:t>
              </a:r>
              <a:endParaRPr lang="en-US" altLang="fa-IR" sz="200">
                <a:latin typeface="Arial" panose="020B0604020202020204" pitchFamily="34" charset="0"/>
              </a:endParaRPr>
            </a:p>
          </p:txBody>
        </p:sp>
        <p:sp>
          <p:nvSpPr>
            <p:cNvPr id="23591" name="_s8221"/>
            <p:cNvSpPr>
              <a:spLocks noChangeArrowheads="1"/>
            </p:cNvSpPr>
            <p:nvPr/>
          </p:nvSpPr>
          <p:spPr bwMode="auto">
            <a:xfrm>
              <a:off x="5248" y="2617"/>
              <a:ext cx="144" cy="49"/>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7743" tIns="8870" rIns="17743" bIns="8870" anchor="ctr"/>
            <a:lstStyle/>
            <a:p>
              <a:pPr rtl="1">
                <a:lnSpc>
                  <a:spcPct val="100000"/>
                </a:lnSpc>
              </a:pPr>
              <a:r>
                <a:rPr lang="ar-SA" altLang="fa-IR" sz="200">
                  <a:latin typeface="Arial" panose="020B0604020202020204" pitchFamily="34" charset="0"/>
                </a:rPr>
                <a:t>رئيس گروه تخصصي</a:t>
              </a:r>
            </a:p>
          </p:txBody>
        </p:sp>
        <p:sp>
          <p:nvSpPr>
            <p:cNvPr id="23592" name="_s8222"/>
            <p:cNvSpPr>
              <a:spLocks noChangeArrowheads="1"/>
            </p:cNvSpPr>
            <p:nvPr/>
          </p:nvSpPr>
          <p:spPr bwMode="auto">
            <a:xfrm>
              <a:off x="5047" y="2613"/>
              <a:ext cx="144" cy="49"/>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7743" tIns="8870" rIns="17743" bIns="8870" anchor="ctr"/>
            <a:lstStyle/>
            <a:p>
              <a:pPr rtl="1">
                <a:lnSpc>
                  <a:spcPct val="100000"/>
                </a:lnSpc>
              </a:pPr>
              <a:r>
                <a:rPr lang="ar-SA" altLang="fa-IR" sz="200">
                  <a:latin typeface="Arial" panose="020B0604020202020204" pitchFamily="34" charset="0"/>
                </a:rPr>
                <a:t>رئيس گروه</a:t>
              </a:r>
              <a:endParaRPr lang="en-US" altLang="fa-IR" sz="200">
                <a:latin typeface="Arial" panose="020B0604020202020204" pitchFamily="34" charset="0"/>
              </a:endParaRPr>
            </a:p>
          </p:txBody>
        </p:sp>
        <p:sp>
          <p:nvSpPr>
            <p:cNvPr id="23593" name="_s8223"/>
            <p:cNvSpPr>
              <a:spLocks noChangeArrowheads="1"/>
            </p:cNvSpPr>
            <p:nvPr/>
          </p:nvSpPr>
          <p:spPr bwMode="auto">
            <a:xfrm>
              <a:off x="4819" y="2618"/>
              <a:ext cx="144" cy="48"/>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17743" tIns="8870" rIns="17743" bIns="8870" anchor="ctr"/>
            <a:lstStyle/>
            <a:p>
              <a:pPr rtl="1">
                <a:lnSpc>
                  <a:spcPct val="100000"/>
                </a:lnSpc>
              </a:pPr>
              <a:r>
                <a:rPr lang="ar-SA" altLang="fa-IR" sz="200">
                  <a:latin typeface="Arial" panose="020B0604020202020204" pitchFamily="34" charset="0"/>
                </a:rPr>
                <a:t>رئيس گروه</a:t>
              </a:r>
              <a:endParaRPr lang="en-US" altLang="fa-IR" sz="200">
                <a:latin typeface="Arial" panose="020B0604020202020204" pitchFamily="34" charset="0"/>
              </a:endParaRPr>
            </a:p>
          </p:txBody>
        </p:sp>
        <p:sp>
          <p:nvSpPr>
            <p:cNvPr id="23594" name="_s8224"/>
            <p:cNvSpPr>
              <a:spLocks noChangeArrowheads="1"/>
            </p:cNvSpPr>
            <p:nvPr/>
          </p:nvSpPr>
          <p:spPr bwMode="auto">
            <a:xfrm>
              <a:off x="4587" y="2618"/>
              <a:ext cx="144" cy="48"/>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24305" tIns="12153" rIns="24305" bIns="12153" anchor="ctr"/>
            <a:lstStyle/>
            <a:p>
              <a:pPr>
                <a:lnSpc>
                  <a:spcPct val="100000"/>
                </a:lnSpc>
              </a:pPr>
              <a:r>
                <a:rPr lang="ar-SA" altLang="fa-IR" sz="200">
                  <a:latin typeface="Arial" panose="020B0604020202020204" pitchFamily="34" charset="0"/>
                </a:rPr>
                <a:t>سرپرست</a:t>
              </a:r>
              <a:endParaRPr lang="en-US" altLang="fa-IR" sz="200">
                <a:latin typeface="Arial" panose="020B0604020202020204" pitchFamily="34" charset="0"/>
              </a:endParaRPr>
            </a:p>
          </p:txBody>
        </p:sp>
        <p:sp>
          <p:nvSpPr>
            <p:cNvPr id="23595" name="_s8225"/>
            <p:cNvSpPr>
              <a:spLocks noChangeArrowheads="1"/>
            </p:cNvSpPr>
            <p:nvPr/>
          </p:nvSpPr>
          <p:spPr bwMode="auto">
            <a:xfrm>
              <a:off x="4475" y="2691"/>
              <a:ext cx="114" cy="48"/>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56634" tIns="28317" rIns="56634" bIns="28317" anchor="ctr"/>
            <a:lstStyle/>
            <a:p>
              <a:pPr rtl="1">
                <a:lnSpc>
                  <a:spcPct val="100000"/>
                </a:lnSpc>
              </a:pPr>
              <a:r>
                <a:rPr lang="ar-SA" altLang="fa-IR" sz="200">
                  <a:latin typeface="Arial" panose="020B0604020202020204" pitchFamily="34" charset="0"/>
                </a:rPr>
                <a:t>كارشناس مسئول</a:t>
              </a:r>
              <a:endParaRPr lang="en-US" altLang="fa-IR" sz="200">
                <a:latin typeface="Arial" panose="020B0604020202020204" pitchFamily="34" charset="0"/>
              </a:endParaRPr>
            </a:p>
          </p:txBody>
        </p:sp>
        <p:sp>
          <p:nvSpPr>
            <p:cNvPr id="23596" name="_s8227"/>
            <p:cNvSpPr>
              <a:spLocks noChangeArrowheads="1"/>
            </p:cNvSpPr>
            <p:nvPr/>
          </p:nvSpPr>
          <p:spPr bwMode="auto">
            <a:xfrm>
              <a:off x="4715" y="2691"/>
              <a:ext cx="114" cy="48"/>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59615" tIns="29807" rIns="59615" bIns="29807" anchor="ctr"/>
            <a:lstStyle/>
            <a:p>
              <a:pPr rtl="1">
                <a:lnSpc>
                  <a:spcPct val="100000"/>
                </a:lnSpc>
              </a:pPr>
              <a:r>
                <a:rPr lang="ar-SA" altLang="fa-IR" sz="200">
                  <a:latin typeface="Arial" panose="020B0604020202020204" pitchFamily="34" charset="0"/>
                </a:rPr>
                <a:t>كارشناس مسئول</a:t>
              </a:r>
              <a:endParaRPr lang="en-US" altLang="fa-IR" sz="200">
                <a:latin typeface="Arial" panose="020B0604020202020204" pitchFamily="34" charset="0"/>
              </a:endParaRPr>
            </a:p>
          </p:txBody>
        </p:sp>
        <p:sp>
          <p:nvSpPr>
            <p:cNvPr id="23597" name="_s8228"/>
            <p:cNvSpPr>
              <a:spLocks noChangeArrowheads="1"/>
            </p:cNvSpPr>
            <p:nvPr/>
          </p:nvSpPr>
          <p:spPr bwMode="auto">
            <a:xfrm>
              <a:off x="4541" y="2767"/>
              <a:ext cx="102" cy="49"/>
            </a:xfrm>
            <a:prstGeom prst="roundRect">
              <a:avLst>
                <a:gd name="adj" fmla="val 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4750" tIns="32374" rIns="64750" bIns="32374" anchor="ctr"/>
            <a:lstStyle/>
            <a:p>
              <a:pPr rtl="1">
                <a:lnSpc>
                  <a:spcPct val="100000"/>
                </a:lnSpc>
              </a:pPr>
              <a:r>
                <a:rPr lang="ar-SA" altLang="fa-IR" sz="200">
                  <a:latin typeface="Arial" panose="020B0604020202020204" pitchFamily="34" charset="0"/>
                </a:rPr>
                <a:t>اپراتور/ متصدي امور دفتري</a:t>
              </a:r>
              <a:endParaRPr lang="en-US" altLang="fa-IR" sz="200">
                <a:latin typeface="Arial" panose="020B0604020202020204" pitchFamily="34" charset="0"/>
              </a:endParaRPr>
            </a:p>
          </p:txBody>
        </p:sp>
        <p:sp>
          <p:nvSpPr>
            <p:cNvPr id="23598" name="_s8229"/>
            <p:cNvSpPr>
              <a:spLocks noChangeArrowheads="1"/>
            </p:cNvSpPr>
            <p:nvPr/>
          </p:nvSpPr>
          <p:spPr bwMode="auto">
            <a:xfrm>
              <a:off x="4541" y="2846"/>
              <a:ext cx="102" cy="49"/>
            </a:xfrm>
            <a:prstGeom prst="roundRect">
              <a:avLst>
                <a:gd name="adj" fmla="val 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4750" tIns="32374" rIns="64750" bIns="32374" anchor="ctr"/>
            <a:lstStyle/>
            <a:p>
              <a:pPr rtl="1">
                <a:lnSpc>
                  <a:spcPct val="100000"/>
                </a:lnSpc>
              </a:pPr>
              <a:r>
                <a:rPr lang="ar-SA" altLang="fa-IR" sz="200">
                  <a:latin typeface="Arial" panose="020B0604020202020204" pitchFamily="34" charset="0"/>
                </a:rPr>
                <a:t>ماشين نويس</a:t>
              </a:r>
              <a:endParaRPr lang="en-US" altLang="fa-IR" sz="200">
                <a:latin typeface="Arial" panose="020B0604020202020204" pitchFamily="34" charset="0"/>
              </a:endParaRPr>
            </a:p>
          </p:txBody>
        </p:sp>
        <p:sp>
          <p:nvSpPr>
            <p:cNvPr id="23599" name="_s8230"/>
            <p:cNvSpPr>
              <a:spLocks noChangeArrowheads="1"/>
            </p:cNvSpPr>
            <p:nvPr/>
          </p:nvSpPr>
          <p:spPr bwMode="auto">
            <a:xfrm>
              <a:off x="4541" y="2922"/>
              <a:ext cx="102" cy="49"/>
            </a:xfrm>
            <a:prstGeom prst="roundRect">
              <a:avLst>
                <a:gd name="adj" fmla="val 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4750" tIns="32374" rIns="64750" bIns="32374" anchor="ctr"/>
            <a:lstStyle/>
            <a:p>
              <a:pPr>
                <a:lnSpc>
                  <a:spcPct val="100000"/>
                </a:lnSpc>
              </a:pPr>
              <a:r>
                <a:rPr lang="ar-SA" altLang="fa-IR" sz="200">
                  <a:latin typeface="Arial" panose="020B0604020202020204" pitchFamily="34" charset="0"/>
                </a:rPr>
                <a:t>نامه رسان</a:t>
              </a:r>
              <a:endParaRPr lang="en-US" altLang="fa-IR" sz="200">
                <a:latin typeface="Arial" panose="020B0604020202020204" pitchFamily="34" charset="0"/>
              </a:endParaRPr>
            </a:p>
          </p:txBody>
        </p:sp>
        <p:sp>
          <p:nvSpPr>
            <p:cNvPr id="23600" name="_s8231"/>
            <p:cNvSpPr>
              <a:spLocks noChangeArrowheads="1"/>
            </p:cNvSpPr>
            <p:nvPr/>
          </p:nvSpPr>
          <p:spPr bwMode="auto">
            <a:xfrm>
              <a:off x="5158" y="2397"/>
              <a:ext cx="85" cy="48"/>
            </a:xfrm>
            <a:prstGeom prst="roundRect">
              <a:avLst>
                <a:gd name="adj" fmla="val 0"/>
              </a:avLst>
            </a:pr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73355" tIns="36677" rIns="73355" bIns="36677" anchor="ctr"/>
            <a:lstStyle/>
            <a:p>
              <a:pPr rtl="1">
                <a:lnSpc>
                  <a:spcPct val="100000"/>
                </a:lnSpc>
              </a:pPr>
              <a:r>
                <a:rPr lang="ar-SA" altLang="fa-IR" sz="200">
                  <a:latin typeface="Arial" panose="020B0604020202020204" pitchFamily="34" charset="0"/>
                </a:rPr>
                <a:t>متصدي امور دفتري</a:t>
              </a:r>
              <a:endParaRPr lang="en-US" altLang="fa-IR" sz="200">
                <a:latin typeface="Arial" panose="020B0604020202020204" pitchFamily="34" charset="0"/>
              </a:endParaRPr>
            </a:p>
          </p:txBody>
        </p:sp>
        <p:sp>
          <p:nvSpPr>
            <p:cNvPr id="23601" name="_s8232"/>
            <p:cNvSpPr>
              <a:spLocks noChangeArrowheads="1"/>
            </p:cNvSpPr>
            <p:nvPr/>
          </p:nvSpPr>
          <p:spPr bwMode="auto">
            <a:xfrm>
              <a:off x="4901" y="2691"/>
              <a:ext cx="114" cy="48"/>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74096" tIns="37047" rIns="74096" bIns="37047" anchor="ctr"/>
            <a:lstStyle/>
            <a:p>
              <a:pPr>
                <a:lnSpc>
                  <a:spcPct val="100000"/>
                </a:lnSpc>
              </a:pPr>
              <a:r>
                <a:rPr lang="ar-SA" altLang="fa-IR" sz="200">
                  <a:latin typeface="Arial" panose="020B0604020202020204" pitchFamily="34" charset="0"/>
                </a:rPr>
                <a:t>مسئول دفتر</a:t>
              </a:r>
              <a:endParaRPr lang="en-US" altLang="fa-IR" sz="200">
                <a:latin typeface="Arial" panose="020B0604020202020204" pitchFamily="34" charset="0"/>
              </a:endParaRPr>
            </a:p>
          </p:txBody>
        </p:sp>
        <p:sp>
          <p:nvSpPr>
            <p:cNvPr id="23602" name="_s8233"/>
            <p:cNvSpPr>
              <a:spLocks noChangeArrowheads="1"/>
            </p:cNvSpPr>
            <p:nvPr/>
          </p:nvSpPr>
          <p:spPr bwMode="auto">
            <a:xfrm>
              <a:off x="4901" y="2772"/>
              <a:ext cx="114" cy="49"/>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74096" tIns="37047" rIns="74096" bIns="37047" anchor="ctr"/>
            <a:lstStyle/>
            <a:p>
              <a:pPr>
                <a:lnSpc>
                  <a:spcPct val="100000"/>
                </a:lnSpc>
              </a:pPr>
              <a:r>
                <a:rPr lang="ar-SA" altLang="fa-IR" sz="200">
                  <a:latin typeface="Arial" panose="020B0604020202020204" pitchFamily="34" charset="0"/>
                </a:rPr>
                <a:t>مسئول دفتر</a:t>
              </a:r>
              <a:endParaRPr lang="en-US" altLang="fa-IR" sz="200">
                <a:latin typeface="Arial" panose="020B0604020202020204" pitchFamily="34" charset="0"/>
              </a:endParaRPr>
            </a:p>
          </p:txBody>
        </p:sp>
        <p:sp>
          <p:nvSpPr>
            <p:cNvPr id="23603" name="_s8234"/>
            <p:cNvSpPr>
              <a:spLocks noChangeArrowheads="1"/>
            </p:cNvSpPr>
            <p:nvPr/>
          </p:nvSpPr>
          <p:spPr bwMode="auto">
            <a:xfrm>
              <a:off x="4901" y="2849"/>
              <a:ext cx="114" cy="49"/>
            </a:xfrm>
            <a:prstGeom prst="roundRect">
              <a:avLst>
                <a:gd name="adj" fmla="val 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85167" tIns="42584" rIns="85167" bIns="42584" anchor="ctr"/>
            <a:lstStyle/>
            <a:p>
              <a:pPr rtl="1">
                <a:lnSpc>
                  <a:spcPct val="80000"/>
                </a:lnSpc>
              </a:pPr>
              <a:r>
                <a:rPr lang="ar-SA" altLang="fa-IR" sz="200">
                  <a:latin typeface="Arial" panose="020B0604020202020204" pitchFamily="34" charset="0"/>
                </a:rPr>
                <a:t>كارشناس مسئول</a:t>
              </a:r>
              <a:endParaRPr lang="en-US" altLang="fa-IR" sz="200">
                <a:latin typeface="Arial" panose="020B0604020202020204" pitchFamily="34" charset="0"/>
              </a:endParaRPr>
            </a:p>
          </p:txBody>
        </p:sp>
        <p:cxnSp>
          <p:nvCxnSpPr>
            <p:cNvPr id="23604" name="_s1042"/>
            <p:cNvCxnSpPr>
              <a:cxnSpLocks noChangeShapeType="1"/>
              <a:stCxn id="23608" idx="1"/>
              <a:endCxn id="23591" idx="2"/>
            </p:cNvCxnSpPr>
            <p:nvPr/>
          </p:nvCxnSpPr>
          <p:spPr bwMode="auto">
            <a:xfrm rot="10800000">
              <a:off x="5320" y="2667"/>
              <a:ext cx="60" cy="180"/>
            </a:xfrm>
            <a:prstGeom prst="bentConnector2">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605" name="_s8240"/>
            <p:cNvSpPr>
              <a:spLocks noChangeArrowheads="1"/>
            </p:cNvSpPr>
            <p:nvPr/>
          </p:nvSpPr>
          <p:spPr bwMode="auto">
            <a:xfrm>
              <a:off x="4541" y="2987"/>
              <a:ext cx="103" cy="49"/>
            </a:xfrm>
            <a:prstGeom prst="roundRect">
              <a:avLst>
                <a:gd name="adj" fmla="val 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86904" tIns="43452" rIns="86904" bIns="43452" anchor="ctr"/>
            <a:lstStyle/>
            <a:p>
              <a:pPr rtl="1">
                <a:lnSpc>
                  <a:spcPct val="100000"/>
                </a:lnSpc>
              </a:pPr>
              <a:r>
                <a:rPr lang="ar-SA" altLang="fa-IR" sz="200">
                  <a:latin typeface="Arial" panose="020B0604020202020204" pitchFamily="34" charset="0"/>
                </a:rPr>
                <a:t>بايگان</a:t>
              </a:r>
              <a:endParaRPr lang="en-US" altLang="fa-IR" sz="200">
                <a:latin typeface="Arial" panose="020B0604020202020204" pitchFamily="34" charset="0"/>
              </a:endParaRPr>
            </a:p>
          </p:txBody>
        </p:sp>
        <p:cxnSp>
          <p:nvCxnSpPr>
            <p:cNvPr id="23606" name="_s1039"/>
            <p:cNvCxnSpPr>
              <a:cxnSpLocks noChangeShapeType="1"/>
              <a:stCxn id="23607" idx="0"/>
              <a:endCxn id="23596" idx="2"/>
            </p:cNvCxnSpPr>
            <p:nvPr/>
          </p:nvCxnSpPr>
          <p:spPr bwMode="auto">
            <a:xfrm rot="16200000">
              <a:off x="4762" y="2751"/>
              <a:ext cx="20" cy="0"/>
            </a:xfrm>
            <a:prstGeom prst="straightConnector1">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607" name="_s1081"/>
            <p:cNvSpPr>
              <a:spLocks noChangeArrowheads="1"/>
            </p:cNvSpPr>
            <p:nvPr/>
          </p:nvSpPr>
          <p:spPr bwMode="auto">
            <a:xfrm>
              <a:off x="4715" y="2763"/>
              <a:ext cx="114" cy="49"/>
            </a:xfrm>
            <a:prstGeom prst="roundRect">
              <a:avLst>
                <a:gd name="adj" fmla="val 0"/>
              </a:avLst>
            </a:prstGeom>
            <a:noFill/>
            <a:ln w="19050" algn="ctr">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4750" tIns="32374" rIns="64750" bIns="32374" anchor="ctr"/>
            <a:lstStyle/>
            <a:p>
              <a:pPr rtl="1">
                <a:lnSpc>
                  <a:spcPct val="100000"/>
                </a:lnSpc>
              </a:pPr>
              <a:r>
                <a:rPr lang="ar-SA" altLang="fa-IR" sz="200">
                  <a:latin typeface="Arial" panose="020B0604020202020204" pitchFamily="34" charset="0"/>
                </a:rPr>
                <a:t>كارشناس</a:t>
              </a:r>
              <a:endParaRPr lang="en-US" altLang="fa-IR" sz="200">
                <a:latin typeface="Arial" panose="020B0604020202020204" pitchFamily="34" charset="0"/>
              </a:endParaRPr>
            </a:p>
          </p:txBody>
        </p:sp>
        <p:sp>
          <p:nvSpPr>
            <p:cNvPr id="23608" name="AutoShape 56"/>
            <p:cNvSpPr>
              <a:spLocks noChangeArrowheads="1"/>
            </p:cNvSpPr>
            <p:nvPr/>
          </p:nvSpPr>
          <p:spPr bwMode="auto">
            <a:xfrm>
              <a:off x="5381" y="2822"/>
              <a:ext cx="115" cy="50"/>
            </a:xfrm>
            <a:prstGeom prst="roundRect">
              <a:avLst>
                <a:gd name="adj" fmla="val 0"/>
              </a:avLst>
            </a:prstGeom>
            <a:noFill/>
            <a:ln w="1905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4750" tIns="32374" rIns="64750" bIns="32374" anchor="ctr"/>
            <a:lstStyle/>
            <a:p>
              <a:pPr rtl="1">
                <a:lnSpc>
                  <a:spcPct val="100000"/>
                </a:lnSpc>
              </a:pPr>
              <a:r>
                <a:rPr lang="ar-SA" altLang="fa-IR" sz="200">
                  <a:latin typeface="Arial" panose="020B0604020202020204" pitchFamily="34" charset="0"/>
                </a:rPr>
                <a:t>كارشناس</a:t>
              </a:r>
              <a:endParaRPr lang="en-US" altLang="fa-IR" sz="200">
                <a:latin typeface="Arial" panose="020B0604020202020204" pitchFamily="34" charset="0"/>
              </a:endParaRPr>
            </a:p>
          </p:txBody>
        </p:sp>
        <p:cxnSp>
          <p:nvCxnSpPr>
            <p:cNvPr id="23609" name="AutoShape 57"/>
            <p:cNvCxnSpPr>
              <a:cxnSpLocks noChangeShapeType="1"/>
              <a:stCxn id="23608" idx="0"/>
              <a:endCxn id="23610" idx="2"/>
            </p:cNvCxnSpPr>
            <p:nvPr/>
          </p:nvCxnSpPr>
          <p:spPr bwMode="auto">
            <a:xfrm rot="5400000" flipH="1">
              <a:off x="5424" y="2806"/>
              <a:ext cx="29" cy="0"/>
            </a:xfrm>
            <a:prstGeom prst="bentConnector3">
              <a:avLst>
                <a:gd name="adj1" fmla="val 49644"/>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610" name="AutoShape 58"/>
            <p:cNvSpPr>
              <a:spLocks noChangeArrowheads="1"/>
            </p:cNvSpPr>
            <p:nvPr/>
          </p:nvSpPr>
          <p:spPr bwMode="auto">
            <a:xfrm>
              <a:off x="5381" y="2740"/>
              <a:ext cx="115" cy="50"/>
            </a:xfrm>
            <a:prstGeom prst="roundRect">
              <a:avLst>
                <a:gd name="adj" fmla="val 0"/>
              </a:avLst>
            </a:prstGeom>
            <a:noFill/>
            <a:ln w="1905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4750" tIns="32374" rIns="64750" bIns="32374" anchor="ctr"/>
            <a:lstStyle/>
            <a:p>
              <a:pPr rtl="1">
                <a:lnSpc>
                  <a:spcPct val="100000"/>
                </a:lnSpc>
              </a:pPr>
              <a:r>
                <a:rPr lang="ar-SA" altLang="fa-IR" sz="200">
                  <a:latin typeface="Arial" panose="020B0604020202020204" pitchFamily="34" charset="0"/>
                </a:rPr>
                <a:t>كارشناس متخصص</a:t>
              </a:r>
              <a:endParaRPr lang="en-US" altLang="fa-IR" sz="200">
                <a:latin typeface="Arial" panose="020B0604020202020204" pitchFamily="34" charset="0"/>
              </a:endParaRPr>
            </a:p>
          </p:txBody>
        </p:sp>
        <p:cxnSp>
          <p:nvCxnSpPr>
            <p:cNvPr id="23611" name="AutoShape 59"/>
            <p:cNvCxnSpPr>
              <a:cxnSpLocks noChangeShapeType="1"/>
              <a:stCxn id="23610" idx="0"/>
              <a:endCxn id="23588" idx="2"/>
            </p:cNvCxnSpPr>
            <p:nvPr/>
          </p:nvCxnSpPr>
          <p:spPr bwMode="auto">
            <a:xfrm rot="5400000" flipH="1">
              <a:off x="5258" y="2557"/>
              <a:ext cx="143" cy="219"/>
            </a:xfrm>
            <a:prstGeom prst="bentConnector3">
              <a:avLst>
                <a:gd name="adj1" fmla="val 94394"/>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612" name="AutoShape 60"/>
            <p:cNvCxnSpPr>
              <a:cxnSpLocks noChangeShapeType="1"/>
              <a:stCxn id="23610" idx="1"/>
              <a:endCxn id="23591" idx="2"/>
            </p:cNvCxnSpPr>
            <p:nvPr/>
          </p:nvCxnSpPr>
          <p:spPr bwMode="auto">
            <a:xfrm rot="10800000">
              <a:off x="5320" y="2667"/>
              <a:ext cx="59" cy="98"/>
            </a:xfrm>
            <a:prstGeom prst="bentConnector2">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613" name="AutoShape 61"/>
            <p:cNvCxnSpPr>
              <a:cxnSpLocks noChangeShapeType="1"/>
              <a:stCxn id="23610" idx="1"/>
              <a:endCxn id="23592" idx="2"/>
            </p:cNvCxnSpPr>
            <p:nvPr/>
          </p:nvCxnSpPr>
          <p:spPr bwMode="auto">
            <a:xfrm rot="10800000">
              <a:off x="5119" y="2664"/>
              <a:ext cx="260" cy="101"/>
            </a:xfrm>
            <a:prstGeom prst="bentConnector2">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614" name="AutoShape 62"/>
            <p:cNvCxnSpPr>
              <a:cxnSpLocks noChangeShapeType="1"/>
              <a:stCxn id="23608" idx="1"/>
              <a:endCxn id="23592" idx="2"/>
            </p:cNvCxnSpPr>
            <p:nvPr/>
          </p:nvCxnSpPr>
          <p:spPr bwMode="auto">
            <a:xfrm rot="10800000">
              <a:off x="5119" y="2664"/>
              <a:ext cx="261" cy="183"/>
            </a:xfrm>
            <a:prstGeom prst="bentConnector2">
              <a:avLst/>
            </a:prstGeom>
            <a:noFill/>
            <a:ln w="19050">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617" name="Freeform 65"/>
            <p:cNvSpPr>
              <a:spLocks/>
            </p:cNvSpPr>
            <p:nvPr/>
          </p:nvSpPr>
          <p:spPr bwMode="auto">
            <a:xfrm>
              <a:off x="5406" y="2833"/>
              <a:ext cx="105" cy="47"/>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3620" name="Freeform 68"/>
            <p:cNvSpPr>
              <a:spLocks/>
            </p:cNvSpPr>
            <p:nvPr/>
          </p:nvSpPr>
          <p:spPr bwMode="auto">
            <a:xfrm>
              <a:off x="4549" y="2778"/>
              <a:ext cx="105" cy="46"/>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3621" name="Freeform 69"/>
            <p:cNvSpPr>
              <a:spLocks/>
            </p:cNvSpPr>
            <p:nvPr/>
          </p:nvSpPr>
          <p:spPr bwMode="auto">
            <a:xfrm>
              <a:off x="4551" y="2857"/>
              <a:ext cx="105" cy="47"/>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3623" name="Freeform 71"/>
            <p:cNvSpPr>
              <a:spLocks/>
            </p:cNvSpPr>
            <p:nvPr/>
          </p:nvSpPr>
          <p:spPr bwMode="auto">
            <a:xfrm>
              <a:off x="4924" y="2707"/>
              <a:ext cx="104" cy="47"/>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23624" name="Freeform 72"/>
            <p:cNvSpPr>
              <a:spLocks/>
            </p:cNvSpPr>
            <p:nvPr/>
          </p:nvSpPr>
          <p:spPr bwMode="auto">
            <a:xfrm>
              <a:off x="4924" y="2783"/>
              <a:ext cx="105" cy="46"/>
            </a:xfrm>
            <a:custGeom>
              <a:avLst/>
              <a:gdLst>
                <a:gd name="T0" fmla="*/ 556 w 556"/>
                <a:gd name="T1" fmla="*/ 0 h 226"/>
                <a:gd name="T2" fmla="*/ 556 w 556"/>
                <a:gd name="T3" fmla="*/ 226 h 226"/>
                <a:gd name="T4" fmla="*/ 0 w 556"/>
                <a:gd name="T5" fmla="*/ 226 h 226"/>
              </a:gdLst>
              <a:ahLst/>
              <a:cxnLst>
                <a:cxn ang="0">
                  <a:pos x="T0" y="T1"/>
                </a:cxn>
                <a:cxn ang="0">
                  <a:pos x="T2" y="T3"/>
                </a:cxn>
                <a:cxn ang="0">
                  <a:pos x="T4" y="T5"/>
                </a:cxn>
              </a:cxnLst>
              <a:rect l="0" t="0" r="r" b="b"/>
              <a:pathLst>
                <a:path w="556" h="226">
                  <a:moveTo>
                    <a:pt x="556" y="0"/>
                  </a:moveTo>
                  <a:lnTo>
                    <a:pt x="556" y="226"/>
                  </a:lnTo>
                  <a:lnTo>
                    <a:pt x="0" y="226"/>
                  </a:ln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pic>
        <p:nvPicPr>
          <p:cNvPr id="23629" name="Picture 77" descr="bs0058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885950"/>
            <a:ext cx="838200" cy="706438"/>
          </a:xfrm>
          <a:prstGeom prst="rect">
            <a:avLst/>
          </a:prstGeom>
          <a:noFill/>
          <a:extLst>
            <a:ext uri="{909E8E84-426E-40DD-AFC4-6F175D3DCCD1}">
              <a14:hiddenFill xmlns:a14="http://schemas.microsoft.com/office/drawing/2010/main">
                <a:solidFill>
                  <a:srgbClr val="FFFFFF"/>
                </a:solidFill>
              </a14:hiddenFill>
            </a:ext>
          </a:extLst>
        </p:spPr>
      </p:pic>
      <p:pic>
        <p:nvPicPr>
          <p:cNvPr id="23630" name="Picture 78" descr="bs0082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1371600"/>
            <a:ext cx="665163" cy="566738"/>
          </a:xfrm>
          <a:prstGeom prst="rect">
            <a:avLst/>
          </a:prstGeom>
          <a:noFill/>
          <a:extLst>
            <a:ext uri="{909E8E84-426E-40DD-AFC4-6F175D3DCCD1}">
              <a14:hiddenFill xmlns:a14="http://schemas.microsoft.com/office/drawing/2010/main">
                <a:solidFill>
                  <a:srgbClr val="FFFFFF"/>
                </a:solidFill>
              </a14:hiddenFill>
            </a:ext>
          </a:extLst>
        </p:spPr>
      </p:pic>
      <p:pic>
        <p:nvPicPr>
          <p:cNvPr id="23632" name="Picture 80" descr="HH0089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219200"/>
            <a:ext cx="379413" cy="660400"/>
          </a:xfrm>
          <a:prstGeom prst="rect">
            <a:avLst/>
          </a:prstGeom>
          <a:noFill/>
          <a:extLst>
            <a:ext uri="{909E8E84-426E-40DD-AFC4-6F175D3DCCD1}">
              <a14:hiddenFill xmlns:a14="http://schemas.microsoft.com/office/drawing/2010/main">
                <a:solidFill>
                  <a:srgbClr val="FFFFFF"/>
                </a:solidFill>
              </a14:hiddenFill>
            </a:ext>
          </a:extLst>
        </p:spPr>
      </p:pic>
      <p:pic>
        <p:nvPicPr>
          <p:cNvPr id="23633" name="Picture 81" descr="SO0182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1447800"/>
            <a:ext cx="385763" cy="406400"/>
          </a:xfrm>
          <a:prstGeom prst="rect">
            <a:avLst/>
          </a:prstGeom>
          <a:noFill/>
          <a:extLst>
            <a:ext uri="{909E8E84-426E-40DD-AFC4-6F175D3DCCD1}">
              <a14:hiddenFill xmlns:a14="http://schemas.microsoft.com/office/drawing/2010/main">
                <a:solidFill>
                  <a:srgbClr val="FFFFFF"/>
                </a:solidFill>
              </a14:hiddenFill>
            </a:ext>
          </a:extLst>
        </p:spPr>
      </p:pic>
      <p:pic>
        <p:nvPicPr>
          <p:cNvPr id="23634" name="Picture 82" descr="SO00857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5075" y="5791200"/>
            <a:ext cx="10509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3635" name="Picture 83" descr="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733800"/>
            <a:ext cx="2108200" cy="1325563"/>
          </a:xfrm>
          <a:prstGeom prst="rect">
            <a:avLst/>
          </a:prstGeom>
          <a:noFill/>
          <a:extLst>
            <a:ext uri="{909E8E84-426E-40DD-AFC4-6F175D3DCCD1}">
              <a14:hiddenFill xmlns:a14="http://schemas.microsoft.com/office/drawing/2010/main">
                <a:solidFill>
                  <a:srgbClr val="FFFFFF"/>
                </a:solidFill>
              </a14:hiddenFill>
            </a:ext>
          </a:extLst>
        </p:spPr>
      </p:pic>
      <p:sp>
        <p:nvSpPr>
          <p:cNvPr id="23636" name="AutoShape 84" descr="Stationery"/>
          <p:cNvSpPr>
            <a:spLocks noChangeArrowheads="1"/>
          </p:cNvSpPr>
          <p:nvPr/>
        </p:nvSpPr>
        <p:spPr bwMode="auto">
          <a:xfrm>
            <a:off x="3367088" y="76200"/>
            <a:ext cx="5395912" cy="485775"/>
          </a:xfrm>
          <a:prstGeom prst="bevel">
            <a:avLst>
              <a:gd name="adj" fmla="val 12500"/>
            </a:avLst>
          </a:prstGeom>
          <a:blipFill dpi="0" rotWithShape="0">
            <a:blip r:embed="rId10"/>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laceholder 5"/>
          <p:cNvSpPr>
            <a:spLocks noGrp="1"/>
          </p:cNvSpPr>
          <p:nvPr>
            <p:ph type="sldNum" sz="quarter" idx="12"/>
          </p:nvPr>
        </p:nvSpPr>
        <p:spPr/>
        <p:txBody>
          <a:bodyPr/>
          <a:lstStyle/>
          <a:p>
            <a:fld id="{3E1C7CDF-632D-4934-A3B4-63D38A96E119}" type="slidenum">
              <a:rPr lang="en-US" altLang="fa-IR"/>
              <a:pPr/>
              <a:t>19</a:t>
            </a:fld>
            <a:endParaRPr lang="en-US" altLang="fa-IR"/>
          </a:p>
        </p:txBody>
      </p:sp>
      <p:sp>
        <p:nvSpPr>
          <p:cNvPr id="24580" name="AutoShape 4"/>
          <p:cNvSpPr>
            <a:spLocks noChangeArrowheads="1"/>
          </p:cNvSpPr>
          <p:nvPr/>
        </p:nvSpPr>
        <p:spPr bwMode="auto">
          <a:xfrm>
            <a:off x="2630488" y="2182813"/>
            <a:ext cx="3679825" cy="2978150"/>
          </a:xfrm>
          <a:prstGeom prst="sun">
            <a:avLst>
              <a:gd name="adj" fmla="val 19829"/>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b="0">
                <a:solidFill>
                  <a:srgbClr val="0000FF"/>
                </a:solidFill>
                <a:cs typeface="Traffic" pitchFamily="2" charset="0"/>
              </a:rPr>
              <a:t>منابع انسانی</a:t>
            </a:r>
            <a:endParaRPr lang="en-US" altLang="fa-IR" b="0">
              <a:solidFill>
                <a:srgbClr val="0000FF"/>
              </a:solidFill>
              <a:cs typeface="Traffic" pitchFamily="2" charset="0"/>
            </a:endParaRPr>
          </a:p>
        </p:txBody>
      </p:sp>
      <p:sp>
        <p:nvSpPr>
          <p:cNvPr id="24587" name="AutoShape 11"/>
          <p:cNvSpPr>
            <a:spLocks noChangeArrowheads="1"/>
          </p:cNvSpPr>
          <p:nvPr/>
        </p:nvSpPr>
        <p:spPr bwMode="auto">
          <a:xfrm>
            <a:off x="3511550" y="681038"/>
            <a:ext cx="1914525" cy="1468437"/>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B7B2D"/>
              </a:gs>
              <a:gs pos="100000">
                <a:srgbClr val="D74301"/>
              </a:gs>
            </a:gsLst>
            <a:lin ang="18900000" scaled="1"/>
          </a:gradFill>
          <a:ln>
            <a:noFill/>
          </a:ln>
          <a:effectLst>
            <a:prstShdw prst="shdw17" dist="17961" dir="2700000">
              <a:srgbClr val="D74301">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ترکيب</a:t>
            </a:r>
            <a:endParaRPr lang="en-US" altLang="fa-IR" b="0"/>
          </a:p>
        </p:txBody>
      </p:sp>
      <p:sp>
        <p:nvSpPr>
          <p:cNvPr id="24588" name="AutoShape 12"/>
          <p:cNvSpPr>
            <a:spLocks noChangeArrowheads="1"/>
          </p:cNvSpPr>
          <p:nvPr/>
        </p:nvSpPr>
        <p:spPr bwMode="auto">
          <a:xfrm>
            <a:off x="5524500" y="1374775"/>
            <a:ext cx="1914525" cy="1470025"/>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0000"/>
              </a:gs>
              <a:gs pos="100000">
                <a:srgbClr val="FFFFFF"/>
              </a:gs>
            </a:gsLst>
            <a:lin ang="18900000" scaled="1"/>
          </a:gra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نظامات نظارت</a:t>
            </a:r>
          </a:p>
          <a:p>
            <a:r>
              <a:rPr lang="fa-IR" altLang="fa-IR" b="0"/>
              <a:t>وارزشيابی</a:t>
            </a:r>
            <a:endParaRPr lang="en-US" altLang="fa-IR" b="0"/>
          </a:p>
        </p:txBody>
      </p:sp>
      <p:sp>
        <p:nvSpPr>
          <p:cNvPr id="24589" name="AutoShape 13"/>
          <p:cNvSpPr>
            <a:spLocks noChangeArrowheads="1"/>
          </p:cNvSpPr>
          <p:nvPr/>
        </p:nvSpPr>
        <p:spPr bwMode="auto">
          <a:xfrm>
            <a:off x="6353175" y="2914650"/>
            <a:ext cx="1914525" cy="1470025"/>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D74301"/>
              </a:gs>
              <a:gs pos="100000">
                <a:srgbClr val="FB7B2D"/>
              </a:gs>
            </a:gsLst>
            <a:lin ang="2700000" scaled="1"/>
          </a:gradFill>
          <a:ln>
            <a:noFill/>
          </a:ln>
          <a:effectLst>
            <a:prstShdw prst="shdw17" dist="17961" dir="2700000">
              <a:srgbClr val="D74301">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نظامات</a:t>
            </a:r>
            <a:endParaRPr lang="en-US" altLang="fa-IR" b="0"/>
          </a:p>
          <a:p>
            <a:r>
              <a:rPr lang="fa-IR" altLang="fa-IR" b="0"/>
              <a:t> استخدامی</a:t>
            </a:r>
            <a:endParaRPr lang="en-US" altLang="fa-IR" b="0"/>
          </a:p>
        </p:txBody>
      </p:sp>
      <p:sp>
        <p:nvSpPr>
          <p:cNvPr id="24590" name="AutoShape 14"/>
          <p:cNvSpPr>
            <a:spLocks noChangeArrowheads="1"/>
          </p:cNvSpPr>
          <p:nvPr/>
        </p:nvSpPr>
        <p:spPr bwMode="auto">
          <a:xfrm>
            <a:off x="5492750" y="4565650"/>
            <a:ext cx="1914525" cy="1470025"/>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E4F94B"/>
              </a:gs>
              <a:gs pos="100000">
                <a:srgbClr val="FFFFFF"/>
              </a:gs>
            </a:gsLst>
            <a:lin ang="2700000" scaled="1"/>
          </a:gradFill>
          <a:ln>
            <a:noFill/>
          </a:ln>
          <a:effectLst>
            <a:prstShdw prst="shdw17" dist="17961" dir="2700000">
              <a:srgbClr val="E4F94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نظامات تامينی</a:t>
            </a:r>
          </a:p>
          <a:p>
            <a:r>
              <a:rPr lang="fa-IR" altLang="fa-IR" b="0"/>
              <a:t>ورفاهی</a:t>
            </a:r>
            <a:endParaRPr lang="en-US" altLang="fa-IR" b="0"/>
          </a:p>
        </p:txBody>
      </p:sp>
      <p:sp>
        <p:nvSpPr>
          <p:cNvPr id="24591" name="AutoShape 15"/>
          <p:cNvSpPr>
            <a:spLocks noChangeArrowheads="1"/>
          </p:cNvSpPr>
          <p:nvPr/>
        </p:nvSpPr>
        <p:spPr bwMode="auto">
          <a:xfrm>
            <a:off x="3535363" y="5146675"/>
            <a:ext cx="1914525" cy="1468438"/>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2143D3"/>
              </a:gs>
              <a:gs pos="100000">
                <a:srgbClr val="1CB066"/>
              </a:gs>
            </a:gsLst>
            <a:lin ang="18900000" scaled="1"/>
          </a:gradFill>
          <a:ln>
            <a:noFill/>
          </a:ln>
          <a:effectLst>
            <a:prstShdw prst="shdw17" dist="17961" dir="2700000">
              <a:srgbClr val="2143D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نظامات </a:t>
            </a:r>
          </a:p>
          <a:p>
            <a:r>
              <a:rPr lang="fa-IR" altLang="fa-IR" b="0"/>
              <a:t>جبران خدمت</a:t>
            </a:r>
          </a:p>
          <a:p>
            <a:r>
              <a:rPr lang="fa-IR" altLang="fa-IR" b="0"/>
              <a:t>ومزايای</a:t>
            </a:r>
            <a:endParaRPr lang="en-US" altLang="fa-IR" b="0"/>
          </a:p>
          <a:p>
            <a:r>
              <a:rPr lang="fa-IR" altLang="fa-IR" b="0"/>
              <a:t> انگيرشی</a:t>
            </a:r>
            <a:endParaRPr lang="en-US" altLang="fa-IR" b="0"/>
          </a:p>
        </p:txBody>
      </p:sp>
      <p:sp>
        <p:nvSpPr>
          <p:cNvPr id="24592" name="AutoShape 16"/>
          <p:cNvSpPr>
            <a:spLocks noChangeArrowheads="1"/>
          </p:cNvSpPr>
          <p:nvPr/>
        </p:nvSpPr>
        <p:spPr bwMode="auto">
          <a:xfrm>
            <a:off x="1547813" y="4537075"/>
            <a:ext cx="1914525" cy="1470025"/>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FFFF"/>
              </a:gs>
              <a:gs pos="100000">
                <a:srgbClr val="1C3ABC"/>
              </a:gs>
            </a:gsLst>
            <a:lin ang="18900000" scaled="1"/>
          </a:gradFill>
          <a:ln>
            <a:noFill/>
          </a:ln>
          <a:effectLst>
            <a:prstShdw prst="shdw17" dist="17961" dir="2700000">
              <a:srgbClr val="1C3AB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80000"/>
              </a:lnSpc>
            </a:pPr>
            <a:r>
              <a:rPr lang="fa-IR" altLang="fa-IR" b="0"/>
              <a:t>نظامات ارتقاء</a:t>
            </a:r>
          </a:p>
          <a:p>
            <a:pPr>
              <a:lnSpc>
                <a:spcPct val="80000"/>
              </a:lnSpc>
            </a:pPr>
            <a:r>
              <a:rPr lang="fa-IR" altLang="fa-IR" b="0"/>
              <a:t>وانتصاب</a:t>
            </a:r>
            <a:endParaRPr lang="en-US" altLang="fa-IR" b="0"/>
          </a:p>
        </p:txBody>
      </p:sp>
      <p:sp>
        <p:nvSpPr>
          <p:cNvPr id="24593" name="AutoShape 17"/>
          <p:cNvSpPr>
            <a:spLocks noChangeArrowheads="1"/>
          </p:cNvSpPr>
          <p:nvPr/>
        </p:nvSpPr>
        <p:spPr bwMode="auto">
          <a:xfrm>
            <a:off x="708025" y="2941638"/>
            <a:ext cx="1914525" cy="1470025"/>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2143D3"/>
              </a:gs>
              <a:gs pos="100000">
                <a:srgbClr val="1CB066"/>
              </a:gs>
            </a:gsLst>
            <a:lin ang="18900000" scaled="1"/>
          </a:gradFill>
          <a:ln>
            <a:noFill/>
          </a:ln>
          <a:effectLst>
            <a:prstShdw prst="shdw17" dist="17961" dir="2700000">
              <a:srgbClr val="2143D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نظامات آموزش</a:t>
            </a:r>
            <a:endParaRPr lang="en-US" altLang="fa-IR" b="0"/>
          </a:p>
        </p:txBody>
      </p:sp>
      <p:sp>
        <p:nvSpPr>
          <p:cNvPr id="24594" name="AutoShape 18"/>
          <p:cNvSpPr>
            <a:spLocks noChangeArrowheads="1"/>
          </p:cNvSpPr>
          <p:nvPr/>
        </p:nvSpPr>
        <p:spPr bwMode="auto">
          <a:xfrm>
            <a:off x="1601788" y="1328738"/>
            <a:ext cx="1914525" cy="1468437"/>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FFFF"/>
              </a:gs>
              <a:gs pos="100000">
                <a:srgbClr val="E4F94B"/>
              </a:gs>
            </a:gsLst>
            <a:lin ang="2700000" scaled="1"/>
          </a:gradFill>
          <a:ln>
            <a:noFill/>
          </a:ln>
          <a:effectLst>
            <a:prstShdw prst="shdw17" dist="17961" dir="2700000">
              <a:srgbClr val="E4F94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b="0"/>
              <a:t>توزيع</a:t>
            </a:r>
            <a:endParaRPr lang="en-US" altLang="fa-IR" b="0"/>
          </a:p>
        </p:txBody>
      </p:sp>
      <p:pic>
        <p:nvPicPr>
          <p:cNvPr id="24597" name="Picture 21" descr="pe01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688975"/>
            <a:ext cx="12192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4598" name="Picture 22" descr="PE0153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066800"/>
            <a:ext cx="731838"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4599" name="Picture 23" descr="PE0168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990600" y="4800600"/>
            <a:ext cx="930275" cy="874713"/>
          </a:xfrm>
          <a:prstGeom prst="rect">
            <a:avLst/>
          </a:prstGeom>
          <a:noFill/>
          <a:extLst>
            <a:ext uri="{909E8E84-426E-40DD-AFC4-6F175D3DCCD1}">
              <a14:hiddenFill xmlns:a14="http://schemas.microsoft.com/office/drawing/2010/main">
                <a:solidFill>
                  <a:srgbClr val="FFFFFF"/>
                </a:solidFill>
              </a14:hiddenFill>
            </a:ext>
          </a:extLst>
        </p:spPr>
      </p:pic>
      <p:grpSp>
        <p:nvGrpSpPr>
          <p:cNvPr id="24756" name="Group 180"/>
          <p:cNvGrpSpPr>
            <a:grpSpLocks/>
          </p:cNvGrpSpPr>
          <p:nvPr/>
        </p:nvGrpSpPr>
        <p:grpSpPr bwMode="auto">
          <a:xfrm>
            <a:off x="228600" y="2447925"/>
            <a:ext cx="1514475" cy="1114425"/>
            <a:chOff x="144" y="1542"/>
            <a:chExt cx="954" cy="702"/>
          </a:xfrm>
        </p:grpSpPr>
        <p:sp>
          <p:nvSpPr>
            <p:cNvPr id="24603" name="Freeform 27"/>
            <p:cNvSpPr>
              <a:spLocks/>
            </p:cNvSpPr>
            <p:nvPr/>
          </p:nvSpPr>
          <p:spPr bwMode="auto">
            <a:xfrm>
              <a:off x="150" y="1545"/>
              <a:ext cx="946" cy="699"/>
            </a:xfrm>
            <a:custGeom>
              <a:avLst/>
              <a:gdLst>
                <a:gd name="T0" fmla="*/ 53 w 3785"/>
                <a:gd name="T1" fmla="*/ 2238 h 2794"/>
                <a:gd name="T2" fmla="*/ 159 w 3785"/>
                <a:gd name="T3" fmla="*/ 1792 h 2794"/>
                <a:gd name="T4" fmla="*/ 15 w 3785"/>
                <a:gd name="T5" fmla="*/ 1361 h 2794"/>
                <a:gd name="T6" fmla="*/ 152 w 3785"/>
                <a:gd name="T7" fmla="*/ 967 h 2794"/>
                <a:gd name="T8" fmla="*/ 324 w 3785"/>
                <a:gd name="T9" fmla="*/ 718 h 2794"/>
                <a:gd name="T10" fmla="*/ 599 w 3785"/>
                <a:gd name="T11" fmla="*/ 635 h 2794"/>
                <a:gd name="T12" fmla="*/ 754 w 3785"/>
                <a:gd name="T13" fmla="*/ 582 h 2794"/>
                <a:gd name="T14" fmla="*/ 819 w 3785"/>
                <a:gd name="T15" fmla="*/ 531 h 2794"/>
                <a:gd name="T16" fmla="*/ 815 w 3785"/>
                <a:gd name="T17" fmla="*/ 147 h 2794"/>
                <a:gd name="T18" fmla="*/ 923 w 3785"/>
                <a:gd name="T19" fmla="*/ 15 h 2794"/>
                <a:gd name="T20" fmla="*/ 1143 w 3785"/>
                <a:gd name="T21" fmla="*/ 0 h 2794"/>
                <a:gd name="T22" fmla="*/ 1361 w 3785"/>
                <a:gd name="T23" fmla="*/ 53 h 2794"/>
                <a:gd name="T24" fmla="*/ 1426 w 3785"/>
                <a:gd name="T25" fmla="*/ 144 h 2794"/>
                <a:gd name="T26" fmla="*/ 1380 w 3785"/>
                <a:gd name="T27" fmla="*/ 200 h 2794"/>
                <a:gd name="T28" fmla="*/ 1335 w 3785"/>
                <a:gd name="T29" fmla="*/ 333 h 2794"/>
                <a:gd name="T30" fmla="*/ 1339 w 3785"/>
                <a:gd name="T31" fmla="*/ 472 h 2794"/>
                <a:gd name="T32" fmla="*/ 1255 w 3785"/>
                <a:gd name="T33" fmla="*/ 616 h 2794"/>
                <a:gd name="T34" fmla="*/ 1327 w 3785"/>
                <a:gd name="T35" fmla="*/ 696 h 2794"/>
                <a:gd name="T36" fmla="*/ 1637 w 3785"/>
                <a:gd name="T37" fmla="*/ 734 h 2794"/>
                <a:gd name="T38" fmla="*/ 1800 w 3785"/>
                <a:gd name="T39" fmla="*/ 749 h 2794"/>
                <a:gd name="T40" fmla="*/ 1958 w 3785"/>
                <a:gd name="T41" fmla="*/ 654 h 2794"/>
                <a:gd name="T42" fmla="*/ 2012 w 3785"/>
                <a:gd name="T43" fmla="*/ 567 h 2794"/>
                <a:gd name="T44" fmla="*/ 1749 w 3785"/>
                <a:gd name="T45" fmla="*/ 448 h 2794"/>
                <a:gd name="T46" fmla="*/ 1845 w 3785"/>
                <a:gd name="T47" fmla="*/ 254 h 2794"/>
                <a:gd name="T48" fmla="*/ 1965 w 3785"/>
                <a:gd name="T49" fmla="*/ 102 h 2794"/>
                <a:gd name="T50" fmla="*/ 2162 w 3785"/>
                <a:gd name="T51" fmla="*/ 64 h 2794"/>
                <a:gd name="T52" fmla="*/ 2290 w 3785"/>
                <a:gd name="T53" fmla="*/ 219 h 2794"/>
                <a:gd name="T54" fmla="*/ 2392 w 3785"/>
                <a:gd name="T55" fmla="*/ 375 h 2794"/>
                <a:gd name="T56" fmla="*/ 2386 w 3785"/>
                <a:gd name="T57" fmla="*/ 438 h 2794"/>
                <a:gd name="T58" fmla="*/ 2317 w 3785"/>
                <a:gd name="T59" fmla="*/ 476 h 2794"/>
                <a:gd name="T60" fmla="*/ 2259 w 3785"/>
                <a:gd name="T61" fmla="*/ 464 h 2794"/>
                <a:gd name="T62" fmla="*/ 2256 w 3785"/>
                <a:gd name="T63" fmla="*/ 544 h 2794"/>
                <a:gd name="T64" fmla="*/ 2312 w 3785"/>
                <a:gd name="T65" fmla="*/ 620 h 2794"/>
                <a:gd name="T66" fmla="*/ 2434 w 3785"/>
                <a:gd name="T67" fmla="*/ 749 h 2794"/>
                <a:gd name="T68" fmla="*/ 2641 w 3785"/>
                <a:gd name="T69" fmla="*/ 893 h 2794"/>
                <a:gd name="T70" fmla="*/ 2739 w 3785"/>
                <a:gd name="T71" fmla="*/ 893 h 2794"/>
                <a:gd name="T72" fmla="*/ 2999 w 3785"/>
                <a:gd name="T73" fmla="*/ 859 h 2794"/>
                <a:gd name="T74" fmla="*/ 3064 w 3785"/>
                <a:gd name="T75" fmla="*/ 771 h 2794"/>
                <a:gd name="T76" fmla="*/ 3011 w 3785"/>
                <a:gd name="T77" fmla="*/ 616 h 2794"/>
                <a:gd name="T78" fmla="*/ 2992 w 3785"/>
                <a:gd name="T79" fmla="*/ 457 h 2794"/>
                <a:gd name="T80" fmla="*/ 2992 w 3785"/>
                <a:gd name="T81" fmla="*/ 310 h 2794"/>
                <a:gd name="T82" fmla="*/ 3037 w 3785"/>
                <a:gd name="T83" fmla="*/ 238 h 2794"/>
                <a:gd name="T84" fmla="*/ 3282 w 3785"/>
                <a:gd name="T85" fmla="*/ 250 h 2794"/>
                <a:gd name="T86" fmla="*/ 3483 w 3785"/>
                <a:gd name="T87" fmla="*/ 409 h 2794"/>
                <a:gd name="T88" fmla="*/ 3441 w 3785"/>
                <a:gd name="T89" fmla="*/ 563 h 2794"/>
                <a:gd name="T90" fmla="*/ 3384 w 3785"/>
                <a:gd name="T91" fmla="*/ 707 h 2794"/>
                <a:gd name="T92" fmla="*/ 3426 w 3785"/>
                <a:gd name="T93" fmla="*/ 821 h 2794"/>
                <a:gd name="T94" fmla="*/ 3622 w 3785"/>
                <a:gd name="T95" fmla="*/ 1013 h 2794"/>
                <a:gd name="T96" fmla="*/ 3773 w 3785"/>
                <a:gd name="T97" fmla="*/ 1286 h 2794"/>
                <a:gd name="T98" fmla="*/ 3785 w 3785"/>
                <a:gd name="T99" fmla="*/ 1614 h 2794"/>
                <a:gd name="T100" fmla="*/ 3686 w 3785"/>
                <a:gd name="T101" fmla="*/ 1875 h 2794"/>
                <a:gd name="T102" fmla="*/ 3603 w 3785"/>
                <a:gd name="T103" fmla="*/ 1916 h 2794"/>
                <a:gd name="T104" fmla="*/ 3513 w 3785"/>
                <a:gd name="T105" fmla="*/ 2310 h 2794"/>
                <a:gd name="T106" fmla="*/ 1886 w 3785"/>
                <a:gd name="T107" fmla="*/ 2472 h 2794"/>
                <a:gd name="T108" fmla="*/ 1029 w 3785"/>
                <a:gd name="T109" fmla="*/ 2310 h 2794"/>
                <a:gd name="T110" fmla="*/ 1139 w 3785"/>
                <a:gd name="T111" fmla="*/ 2744 h 2794"/>
                <a:gd name="T112" fmla="*/ 686 w 3785"/>
                <a:gd name="T113" fmla="*/ 2726 h 2794"/>
                <a:gd name="T114" fmla="*/ 392 w 3785"/>
                <a:gd name="T115" fmla="*/ 2475 h 2794"/>
                <a:gd name="T116" fmla="*/ 114 w 3785"/>
                <a:gd name="T117" fmla="*/ 2419 h 2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5" h="2794">
                  <a:moveTo>
                    <a:pt x="114" y="2419"/>
                  </a:moveTo>
                  <a:lnTo>
                    <a:pt x="53" y="2238"/>
                  </a:lnTo>
                  <a:lnTo>
                    <a:pt x="31" y="2048"/>
                  </a:lnTo>
                  <a:lnTo>
                    <a:pt x="159" y="1792"/>
                  </a:lnTo>
                  <a:lnTo>
                    <a:pt x="201" y="1504"/>
                  </a:lnTo>
                  <a:lnTo>
                    <a:pt x="15" y="1361"/>
                  </a:lnTo>
                  <a:lnTo>
                    <a:pt x="0" y="1149"/>
                  </a:lnTo>
                  <a:lnTo>
                    <a:pt x="152" y="967"/>
                  </a:lnTo>
                  <a:lnTo>
                    <a:pt x="274" y="802"/>
                  </a:lnTo>
                  <a:lnTo>
                    <a:pt x="324" y="718"/>
                  </a:lnTo>
                  <a:lnTo>
                    <a:pt x="377" y="673"/>
                  </a:lnTo>
                  <a:lnTo>
                    <a:pt x="599" y="635"/>
                  </a:lnTo>
                  <a:lnTo>
                    <a:pt x="682" y="624"/>
                  </a:lnTo>
                  <a:lnTo>
                    <a:pt x="754" y="582"/>
                  </a:lnTo>
                  <a:lnTo>
                    <a:pt x="810" y="584"/>
                  </a:lnTo>
                  <a:lnTo>
                    <a:pt x="819" y="531"/>
                  </a:lnTo>
                  <a:lnTo>
                    <a:pt x="796" y="382"/>
                  </a:lnTo>
                  <a:lnTo>
                    <a:pt x="815" y="147"/>
                  </a:lnTo>
                  <a:lnTo>
                    <a:pt x="849" y="56"/>
                  </a:lnTo>
                  <a:lnTo>
                    <a:pt x="923" y="15"/>
                  </a:lnTo>
                  <a:lnTo>
                    <a:pt x="1056" y="3"/>
                  </a:lnTo>
                  <a:lnTo>
                    <a:pt x="1143" y="0"/>
                  </a:lnTo>
                  <a:lnTo>
                    <a:pt x="1255" y="49"/>
                  </a:lnTo>
                  <a:lnTo>
                    <a:pt x="1361" y="53"/>
                  </a:lnTo>
                  <a:lnTo>
                    <a:pt x="1415" y="106"/>
                  </a:lnTo>
                  <a:lnTo>
                    <a:pt x="1426" y="144"/>
                  </a:lnTo>
                  <a:lnTo>
                    <a:pt x="1407" y="185"/>
                  </a:lnTo>
                  <a:lnTo>
                    <a:pt x="1380" y="200"/>
                  </a:lnTo>
                  <a:lnTo>
                    <a:pt x="1377" y="303"/>
                  </a:lnTo>
                  <a:lnTo>
                    <a:pt x="1335" y="333"/>
                  </a:lnTo>
                  <a:lnTo>
                    <a:pt x="1339" y="398"/>
                  </a:lnTo>
                  <a:lnTo>
                    <a:pt x="1339" y="472"/>
                  </a:lnTo>
                  <a:lnTo>
                    <a:pt x="1286" y="571"/>
                  </a:lnTo>
                  <a:lnTo>
                    <a:pt x="1255" y="616"/>
                  </a:lnTo>
                  <a:lnTo>
                    <a:pt x="1202" y="688"/>
                  </a:lnTo>
                  <a:lnTo>
                    <a:pt x="1327" y="696"/>
                  </a:lnTo>
                  <a:lnTo>
                    <a:pt x="1509" y="699"/>
                  </a:lnTo>
                  <a:lnTo>
                    <a:pt x="1637" y="734"/>
                  </a:lnTo>
                  <a:lnTo>
                    <a:pt x="1731" y="775"/>
                  </a:lnTo>
                  <a:lnTo>
                    <a:pt x="1800" y="749"/>
                  </a:lnTo>
                  <a:lnTo>
                    <a:pt x="1889" y="726"/>
                  </a:lnTo>
                  <a:lnTo>
                    <a:pt x="1958" y="654"/>
                  </a:lnTo>
                  <a:lnTo>
                    <a:pt x="2014" y="616"/>
                  </a:lnTo>
                  <a:lnTo>
                    <a:pt x="2012" y="567"/>
                  </a:lnTo>
                  <a:lnTo>
                    <a:pt x="1864" y="533"/>
                  </a:lnTo>
                  <a:lnTo>
                    <a:pt x="1749" y="448"/>
                  </a:lnTo>
                  <a:lnTo>
                    <a:pt x="1743" y="416"/>
                  </a:lnTo>
                  <a:lnTo>
                    <a:pt x="1845" y="254"/>
                  </a:lnTo>
                  <a:lnTo>
                    <a:pt x="1874" y="147"/>
                  </a:lnTo>
                  <a:lnTo>
                    <a:pt x="1965" y="102"/>
                  </a:lnTo>
                  <a:lnTo>
                    <a:pt x="2101" y="60"/>
                  </a:lnTo>
                  <a:lnTo>
                    <a:pt x="2162" y="64"/>
                  </a:lnTo>
                  <a:lnTo>
                    <a:pt x="2225" y="102"/>
                  </a:lnTo>
                  <a:lnTo>
                    <a:pt x="2290" y="219"/>
                  </a:lnTo>
                  <a:lnTo>
                    <a:pt x="2331" y="329"/>
                  </a:lnTo>
                  <a:lnTo>
                    <a:pt x="2392" y="375"/>
                  </a:lnTo>
                  <a:lnTo>
                    <a:pt x="2430" y="390"/>
                  </a:lnTo>
                  <a:lnTo>
                    <a:pt x="2386" y="438"/>
                  </a:lnTo>
                  <a:lnTo>
                    <a:pt x="2343" y="430"/>
                  </a:lnTo>
                  <a:lnTo>
                    <a:pt x="2317" y="476"/>
                  </a:lnTo>
                  <a:lnTo>
                    <a:pt x="2287" y="491"/>
                  </a:lnTo>
                  <a:lnTo>
                    <a:pt x="2259" y="464"/>
                  </a:lnTo>
                  <a:lnTo>
                    <a:pt x="2244" y="499"/>
                  </a:lnTo>
                  <a:lnTo>
                    <a:pt x="2256" y="544"/>
                  </a:lnTo>
                  <a:lnTo>
                    <a:pt x="2259" y="586"/>
                  </a:lnTo>
                  <a:lnTo>
                    <a:pt x="2312" y="620"/>
                  </a:lnTo>
                  <a:lnTo>
                    <a:pt x="2415" y="726"/>
                  </a:lnTo>
                  <a:lnTo>
                    <a:pt x="2434" y="749"/>
                  </a:lnTo>
                  <a:lnTo>
                    <a:pt x="2494" y="760"/>
                  </a:lnTo>
                  <a:lnTo>
                    <a:pt x="2641" y="893"/>
                  </a:lnTo>
                  <a:lnTo>
                    <a:pt x="2671" y="922"/>
                  </a:lnTo>
                  <a:lnTo>
                    <a:pt x="2739" y="893"/>
                  </a:lnTo>
                  <a:lnTo>
                    <a:pt x="2826" y="859"/>
                  </a:lnTo>
                  <a:lnTo>
                    <a:pt x="2999" y="859"/>
                  </a:lnTo>
                  <a:lnTo>
                    <a:pt x="3094" y="828"/>
                  </a:lnTo>
                  <a:lnTo>
                    <a:pt x="3064" y="771"/>
                  </a:lnTo>
                  <a:lnTo>
                    <a:pt x="3026" y="673"/>
                  </a:lnTo>
                  <a:lnTo>
                    <a:pt x="3011" y="616"/>
                  </a:lnTo>
                  <a:lnTo>
                    <a:pt x="3011" y="518"/>
                  </a:lnTo>
                  <a:lnTo>
                    <a:pt x="2992" y="457"/>
                  </a:lnTo>
                  <a:lnTo>
                    <a:pt x="3011" y="344"/>
                  </a:lnTo>
                  <a:lnTo>
                    <a:pt x="2992" y="310"/>
                  </a:lnTo>
                  <a:lnTo>
                    <a:pt x="3011" y="261"/>
                  </a:lnTo>
                  <a:lnTo>
                    <a:pt x="3037" y="238"/>
                  </a:lnTo>
                  <a:lnTo>
                    <a:pt x="3210" y="208"/>
                  </a:lnTo>
                  <a:lnTo>
                    <a:pt x="3282" y="250"/>
                  </a:lnTo>
                  <a:lnTo>
                    <a:pt x="3411" y="280"/>
                  </a:lnTo>
                  <a:lnTo>
                    <a:pt x="3483" y="409"/>
                  </a:lnTo>
                  <a:lnTo>
                    <a:pt x="3431" y="536"/>
                  </a:lnTo>
                  <a:lnTo>
                    <a:pt x="3441" y="563"/>
                  </a:lnTo>
                  <a:lnTo>
                    <a:pt x="3418" y="627"/>
                  </a:lnTo>
                  <a:lnTo>
                    <a:pt x="3384" y="707"/>
                  </a:lnTo>
                  <a:lnTo>
                    <a:pt x="3396" y="790"/>
                  </a:lnTo>
                  <a:lnTo>
                    <a:pt x="3426" y="821"/>
                  </a:lnTo>
                  <a:lnTo>
                    <a:pt x="3456" y="874"/>
                  </a:lnTo>
                  <a:lnTo>
                    <a:pt x="3622" y="1013"/>
                  </a:lnTo>
                  <a:lnTo>
                    <a:pt x="3754" y="1206"/>
                  </a:lnTo>
                  <a:lnTo>
                    <a:pt x="3773" y="1286"/>
                  </a:lnTo>
                  <a:lnTo>
                    <a:pt x="3739" y="1409"/>
                  </a:lnTo>
                  <a:lnTo>
                    <a:pt x="3785" y="1614"/>
                  </a:lnTo>
                  <a:lnTo>
                    <a:pt x="3751" y="1800"/>
                  </a:lnTo>
                  <a:lnTo>
                    <a:pt x="3686" y="1875"/>
                  </a:lnTo>
                  <a:lnTo>
                    <a:pt x="3610" y="1879"/>
                  </a:lnTo>
                  <a:lnTo>
                    <a:pt x="3603" y="1916"/>
                  </a:lnTo>
                  <a:lnTo>
                    <a:pt x="3623" y="2011"/>
                  </a:lnTo>
                  <a:lnTo>
                    <a:pt x="3513" y="2310"/>
                  </a:lnTo>
                  <a:lnTo>
                    <a:pt x="3079" y="2468"/>
                  </a:lnTo>
                  <a:lnTo>
                    <a:pt x="1886" y="2472"/>
                  </a:lnTo>
                  <a:lnTo>
                    <a:pt x="1464" y="2392"/>
                  </a:lnTo>
                  <a:lnTo>
                    <a:pt x="1029" y="2310"/>
                  </a:lnTo>
                  <a:lnTo>
                    <a:pt x="1048" y="2472"/>
                  </a:lnTo>
                  <a:lnTo>
                    <a:pt x="1139" y="2744"/>
                  </a:lnTo>
                  <a:lnTo>
                    <a:pt x="1037" y="2794"/>
                  </a:lnTo>
                  <a:lnTo>
                    <a:pt x="686" y="2726"/>
                  </a:lnTo>
                  <a:lnTo>
                    <a:pt x="513" y="2729"/>
                  </a:lnTo>
                  <a:lnTo>
                    <a:pt x="392" y="2475"/>
                  </a:lnTo>
                  <a:lnTo>
                    <a:pt x="114" y="2419"/>
                  </a:lnTo>
                  <a:lnTo>
                    <a:pt x="114" y="24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4" name="Freeform 28"/>
            <p:cNvSpPr>
              <a:spLocks/>
            </p:cNvSpPr>
            <p:nvPr/>
          </p:nvSpPr>
          <p:spPr bwMode="auto">
            <a:xfrm>
              <a:off x="357" y="1557"/>
              <a:ext cx="140" cy="152"/>
            </a:xfrm>
            <a:custGeom>
              <a:avLst/>
              <a:gdLst>
                <a:gd name="T0" fmla="*/ 23 w 558"/>
                <a:gd name="T1" fmla="*/ 458 h 605"/>
                <a:gd name="T2" fmla="*/ 0 w 558"/>
                <a:gd name="T3" fmla="*/ 381 h 605"/>
                <a:gd name="T4" fmla="*/ 23 w 558"/>
                <a:gd name="T5" fmla="*/ 240 h 605"/>
                <a:gd name="T6" fmla="*/ 62 w 558"/>
                <a:gd name="T7" fmla="*/ 163 h 605"/>
                <a:gd name="T8" fmla="*/ 32 w 558"/>
                <a:gd name="T9" fmla="*/ 141 h 605"/>
                <a:gd name="T10" fmla="*/ 50 w 558"/>
                <a:gd name="T11" fmla="*/ 72 h 605"/>
                <a:gd name="T12" fmla="*/ 86 w 558"/>
                <a:gd name="T13" fmla="*/ 34 h 605"/>
                <a:gd name="T14" fmla="*/ 185 w 558"/>
                <a:gd name="T15" fmla="*/ 11 h 605"/>
                <a:gd name="T16" fmla="*/ 253 w 558"/>
                <a:gd name="T17" fmla="*/ 0 h 605"/>
                <a:gd name="T18" fmla="*/ 314 w 558"/>
                <a:gd name="T19" fmla="*/ 26 h 605"/>
                <a:gd name="T20" fmla="*/ 264 w 558"/>
                <a:gd name="T21" fmla="*/ 42 h 605"/>
                <a:gd name="T22" fmla="*/ 310 w 558"/>
                <a:gd name="T23" fmla="*/ 68 h 605"/>
                <a:gd name="T24" fmla="*/ 399 w 558"/>
                <a:gd name="T25" fmla="*/ 49 h 605"/>
                <a:gd name="T26" fmla="*/ 479 w 558"/>
                <a:gd name="T27" fmla="*/ 61 h 605"/>
                <a:gd name="T28" fmla="*/ 528 w 558"/>
                <a:gd name="T29" fmla="*/ 49 h 605"/>
                <a:gd name="T30" fmla="*/ 558 w 558"/>
                <a:gd name="T31" fmla="*/ 95 h 605"/>
                <a:gd name="T32" fmla="*/ 555 w 558"/>
                <a:gd name="T33" fmla="*/ 121 h 605"/>
                <a:gd name="T34" fmla="*/ 521 w 558"/>
                <a:gd name="T35" fmla="*/ 136 h 605"/>
                <a:gd name="T36" fmla="*/ 449 w 558"/>
                <a:gd name="T37" fmla="*/ 136 h 605"/>
                <a:gd name="T38" fmla="*/ 367 w 558"/>
                <a:gd name="T39" fmla="*/ 189 h 605"/>
                <a:gd name="T40" fmla="*/ 287 w 558"/>
                <a:gd name="T41" fmla="*/ 201 h 605"/>
                <a:gd name="T42" fmla="*/ 238 w 558"/>
                <a:gd name="T43" fmla="*/ 254 h 605"/>
                <a:gd name="T44" fmla="*/ 287 w 558"/>
                <a:gd name="T45" fmla="*/ 254 h 605"/>
                <a:gd name="T46" fmla="*/ 267 w 558"/>
                <a:gd name="T47" fmla="*/ 280 h 605"/>
                <a:gd name="T48" fmla="*/ 194 w 558"/>
                <a:gd name="T49" fmla="*/ 350 h 605"/>
                <a:gd name="T50" fmla="*/ 260 w 558"/>
                <a:gd name="T51" fmla="*/ 364 h 605"/>
                <a:gd name="T52" fmla="*/ 238 w 558"/>
                <a:gd name="T53" fmla="*/ 431 h 605"/>
                <a:gd name="T54" fmla="*/ 223 w 558"/>
                <a:gd name="T55" fmla="*/ 487 h 605"/>
                <a:gd name="T56" fmla="*/ 158 w 558"/>
                <a:gd name="T57" fmla="*/ 559 h 605"/>
                <a:gd name="T58" fmla="*/ 98 w 558"/>
                <a:gd name="T59" fmla="*/ 605 h 605"/>
                <a:gd name="T60" fmla="*/ 50 w 558"/>
                <a:gd name="T61" fmla="*/ 552 h 605"/>
                <a:gd name="T62" fmla="*/ 17 w 558"/>
                <a:gd name="T63" fmla="*/ 508 h 605"/>
                <a:gd name="T64" fmla="*/ 23 w 558"/>
                <a:gd name="T65" fmla="*/ 458 h 605"/>
                <a:gd name="T66" fmla="*/ 23 w 558"/>
                <a:gd name="T67" fmla="*/ 45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8" h="605">
                  <a:moveTo>
                    <a:pt x="23" y="458"/>
                  </a:moveTo>
                  <a:lnTo>
                    <a:pt x="0" y="381"/>
                  </a:lnTo>
                  <a:lnTo>
                    <a:pt x="23" y="240"/>
                  </a:lnTo>
                  <a:lnTo>
                    <a:pt x="62" y="163"/>
                  </a:lnTo>
                  <a:lnTo>
                    <a:pt x="32" y="141"/>
                  </a:lnTo>
                  <a:lnTo>
                    <a:pt x="50" y="72"/>
                  </a:lnTo>
                  <a:lnTo>
                    <a:pt x="86" y="34"/>
                  </a:lnTo>
                  <a:lnTo>
                    <a:pt x="185" y="11"/>
                  </a:lnTo>
                  <a:lnTo>
                    <a:pt x="253" y="0"/>
                  </a:lnTo>
                  <a:lnTo>
                    <a:pt x="314" y="26"/>
                  </a:lnTo>
                  <a:lnTo>
                    <a:pt x="264" y="42"/>
                  </a:lnTo>
                  <a:lnTo>
                    <a:pt x="310" y="68"/>
                  </a:lnTo>
                  <a:lnTo>
                    <a:pt x="399" y="49"/>
                  </a:lnTo>
                  <a:lnTo>
                    <a:pt x="479" y="61"/>
                  </a:lnTo>
                  <a:lnTo>
                    <a:pt x="528" y="49"/>
                  </a:lnTo>
                  <a:lnTo>
                    <a:pt x="558" y="95"/>
                  </a:lnTo>
                  <a:lnTo>
                    <a:pt x="555" y="121"/>
                  </a:lnTo>
                  <a:lnTo>
                    <a:pt x="521" y="136"/>
                  </a:lnTo>
                  <a:lnTo>
                    <a:pt x="449" y="136"/>
                  </a:lnTo>
                  <a:lnTo>
                    <a:pt x="367" y="189"/>
                  </a:lnTo>
                  <a:lnTo>
                    <a:pt x="287" y="201"/>
                  </a:lnTo>
                  <a:lnTo>
                    <a:pt x="238" y="254"/>
                  </a:lnTo>
                  <a:lnTo>
                    <a:pt x="287" y="254"/>
                  </a:lnTo>
                  <a:lnTo>
                    <a:pt x="267" y="280"/>
                  </a:lnTo>
                  <a:lnTo>
                    <a:pt x="194" y="350"/>
                  </a:lnTo>
                  <a:lnTo>
                    <a:pt x="260" y="364"/>
                  </a:lnTo>
                  <a:lnTo>
                    <a:pt x="238" y="431"/>
                  </a:lnTo>
                  <a:lnTo>
                    <a:pt x="223" y="487"/>
                  </a:lnTo>
                  <a:lnTo>
                    <a:pt x="158" y="559"/>
                  </a:lnTo>
                  <a:lnTo>
                    <a:pt x="98" y="605"/>
                  </a:lnTo>
                  <a:lnTo>
                    <a:pt x="50" y="552"/>
                  </a:lnTo>
                  <a:lnTo>
                    <a:pt x="17" y="508"/>
                  </a:lnTo>
                  <a:lnTo>
                    <a:pt x="23" y="458"/>
                  </a:lnTo>
                  <a:lnTo>
                    <a:pt x="23" y="45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5" name="Freeform 29"/>
            <p:cNvSpPr>
              <a:spLocks/>
            </p:cNvSpPr>
            <p:nvPr/>
          </p:nvSpPr>
          <p:spPr bwMode="auto">
            <a:xfrm>
              <a:off x="907" y="1608"/>
              <a:ext cx="106" cy="76"/>
            </a:xfrm>
            <a:custGeom>
              <a:avLst/>
              <a:gdLst>
                <a:gd name="T0" fmla="*/ 0 w 423"/>
                <a:gd name="T1" fmla="*/ 60 h 305"/>
                <a:gd name="T2" fmla="*/ 34 w 423"/>
                <a:gd name="T3" fmla="*/ 22 h 305"/>
                <a:gd name="T4" fmla="*/ 102 w 423"/>
                <a:gd name="T5" fmla="*/ 0 h 305"/>
                <a:gd name="T6" fmla="*/ 186 w 423"/>
                <a:gd name="T7" fmla="*/ 7 h 305"/>
                <a:gd name="T8" fmla="*/ 211 w 423"/>
                <a:gd name="T9" fmla="*/ 30 h 305"/>
                <a:gd name="T10" fmla="*/ 283 w 423"/>
                <a:gd name="T11" fmla="*/ 41 h 305"/>
                <a:gd name="T12" fmla="*/ 332 w 423"/>
                <a:gd name="T13" fmla="*/ 76 h 305"/>
                <a:gd name="T14" fmla="*/ 370 w 423"/>
                <a:gd name="T15" fmla="*/ 117 h 305"/>
                <a:gd name="T16" fmla="*/ 412 w 423"/>
                <a:gd name="T17" fmla="*/ 170 h 305"/>
                <a:gd name="T18" fmla="*/ 381 w 423"/>
                <a:gd name="T19" fmla="*/ 207 h 305"/>
                <a:gd name="T20" fmla="*/ 423 w 423"/>
                <a:gd name="T21" fmla="*/ 245 h 305"/>
                <a:gd name="T22" fmla="*/ 404 w 423"/>
                <a:gd name="T23" fmla="*/ 286 h 305"/>
                <a:gd name="T24" fmla="*/ 385 w 423"/>
                <a:gd name="T25" fmla="*/ 271 h 305"/>
                <a:gd name="T26" fmla="*/ 359 w 423"/>
                <a:gd name="T27" fmla="*/ 305 h 305"/>
                <a:gd name="T28" fmla="*/ 325 w 423"/>
                <a:gd name="T29" fmla="*/ 275 h 305"/>
                <a:gd name="T30" fmla="*/ 309 w 423"/>
                <a:gd name="T31" fmla="*/ 230 h 305"/>
                <a:gd name="T32" fmla="*/ 344 w 423"/>
                <a:gd name="T33" fmla="*/ 214 h 305"/>
                <a:gd name="T34" fmla="*/ 309 w 423"/>
                <a:gd name="T35" fmla="*/ 178 h 305"/>
                <a:gd name="T36" fmla="*/ 344 w 423"/>
                <a:gd name="T37" fmla="*/ 140 h 305"/>
                <a:gd name="T38" fmla="*/ 283 w 423"/>
                <a:gd name="T39" fmla="*/ 129 h 305"/>
                <a:gd name="T40" fmla="*/ 245 w 423"/>
                <a:gd name="T41" fmla="*/ 91 h 305"/>
                <a:gd name="T42" fmla="*/ 189 w 423"/>
                <a:gd name="T43" fmla="*/ 98 h 305"/>
                <a:gd name="T44" fmla="*/ 121 w 423"/>
                <a:gd name="T45" fmla="*/ 53 h 305"/>
                <a:gd name="T46" fmla="*/ 76 w 423"/>
                <a:gd name="T47" fmla="*/ 49 h 305"/>
                <a:gd name="T48" fmla="*/ 8 w 423"/>
                <a:gd name="T49" fmla="*/ 83 h 305"/>
                <a:gd name="T50" fmla="*/ 0 w 423"/>
                <a:gd name="T51" fmla="*/ 60 h 305"/>
                <a:gd name="T52" fmla="*/ 0 w 423"/>
                <a:gd name="T53"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3" h="305">
                  <a:moveTo>
                    <a:pt x="0" y="60"/>
                  </a:moveTo>
                  <a:lnTo>
                    <a:pt x="34" y="22"/>
                  </a:lnTo>
                  <a:lnTo>
                    <a:pt x="102" y="0"/>
                  </a:lnTo>
                  <a:lnTo>
                    <a:pt x="186" y="7"/>
                  </a:lnTo>
                  <a:lnTo>
                    <a:pt x="211" y="30"/>
                  </a:lnTo>
                  <a:lnTo>
                    <a:pt x="283" y="41"/>
                  </a:lnTo>
                  <a:lnTo>
                    <a:pt x="332" y="76"/>
                  </a:lnTo>
                  <a:lnTo>
                    <a:pt x="370" y="117"/>
                  </a:lnTo>
                  <a:lnTo>
                    <a:pt x="412" y="170"/>
                  </a:lnTo>
                  <a:lnTo>
                    <a:pt x="381" y="207"/>
                  </a:lnTo>
                  <a:lnTo>
                    <a:pt x="423" y="245"/>
                  </a:lnTo>
                  <a:lnTo>
                    <a:pt x="404" y="286"/>
                  </a:lnTo>
                  <a:lnTo>
                    <a:pt x="385" y="271"/>
                  </a:lnTo>
                  <a:lnTo>
                    <a:pt x="359" y="305"/>
                  </a:lnTo>
                  <a:lnTo>
                    <a:pt x="325" y="275"/>
                  </a:lnTo>
                  <a:lnTo>
                    <a:pt x="309" y="230"/>
                  </a:lnTo>
                  <a:lnTo>
                    <a:pt x="344" y="214"/>
                  </a:lnTo>
                  <a:lnTo>
                    <a:pt x="309" y="178"/>
                  </a:lnTo>
                  <a:lnTo>
                    <a:pt x="344" y="140"/>
                  </a:lnTo>
                  <a:lnTo>
                    <a:pt x="283" y="129"/>
                  </a:lnTo>
                  <a:lnTo>
                    <a:pt x="245" y="91"/>
                  </a:lnTo>
                  <a:lnTo>
                    <a:pt x="189" y="98"/>
                  </a:lnTo>
                  <a:lnTo>
                    <a:pt x="121" y="53"/>
                  </a:lnTo>
                  <a:lnTo>
                    <a:pt x="76" y="49"/>
                  </a:lnTo>
                  <a:lnTo>
                    <a:pt x="8" y="83"/>
                  </a:lnTo>
                  <a:lnTo>
                    <a:pt x="0" y="60"/>
                  </a:lnTo>
                  <a:lnTo>
                    <a:pt x="0" y="60"/>
                  </a:lnTo>
                  <a:close/>
                </a:path>
              </a:pathLst>
            </a:custGeom>
            <a:solidFill>
              <a:srgbClr val="D49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6" name="Freeform 30"/>
            <p:cNvSpPr>
              <a:spLocks/>
            </p:cNvSpPr>
            <p:nvPr/>
          </p:nvSpPr>
          <p:spPr bwMode="auto">
            <a:xfrm>
              <a:off x="420" y="1730"/>
              <a:ext cx="159" cy="172"/>
            </a:xfrm>
            <a:custGeom>
              <a:avLst/>
              <a:gdLst>
                <a:gd name="T0" fmla="*/ 34 w 634"/>
                <a:gd name="T1" fmla="*/ 0 h 691"/>
                <a:gd name="T2" fmla="*/ 347 w 634"/>
                <a:gd name="T3" fmla="*/ 42 h 691"/>
                <a:gd name="T4" fmla="*/ 328 w 634"/>
                <a:gd name="T5" fmla="*/ 95 h 691"/>
                <a:gd name="T6" fmla="*/ 343 w 634"/>
                <a:gd name="T7" fmla="*/ 185 h 691"/>
                <a:gd name="T8" fmla="*/ 461 w 634"/>
                <a:gd name="T9" fmla="*/ 317 h 691"/>
                <a:gd name="T10" fmla="*/ 423 w 634"/>
                <a:gd name="T11" fmla="*/ 216 h 691"/>
                <a:gd name="T12" fmla="*/ 393 w 634"/>
                <a:gd name="T13" fmla="*/ 114 h 691"/>
                <a:gd name="T14" fmla="*/ 408 w 634"/>
                <a:gd name="T15" fmla="*/ 42 h 691"/>
                <a:gd name="T16" fmla="*/ 513 w 634"/>
                <a:gd name="T17" fmla="*/ 19 h 691"/>
                <a:gd name="T18" fmla="*/ 592 w 634"/>
                <a:gd name="T19" fmla="*/ 57 h 691"/>
                <a:gd name="T20" fmla="*/ 596 w 634"/>
                <a:gd name="T21" fmla="*/ 103 h 691"/>
                <a:gd name="T22" fmla="*/ 554 w 634"/>
                <a:gd name="T23" fmla="*/ 152 h 691"/>
                <a:gd name="T24" fmla="*/ 619 w 634"/>
                <a:gd name="T25" fmla="*/ 431 h 691"/>
                <a:gd name="T26" fmla="*/ 634 w 634"/>
                <a:gd name="T27" fmla="*/ 575 h 691"/>
                <a:gd name="T28" fmla="*/ 573 w 634"/>
                <a:gd name="T29" fmla="*/ 624 h 691"/>
                <a:gd name="T30" fmla="*/ 461 w 634"/>
                <a:gd name="T31" fmla="*/ 691 h 691"/>
                <a:gd name="T32" fmla="*/ 412 w 634"/>
                <a:gd name="T33" fmla="*/ 655 h 691"/>
                <a:gd name="T34" fmla="*/ 351 w 634"/>
                <a:gd name="T35" fmla="*/ 669 h 691"/>
                <a:gd name="T36" fmla="*/ 294 w 634"/>
                <a:gd name="T37" fmla="*/ 367 h 691"/>
                <a:gd name="T38" fmla="*/ 184 w 634"/>
                <a:gd name="T39" fmla="*/ 211 h 691"/>
                <a:gd name="T40" fmla="*/ 0 w 634"/>
                <a:gd name="T41" fmla="*/ 61 h 691"/>
                <a:gd name="T42" fmla="*/ 0 w 634"/>
                <a:gd name="T43" fmla="*/ 8 h 691"/>
                <a:gd name="T44" fmla="*/ 34 w 634"/>
                <a:gd name="T45" fmla="*/ 0 h 691"/>
                <a:gd name="T46" fmla="*/ 34 w 634"/>
                <a:gd name="T47"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691">
                  <a:moveTo>
                    <a:pt x="34" y="0"/>
                  </a:moveTo>
                  <a:lnTo>
                    <a:pt x="347" y="42"/>
                  </a:lnTo>
                  <a:lnTo>
                    <a:pt x="328" y="95"/>
                  </a:lnTo>
                  <a:lnTo>
                    <a:pt x="343" y="185"/>
                  </a:lnTo>
                  <a:lnTo>
                    <a:pt x="461" y="317"/>
                  </a:lnTo>
                  <a:lnTo>
                    <a:pt x="423" y="216"/>
                  </a:lnTo>
                  <a:lnTo>
                    <a:pt x="393" y="114"/>
                  </a:lnTo>
                  <a:lnTo>
                    <a:pt x="408" y="42"/>
                  </a:lnTo>
                  <a:lnTo>
                    <a:pt x="513" y="19"/>
                  </a:lnTo>
                  <a:lnTo>
                    <a:pt x="592" y="57"/>
                  </a:lnTo>
                  <a:lnTo>
                    <a:pt x="596" y="103"/>
                  </a:lnTo>
                  <a:lnTo>
                    <a:pt x="554" y="152"/>
                  </a:lnTo>
                  <a:lnTo>
                    <a:pt x="619" y="431"/>
                  </a:lnTo>
                  <a:lnTo>
                    <a:pt x="634" y="575"/>
                  </a:lnTo>
                  <a:lnTo>
                    <a:pt x="573" y="624"/>
                  </a:lnTo>
                  <a:lnTo>
                    <a:pt x="461" y="691"/>
                  </a:lnTo>
                  <a:lnTo>
                    <a:pt x="412" y="655"/>
                  </a:lnTo>
                  <a:lnTo>
                    <a:pt x="351" y="669"/>
                  </a:lnTo>
                  <a:lnTo>
                    <a:pt x="294" y="367"/>
                  </a:lnTo>
                  <a:lnTo>
                    <a:pt x="184" y="211"/>
                  </a:lnTo>
                  <a:lnTo>
                    <a:pt x="0" y="61"/>
                  </a:lnTo>
                  <a:lnTo>
                    <a:pt x="0" y="8"/>
                  </a:lnTo>
                  <a:lnTo>
                    <a:pt x="34" y="0"/>
                  </a:lnTo>
                  <a:lnTo>
                    <a:pt x="34" y="0"/>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7" name="Freeform 31"/>
            <p:cNvSpPr>
              <a:spLocks/>
            </p:cNvSpPr>
            <p:nvPr/>
          </p:nvSpPr>
          <p:spPr bwMode="auto">
            <a:xfrm>
              <a:off x="397" y="1912"/>
              <a:ext cx="216" cy="183"/>
            </a:xfrm>
            <a:custGeom>
              <a:avLst/>
              <a:gdLst>
                <a:gd name="T0" fmla="*/ 763 w 861"/>
                <a:gd name="T1" fmla="*/ 46 h 734"/>
                <a:gd name="T2" fmla="*/ 789 w 861"/>
                <a:gd name="T3" fmla="*/ 0 h 734"/>
                <a:gd name="T4" fmla="*/ 835 w 861"/>
                <a:gd name="T5" fmla="*/ 163 h 734"/>
                <a:gd name="T6" fmla="*/ 801 w 861"/>
                <a:gd name="T7" fmla="*/ 307 h 734"/>
                <a:gd name="T8" fmla="*/ 804 w 861"/>
                <a:gd name="T9" fmla="*/ 495 h 734"/>
                <a:gd name="T10" fmla="*/ 838 w 861"/>
                <a:gd name="T11" fmla="*/ 654 h 734"/>
                <a:gd name="T12" fmla="*/ 861 w 861"/>
                <a:gd name="T13" fmla="*/ 734 h 734"/>
                <a:gd name="T14" fmla="*/ 660 w 861"/>
                <a:gd name="T15" fmla="*/ 696 h 734"/>
                <a:gd name="T16" fmla="*/ 8 w 861"/>
                <a:gd name="T17" fmla="*/ 469 h 734"/>
                <a:gd name="T18" fmla="*/ 0 w 861"/>
                <a:gd name="T19" fmla="*/ 284 h 734"/>
                <a:gd name="T20" fmla="*/ 83 w 861"/>
                <a:gd name="T21" fmla="*/ 148 h 734"/>
                <a:gd name="T22" fmla="*/ 193 w 861"/>
                <a:gd name="T23" fmla="*/ 258 h 734"/>
                <a:gd name="T24" fmla="*/ 317 w 861"/>
                <a:gd name="T25" fmla="*/ 398 h 734"/>
                <a:gd name="T26" fmla="*/ 404 w 861"/>
                <a:gd name="T27" fmla="*/ 398 h 734"/>
                <a:gd name="T28" fmla="*/ 487 w 861"/>
                <a:gd name="T29" fmla="*/ 442 h 734"/>
                <a:gd name="T30" fmla="*/ 657 w 861"/>
                <a:gd name="T31" fmla="*/ 216 h 734"/>
                <a:gd name="T32" fmla="*/ 763 w 861"/>
                <a:gd name="T33" fmla="*/ 46 h 734"/>
                <a:gd name="T34" fmla="*/ 763 w 861"/>
                <a:gd name="T35" fmla="*/ 4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1" h="734">
                  <a:moveTo>
                    <a:pt x="763" y="46"/>
                  </a:moveTo>
                  <a:lnTo>
                    <a:pt x="789" y="0"/>
                  </a:lnTo>
                  <a:lnTo>
                    <a:pt x="835" y="163"/>
                  </a:lnTo>
                  <a:lnTo>
                    <a:pt x="801" y="307"/>
                  </a:lnTo>
                  <a:lnTo>
                    <a:pt x="804" y="495"/>
                  </a:lnTo>
                  <a:lnTo>
                    <a:pt x="838" y="654"/>
                  </a:lnTo>
                  <a:lnTo>
                    <a:pt x="861" y="734"/>
                  </a:lnTo>
                  <a:lnTo>
                    <a:pt x="660" y="696"/>
                  </a:lnTo>
                  <a:lnTo>
                    <a:pt x="8" y="469"/>
                  </a:lnTo>
                  <a:lnTo>
                    <a:pt x="0" y="284"/>
                  </a:lnTo>
                  <a:lnTo>
                    <a:pt x="83" y="148"/>
                  </a:lnTo>
                  <a:lnTo>
                    <a:pt x="193" y="258"/>
                  </a:lnTo>
                  <a:lnTo>
                    <a:pt x="317" y="398"/>
                  </a:lnTo>
                  <a:lnTo>
                    <a:pt x="404" y="398"/>
                  </a:lnTo>
                  <a:lnTo>
                    <a:pt x="487" y="442"/>
                  </a:lnTo>
                  <a:lnTo>
                    <a:pt x="657" y="216"/>
                  </a:lnTo>
                  <a:lnTo>
                    <a:pt x="763" y="46"/>
                  </a:lnTo>
                  <a:lnTo>
                    <a:pt x="763" y="46"/>
                  </a:lnTo>
                  <a:close/>
                </a:path>
              </a:pathLst>
            </a:custGeom>
            <a:solidFill>
              <a:srgbClr val="BCB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8" name="Freeform 32"/>
            <p:cNvSpPr>
              <a:spLocks/>
            </p:cNvSpPr>
            <p:nvPr/>
          </p:nvSpPr>
          <p:spPr bwMode="auto">
            <a:xfrm>
              <a:off x="532" y="1898"/>
              <a:ext cx="498" cy="261"/>
            </a:xfrm>
            <a:custGeom>
              <a:avLst/>
              <a:gdLst>
                <a:gd name="T0" fmla="*/ 286 w 1992"/>
                <a:gd name="T1" fmla="*/ 254 h 1047"/>
                <a:gd name="T2" fmla="*/ 376 w 1992"/>
                <a:gd name="T3" fmla="*/ 269 h 1047"/>
                <a:gd name="T4" fmla="*/ 799 w 1992"/>
                <a:gd name="T5" fmla="*/ 95 h 1047"/>
                <a:gd name="T6" fmla="*/ 966 w 1992"/>
                <a:gd name="T7" fmla="*/ 0 h 1047"/>
                <a:gd name="T8" fmla="*/ 950 w 1992"/>
                <a:gd name="T9" fmla="*/ 57 h 1047"/>
                <a:gd name="T10" fmla="*/ 973 w 1992"/>
                <a:gd name="T11" fmla="*/ 103 h 1047"/>
                <a:gd name="T12" fmla="*/ 1055 w 1992"/>
                <a:gd name="T13" fmla="*/ 118 h 1047"/>
                <a:gd name="T14" fmla="*/ 1070 w 1992"/>
                <a:gd name="T15" fmla="*/ 216 h 1047"/>
                <a:gd name="T16" fmla="*/ 905 w 1992"/>
                <a:gd name="T17" fmla="*/ 247 h 1047"/>
                <a:gd name="T18" fmla="*/ 776 w 1992"/>
                <a:gd name="T19" fmla="*/ 277 h 1047"/>
                <a:gd name="T20" fmla="*/ 1108 w 1992"/>
                <a:gd name="T21" fmla="*/ 594 h 1047"/>
                <a:gd name="T22" fmla="*/ 1275 w 1992"/>
                <a:gd name="T23" fmla="*/ 571 h 1047"/>
                <a:gd name="T24" fmla="*/ 1810 w 1992"/>
                <a:gd name="T25" fmla="*/ 353 h 1047"/>
                <a:gd name="T26" fmla="*/ 1992 w 1992"/>
                <a:gd name="T27" fmla="*/ 549 h 1047"/>
                <a:gd name="T28" fmla="*/ 1977 w 1992"/>
                <a:gd name="T29" fmla="*/ 783 h 1047"/>
                <a:gd name="T30" fmla="*/ 1313 w 1992"/>
                <a:gd name="T31" fmla="*/ 1047 h 1047"/>
                <a:gd name="T32" fmla="*/ 294 w 1992"/>
                <a:gd name="T33" fmla="*/ 994 h 1047"/>
                <a:gd name="T34" fmla="*/ 0 w 1992"/>
                <a:gd name="T35" fmla="*/ 874 h 1047"/>
                <a:gd name="T36" fmla="*/ 361 w 1992"/>
                <a:gd name="T37" fmla="*/ 776 h 1047"/>
                <a:gd name="T38" fmla="*/ 286 w 1992"/>
                <a:gd name="T39" fmla="*/ 254 h 1047"/>
                <a:gd name="T40" fmla="*/ 286 w 1992"/>
                <a:gd name="T41" fmla="*/ 25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2" h="1047">
                  <a:moveTo>
                    <a:pt x="286" y="254"/>
                  </a:moveTo>
                  <a:lnTo>
                    <a:pt x="376" y="269"/>
                  </a:lnTo>
                  <a:lnTo>
                    <a:pt x="799" y="95"/>
                  </a:lnTo>
                  <a:lnTo>
                    <a:pt x="966" y="0"/>
                  </a:lnTo>
                  <a:lnTo>
                    <a:pt x="950" y="57"/>
                  </a:lnTo>
                  <a:lnTo>
                    <a:pt x="973" y="103"/>
                  </a:lnTo>
                  <a:lnTo>
                    <a:pt x="1055" y="118"/>
                  </a:lnTo>
                  <a:lnTo>
                    <a:pt x="1070" y="216"/>
                  </a:lnTo>
                  <a:lnTo>
                    <a:pt x="905" y="247"/>
                  </a:lnTo>
                  <a:lnTo>
                    <a:pt x="776" y="277"/>
                  </a:lnTo>
                  <a:lnTo>
                    <a:pt x="1108" y="594"/>
                  </a:lnTo>
                  <a:lnTo>
                    <a:pt x="1275" y="571"/>
                  </a:lnTo>
                  <a:lnTo>
                    <a:pt x="1810" y="353"/>
                  </a:lnTo>
                  <a:lnTo>
                    <a:pt x="1992" y="549"/>
                  </a:lnTo>
                  <a:lnTo>
                    <a:pt x="1977" y="783"/>
                  </a:lnTo>
                  <a:lnTo>
                    <a:pt x="1313" y="1047"/>
                  </a:lnTo>
                  <a:lnTo>
                    <a:pt x="294" y="994"/>
                  </a:lnTo>
                  <a:lnTo>
                    <a:pt x="0" y="874"/>
                  </a:lnTo>
                  <a:lnTo>
                    <a:pt x="361" y="776"/>
                  </a:lnTo>
                  <a:lnTo>
                    <a:pt x="286" y="254"/>
                  </a:lnTo>
                  <a:lnTo>
                    <a:pt x="286" y="254"/>
                  </a:lnTo>
                  <a:close/>
                </a:path>
              </a:pathLst>
            </a:custGeom>
            <a:solidFill>
              <a:srgbClr val="F9E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09" name="Freeform 33"/>
            <p:cNvSpPr>
              <a:spLocks/>
            </p:cNvSpPr>
            <p:nvPr/>
          </p:nvSpPr>
          <p:spPr bwMode="auto">
            <a:xfrm>
              <a:off x="602" y="1880"/>
              <a:ext cx="168" cy="78"/>
            </a:xfrm>
            <a:custGeom>
              <a:avLst/>
              <a:gdLst>
                <a:gd name="T0" fmla="*/ 671 w 671"/>
                <a:gd name="T1" fmla="*/ 97 h 313"/>
                <a:gd name="T2" fmla="*/ 531 w 671"/>
                <a:gd name="T3" fmla="*/ 226 h 313"/>
                <a:gd name="T4" fmla="*/ 176 w 671"/>
                <a:gd name="T5" fmla="*/ 313 h 313"/>
                <a:gd name="T6" fmla="*/ 440 w 671"/>
                <a:gd name="T7" fmla="*/ 157 h 313"/>
                <a:gd name="T8" fmla="*/ 0 w 671"/>
                <a:gd name="T9" fmla="*/ 112 h 313"/>
                <a:gd name="T10" fmla="*/ 85 w 671"/>
                <a:gd name="T11" fmla="*/ 0 h 313"/>
                <a:gd name="T12" fmla="*/ 671 w 671"/>
                <a:gd name="T13" fmla="*/ 97 h 313"/>
                <a:gd name="T14" fmla="*/ 671 w 671"/>
                <a:gd name="T15" fmla="*/ 97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313">
                  <a:moveTo>
                    <a:pt x="671" y="97"/>
                  </a:moveTo>
                  <a:lnTo>
                    <a:pt x="531" y="226"/>
                  </a:lnTo>
                  <a:lnTo>
                    <a:pt x="176" y="313"/>
                  </a:lnTo>
                  <a:lnTo>
                    <a:pt x="440" y="157"/>
                  </a:lnTo>
                  <a:lnTo>
                    <a:pt x="0" y="112"/>
                  </a:lnTo>
                  <a:lnTo>
                    <a:pt x="85" y="0"/>
                  </a:lnTo>
                  <a:lnTo>
                    <a:pt x="671" y="97"/>
                  </a:lnTo>
                  <a:lnTo>
                    <a:pt x="671" y="97"/>
                  </a:lnTo>
                  <a:close/>
                </a:path>
              </a:pathLst>
            </a:custGeom>
            <a:solidFill>
              <a:srgbClr val="CCA2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0" name="Freeform 34"/>
            <p:cNvSpPr>
              <a:spLocks/>
            </p:cNvSpPr>
            <p:nvPr/>
          </p:nvSpPr>
          <p:spPr bwMode="auto">
            <a:xfrm>
              <a:off x="595" y="1902"/>
              <a:ext cx="118" cy="63"/>
            </a:xfrm>
            <a:custGeom>
              <a:avLst/>
              <a:gdLst>
                <a:gd name="T0" fmla="*/ 68 w 471"/>
                <a:gd name="T1" fmla="*/ 0 h 252"/>
                <a:gd name="T2" fmla="*/ 471 w 471"/>
                <a:gd name="T3" fmla="*/ 70 h 252"/>
                <a:gd name="T4" fmla="*/ 302 w 471"/>
                <a:gd name="T5" fmla="*/ 192 h 252"/>
                <a:gd name="T6" fmla="*/ 162 w 471"/>
                <a:gd name="T7" fmla="*/ 252 h 252"/>
                <a:gd name="T8" fmla="*/ 124 w 471"/>
                <a:gd name="T9" fmla="*/ 252 h 252"/>
                <a:gd name="T10" fmla="*/ 38 w 471"/>
                <a:gd name="T11" fmla="*/ 222 h 252"/>
                <a:gd name="T12" fmla="*/ 0 w 471"/>
                <a:gd name="T13" fmla="*/ 40 h 252"/>
                <a:gd name="T14" fmla="*/ 19 w 471"/>
                <a:gd name="T15" fmla="*/ 14 h 252"/>
                <a:gd name="T16" fmla="*/ 68 w 471"/>
                <a:gd name="T17" fmla="*/ 0 h 252"/>
                <a:gd name="T18" fmla="*/ 68 w 471"/>
                <a:gd name="T1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252">
                  <a:moveTo>
                    <a:pt x="68" y="0"/>
                  </a:moveTo>
                  <a:lnTo>
                    <a:pt x="471" y="70"/>
                  </a:lnTo>
                  <a:lnTo>
                    <a:pt x="302" y="192"/>
                  </a:lnTo>
                  <a:lnTo>
                    <a:pt x="162" y="252"/>
                  </a:lnTo>
                  <a:lnTo>
                    <a:pt x="124" y="252"/>
                  </a:lnTo>
                  <a:lnTo>
                    <a:pt x="38" y="222"/>
                  </a:lnTo>
                  <a:lnTo>
                    <a:pt x="0" y="40"/>
                  </a:lnTo>
                  <a:lnTo>
                    <a:pt x="19" y="14"/>
                  </a:lnTo>
                  <a:lnTo>
                    <a:pt x="68" y="0"/>
                  </a:lnTo>
                  <a:lnTo>
                    <a:pt x="68"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1" name="Freeform 35"/>
            <p:cNvSpPr>
              <a:spLocks/>
            </p:cNvSpPr>
            <p:nvPr/>
          </p:nvSpPr>
          <p:spPr bwMode="auto">
            <a:xfrm>
              <a:off x="741" y="1953"/>
              <a:ext cx="204" cy="91"/>
            </a:xfrm>
            <a:custGeom>
              <a:avLst/>
              <a:gdLst>
                <a:gd name="T0" fmla="*/ 249 w 816"/>
                <a:gd name="T1" fmla="*/ 0 h 366"/>
                <a:gd name="T2" fmla="*/ 102 w 816"/>
                <a:gd name="T3" fmla="*/ 57 h 366"/>
                <a:gd name="T4" fmla="*/ 0 w 816"/>
                <a:gd name="T5" fmla="*/ 76 h 366"/>
                <a:gd name="T6" fmla="*/ 136 w 816"/>
                <a:gd name="T7" fmla="*/ 241 h 366"/>
                <a:gd name="T8" fmla="*/ 256 w 816"/>
                <a:gd name="T9" fmla="*/ 366 h 366"/>
                <a:gd name="T10" fmla="*/ 370 w 816"/>
                <a:gd name="T11" fmla="*/ 340 h 366"/>
                <a:gd name="T12" fmla="*/ 816 w 816"/>
                <a:gd name="T13" fmla="*/ 182 h 366"/>
                <a:gd name="T14" fmla="*/ 608 w 816"/>
                <a:gd name="T15" fmla="*/ 38 h 366"/>
                <a:gd name="T16" fmla="*/ 249 w 816"/>
                <a:gd name="T17" fmla="*/ 0 h 366"/>
                <a:gd name="T18" fmla="*/ 249 w 816"/>
                <a:gd name="T19"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366">
                  <a:moveTo>
                    <a:pt x="249" y="0"/>
                  </a:moveTo>
                  <a:lnTo>
                    <a:pt x="102" y="57"/>
                  </a:lnTo>
                  <a:lnTo>
                    <a:pt x="0" y="76"/>
                  </a:lnTo>
                  <a:lnTo>
                    <a:pt x="136" y="241"/>
                  </a:lnTo>
                  <a:lnTo>
                    <a:pt x="256" y="366"/>
                  </a:lnTo>
                  <a:lnTo>
                    <a:pt x="370" y="340"/>
                  </a:lnTo>
                  <a:lnTo>
                    <a:pt x="816" y="182"/>
                  </a:lnTo>
                  <a:lnTo>
                    <a:pt x="608" y="38"/>
                  </a:lnTo>
                  <a:lnTo>
                    <a:pt x="249" y="0"/>
                  </a:lnTo>
                  <a:lnTo>
                    <a:pt x="249"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2" name="Freeform 36"/>
            <p:cNvSpPr>
              <a:spLocks/>
            </p:cNvSpPr>
            <p:nvPr/>
          </p:nvSpPr>
          <p:spPr bwMode="auto">
            <a:xfrm>
              <a:off x="384" y="1906"/>
              <a:ext cx="672" cy="284"/>
            </a:xfrm>
            <a:custGeom>
              <a:avLst/>
              <a:gdLst>
                <a:gd name="T0" fmla="*/ 1895 w 2687"/>
                <a:gd name="T1" fmla="*/ 84 h 1135"/>
                <a:gd name="T2" fmla="*/ 1941 w 2687"/>
                <a:gd name="T3" fmla="*/ 0 h 1135"/>
                <a:gd name="T4" fmla="*/ 2250 w 2687"/>
                <a:gd name="T5" fmla="*/ 137 h 1135"/>
                <a:gd name="T6" fmla="*/ 2567 w 2687"/>
                <a:gd name="T7" fmla="*/ 349 h 1135"/>
                <a:gd name="T8" fmla="*/ 2687 w 2687"/>
                <a:gd name="T9" fmla="*/ 568 h 1135"/>
                <a:gd name="T10" fmla="*/ 2672 w 2687"/>
                <a:gd name="T11" fmla="*/ 757 h 1135"/>
                <a:gd name="T12" fmla="*/ 2552 w 2687"/>
                <a:gd name="T13" fmla="*/ 893 h 1135"/>
                <a:gd name="T14" fmla="*/ 2258 w 2687"/>
                <a:gd name="T15" fmla="*/ 998 h 1135"/>
                <a:gd name="T16" fmla="*/ 1736 w 2687"/>
                <a:gd name="T17" fmla="*/ 1120 h 1135"/>
                <a:gd name="T18" fmla="*/ 1133 w 2687"/>
                <a:gd name="T19" fmla="*/ 1135 h 1135"/>
                <a:gd name="T20" fmla="*/ 732 w 2687"/>
                <a:gd name="T21" fmla="*/ 1067 h 1135"/>
                <a:gd name="T22" fmla="*/ 129 w 2687"/>
                <a:gd name="T23" fmla="*/ 900 h 1135"/>
                <a:gd name="T24" fmla="*/ 38 w 2687"/>
                <a:gd name="T25" fmla="*/ 742 h 1135"/>
                <a:gd name="T26" fmla="*/ 0 w 2687"/>
                <a:gd name="T27" fmla="*/ 552 h 1135"/>
                <a:gd name="T28" fmla="*/ 61 w 2687"/>
                <a:gd name="T29" fmla="*/ 492 h 1135"/>
                <a:gd name="T30" fmla="*/ 914 w 2687"/>
                <a:gd name="T31" fmla="*/ 757 h 1135"/>
                <a:gd name="T32" fmla="*/ 679 w 2687"/>
                <a:gd name="T33" fmla="*/ 886 h 1135"/>
                <a:gd name="T34" fmla="*/ 1057 w 2687"/>
                <a:gd name="T35" fmla="*/ 983 h 1135"/>
                <a:gd name="T36" fmla="*/ 1586 w 2687"/>
                <a:gd name="T37" fmla="*/ 998 h 1135"/>
                <a:gd name="T38" fmla="*/ 1970 w 2687"/>
                <a:gd name="T39" fmla="*/ 968 h 1135"/>
                <a:gd name="T40" fmla="*/ 2325 w 2687"/>
                <a:gd name="T41" fmla="*/ 848 h 1135"/>
                <a:gd name="T42" fmla="*/ 2563 w 2687"/>
                <a:gd name="T43" fmla="*/ 646 h 1135"/>
                <a:gd name="T44" fmla="*/ 2582 w 2687"/>
                <a:gd name="T45" fmla="*/ 515 h 1135"/>
                <a:gd name="T46" fmla="*/ 2423 w 2687"/>
                <a:gd name="T47" fmla="*/ 364 h 1135"/>
                <a:gd name="T48" fmla="*/ 2000 w 2687"/>
                <a:gd name="T49" fmla="*/ 537 h 1135"/>
                <a:gd name="T50" fmla="*/ 1698 w 2687"/>
                <a:gd name="T51" fmla="*/ 560 h 1135"/>
                <a:gd name="T52" fmla="*/ 2008 w 2687"/>
                <a:gd name="T53" fmla="*/ 455 h 1135"/>
                <a:gd name="T54" fmla="*/ 2258 w 2687"/>
                <a:gd name="T55" fmla="*/ 349 h 1135"/>
                <a:gd name="T56" fmla="*/ 1977 w 2687"/>
                <a:gd name="T57" fmla="*/ 179 h 1135"/>
                <a:gd name="T58" fmla="*/ 1895 w 2687"/>
                <a:gd name="T59" fmla="*/ 84 h 1135"/>
                <a:gd name="T60" fmla="*/ 1895 w 2687"/>
                <a:gd name="T61" fmla="*/ 8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7" h="1135">
                  <a:moveTo>
                    <a:pt x="1895" y="84"/>
                  </a:moveTo>
                  <a:lnTo>
                    <a:pt x="1941" y="0"/>
                  </a:lnTo>
                  <a:lnTo>
                    <a:pt x="2250" y="137"/>
                  </a:lnTo>
                  <a:lnTo>
                    <a:pt x="2567" y="349"/>
                  </a:lnTo>
                  <a:lnTo>
                    <a:pt x="2687" y="568"/>
                  </a:lnTo>
                  <a:lnTo>
                    <a:pt x="2672" y="757"/>
                  </a:lnTo>
                  <a:lnTo>
                    <a:pt x="2552" y="893"/>
                  </a:lnTo>
                  <a:lnTo>
                    <a:pt x="2258" y="998"/>
                  </a:lnTo>
                  <a:lnTo>
                    <a:pt x="1736" y="1120"/>
                  </a:lnTo>
                  <a:lnTo>
                    <a:pt x="1133" y="1135"/>
                  </a:lnTo>
                  <a:lnTo>
                    <a:pt x="732" y="1067"/>
                  </a:lnTo>
                  <a:lnTo>
                    <a:pt x="129" y="900"/>
                  </a:lnTo>
                  <a:lnTo>
                    <a:pt x="38" y="742"/>
                  </a:lnTo>
                  <a:lnTo>
                    <a:pt x="0" y="552"/>
                  </a:lnTo>
                  <a:lnTo>
                    <a:pt x="61" y="492"/>
                  </a:lnTo>
                  <a:lnTo>
                    <a:pt x="914" y="757"/>
                  </a:lnTo>
                  <a:lnTo>
                    <a:pt x="679" y="886"/>
                  </a:lnTo>
                  <a:lnTo>
                    <a:pt x="1057" y="983"/>
                  </a:lnTo>
                  <a:lnTo>
                    <a:pt x="1586" y="998"/>
                  </a:lnTo>
                  <a:lnTo>
                    <a:pt x="1970" y="968"/>
                  </a:lnTo>
                  <a:lnTo>
                    <a:pt x="2325" y="848"/>
                  </a:lnTo>
                  <a:lnTo>
                    <a:pt x="2563" y="646"/>
                  </a:lnTo>
                  <a:lnTo>
                    <a:pt x="2582" y="515"/>
                  </a:lnTo>
                  <a:lnTo>
                    <a:pt x="2423" y="364"/>
                  </a:lnTo>
                  <a:lnTo>
                    <a:pt x="2000" y="537"/>
                  </a:lnTo>
                  <a:lnTo>
                    <a:pt x="1698" y="560"/>
                  </a:lnTo>
                  <a:lnTo>
                    <a:pt x="2008" y="455"/>
                  </a:lnTo>
                  <a:lnTo>
                    <a:pt x="2258" y="349"/>
                  </a:lnTo>
                  <a:lnTo>
                    <a:pt x="1977" y="179"/>
                  </a:lnTo>
                  <a:lnTo>
                    <a:pt x="1895" y="84"/>
                  </a:lnTo>
                  <a:lnTo>
                    <a:pt x="1895" y="84"/>
                  </a:lnTo>
                  <a:close/>
                </a:path>
              </a:pathLst>
            </a:custGeom>
            <a:solidFill>
              <a:srgbClr val="CCA2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3" name="Freeform 37"/>
            <p:cNvSpPr>
              <a:spLocks/>
            </p:cNvSpPr>
            <p:nvPr/>
          </p:nvSpPr>
          <p:spPr bwMode="auto">
            <a:xfrm>
              <a:off x="164" y="2007"/>
              <a:ext cx="251" cy="237"/>
            </a:xfrm>
            <a:custGeom>
              <a:avLst/>
              <a:gdLst>
                <a:gd name="T0" fmla="*/ 4 w 1005"/>
                <a:gd name="T1" fmla="*/ 542 h 949"/>
                <a:gd name="T2" fmla="*/ 0 w 1005"/>
                <a:gd name="T3" fmla="*/ 393 h 949"/>
                <a:gd name="T4" fmla="*/ 77 w 1005"/>
                <a:gd name="T5" fmla="*/ 135 h 949"/>
                <a:gd name="T6" fmla="*/ 144 w 1005"/>
                <a:gd name="T7" fmla="*/ 0 h 949"/>
                <a:gd name="T8" fmla="*/ 230 w 1005"/>
                <a:gd name="T9" fmla="*/ 37 h 949"/>
                <a:gd name="T10" fmla="*/ 385 w 1005"/>
                <a:gd name="T11" fmla="*/ 59 h 949"/>
                <a:gd name="T12" fmla="*/ 695 w 1005"/>
                <a:gd name="T13" fmla="*/ 203 h 949"/>
                <a:gd name="T14" fmla="*/ 875 w 1005"/>
                <a:gd name="T15" fmla="*/ 185 h 949"/>
                <a:gd name="T16" fmla="*/ 830 w 1005"/>
                <a:gd name="T17" fmla="*/ 310 h 949"/>
                <a:gd name="T18" fmla="*/ 891 w 1005"/>
                <a:gd name="T19" fmla="*/ 427 h 949"/>
                <a:gd name="T20" fmla="*/ 860 w 1005"/>
                <a:gd name="T21" fmla="*/ 543 h 949"/>
                <a:gd name="T22" fmla="*/ 1005 w 1005"/>
                <a:gd name="T23" fmla="*/ 849 h 949"/>
                <a:gd name="T24" fmla="*/ 984 w 1005"/>
                <a:gd name="T25" fmla="*/ 949 h 949"/>
                <a:gd name="T26" fmla="*/ 633 w 1005"/>
                <a:gd name="T27" fmla="*/ 881 h 949"/>
                <a:gd name="T28" fmla="*/ 489 w 1005"/>
                <a:gd name="T29" fmla="*/ 898 h 949"/>
                <a:gd name="T30" fmla="*/ 373 w 1005"/>
                <a:gd name="T31" fmla="*/ 696 h 949"/>
                <a:gd name="T32" fmla="*/ 268 w 1005"/>
                <a:gd name="T33" fmla="*/ 718 h 949"/>
                <a:gd name="T34" fmla="*/ 129 w 1005"/>
                <a:gd name="T35" fmla="*/ 642 h 949"/>
                <a:gd name="T36" fmla="*/ 4 w 1005"/>
                <a:gd name="T37" fmla="*/ 542 h 949"/>
                <a:gd name="T38" fmla="*/ 4 w 1005"/>
                <a:gd name="T39" fmla="*/ 542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5" h="949">
                  <a:moveTo>
                    <a:pt x="4" y="542"/>
                  </a:moveTo>
                  <a:lnTo>
                    <a:pt x="0" y="393"/>
                  </a:lnTo>
                  <a:lnTo>
                    <a:pt x="77" y="135"/>
                  </a:lnTo>
                  <a:lnTo>
                    <a:pt x="144" y="0"/>
                  </a:lnTo>
                  <a:lnTo>
                    <a:pt x="230" y="37"/>
                  </a:lnTo>
                  <a:lnTo>
                    <a:pt x="385" y="59"/>
                  </a:lnTo>
                  <a:lnTo>
                    <a:pt x="695" y="203"/>
                  </a:lnTo>
                  <a:lnTo>
                    <a:pt x="875" y="185"/>
                  </a:lnTo>
                  <a:lnTo>
                    <a:pt x="830" y="310"/>
                  </a:lnTo>
                  <a:lnTo>
                    <a:pt x="891" y="427"/>
                  </a:lnTo>
                  <a:lnTo>
                    <a:pt x="860" y="543"/>
                  </a:lnTo>
                  <a:lnTo>
                    <a:pt x="1005" y="849"/>
                  </a:lnTo>
                  <a:lnTo>
                    <a:pt x="984" y="949"/>
                  </a:lnTo>
                  <a:lnTo>
                    <a:pt x="633" y="881"/>
                  </a:lnTo>
                  <a:lnTo>
                    <a:pt x="489" y="898"/>
                  </a:lnTo>
                  <a:lnTo>
                    <a:pt x="373" y="696"/>
                  </a:lnTo>
                  <a:lnTo>
                    <a:pt x="268" y="718"/>
                  </a:lnTo>
                  <a:lnTo>
                    <a:pt x="129" y="642"/>
                  </a:lnTo>
                  <a:lnTo>
                    <a:pt x="4" y="542"/>
                  </a:lnTo>
                  <a:lnTo>
                    <a:pt x="4" y="542"/>
                  </a:lnTo>
                  <a:close/>
                </a:path>
              </a:pathLst>
            </a:custGeom>
            <a:solidFill>
              <a:srgbClr val="99B3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4" name="Freeform 38"/>
            <p:cNvSpPr>
              <a:spLocks/>
            </p:cNvSpPr>
            <p:nvPr/>
          </p:nvSpPr>
          <p:spPr bwMode="auto">
            <a:xfrm>
              <a:off x="162" y="1709"/>
              <a:ext cx="380" cy="346"/>
            </a:xfrm>
            <a:custGeom>
              <a:avLst/>
              <a:gdLst>
                <a:gd name="T0" fmla="*/ 0 w 1520"/>
                <a:gd name="T1" fmla="*/ 567 h 1387"/>
                <a:gd name="T2" fmla="*/ 195 w 1520"/>
                <a:gd name="T3" fmla="*/ 321 h 1387"/>
                <a:gd name="T4" fmla="*/ 252 w 1520"/>
                <a:gd name="T5" fmla="*/ 404 h 1387"/>
                <a:gd name="T6" fmla="*/ 419 w 1520"/>
                <a:gd name="T7" fmla="*/ 299 h 1387"/>
                <a:gd name="T8" fmla="*/ 400 w 1520"/>
                <a:gd name="T9" fmla="*/ 249 h 1387"/>
                <a:gd name="T10" fmla="*/ 377 w 1520"/>
                <a:gd name="T11" fmla="*/ 83 h 1387"/>
                <a:gd name="T12" fmla="*/ 683 w 1520"/>
                <a:gd name="T13" fmla="*/ 34 h 1387"/>
                <a:gd name="T14" fmla="*/ 736 w 1520"/>
                <a:gd name="T15" fmla="*/ 15 h 1387"/>
                <a:gd name="T16" fmla="*/ 898 w 1520"/>
                <a:gd name="T17" fmla="*/ 15 h 1387"/>
                <a:gd name="T18" fmla="*/ 996 w 1520"/>
                <a:gd name="T19" fmla="*/ 125 h 1387"/>
                <a:gd name="T20" fmla="*/ 1166 w 1520"/>
                <a:gd name="T21" fmla="*/ 336 h 1387"/>
                <a:gd name="T22" fmla="*/ 958 w 1520"/>
                <a:gd name="T23" fmla="*/ 374 h 1387"/>
                <a:gd name="T24" fmla="*/ 1019 w 1520"/>
                <a:gd name="T25" fmla="*/ 419 h 1387"/>
                <a:gd name="T26" fmla="*/ 1188 w 1520"/>
                <a:gd name="T27" fmla="*/ 385 h 1387"/>
                <a:gd name="T28" fmla="*/ 1260 w 1520"/>
                <a:gd name="T29" fmla="*/ 632 h 1387"/>
                <a:gd name="T30" fmla="*/ 1438 w 1520"/>
                <a:gd name="T31" fmla="*/ 1021 h 1387"/>
                <a:gd name="T32" fmla="*/ 1404 w 1520"/>
                <a:gd name="T33" fmla="*/ 820 h 1387"/>
                <a:gd name="T34" fmla="*/ 1472 w 1520"/>
                <a:gd name="T35" fmla="*/ 854 h 1387"/>
                <a:gd name="T36" fmla="*/ 1520 w 1520"/>
                <a:gd name="T37" fmla="*/ 1009 h 1387"/>
                <a:gd name="T38" fmla="*/ 1491 w 1520"/>
                <a:gd name="T39" fmla="*/ 1210 h 1387"/>
                <a:gd name="T40" fmla="*/ 1343 w 1520"/>
                <a:gd name="T41" fmla="*/ 1247 h 1387"/>
                <a:gd name="T42" fmla="*/ 1252 w 1520"/>
                <a:gd name="T43" fmla="*/ 1191 h 1387"/>
                <a:gd name="T44" fmla="*/ 1095 w 1520"/>
                <a:gd name="T45" fmla="*/ 1009 h 1387"/>
                <a:gd name="T46" fmla="*/ 1004 w 1520"/>
                <a:gd name="T47" fmla="*/ 1021 h 1387"/>
                <a:gd name="T48" fmla="*/ 913 w 1520"/>
                <a:gd name="T49" fmla="*/ 1089 h 1387"/>
                <a:gd name="T50" fmla="*/ 898 w 1520"/>
                <a:gd name="T51" fmla="*/ 1247 h 1387"/>
                <a:gd name="T52" fmla="*/ 785 w 1520"/>
                <a:gd name="T53" fmla="*/ 1387 h 1387"/>
                <a:gd name="T54" fmla="*/ 351 w 1520"/>
                <a:gd name="T55" fmla="*/ 1233 h 1387"/>
                <a:gd name="T56" fmla="*/ 180 w 1520"/>
                <a:gd name="T57" fmla="*/ 1123 h 1387"/>
                <a:gd name="T58" fmla="*/ 226 w 1520"/>
                <a:gd name="T59" fmla="*/ 922 h 1387"/>
                <a:gd name="T60" fmla="*/ 155 w 1520"/>
                <a:gd name="T61" fmla="*/ 850 h 1387"/>
                <a:gd name="T62" fmla="*/ 19 w 1520"/>
                <a:gd name="T63" fmla="*/ 733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0" h="1387">
                  <a:moveTo>
                    <a:pt x="19" y="733"/>
                  </a:moveTo>
                  <a:lnTo>
                    <a:pt x="0" y="567"/>
                  </a:lnTo>
                  <a:lnTo>
                    <a:pt x="68" y="453"/>
                  </a:lnTo>
                  <a:lnTo>
                    <a:pt x="195" y="321"/>
                  </a:lnTo>
                  <a:lnTo>
                    <a:pt x="180" y="529"/>
                  </a:lnTo>
                  <a:lnTo>
                    <a:pt x="252" y="404"/>
                  </a:lnTo>
                  <a:lnTo>
                    <a:pt x="267" y="294"/>
                  </a:lnTo>
                  <a:lnTo>
                    <a:pt x="419" y="299"/>
                  </a:lnTo>
                  <a:lnTo>
                    <a:pt x="653" y="344"/>
                  </a:lnTo>
                  <a:lnTo>
                    <a:pt x="400" y="249"/>
                  </a:lnTo>
                  <a:lnTo>
                    <a:pt x="320" y="220"/>
                  </a:lnTo>
                  <a:lnTo>
                    <a:pt x="377" y="83"/>
                  </a:lnTo>
                  <a:lnTo>
                    <a:pt x="498" y="45"/>
                  </a:lnTo>
                  <a:lnTo>
                    <a:pt x="683" y="34"/>
                  </a:lnTo>
                  <a:lnTo>
                    <a:pt x="831" y="87"/>
                  </a:lnTo>
                  <a:lnTo>
                    <a:pt x="736" y="15"/>
                  </a:lnTo>
                  <a:lnTo>
                    <a:pt x="781" y="0"/>
                  </a:lnTo>
                  <a:lnTo>
                    <a:pt x="898" y="15"/>
                  </a:lnTo>
                  <a:lnTo>
                    <a:pt x="977" y="76"/>
                  </a:lnTo>
                  <a:lnTo>
                    <a:pt x="996" y="125"/>
                  </a:lnTo>
                  <a:lnTo>
                    <a:pt x="1132" y="254"/>
                  </a:lnTo>
                  <a:lnTo>
                    <a:pt x="1166" y="336"/>
                  </a:lnTo>
                  <a:lnTo>
                    <a:pt x="1064" y="336"/>
                  </a:lnTo>
                  <a:lnTo>
                    <a:pt x="958" y="374"/>
                  </a:lnTo>
                  <a:lnTo>
                    <a:pt x="879" y="465"/>
                  </a:lnTo>
                  <a:lnTo>
                    <a:pt x="1019" y="419"/>
                  </a:lnTo>
                  <a:lnTo>
                    <a:pt x="1064" y="389"/>
                  </a:lnTo>
                  <a:lnTo>
                    <a:pt x="1188" y="385"/>
                  </a:lnTo>
                  <a:lnTo>
                    <a:pt x="1256" y="431"/>
                  </a:lnTo>
                  <a:lnTo>
                    <a:pt x="1260" y="632"/>
                  </a:lnTo>
                  <a:lnTo>
                    <a:pt x="1347" y="888"/>
                  </a:lnTo>
                  <a:lnTo>
                    <a:pt x="1438" y="1021"/>
                  </a:lnTo>
                  <a:lnTo>
                    <a:pt x="1446" y="914"/>
                  </a:lnTo>
                  <a:lnTo>
                    <a:pt x="1404" y="820"/>
                  </a:lnTo>
                  <a:lnTo>
                    <a:pt x="1430" y="812"/>
                  </a:lnTo>
                  <a:lnTo>
                    <a:pt x="1472" y="854"/>
                  </a:lnTo>
                  <a:lnTo>
                    <a:pt x="1483" y="922"/>
                  </a:lnTo>
                  <a:lnTo>
                    <a:pt x="1520" y="1009"/>
                  </a:lnTo>
                  <a:lnTo>
                    <a:pt x="1506" y="1115"/>
                  </a:lnTo>
                  <a:lnTo>
                    <a:pt x="1491" y="1210"/>
                  </a:lnTo>
                  <a:lnTo>
                    <a:pt x="1408" y="1247"/>
                  </a:lnTo>
                  <a:lnTo>
                    <a:pt x="1343" y="1247"/>
                  </a:lnTo>
                  <a:lnTo>
                    <a:pt x="1317" y="1202"/>
                  </a:lnTo>
                  <a:lnTo>
                    <a:pt x="1252" y="1191"/>
                  </a:lnTo>
                  <a:lnTo>
                    <a:pt x="1199" y="1134"/>
                  </a:lnTo>
                  <a:lnTo>
                    <a:pt x="1095" y="1009"/>
                  </a:lnTo>
                  <a:lnTo>
                    <a:pt x="1026" y="960"/>
                  </a:lnTo>
                  <a:lnTo>
                    <a:pt x="1004" y="1021"/>
                  </a:lnTo>
                  <a:lnTo>
                    <a:pt x="966" y="1051"/>
                  </a:lnTo>
                  <a:lnTo>
                    <a:pt x="913" y="1089"/>
                  </a:lnTo>
                  <a:lnTo>
                    <a:pt x="867" y="1146"/>
                  </a:lnTo>
                  <a:lnTo>
                    <a:pt x="898" y="1247"/>
                  </a:lnTo>
                  <a:lnTo>
                    <a:pt x="848" y="1315"/>
                  </a:lnTo>
                  <a:lnTo>
                    <a:pt x="785" y="1387"/>
                  </a:lnTo>
                  <a:lnTo>
                    <a:pt x="622" y="1334"/>
                  </a:lnTo>
                  <a:lnTo>
                    <a:pt x="351" y="1233"/>
                  </a:lnTo>
                  <a:lnTo>
                    <a:pt x="230" y="1202"/>
                  </a:lnTo>
                  <a:lnTo>
                    <a:pt x="180" y="1123"/>
                  </a:lnTo>
                  <a:lnTo>
                    <a:pt x="199" y="1051"/>
                  </a:lnTo>
                  <a:lnTo>
                    <a:pt x="226" y="922"/>
                  </a:lnTo>
                  <a:lnTo>
                    <a:pt x="163" y="741"/>
                  </a:lnTo>
                  <a:lnTo>
                    <a:pt x="155" y="850"/>
                  </a:lnTo>
                  <a:lnTo>
                    <a:pt x="19" y="733"/>
                  </a:lnTo>
                  <a:lnTo>
                    <a:pt x="19" y="733"/>
                  </a:lnTo>
                  <a:close/>
                </a:path>
              </a:pathLst>
            </a:custGeom>
            <a:solidFill>
              <a:srgbClr val="D5F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5" name="Freeform 39"/>
            <p:cNvSpPr>
              <a:spLocks/>
            </p:cNvSpPr>
            <p:nvPr/>
          </p:nvSpPr>
          <p:spPr bwMode="auto">
            <a:xfrm>
              <a:off x="809" y="1902"/>
              <a:ext cx="89" cy="69"/>
            </a:xfrm>
            <a:custGeom>
              <a:avLst/>
              <a:gdLst>
                <a:gd name="T0" fmla="*/ 4 w 359"/>
                <a:gd name="T1" fmla="*/ 6 h 275"/>
                <a:gd name="T2" fmla="*/ 27 w 359"/>
                <a:gd name="T3" fmla="*/ 48 h 275"/>
                <a:gd name="T4" fmla="*/ 0 w 359"/>
                <a:gd name="T5" fmla="*/ 86 h 275"/>
                <a:gd name="T6" fmla="*/ 57 w 359"/>
                <a:gd name="T7" fmla="*/ 74 h 275"/>
                <a:gd name="T8" fmla="*/ 65 w 359"/>
                <a:gd name="T9" fmla="*/ 124 h 275"/>
                <a:gd name="T10" fmla="*/ 19 w 359"/>
                <a:gd name="T11" fmla="*/ 135 h 275"/>
                <a:gd name="T12" fmla="*/ 12 w 359"/>
                <a:gd name="T13" fmla="*/ 199 h 275"/>
                <a:gd name="T14" fmla="*/ 99 w 359"/>
                <a:gd name="T15" fmla="*/ 256 h 275"/>
                <a:gd name="T16" fmla="*/ 186 w 359"/>
                <a:gd name="T17" fmla="*/ 249 h 275"/>
                <a:gd name="T18" fmla="*/ 291 w 359"/>
                <a:gd name="T19" fmla="*/ 275 h 275"/>
                <a:gd name="T20" fmla="*/ 302 w 359"/>
                <a:gd name="T21" fmla="*/ 249 h 275"/>
                <a:gd name="T22" fmla="*/ 351 w 359"/>
                <a:gd name="T23" fmla="*/ 260 h 275"/>
                <a:gd name="T24" fmla="*/ 359 w 359"/>
                <a:gd name="T25" fmla="*/ 237 h 275"/>
                <a:gd name="T26" fmla="*/ 279 w 359"/>
                <a:gd name="T27" fmla="*/ 196 h 275"/>
                <a:gd name="T28" fmla="*/ 321 w 359"/>
                <a:gd name="T29" fmla="*/ 177 h 275"/>
                <a:gd name="T30" fmla="*/ 325 w 359"/>
                <a:gd name="T31" fmla="*/ 158 h 275"/>
                <a:gd name="T32" fmla="*/ 287 w 359"/>
                <a:gd name="T33" fmla="*/ 139 h 275"/>
                <a:gd name="T34" fmla="*/ 231 w 359"/>
                <a:gd name="T35" fmla="*/ 146 h 275"/>
                <a:gd name="T36" fmla="*/ 178 w 359"/>
                <a:gd name="T37" fmla="*/ 93 h 275"/>
                <a:gd name="T38" fmla="*/ 133 w 359"/>
                <a:gd name="T39" fmla="*/ 74 h 275"/>
                <a:gd name="T40" fmla="*/ 156 w 359"/>
                <a:gd name="T41" fmla="*/ 36 h 275"/>
                <a:gd name="T42" fmla="*/ 110 w 359"/>
                <a:gd name="T43" fmla="*/ 0 h 275"/>
                <a:gd name="T44" fmla="*/ 4 w 359"/>
                <a:gd name="T45" fmla="*/ 6 h 275"/>
                <a:gd name="T46" fmla="*/ 4 w 359"/>
                <a:gd name="T47" fmla="*/ 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9" h="275">
                  <a:moveTo>
                    <a:pt x="4" y="6"/>
                  </a:moveTo>
                  <a:lnTo>
                    <a:pt x="27" y="48"/>
                  </a:lnTo>
                  <a:lnTo>
                    <a:pt x="0" y="86"/>
                  </a:lnTo>
                  <a:lnTo>
                    <a:pt x="57" y="74"/>
                  </a:lnTo>
                  <a:lnTo>
                    <a:pt x="65" y="124"/>
                  </a:lnTo>
                  <a:lnTo>
                    <a:pt x="19" y="135"/>
                  </a:lnTo>
                  <a:lnTo>
                    <a:pt x="12" y="199"/>
                  </a:lnTo>
                  <a:lnTo>
                    <a:pt x="99" y="256"/>
                  </a:lnTo>
                  <a:lnTo>
                    <a:pt x="186" y="249"/>
                  </a:lnTo>
                  <a:lnTo>
                    <a:pt x="291" y="275"/>
                  </a:lnTo>
                  <a:lnTo>
                    <a:pt x="302" y="249"/>
                  </a:lnTo>
                  <a:lnTo>
                    <a:pt x="351" y="260"/>
                  </a:lnTo>
                  <a:lnTo>
                    <a:pt x="359" y="237"/>
                  </a:lnTo>
                  <a:lnTo>
                    <a:pt x="279" y="196"/>
                  </a:lnTo>
                  <a:lnTo>
                    <a:pt x="321" y="177"/>
                  </a:lnTo>
                  <a:lnTo>
                    <a:pt x="325" y="158"/>
                  </a:lnTo>
                  <a:lnTo>
                    <a:pt x="287" y="139"/>
                  </a:lnTo>
                  <a:lnTo>
                    <a:pt x="231" y="146"/>
                  </a:lnTo>
                  <a:lnTo>
                    <a:pt x="178" y="93"/>
                  </a:lnTo>
                  <a:lnTo>
                    <a:pt x="133" y="74"/>
                  </a:lnTo>
                  <a:lnTo>
                    <a:pt x="156" y="36"/>
                  </a:lnTo>
                  <a:lnTo>
                    <a:pt x="110" y="0"/>
                  </a:lnTo>
                  <a:lnTo>
                    <a:pt x="4" y="6"/>
                  </a:lnTo>
                  <a:lnTo>
                    <a:pt x="4" y="6"/>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6" name="Freeform 40"/>
            <p:cNvSpPr>
              <a:spLocks/>
            </p:cNvSpPr>
            <p:nvPr/>
          </p:nvSpPr>
          <p:spPr bwMode="auto">
            <a:xfrm>
              <a:off x="811" y="1756"/>
              <a:ext cx="253" cy="244"/>
            </a:xfrm>
            <a:custGeom>
              <a:avLst/>
              <a:gdLst>
                <a:gd name="T0" fmla="*/ 125 w 1011"/>
                <a:gd name="T1" fmla="*/ 124 h 976"/>
                <a:gd name="T2" fmla="*/ 186 w 1011"/>
                <a:gd name="T3" fmla="*/ 79 h 976"/>
                <a:gd name="T4" fmla="*/ 283 w 1011"/>
                <a:gd name="T5" fmla="*/ 90 h 976"/>
                <a:gd name="T6" fmla="*/ 370 w 1011"/>
                <a:gd name="T7" fmla="*/ 83 h 976"/>
                <a:gd name="T8" fmla="*/ 415 w 1011"/>
                <a:gd name="T9" fmla="*/ 53 h 976"/>
                <a:gd name="T10" fmla="*/ 415 w 1011"/>
                <a:gd name="T11" fmla="*/ 110 h 976"/>
                <a:gd name="T12" fmla="*/ 480 w 1011"/>
                <a:gd name="T13" fmla="*/ 76 h 976"/>
                <a:gd name="T14" fmla="*/ 506 w 1011"/>
                <a:gd name="T15" fmla="*/ 38 h 976"/>
                <a:gd name="T16" fmla="*/ 622 w 1011"/>
                <a:gd name="T17" fmla="*/ 71 h 976"/>
                <a:gd name="T18" fmla="*/ 698 w 1011"/>
                <a:gd name="T19" fmla="*/ 0 h 976"/>
                <a:gd name="T20" fmla="*/ 698 w 1011"/>
                <a:gd name="T21" fmla="*/ 69 h 976"/>
                <a:gd name="T22" fmla="*/ 747 w 1011"/>
                <a:gd name="T23" fmla="*/ 27 h 976"/>
                <a:gd name="T24" fmla="*/ 778 w 1011"/>
                <a:gd name="T25" fmla="*/ 90 h 976"/>
                <a:gd name="T26" fmla="*/ 812 w 1011"/>
                <a:gd name="T27" fmla="*/ 155 h 976"/>
                <a:gd name="T28" fmla="*/ 891 w 1011"/>
                <a:gd name="T29" fmla="*/ 204 h 976"/>
                <a:gd name="T30" fmla="*/ 857 w 1011"/>
                <a:gd name="T31" fmla="*/ 272 h 976"/>
                <a:gd name="T32" fmla="*/ 835 w 1011"/>
                <a:gd name="T33" fmla="*/ 359 h 976"/>
                <a:gd name="T34" fmla="*/ 891 w 1011"/>
                <a:gd name="T35" fmla="*/ 321 h 976"/>
                <a:gd name="T36" fmla="*/ 943 w 1011"/>
                <a:gd name="T37" fmla="*/ 310 h 976"/>
                <a:gd name="T38" fmla="*/ 966 w 1011"/>
                <a:gd name="T39" fmla="*/ 336 h 976"/>
                <a:gd name="T40" fmla="*/ 924 w 1011"/>
                <a:gd name="T41" fmla="*/ 371 h 976"/>
                <a:gd name="T42" fmla="*/ 992 w 1011"/>
                <a:gd name="T43" fmla="*/ 371 h 976"/>
                <a:gd name="T44" fmla="*/ 1011 w 1011"/>
                <a:gd name="T45" fmla="*/ 431 h 976"/>
                <a:gd name="T46" fmla="*/ 936 w 1011"/>
                <a:gd name="T47" fmla="*/ 549 h 976"/>
                <a:gd name="T48" fmla="*/ 951 w 1011"/>
                <a:gd name="T49" fmla="*/ 703 h 976"/>
                <a:gd name="T50" fmla="*/ 910 w 1011"/>
                <a:gd name="T51" fmla="*/ 744 h 976"/>
                <a:gd name="T52" fmla="*/ 914 w 1011"/>
                <a:gd name="T53" fmla="*/ 820 h 976"/>
                <a:gd name="T54" fmla="*/ 831 w 1011"/>
                <a:gd name="T55" fmla="*/ 816 h 976"/>
                <a:gd name="T56" fmla="*/ 907 w 1011"/>
                <a:gd name="T57" fmla="*/ 885 h 976"/>
                <a:gd name="T58" fmla="*/ 910 w 1011"/>
                <a:gd name="T59" fmla="*/ 930 h 976"/>
                <a:gd name="T60" fmla="*/ 865 w 1011"/>
                <a:gd name="T61" fmla="*/ 976 h 976"/>
                <a:gd name="T62" fmla="*/ 706 w 1011"/>
                <a:gd name="T63" fmla="*/ 869 h 976"/>
                <a:gd name="T64" fmla="*/ 556 w 1011"/>
                <a:gd name="T65" fmla="*/ 763 h 976"/>
                <a:gd name="T66" fmla="*/ 389 w 1011"/>
                <a:gd name="T67" fmla="*/ 714 h 976"/>
                <a:gd name="T68" fmla="*/ 294 w 1011"/>
                <a:gd name="T69" fmla="*/ 665 h 976"/>
                <a:gd name="T70" fmla="*/ 235 w 1011"/>
                <a:gd name="T71" fmla="*/ 646 h 976"/>
                <a:gd name="T72" fmla="*/ 189 w 1011"/>
                <a:gd name="T73" fmla="*/ 684 h 976"/>
                <a:gd name="T74" fmla="*/ 144 w 1011"/>
                <a:gd name="T75" fmla="*/ 650 h 976"/>
                <a:gd name="T76" fmla="*/ 133 w 1011"/>
                <a:gd name="T77" fmla="*/ 604 h 976"/>
                <a:gd name="T78" fmla="*/ 38 w 1011"/>
                <a:gd name="T79" fmla="*/ 563 h 976"/>
                <a:gd name="T80" fmla="*/ 72 w 1011"/>
                <a:gd name="T81" fmla="*/ 522 h 976"/>
                <a:gd name="T82" fmla="*/ 136 w 1011"/>
                <a:gd name="T83" fmla="*/ 522 h 976"/>
                <a:gd name="T84" fmla="*/ 182 w 1011"/>
                <a:gd name="T85" fmla="*/ 492 h 976"/>
                <a:gd name="T86" fmla="*/ 114 w 1011"/>
                <a:gd name="T87" fmla="*/ 469 h 976"/>
                <a:gd name="T88" fmla="*/ 0 w 1011"/>
                <a:gd name="T89" fmla="*/ 499 h 976"/>
                <a:gd name="T90" fmla="*/ 30 w 1011"/>
                <a:gd name="T91" fmla="*/ 427 h 976"/>
                <a:gd name="T92" fmla="*/ 102 w 1011"/>
                <a:gd name="T93" fmla="*/ 367 h 976"/>
                <a:gd name="T94" fmla="*/ 121 w 1011"/>
                <a:gd name="T95" fmla="*/ 242 h 976"/>
                <a:gd name="T96" fmla="*/ 98 w 1011"/>
                <a:gd name="T97" fmla="*/ 196 h 976"/>
                <a:gd name="T98" fmla="*/ 167 w 1011"/>
                <a:gd name="T99" fmla="*/ 204 h 976"/>
                <a:gd name="T100" fmla="*/ 125 w 1011"/>
                <a:gd name="T101" fmla="*/ 124 h 976"/>
                <a:gd name="T102" fmla="*/ 125 w 1011"/>
                <a:gd name="T103" fmla="*/ 124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1" h="976">
                  <a:moveTo>
                    <a:pt x="125" y="124"/>
                  </a:moveTo>
                  <a:lnTo>
                    <a:pt x="186" y="79"/>
                  </a:lnTo>
                  <a:lnTo>
                    <a:pt x="283" y="90"/>
                  </a:lnTo>
                  <a:lnTo>
                    <a:pt x="370" y="83"/>
                  </a:lnTo>
                  <a:lnTo>
                    <a:pt x="415" y="53"/>
                  </a:lnTo>
                  <a:lnTo>
                    <a:pt x="415" y="110"/>
                  </a:lnTo>
                  <a:lnTo>
                    <a:pt x="480" y="76"/>
                  </a:lnTo>
                  <a:lnTo>
                    <a:pt x="506" y="38"/>
                  </a:lnTo>
                  <a:lnTo>
                    <a:pt x="622" y="71"/>
                  </a:lnTo>
                  <a:lnTo>
                    <a:pt x="698" y="0"/>
                  </a:lnTo>
                  <a:lnTo>
                    <a:pt x="698" y="69"/>
                  </a:lnTo>
                  <a:lnTo>
                    <a:pt x="747" y="27"/>
                  </a:lnTo>
                  <a:lnTo>
                    <a:pt x="778" y="90"/>
                  </a:lnTo>
                  <a:lnTo>
                    <a:pt x="812" y="155"/>
                  </a:lnTo>
                  <a:lnTo>
                    <a:pt x="891" y="204"/>
                  </a:lnTo>
                  <a:lnTo>
                    <a:pt x="857" y="272"/>
                  </a:lnTo>
                  <a:lnTo>
                    <a:pt x="835" y="359"/>
                  </a:lnTo>
                  <a:lnTo>
                    <a:pt x="891" y="321"/>
                  </a:lnTo>
                  <a:lnTo>
                    <a:pt x="943" y="310"/>
                  </a:lnTo>
                  <a:lnTo>
                    <a:pt x="966" y="336"/>
                  </a:lnTo>
                  <a:lnTo>
                    <a:pt x="924" y="371"/>
                  </a:lnTo>
                  <a:lnTo>
                    <a:pt x="992" y="371"/>
                  </a:lnTo>
                  <a:lnTo>
                    <a:pt x="1011" y="431"/>
                  </a:lnTo>
                  <a:lnTo>
                    <a:pt x="936" y="549"/>
                  </a:lnTo>
                  <a:lnTo>
                    <a:pt x="951" y="703"/>
                  </a:lnTo>
                  <a:lnTo>
                    <a:pt x="910" y="744"/>
                  </a:lnTo>
                  <a:lnTo>
                    <a:pt x="914" y="820"/>
                  </a:lnTo>
                  <a:lnTo>
                    <a:pt x="831" y="816"/>
                  </a:lnTo>
                  <a:lnTo>
                    <a:pt x="907" y="885"/>
                  </a:lnTo>
                  <a:lnTo>
                    <a:pt x="910" y="930"/>
                  </a:lnTo>
                  <a:lnTo>
                    <a:pt x="865" y="976"/>
                  </a:lnTo>
                  <a:lnTo>
                    <a:pt x="706" y="869"/>
                  </a:lnTo>
                  <a:lnTo>
                    <a:pt x="556" y="763"/>
                  </a:lnTo>
                  <a:lnTo>
                    <a:pt x="389" y="714"/>
                  </a:lnTo>
                  <a:lnTo>
                    <a:pt x="294" y="665"/>
                  </a:lnTo>
                  <a:lnTo>
                    <a:pt x="235" y="646"/>
                  </a:lnTo>
                  <a:lnTo>
                    <a:pt x="189" y="684"/>
                  </a:lnTo>
                  <a:lnTo>
                    <a:pt x="144" y="650"/>
                  </a:lnTo>
                  <a:lnTo>
                    <a:pt x="133" y="604"/>
                  </a:lnTo>
                  <a:lnTo>
                    <a:pt x="38" y="563"/>
                  </a:lnTo>
                  <a:lnTo>
                    <a:pt x="72" y="522"/>
                  </a:lnTo>
                  <a:lnTo>
                    <a:pt x="136" y="522"/>
                  </a:lnTo>
                  <a:lnTo>
                    <a:pt x="182" y="492"/>
                  </a:lnTo>
                  <a:lnTo>
                    <a:pt x="114" y="469"/>
                  </a:lnTo>
                  <a:lnTo>
                    <a:pt x="0" y="499"/>
                  </a:lnTo>
                  <a:lnTo>
                    <a:pt x="30" y="427"/>
                  </a:lnTo>
                  <a:lnTo>
                    <a:pt x="102" y="367"/>
                  </a:lnTo>
                  <a:lnTo>
                    <a:pt x="121" y="242"/>
                  </a:lnTo>
                  <a:lnTo>
                    <a:pt x="98" y="196"/>
                  </a:lnTo>
                  <a:lnTo>
                    <a:pt x="167" y="204"/>
                  </a:lnTo>
                  <a:lnTo>
                    <a:pt x="125" y="124"/>
                  </a:lnTo>
                  <a:lnTo>
                    <a:pt x="125" y="124"/>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17" name="Freeform 41"/>
            <p:cNvSpPr>
              <a:spLocks/>
            </p:cNvSpPr>
            <p:nvPr/>
          </p:nvSpPr>
          <p:spPr bwMode="auto">
            <a:xfrm>
              <a:off x="918" y="1782"/>
              <a:ext cx="47" cy="165"/>
            </a:xfrm>
            <a:custGeom>
              <a:avLst/>
              <a:gdLst>
                <a:gd name="T0" fmla="*/ 34 w 188"/>
                <a:gd name="T1" fmla="*/ 34 h 658"/>
                <a:gd name="T2" fmla="*/ 71 w 188"/>
                <a:gd name="T3" fmla="*/ 140 h 658"/>
                <a:gd name="T4" fmla="*/ 3 w 188"/>
                <a:gd name="T5" fmla="*/ 235 h 658"/>
                <a:gd name="T6" fmla="*/ 0 w 188"/>
                <a:gd name="T7" fmla="*/ 334 h 658"/>
                <a:gd name="T8" fmla="*/ 60 w 188"/>
                <a:gd name="T9" fmla="*/ 254 h 658"/>
                <a:gd name="T10" fmla="*/ 71 w 188"/>
                <a:gd name="T11" fmla="*/ 432 h 658"/>
                <a:gd name="T12" fmla="*/ 56 w 188"/>
                <a:gd name="T13" fmla="*/ 537 h 658"/>
                <a:gd name="T14" fmla="*/ 0 w 188"/>
                <a:gd name="T15" fmla="*/ 617 h 658"/>
                <a:gd name="T16" fmla="*/ 125 w 188"/>
                <a:gd name="T17" fmla="*/ 658 h 658"/>
                <a:gd name="T18" fmla="*/ 188 w 188"/>
                <a:gd name="T19" fmla="*/ 533 h 658"/>
                <a:gd name="T20" fmla="*/ 125 w 188"/>
                <a:gd name="T21" fmla="*/ 360 h 658"/>
                <a:gd name="T22" fmla="*/ 132 w 188"/>
                <a:gd name="T23" fmla="*/ 247 h 658"/>
                <a:gd name="T24" fmla="*/ 102 w 188"/>
                <a:gd name="T25" fmla="*/ 175 h 658"/>
                <a:gd name="T26" fmla="*/ 102 w 188"/>
                <a:gd name="T27" fmla="*/ 133 h 658"/>
                <a:gd name="T28" fmla="*/ 159 w 188"/>
                <a:gd name="T29" fmla="*/ 65 h 658"/>
                <a:gd name="T30" fmla="*/ 106 w 188"/>
                <a:gd name="T31" fmla="*/ 0 h 658"/>
                <a:gd name="T32" fmla="*/ 34 w 188"/>
                <a:gd name="T33" fmla="*/ 34 h 658"/>
                <a:gd name="T34" fmla="*/ 34 w 188"/>
                <a:gd name="T35" fmla="*/ 3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658">
                  <a:moveTo>
                    <a:pt x="34" y="34"/>
                  </a:moveTo>
                  <a:lnTo>
                    <a:pt x="71" y="140"/>
                  </a:lnTo>
                  <a:lnTo>
                    <a:pt x="3" y="235"/>
                  </a:lnTo>
                  <a:lnTo>
                    <a:pt x="0" y="334"/>
                  </a:lnTo>
                  <a:lnTo>
                    <a:pt x="60" y="254"/>
                  </a:lnTo>
                  <a:lnTo>
                    <a:pt x="71" y="432"/>
                  </a:lnTo>
                  <a:lnTo>
                    <a:pt x="56" y="537"/>
                  </a:lnTo>
                  <a:lnTo>
                    <a:pt x="0" y="617"/>
                  </a:lnTo>
                  <a:lnTo>
                    <a:pt x="125" y="658"/>
                  </a:lnTo>
                  <a:lnTo>
                    <a:pt x="188" y="533"/>
                  </a:lnTo>
                  <a:lnTo>
                    <a:pt x="125" y="360"/>
                  </a:lnTo>
                  <a:lnTo>
                    <a:pt x="132" y="247"/>
                  </a:lnTo>
                  <a:lnTo>
                    <a:pt x="102" y="175"/>
                  </a:lnTo>
                  <a:lnTo>
                    <a:pt x="102" y="133"/>
                  </a:lnTo>
                  <a:lnTo>
                    <a:pt x="159" y="65"/>
                  </a:lnTo>
                  <a:lnTo>
                    <a:pt x="106" y="0"/>
                  </a:lnTo>
                  <a:lnTo>
                    <a:pt x="34" y="34"/>
                  </a:lnTo>
                  <a:lnTo>
                    <a:pt x="34" y="34"/>
                  </a:lnTo>
                  <a:close/>
                </a:path>
              </a:pathLst>
            </a:custGeom>
            <a:solidFill>
              <a:srgbClr val="D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20" name="Freeform 44"/>
            <p:cNvSpPr>
              <a:spLocks/>
            </p:cNvSpPr>
            <p:nvPr/>
          </p:nvSpPr>
          <p:spPr bwMode="auto">
            <a:xfrm>
              <a:off x="592" y="1566"/>
              <a:ext cx="149" cy="84"/>
            </a:xfrm>
            <a:custGeom>
              <a:avLst/>
              <a:gdLst>
                <a:gd name="T0" fmla="*/ 370 w 657"/>
                <a:gd name="T1" fmla="*/ 0 h 456"/>
                <a:gd name="T2" fmla="*/ 340 w 657"/>
                <a:gd name="T3" fmla="*/ 23 h 456"/>
                <a:gd name="T4" fmla="*/ 250 w 657"/>
                <a:gd name="T5" fmla="*/ 46 h 456"/>
                <a:gd name="T6" fmla="*/ 193 w 657"/>
                <a:gd name="T7" fmla="*/ 66 h 456"/>
                <a:gd name="T8" fmla="*/ 171 w 657"/>
                <a:gd name="T9" fmla="*/ 88 h 456"/>
                <a:gd name="T10" fmla="*/ 144 w 657"/>
                <a:gd name="T11" fmla="*/ 165 h 456"/>
                <a:gd name="T12" fmla="*/ 116 w 657"/>
                <a:gd name="T13" fmla="*/ 237 h 456"/>
                <a:gd name="T14" fmla="*/ 71 w 657"/>
                <a:gd name="T15" fmla="*/ 288 h 456"/>
                <a:gd name="T16" fmla="*/ 8 w 657"/>
                <a:gd name="T17" fmla="*/ 335 h 456"/>
                <a:gd name="T18" fmla="*/ 0 w 657"/>
                <a:gd name="T19" fmla="*/ 354 h 456"/>
                <a:gd name="T20" fmla="*/ 63 w 657"/>
                <a:gd name="T21" fmla="*/ 405 h 456"/>
                <a:gd name="T22" fmla="*/ 101 w 657"/>
                <a:gd name="T23" fmla="*/ 453 h 456"/>
                <a:gd name="T24" fmla="*/ 174 w 657"/>
                <a:gd name="T25" fmla="*/ 456 h 456"/>
                <a:gd name="T26" fmla="*/ 201 w 657"/>
                <a:gd name="T27" fmla="*/ 449 h 456"/>
                <a:gd name="T28" fmla="*/ 171 w 657"/>
                <a:gd name="T29" fmla="*/ 389 h 456"/>
                <a:gd name="T30" fmla="*/ 142 w 657"/>
                <a:gd name="T31" fmla="*/ 412 h 456"/>
                <a:gd name="T32" fmla="*/ 116 w 657"/>
                <a:gd name="T33" fmla="*/ 400 h 456"/>
                <a:gd name="T34" fmla="*/ 121 w 657"/>
                <a:gd name="T35" fmla="*/ 339 h 456"/>
                <a:gd name="T36" fmla="*/ 139 w 657"/>
                <a:gd name="T37" fmla="*/ 331 h 456"/>
                <a:gd name="T38" fmla="*/ 152 w 657"/>
                <a:gd name="T39" fmla="*/ 330 h 456"/>
                <a:gd name="T40" fmla="*/ 149 w 657"/>
                <a:gd name="T41" fmla="*/ 274 h 456"/>
                <a:gd name="T42" fmla="*/ 171 w 657"/>
                <a:gd name="T43" fmla="*/ 184 h 456"/>
                <a:gd name="T44" fmla="*/ 216 w 657"/>
                <a:gd name="T45" fmla="*/ 148 h 456"/>
                <a:gd name="T46" fmla="*/ 344 w 657"/>
                <a:gd name="T47" fmla="*/ 100 h 456"/>
                <a:gd name="T48" fmla="*/ 373 w 657"/>
                <a:gd name="T49" fmla="*/ 80 h 456"/>
                <a:gd name="T50" fmla="*/ 412 w 657"/>
                <a:gd name="T51" fmla="*/ 95 h 456"/>
                <a:gd name="T52" fmla="*/ 445 w 657"/>
                <a:gd name="T53" fmla="*/ 125 h 456"/>
                <a:gd name="T54" fmla="*/ 457 w 657"/>
                <a:gd name="T55" fmla="*/ 163 h 456"/>
                <a:gd name="T56" fmla="*/ 465 w 657"/>
                <a:gd name="T57" fmla="*/ 232 h 456"/>
                <a:gd name="T58" fmla="*/ 525 w 657"/>
                <a:gd name="T59" fmla="*/ 326 h 456"/>
                <a:gd name="T60" fmla="*/ 549 w 657"/>
                <a:gd name="T61" fmla="*/ 326 h 456"/>
                <a:gd name="T62" fmla="*/ 578 w 657"/>
                <a:gd name="T63" fmla="*/ 346 h 456"/>
                <a:gd name="T64" fmla="*/ 591 w 657"/>
                <a:gd name="T65" fmla="*/ 369 h 456"/>
                <a:gd name="T66" fmla="*/ 637 w 657"/>
                <a:gd name="T67" fmla="*/ 344 h 456"/>
                <a:gd name="T68" fmla="*/ 657 w 657"/>
                <a:gd name="T69" fmla="*/ 305 h 456"/>
                <a:gd name="T70" fmla="*/ 610 w 657"/>
                <a:gd name="T71" fmla="*/ 304 h 456"/>
                <a:gd name="T72" fmla="*/ 557 w 657"/>
                <a:gd name="T73" fmla="*/ 273 h 456"/>
                <a:gd name="T74" fmla="*/ 503 w 657"/>
                <a:gd name="T75" fmla="*/ 157 h 456"/>
                <a:gd name="T76" fmla="*/ 477 w 657"/>
                <a:gd name="T77" fmla="*/ 62 h 456"/>
                <a:gd name="T78" fmla="*/ 442 w 657"/>
                <a:gd name="T79" fmla="*/ 16 h 456"/>
                <a:gd name="T80" fmla="*/ 400 w 657"/>
                <a:gd name="T81" fmla="*/ 0 h 456"/>
                <a:gd name="T82" fmla="*/ 388 w 657"/>
                <a:gd name="T83" fmla="*/ 40 h 456"/>
                <a:gd name="T84" fmla="*/ 370 w 657"/>
                <a:gd name="T85" fmla="*/ 0 h 456"/>
                <a:gd name="T86" fmla="*/ 370 w 657"/>
                <a:gd name="T8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7" h="456">
                  <a:moveTo>
                    <a:pt x="370" y="0"/>
                  </a:moveTo>
                  <a:lnTo>
                    <a:pt x="340" y="23"/>
                  </a:lnTo>
                  <a:lnTo>
                    <a:pt x="250" y="46"/>
                  </a:lnTo>
                  <a:lnTo>
                    <a:pt x="193" y="66"/>
                  </a:lnTo>
                  <a:lnTo>
                    <a:pt x="171" y="88"/>
                  </a:lnTo>
                  <a:lnTo>
                    <a:pt x="144" y="165"/>
                  </a:lnTo>
                  <a:lnTo>
                    <a:pt x="116" y="237"/>
                  </a:lnTo>
                  <a:lnTo>
                    <a:pt x="71" y="288"/>
                  </a:lnTo>
                  <a:lnTo>
                    <a:pt x="8" y="335"/>
                  </a:lnTo>
                  <a:lnTo>
                    <a:pt x="0" y="354"/>
                  </a:lnTo>
                  <a:lnTo>
                    <a:pt x="63" y="405"/>
                  </a:lnTo>
                  <a:lnTo>
                    <a:pt x="101" y="453"/>
                  </a:lnTo>
                  <a:lnTo>
                    <a:pt x="174" y="456"/>
                  </a:lnTo>
                  <a:lnTo>
                    <a:pt x="201" y="449"/>
                  </a:lnTo>
                  <a:lnTo>
                    <a:pt x="171" y="389"/>
                  </a:lnTo>
                  <a:lnTo>
                    <a:pt x="142" y="412"/>
                  </a:lnTo>
                  <a:lnTo>
                    <a:pt x="116" y="400"/>
                  </a:lnTo>
                  <a:lnTo>
                    <a:pt x="121" y="339"/>
                  </a:lnTo>
                  <a:lnTo>
                    <a:pt x="139" y="331"/>
                  </a:lnTo>
                  <a:lnTo>
                    <a:pt x="152" y="330"/>
                  </a:lnTo>
                  <a:lnTo>
                    <a:pt x="149" y="274"/>
                  </a:lnTo>
                  <a:lnTo>
                    <a:pt x="171" y="184"/>
                  </a:lnTo>
                  <a:lnTo>
                    <a:pt x="216" y="148"/>
                  </a:lnTo>
                  <a:lnTo>
                    <a:pt x="344" y="100"/>
                  </a:lnTo>
                  <a:lnTo>
                    <a:pt x="373" y="80"/>
                  </a:lnTo>
                  <a:lnTo>
                    <a:pt x="412" y="95"/>
                  </a:lnTo>
                  <a:lnTo>
                    <a:pt x="445" y="125"/>
                  </a:lnTo>
                  <a:lnTo>
                    <a:pt x="457" y="163"/>
                  </a:lnTo>
                  <a:lnTo>
                    <a:pt x="465" y="232"/>
                  </a:lnTo>
                  <a:lnTo>
                    <a:pt x="525" y="326"/>
                  </a:lnTo>
                  <a:lnTo>
                    <a:pt x="549" y="326"/>
                  </a:lnTo>
                  <a:lnTo>
                    <a:pt x="578" y="346"/>
                  </a:lnTo>
                  <a:lnTo>
                    <a:pt x="591" y="369"/>
                  </a:lnTo>
                  <a:lnTo>
                    <a:pt x="637" y="344"/>
                  </a:lnTo>
                  <a:lnTo>
                    <a:pt x="657" y="305"/>
                  </a:lnTo>
                  <a:lnTo>
                    <a:pt x="610" y="304"/>
                  </a:lnTo>
                  <a:lnTo>
                    <a:pt x="557" y="273"/>
                  </a:lnTo>
                  <a:lnTo>
                    <a:pt x="503" y="157"/>
                  </a:lnTo>
                  <a:lnTo>
                    <a:pt x="477" y="62"/>
                  </a:lnTo>
                  <a:lnTo>
                    <a:pt x="442" y="16"/>
                  </a:lnTo>
                  <a:lnTo>
                    <a:pt x="400" y="0"/>
                  </a:lnTo>
                  <a:lnTo>
                    <a:pt x="388" y="40"/>
                  </a:lnTo>
                  <a:lnTo>
                    <a:pt x="370" y="0"/>
                  </a:lnTo>
                  <a:lnTo>
                    <a:pt x="3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21" name="Freeform 45"/>
            <p:cNvSpPr>
              <a:spLocks/>
            </p:cNvSpPr>
            <p:nvPr/>
          </p:nvSpPr>
          <p:spPr bwMode="auto">
            <a:xfrm>
              <a:off x="651" y="1736"/>
              <a:ext cx="69" cy="98"/>
            </a:xfrm>
            <a:custGeom>
              <a:avLst/>
              <a:gdLst>
                <a:gd name="T0" fmla="*/ 15 w 275"/>
                <a:gd name="T1" fmla="*/ 84 h 393"/>
                <a:gd name="T2" fmla="*/ 39 w 275"/>
                <a:gd name="T3" fmla="*/ 47 h 393"/>
                <a:gd name="T4" fmla="*/ 26 w 275"/>
                <a:gd name="T5" fmla="*/ 15 h 393"/>
                <a:gd name="T6" fmla="*/ 92 w 275"/>
                <a:gd name="T7" fmla="*/ 28 h 393"/>
                <a:gd name="T8" fmla="*/ 149 w 275"/>
                <a:gd name="T9" fmla="*/ 31 h 393"/>
                <a:gd name="T10" fmla="*/ 207 w 275"/>
                <a:gd name="T11" fmla="*/ 1 h 393"/>
                <a:gd name="T12" fmla="*/ 226 w 275"/>
                <a:gd name="T13" fmla="*/ 26 h 393"/>
                <a:gd name="T14" fmla="*/ 258 w 275"/>
                <a:gd name="T15" fmla="*/ 26 h 393"/>
                <a:gd name="T16" fmla="*/ 273 w 275"/>
                <a:gd name="T17" fmla="*/ 0 h 393"/>
                <a:gd name="T18" fmla="*/ 275 w 275"/>
                <a:gd name="T19" fmla="*/ 54 h 393"/>
                <a:gd name="T20" fmla="*/ 256 w 275"/>
                <a:gd name="T21" fmla="*/ 81 h 393"/>
                <a:gd name="T22" fmla="*/ 231 w 275"/>
                <a:gd name="T23" fmla="*/ 62 h 393"/>
                <a:gd name="T24" fmla="*/ 206 w 275"/>
                <a:gd name="T25" fmla="*/ 66 h 393"/>
                <a:gd name="T26" fmla="*/ 194 w 275"/>
                <a:gd name="T27" fmla="*/ 87 h 393"/>
                <a:gd name="T28" fmla="*/ 217 w 275"/>
                <a:gd name="T29" fmla="*/ 125 h 393"/>
                <a:gd name="T30" fmla="*/ 246 w 275"/>
                <a:gd name="T31" fmla="*/ 136 h 393"/>
                <a:gd name="T32" fmla="*/ 246 w 275"/>
                <a:gd name="T33" fmla="*/ 180 h 393"/>
                <a:gd name="T34" fmla="*/ 220 w 275"/>
                <a:gd name="T35" fmla="*/ 202 h 393"/>
                <a:gd name="T36" fmla="*/ 213 w 275"/>
                <a:gd name="T37" fmla="*/ 260 h 393"/>
                <a:gd name="T38" fmla="*/ 82 w 275"/>
                <a:gd name="T39" fmla="*/ 393 h 393"/>
                <a:gd name="T40" fmla="*/ 15 w 275"/>
                <a:gd name="T41" fmla="*/ 189 h 393"/>
                <a:gd name="T42" fmla="*/ 0 w 275"/>
                <a:gd name="T43" fmla="*/ 88 h 393"/>
                <a:gd name="T44" fmla="*/ 15 w 275"/>
                <a:gd name="T45" fmla="*/ 84 h 393"/>
                <a:gd name="T46" fmla="*/ 15 w 275"/>
                <a:gd name="T47" fmla="*/ 8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93">
                  <a:moveTo>
                    <a:pt x="15" y="84"/>
                  </a:moveTo>
                  <a:lnTo>
                    <a:pt x="39" y="47"/>
                  </a:lnTo>
                  <a:lnTo>
                    <a:pt x="26" y="15"/>
                  </a:lnTo>
                  <a:lnTo>
                    <a:pt x="92" y="28"/>
                  </a:lnTo>
                  <a:lnTo>
                    <a:pt x="149" y="31"/>
                  </a:lnTo>
                  <a:lnTo>
                    <a:pt x="207" y="1"/>
                  </a:lnTo>
                  <a:lnTo>
                    <a:pt x="226" y="26"/>
                  </a:lnTo>
                  <a:lnTo>
                    <a:pt x="258" y="26"/>
                  </a:lnTo>
                  <a:lnTo>
                    <a:pt x="273" y="0"/>
                  </a:lnTo>
                  <a:lnTo>
                    <a:pt x="275" y="54"/>
                  </a:lnTo>
                  <a:lnTo>
                    <a:pt x="256" y="81"/>
                  </a:lnTo>
                  <a:lnTo>
                    <a:pt x="231" y="62"/>
                  </a:lnTo>
                  <a:lnTo>
                    <a:pt x="206" y="66"/>
                  </a:lnTo>
                  <a:lnTo>
                    <a:pt x="194" y="87"/>
                  </a:lnTo>
                  <a:lnTo>
                    <a:pt x="217" y="125"/>
                  </a:lnTo>
                  <a:lnTo>
                    <a:pt x="246" y="136"/>
                  </a:lnTo>
                  <a:lnTo>
                    <a:pt x="246" y="180"/>
                  </a:lnTo>
                  <a:lnTo>
                    <a:pt x="220" y="202"/>
                  </a:lnTo>
                  <a:lnTo>
                    <a:pt x="213" y="260"/>
                  </a:lnTo>
                  <a:lnTo>
                    <a:pt x="82" y="393"/>
                  </a:lnTo>
                  <a:lnTo>
                    <a:pt x="15" y="189"/>
                  </a:lnTo>
                  <a:lnTo>
                    <a:pt x="0" y="88"/>
                  </a:lnTo>
                  <a:lnTo>
                    <a:pt x="15" y="84"/>
                  </a:lnTo>
                  <a:lnTo>
                    <a:pt x="15" y="84"/>
                  </a:lnTo>
                  <a:close/>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27" name="Freeform 51"/>
            <p:cNvSpPr>
              <a:spLocks/>
            </p:cNvSpPr>
            <p:nvPr/>
          </p:nvSpPr>
          <p:spPr bwMode="auto">
            <a:xfrm>
              <a:off x="570" y="1710"/>
              <a:ext cx="243" cy="194"/>
            </a:xfrm>
            <a:custGeom>
              <a:avLst/>
              <a:gdLst>
                <a:gd name="T0" fmla="*/ 121 w 969"/>
                <a:gd name="T1" fmla="*/ 174 h 778"/>
                <a:gd name="T2" fmla="*/ 178 w 969"/>
                <a:gd name="T3" fmla="*/ 110 h 778"/>
                <a:gd name="T4" fmla="*/ 233 w 969"/>
                <a:gd name="T5" fmla="*/ 166 h 778"/>
                <a:gd name="T6" fmla="*/ 245 w 969"/>
                <a:gd name="T7" fmla="*/ 102 h 778"/>
                <a:gd name="T8" fmla="*/ 290 w 969"/>
                <a:gd name="T9" fmla="*/ 49 h 778"/>
                <a:gd name="T10" fmla="*/ 347 w 969"/>
                <a:gd name="T11" fmla="*/ 0 h 778"/>
                <a:gd name="T12" fmla="*/ 355 w 969"/>
                <a:gd name="T13" fmla="*/ 87 h 778"/>
                <a:gd name="T14" fmla="*/ 338 w 969"/>
                <a:gd name="T15" fmla="*/ 106 h 778"/>
                <a:gd name="T16" fmla="*/ 305 w 969"/>
                <a:gd name="T17" fmla="*/ 115 h 778"/>
                <a:gd name="T18" fmla="*/ 305 w 969"/>
                <a:gd name="T19" fmla="*/ 151 h 778"/>
                <a:gd name="T20" fmla="*/ 328 w 969"/>
                <a:gd name="T21" fmla="*/ 185 h 778"/>
                <a:gd name="T22" fmla="*/ 339 w 969"/>
                <a:gd name="T23" fmla="*/ 286 h 778"/>
                <a:gd name="T24" fmla="*/ 381 w 969"/>
                <a:gd name="T25" fmla="*/ 408 h 778"/>
                <a:gd name="T26" fmla="*/ 423 w 969"/>
                <a:gd name="T27" fmla="*/ 529 h 778"/>
                <a:gd name="T28" fmla="*/ 483 w 969"/>
                <a:gd name="T29" fmla="*/ 423 h 778"/>
                <a:gd name="T30" fmla="*/ 540 w 969"/>
                <a:gd name="T31" fmla="*/ 347 h 778"/>
                <a:gd name="T32" fmla="*/ 558 w 969"/>
                <a:gd name="T33" fmla="*/ 242 h 778"/>
                <a:gd name="T34" fmla="*/ 581 w 969"/>
                <a:gd name="T35" fmla="*/ 212 h 778"/>
                <a:gd name="T36" fmla="*/ 577 w 969"/>
                <a:gd name="T37" fmla="*/ 178 h 778"/>
                <a:gd name="T38" fmla="*/ 596 w 969"/>
                <a:gd name="T39" fmla="*/ 106 h 778"/>
                <a:gd name="T40" fmla="*/ 600 w 969"/>
                <a:gd name="T41" fmla="*/ 15 h 778"/>
                <a:gd name="T42" fmla="*/ 656 w 969"/>
                <a:gd name="T43" fmla="*/ 64 h 778"/>
                <a:gd name="T44" fmla="*/ 660 w 969"/>
                <a:gd name="T45" fmla="*/ 117 h 778"/>
                <a:gd name="T46" fmla="*/ 679 w 969"/>
                <a:gd name="T47" fmla="*/ 201 h 778"/>
                <a:gd name="T48" fmla="*/ 736 w 969"/>
                <a:gd name="T49" fmla="*/ 136 h 778"/>
                <a:gd name="T50" fmla="*/ 808 w 969"/>
                <a:gd name="T51" fmla="*/ 189 h 778"/>
                <a:gd name="T52" fmla="*/ 823 w 969"/>
                <a:gd name="T53" fmla="*/ 256 h 778"/>
                <a:gd name="T54" fmla="*/ 879 w 969"/>
                <a:gd name="T55" fmla="*/ 321 h 778"/>
                <a:gd name="T56" fmla="*/ 969 w 969"/>
                <a:gd name="T57" fmla="*/ 366 h 778"/>
                <a:gd name="T58" fmla="*/ 943 w 969"/>
                <a:gd name="T59" fmla="*/ 480 h 778"/>
                <a:gd name="T60" fmla="*/ 853 w 969"/>
                <a:gd name="T61" fmla="*/ 737 h 778"/>
                <a:gd name="T62" fmla="*/ 812 w 969"/>
                <a:gd name="T63" fmla="*/ 751 h 778"/>
                <a:gd name="T64" fmla="*/ 800 w 969"/>
                <a:gd name="T65" fmla="*/ 778 h 778"/>
                <a:gd name="T66" fmla="*/ 661 w 969"/>
                <a:gd name="T67" fmla="*/ 756 h 778"/>
                <a:gd name="T68" fmla="*/ 525 w 969"/>
                <a:gd name="T69" fmla="*/ 734 h 778"/>
                <a:gd name="T70" fmla="*/ 286 w 969"/>
                <a:gd name="T71" fmla="*/ 737 h 778"/>
                <a:gd name="T72" fmla="*/ 187 w 969"/>
                <a:gd name="T73" fmla="*/ 724 h 778"/>
                <a:gd name="T74" fmla="*/ 204 w 969"/>
                <a:gd name="T75" fmla="*/ 646 h 778"/>
                <a:gd name="T76" fmla="*/ 178 w 969"/>
                <a:gd name="T77" fmla="*/ 601 h 778"/>
                <a:gd name="T78" fmla="*/ 200 w 969"/>
                <a:gd name="T79" fmla="*/ 556 h 778"/>
                <a:gd name="T80" fmla="*/ 151 w 969"/>
                <a:gd name="T81" fmla="*/ 514 h 778"/>
                <a:gd name="T82" fmla="*/ 96 w 969"/>
                <a:gd name="T83" fmla="*/ 457 h 778"/>
                <a:gd name="T84" fmla="*/ 53 w 969"/>
                <a:gd name="T85" fmla="*/ 446 h 778"/>
                <a:gd name="T86" fmla="*/ 0 w 969"/>
                <a:gd name="T87" fmla="*/ 231 h 778"/>
                <a:gd name="T88" fmla="*/ 121 w 969"/>
                <a:gd name="T89" fmla="*/ 174 h 778"/>
                <a:gd name="T90" fmla="*/ 121 w 969"/>
                <a:gd name="T91" fmla="*/ 17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9" h="778">
                  <a:moveTo>
                    <a:pt x="121" y="174"/>
                  </a:moveTo>
                  <a:lnTo>
                    <a:pt x="178" y="110"/>
                  </a:lnTo>
                  <a:lnTo>
                    <a:pt x="233" y="166"/>
                  </a:lnTo>
                  <a:lnTo>
                    <a:pt x="245" y="102"/>
                  </a:lnTo>
                  <a:lnTo>
                    <a:pt x="290" y="49"/>
                  </a:lnTo>
                  <a:lnTo>
                    <a:pt x="347" y="0"/>
                  </a:lnTo>
                  <a:lnTo>
                    <a:pt x="355" y="87"/>
                  </a:lnTo>
                  <a:lnTo>
                    <a:pt x="338" y="106"/>
                  </a:lnTo>
                  <a:lnTo>
                    <a:pt x="305" y="115"/>
                  </a:lnTo>
                  <a:lnTo>
                    <a:pt x="305" y="151"/>
                  </a:lnTo>
                  <a:lnTo>
                    <a:pt x="328" y="185"/>
                  </a:lnTo>
                  <a:lnTo>
                    <a:pt x="339" y="286"/>
                  </a:lnTo>
                  <a:lnTo>
                    <a:pt x="381" y="408"/>
                  </a:lnTo>
                  <a:lnTo>
                    <a:pt x="423" y="529"/>
                  </a:lnTo>
                  <a:lnTo>
                    <a:pt x="483" y="423"/>
                  </a:lnTo>
                  <a:lnTo>
                    <a:pt x="540" y="347"/>
                  </a:lnTo>
                  <a:lnTo>
                    <a:pt x="558" y="242"/>
                  </a:lnTo>
                  <a:lnTo>
                    <a:pt x="581" y="212"/>
                  </a:lnTo>
                  <a:lnTo>
                    <a:pt x="577" y="178"/>
                  </a:lnTo>
                  <a:lnTo>
                    <a:pt x="596" y="106"/>
                  </a:lnTo>
                  <a:lnTo>
                    <a:pt x="600" y="15"/>
                  </a:lnTo>
                  <a:lnTo>
                    <a:pt x="656" y="64"/>
                  </a:lnTo>
                  <a:lnTo>
                    <a:pt x="660" y="117"/>
                  </a:lnTo>
                  <a:lnTo>
                    <a:pt x="679" y="201"/>
                  </a:lnTo>
                  <a:lnTo>
                    <a:pt x="736" y="136"/>
                  </a:lnTo>
                  <a:lnTo>
                    <a:pt x="808" y="189"/>
                  </a:lnTo>
                  <a:lnTo>
                    <a:pt x="823" y="256"/>
                  </a:lnTo>
                  <a:lnTo>
                    <a:pt x="879" y="321"/>
                  </a:lnTo>
                  <a:lnTo>
                    <a:pt x="969" y="366"/>
                  </a:lnTo>
                  <a:lnTo>
                    <a:pt x="943" y="480"/>
                  </a:lnTo>
                  <a:lnTo>
                    <a:pt x="853" y="737"/>
                  </a:lnTo>
                  <a:lnTo>
                    <a:pt x="812" y="751"/>
                  </a:lnTo>
                  <a:lnTo>
                    <a:pt x="800" y="778"/>
                  </a:lnTo>
                  <a:lnTo>
                    <a:pt x="661" y="756"/>
                  </a:lnTo>
                  <a:lnTo>
                    <a:pt x="525" y="734"/>
                  </a:lnTo>
                  <a:lnTo>
                    <a:pt x="286" y="737"/>
                  </a:lnTo>
                  <a:lnTo>
                    <a:pt x="187" y="724"/>
                  </a:lnTo>
                  <a:lnTo>
                    <a:pt x="204" y="646"/>
                  </a:lnTo>
                  <a:lnTo>
                    <a:pt x="178" y="601"/>
                  </a:lnTo>
                  <a:lnTo>
                    <a:pt x="200" y="556"/>
                  </a:lnTo>
                  <a:lnTo>
                    <a:pt x="151" y="514"/>
                  </a:lnTo>
                  <a:lnTo>
                    <a:pt x="96" y="457"/>
                  </a:lnTo>
                  <a:lnTo>
                    <a:pt x="53" y="446"/>
                  </a:lnTo>
                  <a:lnTo>
                    <a:pt x="0" y="231"/>
                  </a:lnTo>
                  <a:lnTo>
                    <a:pt x="121" y="174"/>
                  </a:lnTo>
                  <a:lnTo>
                    <a:pt x="121" y="174"/>
                  </a:lnTo>
                  <a:close/>
                </a:path>
              </a:pathLst>
            </a:custGeom>
            <a:solidFill>
              <a:srgbClr val="DBB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28" name="Freeform 52"/>
            <p:cNvSpPr>
              <a:spLocks/>
            </p:cNvSpPr>
            <p:nvPr/>
          </p:nvSpPr>
          <p:spPr bwMode="auto">
            <a:xfrm>
              <a:off x="386" y="1596"/>
              <a:ext cx="99" cy="132"/>
            </a:xfrm>
            <a:custGeom>
              <a:avLst/>
              <a:gdLst>
                <a:gd name="T0" fmla="*/ 396 w 396"/>
                <a:gd name="T1" fmla="*/ 0 h 526"/>
                <a:gd name="T2" fmla="*/ 381 w 396"/>
                <a:gd name="T3" fmla="*/ 68 h 526"/>
                <a:gd name="T4" fmla="*/ 335 w 396"/>
                <a:gd name="T5" fmla="*/ 140 h 526"/>
                <a:gd name="T6" fmla="*/ 343 w 396"/>
                <a:gd name="T7" fmla="*/ 209 h 526"/>
                <a:gd name="T8" fmla="*/ 320 w 396"/>
                <a:gd name="T9" fmla="*/ 287 h 526"/>
                <a:gd name="T10" fmla="*/ 298 w 396"/>
                <a:gd name="T11" fmla="*/ 351 h 526"/>
                <a:gd name="T12" fmla="*/ 265 w 396"/>
                <a:gd name="T13" fmla="*/ 412 h 526"/>
                <a:gd name="T14" fmla="*/ 219 w 396"/>
                <a:gd name="T15" fmla="*/ 488 h 526"/>
                <a:gd name="T16" fmla="*/ 143 w 396"/>
                <a:gd name="T17" fmla="*/ 511 h 526"/>
                <a:gd name="T18" fmla="*/ 136 w 396"/>
                <a:gd name="T19" fmla="*/ 427 h 526"/>
                <a:gd name="T20" fmla="*/ 79 w 396"/>
                <a:gd name="T21" fmla="*/ 526 h 526"/>
                <a:gd name="T22" fmla="*/ 0 w 396"/>
                <a:gd name="T23" fmla="*/ 465 h 526"/>
                <a:gd name="T24" fmla="*/ 61 w 396"/>
                <a:gd name="T25" fmla="*/ 386 h 526"/>
                <a:gd name="T26" fmla="*/ 92 w 396"/>
                <a:gd name="T27" fmla="*/ 322 h 526"/>
                <a:gd name="T28" fmla="*/ 133 w 396"/>
                <a:gd name="T29" fmla="*/ 235 h 526"/>
                <a:gd name="T30" fmla="*/ 165 w 396"/>
                <a:gd name="T31" fmla="*/ 238 h 526"/>
                <a:gd name="T32" fmla="*/ 180 w 396"/>
                <a:gd name="T33" fmla="*/ 220 h 526"/>
                <a:gd name="T34" fmla="*/ 183 w 396"/>
                <a:gd name="T35" fmla="*/ 186 h 526"/>
                <a:gd name="T36" fmla="*/ 238 w 396"/>
                <a:gd name="T37" fmla="*/ 163 h 526"/>
                <a:gd name="T38" fmla="*/ 242 w 396"/>
                <a:gd name="T39" fmla="*/ 125 h 526"/>
                <a:gd name="T40" fmla="*/ 279 w 396"/>
                <a:gd name="T41" fmla="*/ 95 h 526"/>
                <a:gd name="T42" fmla="*/ 294 w 396"/>
                <a:gd name="T43" fmla="*/ 46 h 526"/>
                <a:gd name="T44" fmla="*/ 324 w 396"/>
                <a:gd name="T45" fmla="*/ 19 h 526"/>
                <a:gd name="T46" fmla="*/ 396 w 396"/>
                <a:gd name="T47" fmla="*/ 0 h 526"/>
                <a:gd name="T48" fmla="*/ 396 w 396"/>
                <a:gd name="T4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6" h="526">
                  <a:moveTo>
                    <a:pt x="396" y="0"/>
                  </a:moveTo>
                  <a:lnTo>
                    <a:pt x="381" y="68"/>
                  </a:lnTo>
                  <a:lnTo>
                    <a:pt x="335" y="140"/>
                  </a:lnTo>
                  <a:lnTo>
                    <a:pt x="343" y="209"/>
                  </a:lnTo>
                  <a:lnTo>
                    <a:pt x="320" y="287"/>
                  </a:lnTo>
                  <a:lnTo>
                    <a:pt x="298" y="351"/>
                  </a:lnTo>
                  <a:lnTo>
                    <a:pt x="265" y="412"/>
                  </a:lnTo>
                  <a:lnTo>
                    <a:pt x="219" y="488"/>
                  </a:lnTo>
                  <a:lnTo>
                    <a:pt x="143" y="511"/>
                  </a:lnTo>
                  <a:lnTo>
                    <a:pt x="136" y="427"/>
                  </a:lnTo>
                  <a:lnTo>
                    <a:pt x="79" y="526"/>
                  </a:lnTo>
                  <a:lnTo>
                    <a:pt x="0" y="465"/>
                  </a:lnTo>
                  <a:lnTo>
                    <a:pt x="61" y="386"/>
                  </a:lnTo>
                  <a:lnTo>
                    <a:pt x="92" y="322"/>
                  </a:lnTo>
                  <a:lnTo>
                    <a:pt x="133" y="235"/>
                  </a:lnTo>
                  <a:lnTo>
                    <a:pt x="165" y="238"/>
                  </a:lnTo>
                  <a:lnTo>
                    <a:pt x="180" y="220"/>
                  </a:lnTo>
                  <a:lnTo>
                    <a:pt x="183" y="186"/>
                  </a:lnTo>
                  <a:lnTo>
                    <a:pt x="238" y="163"/>
                  </a:lnTo>
                  <a:lnTo>
                    <a:pt x="242" y="125"/>
                  </a:lnTo>
                  <a:lnTo>
                    <a:pt x="279" y="95"/>
                  </a:lnTo>
                  <a:lnTo>
                    <a:pt x="294" y="46"/>
                  </a:lnTo>
                  <a:lnTo>
                    <a:pt x="324" y="19"/>
                  </a:lnTo>
                  <a:lnTo>
                    <a:pt x="396" y="0"/>
                  </a:lnTo>
                  <a:lnTo>
                    <a:pt x="396" y="0"/>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29" name="Freeform 53"/>
            <p:cNvSpPr>
              <a:spLocks/>
            </p:cNvSpPr>
            <p:nvPr/>
          </p:nvSpPr>
          <p:spPr bwMode="auto">
            <a:xfrm>
              <a:off x="546" y="1827"/>
              <a:ext cx="66" cy="139"/>
            </a:xfrm>
            <a:custGeom>
              <a:avLst/>
              <a:gdLst>
                <a:gd name="T0" fmla="*/ 31 w 265"/>
                <a:gd name="T1" fmla="*/ 50 h 556"/>
                <a:gd name="T2" fmla="*/ 53 w 265"/>
                <a:gd name="T3" fmla="*/ 19 h 556"/>
                <a:gd name="T4" fmla="*/ 121 w 265"/>
                <a:gd name="T5" fmla="*/ 61 h 556"/>
                <a:gd name="T6" fmla="*/ 163 w 265"/>
                <a:gd name="T7" fmla="*/ 53 h 556"/>
                <a:gd name="T8" fmla="*/ 152 w 265"/>
                <a:gd name="T9" fmla="*/ 0 h 556"/>
                <a:gd name="T10" fmla="*/ 209 w 265"/>
                <a:gd name="T11" fmla="*/ 34 h 556"/>
                <a:gd name="T12" fmla="*/ 220 w 265"/>
                <a:gd name="T13" fmla="*/ 88 h 556"/>
                <a:gd name="T14" fmla="*/ 250 w 265"/>
                <a:gd name="T15" fmla="*/ 95 h 556"/>
                <a:gd name="T16" fmla="*/ 228 w 265"/>
                <a:gd name="T17" fmla="*/ 137 h 556"/>
                <a:gd name="T18" fmla="*/ 239 w 265"/>
                <a:gd name="T19" fmla="*/ 182 h 556"/>
                <a:gd name="T20" fmla="*/ 265 w 265"/>
                <a:gd name="T21" fmla="*/ 201 h 556"/>
                <a:gd name="T22" fmla="*/ 258 w 265"/>
                <a:gd name="T23" fmla="*/ 258 h 556"/>
                <a:gd name="T24" fmla="*/ 228 w 265"/>
                <a:gd name="T25" fmla="*/ 325 h 556"/>
                <a:gd name="T26" fmla="*/ 42 w 265"/>
                <a:gd name="T27" fmla="*/ 556 h 556"/>
                <a:gd name="T28" fmla="*/ 0 w 265"/>
                <a:gd name="T29" fmla="*/ 393 h 556"/>
                <a:gd name="T30" fmla="*/ 27 w 265"/>
                <a:gd name="T31" fmla="*/ 314 h 556"/>
                <a:gd name="T32" fmla="*/ 129 w 265"/>
                <a:gd name="T33" fmla="*/ 266 h 556"/>
                <a:gd name="T34" fmla="*/ 178 w 265"/>
                <a:gd name="T35" fmla="*/ 178 h 556"/>
                <a:gd name="T36" fmla="*/ 163 w 265"/>
                <a:gd name="T37" fmla="*/ 122 h 556"/>
                <a:gd name="T38" fmla="*/ 137 w 265"/>
                <a:gd name="T39" fmla="*/ 205 h 556"/>
                <a:gd name="T40" fmla="*/ 99 w 265"/>
                <a:gd name="T41" fmla="*/ 99 h 556"/>
                <a:gd name="T42" fmla="*/ 57 w 265"/>
                <a:gd name="T43" fmla="*/ 80 h 556"/>
                <a:gd name="T44" fmla="*/ 31 w 265"/>
                <a:gd name="T45" fmla="*/ 50 h 556"/>
                <a:gd name="T46" fmla="*/ 31 w 265"/>
                <a:gd name="T47" fmla="*/ 5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 h="556">
                  <a:moveTo>
                    <a:pt x="31" y="50"/>
                  </a:moveTo>
                  <a:lnTo>
                    <a:pt x="53" y="19"/>
                  </a:lnTo>
                  <a:lnTo>
                    <a:pt x="121" y="61"/>
                  </a:lnTo>
                  <a:lnTo>
                    <a:pt x="163" y="53"/>
                  </a:lnTo>
                  <a:lnTo>
                    <a:pt x="152" y="0"/>
                  </a:lnTo>
                  <a:lnTo>
                    <a:pt x="209" y="34"/>
                  </a:lnTo>
                  <a:lnTo>
                    <a:pt x="220" y="88"/>
                  </a:lnTo>
                  <a:lnTo>
                    <a:pt x="250" y="95"/>
                  </a:lnTo>
                  <a:lnTo>
                    <a:pt x="228" y="137"/>
                  </a:lnTo>
                  <a:lnTo>
                    <a:pt x="239" y="182"/>
                  </a:lnTo>
                  <a:lnTo>
                    <a:pt x="265" y="201"/>
                  </a:lnTo>
                  <a:lnTo>
                    <a:pt x="258" y="258"/>
                  </a:lnTo>
                  <a:lnTo>
                    <a:pt x="228" y="325"/>
                  </a:lnTo>
                  <a:lnTo>
                    <a:pt x="42" y="556"/>
                  </a:lnTo>
                  <a:lnTo>
                    <a:pt x="0" y="393"/>
                  </a:lnTo>
                  <a:lnTo>
                    <a:pt x="27" y="314"/>
                  </a:lnTo>
                  <a:lnTo>
                    <a:pt x="129" y="266"/>
                  </a:lnTo>
                  <a:lnTo>
                    <a:pt x="178" y="178"/>
                  </a:lnTo>
                  <a:lnTo>
                    <a:pt x="163" y="122"/>
                  </a:lnTo>
                  <a:lnTo>
                    <a:pt x="137" y="205"/>
                  </a:lnTo>
                  <a:lnTo>
                    <a:pt x="99" y="99"/>
                  </a:lnTo>
                  <a:lnTo>
                    <a:pt x="57" y="80"/>
                  </a:lnTo>
                  <a:lnTo>
                    <a:pt x="31" y="50"/>
                  </a:lnTo>
                  <a:lnTo>
                    <a:pt x="31" y="50"/>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0" name="Freeform 54"/>
            <p:cNvSpPr>
              <a:spLocks/>
            </p:cNvSpPr>
            <p:nvPr/>
          </p:nvSpPr>
          <p:spPr bwMode="auto">
            <a:xfrm>
              <a:off x="912" y="1625"/>
              <a:ext cx="77" cy="157"/>
            </a:xfrm>
            <a:custGeom>
              <a:avLst/>
              <a:gdLst>
                <a:gd name="T0" fmla="*/ 34 w 309"/>
                <a:gd name="T1" fmla="*/ 26 h 630"/>
                <a:gd name="T2" fmla="*/ 11 w 309"/>
                <a:gd name="T3" fmla="*/ 68 h 630"/>
                <a:gd name="T4" fmla="*/ 0 w 309"/>
                <a:gd name="T5" fmla="*/ 117 h 630"/>
                <a:gd name="T6" fmla="*/ 11 w 309"/>
                <a:gd name="T7" fmla="*/ 150 h 630"/>
                <a:gd name="T8" fmla="*/ 27 w 309"/>
                <a:gd name="T9" fmla="*/ 181 h 630"/>
                <a:gd name="T10" fmla="*/ 30 w 309"/>
                <a:gd name="T11" fmla="*/ 211 h 630"/>
                <a:gd name="T12" fmla="*/ 8 w 309"/>
                <a:gd name="T13" fmla="*/ 234 h 630"/>
                <a:gd name="T14" fmla="*/ 0 w 309"/>
                <a:gd name="T15" fmla="*/ 287 h 630"/>
                <a:gd name="T16" fmla="*/ 8 w 309"/>
                <a:gd name="T17" fmla="*/ 336 h 630"/>
                <a:gd name="T18" fmla="*/ 42 w 309"/>
                <a:gd name="T19" fmla="*/ 362 h 630"/>
                <a:gd name="T20" fmla="*/ 38 w 309"/>
                <a:gd name="T21" fmla="*/ 385 h 630"/>
                <a:gd name="T22" fmla="*/ 61 w 309"/>
                <a:gd name="T23" fmla="*/ 423 h 630"/>
                <a:gd name="T24" fmla="*/ 45 w 309"/>
                <a:gd name="T25" fmla="*/ 450 h 630"/>
                <a:gd name="T26" fmla="*/ 64 w 309"/>
                <a:gd name="T27" fmla="*/ 491 h 630"/>
                <a:gd name="T28" fmla="*/ 106 w 309"/>
                <a:gd name="T29" fmla="*/ 529 h 630"/>
                <a:gd name="T30" fmla="*/ 83 w 309"/>
                <a:gd name="T31" fmla="*/ 548 h 630"/>
                <a:gd name="T32" fmla="*/ 114 w 309"/>
                <a:gd name="T33" fmla="*/ 630 h 630"/>
                <a:gd name="T34" fmla="*/ 218 w 309"/>
                <a:gd name="T35" fmla="*/ 613 h 630"/>
                <a:gd name="T36" fmla="*/ 268 w 309"/>
                <a:gd name="T37" fmla="*/ 560 h 630"/>
                <a:gd name="T38" fmla="*/ 268 w 309"/>
                <a:gd name="T39" fmla="*/ 495 h 630"/>
                <a:gd name="T40" fmla="*/ 290 w 309"/>
                <a:gd name="T41" fmla="*/ 412 h 630"/>
                <a:gd name="T42" fmla="*/ 230 w 309"/>
                <a:gd name="T43" fmla="*/ 453 h 630"/>
                <a:gd name="T44" fmla="*/ 253 w 309"/>
                <a:gd name="T45" fmla="*/ 408 h 630"/>
                <a:gd name="T46" fmla="*/ 306 w 309"/>
                <a:gd name="T47" fmla="*/ 347 h 630"/>
                <a:gd name="T48" fmla="*/ 309 w 309"/>
                <a:gd name="T49" fmla="*/ 279 h 630"/>
                <a:gd name="T50" fmla="*/ 264 w 309"/>
                <a:gd name="T51" fmla="*/ 253 h 630"/>
                <a:gd name="T52" fmla="*/ 287 w 309"/>
                <a:gd name="T53" fmla="*/ 234 h 630"/>
                <a:gd name="T54" fmla="*/ 222 w 309"/>
                <a:gd name="T55" fmla="*/ 162 h 630"/>
                <a:gd name="T56" fmla="*/ 174 w 309"/>
                <a:gd name="T57" fmla="*/ 106 h 630"/>
                <a:gd name="T58" fmla="*/ 203 w 309"/>
                <a:gd name="T59" fmla="*/ 72 h 630"/>
                <a:gd name="T60" fmla="*/ 152 w 309"/>
                <a:gd name="T61" fmla="*/ 11 h 630"/>
                <a:gd name="T62" fmla="*/ 72 w 309"/>
                <a:gd name="T63" fmla="*/ 0 h 630"/>
                <a:gd name="T64" fmla="*/ 34 w 309"/>
                <a:gd name="T65" fmla="*/ 26 h 630"/>
                <a:gd name="T66" fmla="*/ 34 w 309"/>
                <a:gd name="T67" fmla="*/ 2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9" h="630">
                  <a:moveTo>
                    <a:pt x="34" y="26"/>
                  </a:moveTo>
                  <a:lnTo>
                    <a:pt x="11" y="68"/>
                  </a:lnTo>
                  <a:lnTo>
                    <a:pt x="0" y="117"/>
                  </a:lnTo>
                  <a:lnTo>
                    <a:pt x="11" y="150"/>
                  </a:lnTo>
                  <a:lnTo>
                    <a:pt x="27" y="181"/>
                  </a:lnTo>
                  <a:lnTo>
                    <a:pt x="30" y="211"/>
                  </a:lnTo>
                  <a:lnTo>
                    <a:pt x="8" y="234"/>
                  </a:lnTo>
                  <a:lnTo>
                    <a:pt x="0" y="287"/>
                  </a:lnTo>
                  <a:lnTo>
                    <a:pt x="8" y="336"/>
                  </a:lnTo>
                  <a:lnTo>
                    <a:pt x="42" y="362"/>
                  </a:lnTo>
                  <a:lnTo>
                    <a:pt x="38" y="385"/>
                  </a:lnTo>
                  <a:lnTo>
                    <a:pt x="61" y="423"/>
                  </a:lnTo>
                  <a:lnTo>
                    <a:pt x="45" y="450"/>
                  </a:lnTo>
                  <a:lnTo>
                    <a:pt x="64" y="491"/>
                  </a:lnTo>
                  <a:lnTo>
                    <a:pt x="106" y="529"/>
                  </a:lnTo>
                  <a:lnTo>
                    <a:pt x="83" y="548"/>
                  </a:lnTo>
                  <a:lnTo>
                    <a:pt x="114" y="630"/>
                  </a:lnTo>
                  <a:lnTo>
                    <a:pt x="218" y="613"/>
                  </a:lnTo>
                  <a:lnTo>
                    <a:pt x="268" y="560"/>
                  </a:lnTo>
                  <a:lnTo>
                    <a:pt x="268" y="495"/>
                  </a:lnTo>
                  <a:lnTo>
                    <a:pt x="290" y="412"/>
                  </a:lnTo>
                  <a:lnTo>
                    <a:pt x="230" y="453"/>
                  </a:lnTo>
                  <a:lnTo>
                    <a:pt x="253" y="408"/>
                  </a:lnTo>
                  <a:lnTo>
                    <a:pt x="306" y="347"/>
                  </a:lnTo>
                  <a:lnTo>
                    <a:pt x="309" y="279"/>
                  </a:lnTo>
                  <a:lnTo>
                    <a:pt x="264" y="253"/>
                  </a:lnTo>
                  <a:lnTo>
                    <a:pt x="287" y="234"/>
                  </a:lnTo>
                  <a:lnTo>
                    <a:pt x="222" y="162"/>
                  </a:lnTo>
                  <a:lnTo>
                    <a:pt x="174" y="106"/>
                  </a:lnTo>
                  <a:lnTo>
                    <a:pt x="203" y="72"/>
                  </a:lnTo>
                  <a:lnTo>
                    <a:pt x="152" y="11"/>
                  </a:lnTo>
                  <a:lnTo>
                    <a:pt x="72" y="0"/>
                  </a:lnTo>
                  <a:lnTo>
                    <a:pt x="34" y="26"/>
                  </a:lnTo>
                  <a:lnTo>
                    <a:pt x="34" y="26"/>
                  </a:lnTo>
                  <a:close/>
                </a:path>
              </a:pathLst>
            </a:custGeom>
            <a:solidFill>
              <a:srgbClr val="FFD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1" name="Freeform 55"/>
            <p:cNvSpPr>
              <a:spLocks/>
            </p:cNvSpPr>
            <p:nvPr/>
          </p:nvSpPr>
          <p:spPr bwMode="auto">
            <a:xfrm>
              <a:off x="651" y="1597"/>
              <a:ext cx="57" cy="134"/>
            </a:xfrm>
            <a:custGeom>
              <a:avLst/>
              <a:gdLst>
                <a:gd name="T0" fmla="*/ 27 w 226"/>
                <a:gd name="T1" fmla="*/ 23 h 537"/>
                <a:gd name="T2" fmla="*/ 0 w 226"/>
                <a:gd name="T3" fmla="*/ 57 h 537"/>
                <a:gd name="T4" fmla="*/ 8 w 226"/>
                <a:gd name="T5" fmla="*/ 83 h 537"/>
                <a:gd name="T6" fmla="*/ 27 w 226"/>
                <a:gd name="T7" fmla="*/ 144 h 537"/>
                <a:gd name="T8" fmla="*/ 23 w 226"/>
                <a:gd name="T9" fmla="*/ 208 h 537"/>
                <a:gd name="T10" fmla="*/ 57 w 226"/>
                <a:gd name="T11" fmla="*/ 227 h 537"/>
                <a:gd name="T12" fmla="*/ 19 w 226"/>
                <a:gd name="T13" fmla="*/ 272 h 537"/>
                <a:gd name="T14" fmla="*/ 31 w 226"/>
                <a:gd name="T15" fmla="*/ 310 h 537"/>
                <a:gd name="T16" fmla="*/ 53 w 226"/>
                <a:gd name="T17" fmla="*/ 347 h 537"/>
                <a:gd name="T18" fmla="*/ 8 w 226"/>
                <a:gd name="T19" fmla="*/ 359 h 537"/>
                <a:gd name="T20" fmla="*/ 80 w 226"/>
                <a:gd name="T21" fmla="*/ 442 h 537"/>
                <a:gd name="T22" fmla="*/ 91 w 226"/>
                <a:gd name="T23" fmla="*/ 488 h 537"/>
                <a:gd name="T24" fmla="*/ 91 w 226"/>
                <a:gd name="T25" fmla="*/ 537 h 537"/>
                <a:gd name="T26" fmla="*/ 167 w 226"/>
                <a:gd name="T27" fmla="*/ 522 h 537"/>
                <a:gd name="T28" fmla="*/ 220 w 226"/>
                <a:gd name="T29" fmla="*/ 476 h 537"/>
                <a:gd name="T30" fmla="*/ 193 w 226"/>
                <a:gd name="T31" fmla="*/ 416 h 537"/>
                <a:gd name="T32" fmla="*/ 226 w 226"/>
                <a:gd name="T33" fmla="*/ 291 h 537"/>
                <a:gd name="T34" fmla="*/ 171 w 226"/>
                <a:gd name="T35" fmla="*/ 313 h 537"/>
                <a:gd name="T36" fmla="*/ 209 w 226"/>
                <a:gd name="T37" fmla="*/ 260 h 537"/>
                <a:gd name="T38" fmla="*/ 205 w 226"/>
                <a:gd name="T39" fmla="*/ 178 h 537"/>
                <a:gd name="T40" fmla="*/ 140 w 226"/>
                <a:gd name="T41" fmla="*/ 129 h 537"/>
                <a:gd name="T42" fmla="*/ 140 w 226"/>
                <a:gd name="T43" fmla="*/ 42 h 537"/>
                <a:gd name="T44" fmla="*/ 103 w 226"/>
                <a:gd name="T45" fmla="*/ 11 h 537"/>
                <a:gd name="T46" fmla="*/ 80 w 226"/>
                <a:gd name="T47" fmla="*/ 0 h 537"/>
                <a:gd name="T48" fmla="*/ 27 w 226"/>
                <a:gd name="T49" fmla="*/ 23 h 537"/>
                <a:gd name="T50" fmla="*/ 27 w 226"/>
                <a:gd name="T51" fmla="*/ 2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537">
                  <a:moveTo>
                    <a:pt x="27" y="23"/>
                  </a:moveTo>
                  <a:lnTo>
                    <a:pt x="0" y="57"/>
                  </a:lnTo>
                  <a:lnTo>
                    <a:pt x="8" y="83"/>
                  </a:lnTo>
                  <a:lnTo>
                    <a:pt x="27" y="144"/>
                  </a:lnTo>
                  <a:lnTo>
                    <a:pt x="23" y="208"/>
                  </a:lnTo>
                  <a:lnTo>
                    <a:pt x="57" y="227"/>
                  </a:lnTo>
                  <a:lnTo>
                    <a:pt x="19" y="272"/>
                  </a:lnTo>
                  <a:lnTo>
                    <a:pt x="31" y="310"/>
                  </a:lnTo>
                  <a:lnTo>
                    <a:pt x="53" y="347"/>
                  </a:lnTo>
                  <a:lnTo>
                    <a:pt x="8" y="359"/>
                  </a:lnTo>
                  <a:lnTo>
                    <a:pt x="80" y="442"/>
                  </a:lnTo>
                  <a:lnTo>
                    <a:pt x="91" y="488"/>
                  </a:lnTo>
                  <a:lnTo>
                    <a:pt x="91" y="537"/>
                  </a:lnTo>
                  <a:lnTo>
                    <a:pt x="167" y="522"/>
                  </a:lnTo>
                  <a:lnTo>
                    <a:pt x="220" y="476"/>
                  </a:lnTo>
                  <a:lnTo>
                    <a:pt x="193" y="416"/>
                  </a:lnTo>
                  <a:lnTo>
                    <a:pt x="226" y="291"/>
                  </a:lnTo>
                  <a:lnTo>
                    <a:pt x="171" y="313"/>
                  </a:lnTo>
                  <a:lnTo>
                    <a:pt x="209" y="260"/>
                  </a:lnTo>
                  <a:lnTo>
                    <a:pt x="205" y="178"/>
                  </a:lnTo>
                  <a:lnTo>
                    <a:pt x="140" y="129"/>
                  </a:lnTo>
                  <a:lnTo>
                    <a:pt x="140" y="42"/>
                  </a:lnTo>
                  <a:lnTo>
                    <a:pt x="103" y="11"/>
                  </a:lnTo>
                  <a:lnTo>
                    <a:pt x="80" y="0"/>
                  </a:lnTo>
                  <a:lnTo>
                    <a:pt x="27" y="23"/>
                  </a:lnTo>
                  <a:lnTo>
                    <a:pt x="27" y="23"/>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2" name="Freeform 56"/>
            <p:cNvSpPr>
              <a:spLocks/>
            </p:cNvSpPr>
            <p:nvPr/>
          </p:nvSpPr>
          <p:spPr bwMode="auto">
            <a:xfrm>
              <a:off x="766" y="1977"/>
              <a:ext cx="107" cy="24"/>
            </a:xfrm>
            <a:custGeom>
              <a:avLst/>
              <a:gdLst>
                <a:gd name="T0" fmla="*/ 80 w 431"/>
                <a:gd name="T1" fmla="*/ 0 h 97"/>
                <a:gd name="T2" fmla="*/ 151 w 431"/>
                <a:gd name="T3" fmla="*/ 15 h 97"/>
                <a:gd name="T4" fmla="*/ 171 w 431"/>
                <a:gd name="T5" fmla="*/ 43 h 97"/>
                <a:gd name="T6" fmla="*/ 187 w 431"/>
                <a:gd name="T7" fmla="*/ 23 h 97"/>
                <a:gd name="T8" fmla="*/ 417 w 431"/>
                <a:gd name="T9" fmla="*/ 68 h 97"/>
                <a:gd name="T10" fmla="*/ 431 w 431"/>
                <a:gd name="T11" fmla="*/ 86 h 97"/>
                <a:gd name="T12" fmla="*/ 287 w 431"/>
                <a:gd name="T13" fmla="*/ 97 h 97"/>
                <a:gd name="T14" fmla="*/ 50 w 431"/>
                <a:gd name="T15" fmla="*/ 41 h 97"/>
                <a:gd name="T16" fmla="*/ 0 w 431"/>
                <a:gd name="T17" fmla="*/ 18 h 97"/>
                <a:gd name="T18" fmla="*/ 4 w 431"/>
                <a:gd name="T19" fmla="*/ 9 h 97"/>
                <a:gd name="T20" fmla="*/ 80 w 431"/>
                <a:gd name="T21" fmla="*/ 0 h 97"/>
                <a:gd name="T22" fmla="*/ 80 w 431"/>
                <a:gd name="T2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97">
                  <a:moveTo>
                    <a:pt x="80" y="0"/>
                  </a:moveTo>
                  <a:lnTo>
                    <a:pt x="151" y="15"/>
                  </a:lnTo>
                  <a:lnTo>
                    <a:pt x="171" y="43"/>
                  </a:lnTo>
                  <a:lnTo>
                    <a:pt x="187" y="23"/>
                  </a:lnTo>
                  <a:lnTo>
                    <a:pt x="417" y="68"/>
                  </a:lnTo>
                  <a:lnTo>
                    <a:pt x="431" y="86"/>
                  </a:lnTo>
                  <a:lnTo>
                    <a:pt x="287" y="97"/>
                  </a:lnTo>
                  <a:lnTo>
                    <a:pt x="50" y="41"/>
                  </a:lnTo>
                  <a:lnTo>
                    <a:pt x="0" y="18"/>
                  </a:lnTo>
                  <a:lnTo>
                    <a:pt x="4" y="9"/>
                  </a:lnTo>
                  <a:lnTo>
                    <a:pt x="80" y="0"/>
                  </a:lnTo>
                  <a:lnTo>
                    <a:pt x="8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3" name="Freeform 57"/>
            <p:cNvSpPr>
              <a:spLocks/>
            </p:cNvSpPr>
            <p:nvPr/>
          </p:nvSpPr>
          <p:spPr bwMode="auto">
            <a:xfrm>
              <a:off x="144" y="1731"/>
              <a:ext cx="86" cy="194"/>
            </a:xfrm>
            <a:custGeom>
              <a:avLst/>
              <a:gdLst>
                <a:gd name="T0" fmla="*/ 342 w 342"/>
                <a:gd name="T1" fmla="*/ 10 h 777"/>
                <a:gd name="T2" fmla="*/ 316 w 342"/>
                <a:gd name="T3" fmla="*/ 52 h 777"/>
                <a:gd name="T4" fmla="*/ 289 w 342"/>
                <a:gd name="T5" fmla="*/ 89 h 777"/>
                <a:gd name="T6" fmla="*/ 264 w 342"/>
                <a:gd name="T7" fmla="*/ 121 h 777"/>
                <a:gd name="T8" fmla="*/ 240 w 342"/>
                <a:gd name="T9" fmla="*/ 153 h 777"/>
                <a:gd name="T10" fmla="*/ 215 w 342"/>
                <a:gd name="T11" fmla="*/ 185 h 777"/>
                <a:gd name="T12" fmla="*/ 189 w 342"/>
                <a:gd name="T13" fmla="*/ 217 h 777"/>
                <a:gd name="T14" fmla="*/ 163 w 342"/>
                <a:gd name="T15" fmla="*/ 254 h 777"/>
                <a:gd name="T16" fmla="*/ 135 w 342"/>
                <a:gd name="T17" fmla="*/ 294 h 777"/>
                <a:gd name="T18" fmla="*/ 115 w 342"/>
                <a:gd name="T19" fmla="*/ 321 h 777"/>
                <a:gd name="T20" fmla="*/ 95 w 342"/>
                <a:gd name="T21" fmla="*/ 342 h 777"/>
                <a:gd name="T22" fmla="*/ 63 w 342"/>
                <a:gd name="T23" fmla="*/ 394 h 777"/>
                <a:gd name="T24" fmla="*/ 40 w 342"/>
                <a:gd name="T25" fmla="*/ 470 h 777"/>
                <a:gd name="T26" fmla="*/ 43 w 342"/>
                <a:gd name="T27" fmla="*/ 546 h 777"/>
                <a:gd name="T28" fmla="*/ 53 w 342"/>
                <a:gd name="T29" fmla="*/ 580 h 777"/>
                <a:gd name="T30" fmla="*/ 71 w 342"/>
                <a:gd name="T31" fmla="*/ 611 h 777"/>
                <a:gd name="T32" fmla="*/ 96 w 342"/>
                <a:gd name="T33" fmla="*/ 639 h 777"/>
                <a:gd name="T34" fmla="*/ 128 w 342"/>
                <a:gd name="T35" fmla="*/ 659 h 777"/>
                <a:gd name="T36" fmla="*/ 149 w 342"/>
                <a:gd name="T37" fmla="*/ 677 h 777"/>
                <a:gd name="T38" fmla="*/ 172 w 342"/>
                <a:gd name="T39" fmla="*/ 692 h 777"/>
                <a:gd name="T40" fmla="*/ 218 w 342"/>
                <a:gd name="T41" fmla="*/ 719 h 777"/>
                <a:gd name="T42" fmla="*/ 234 w 342"/>
                <a:gd name="T43" fmla="*/ 735 h 777"/>
                <a:gd name="T44" fmla="*/ 240 w 342"/>
                <a:gd name="T45" fmla="*/ 754 h 777"/>
                <a:gd name="T46" fmla="*/ 232 w 342"/>
                <a:gd name="T47" fmla="*/ 769 h 777"/>
                <a:gd name="T48" fmla="*/ 217 w 342"/>
                <a:gd name="T49" fmla="*/ 777 h 777"/>
                <a:gd name="T50" fmla="*/ 200 w 342"/>
                <a:gd name="T51" fmla="*/ 769 h 777"/>
                <a:gd name="T52" fmla="*/ 188 w 342"/>
                <a:gd name="T53" fmla="*/ 761 h 777"/>
                <a:gd name="T54" fmla="*/ 98 w 342"/>
                <a:gd name="T55" fmla="*/ 702 h 777"/>
                <a:gd name="T56" fmla="*/ 59 w 342"/>
                <a:gd name="T57" fmla="*/ 676 h 777"/>
                <a:gd name="T58" fmla="*/ 30 w 342"/>
                <a:gd name="T59" fmla="*/ 644 h 777"/>
                <a:gd name="T60" fmla="*/ 0 w 342"/>
                <a:gd name="T61" fmla="*/ 565 h 777"/>
                <a:gd name="T62" fmla="*/ 1 w 342"/>
                <a:gd name="T63" fmla="*/ 474 h 777"/>
                <a:gd name="T64" fmla="*/ 13 w 342"/>
                <a:gd name="T65" fmla="*/ 427 h 777"/>
                <a:gd name="T66" fmla="*/ 29 w 342"/>
                <a:gd name="T67" fmla="*/ 382 h 777"/>
                <a:gd name="T68" fmla="*/ 43 w 342"/>
                <a:gd name="T69" fmla="*/ 350 h 777"/>
                <a:gd name="T70" fmla="*/ 59 w 342"/>
                <a:gd name="T71" fmla="*/ 325 h 777"/>
                <a:gd name="T72" fmla="*/ 98 w 342"/>
                <a:gd name="T73" fmla="*/ 272 h 777"/>
                <a:gd name="T74" fmla="*/ 128 w 342"/>
                <a:gd name="T75" fmla="*/ 230 h 777"/>
                <a:gd name="T76" fmla="*/ 157 w 342"/>
                <a:gd name="T77" fmla="*/ 196 h 777"/>
                <a:gd name="T78" fmla="*/ 187 w 342"/>
                <a:gd name="T79" fmla="*/ 166 h 777"/>
                <a:gd name="T80" fmla="*/ 216 w 342"/>
                <a:gd name="T81" fmla="*/ 138 h 777"/>
                <a:gd name="T82" fmla="*/ 245 w 342"/>
                <a:gd name="T83" fmla="*/ 109 h 777"/>
                <a:gd name="T84" fmla="*/ 273 w 342"/>
                <a:gd name="T85" fmla="*/ 78 h 777"/>
                <a:gd name="T86" fmla="*/ 302 w 342"/>
                <a:gd name="T87" fmla="*/ 43 h 777"/>
                <a:gd name="T88" fmla="*/ 330 w 342"/>
                <a:gd name="T89" fmla="*/ 3 h 777"/>
                <a:gd name="T90" fmla="*/ 340 w 342"/>
                <a:gd name="T91" fmla="*/ 0 h 777"/>
                <a:gd name="T92" fmla="*/ 342 w 342"/>
                <a:gd name="T93" fmla="*/ 10 h 777"/>
                <a:gd name="T94" fmla="*/ 342 w 342"/>
                <a:gd name="T95" fmla="*/ 1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777">
                  <a:moveTo>
                    <a:pt x="342" y="10"/>
                  </a:moveTo>
                  <a:lnTo>
                    <a:pt x="316" y="52"/>
                  </a:lnTo>
                  <a:lnTo>
                    <a:pt x="289" y="89"/>
                  </a:lnTo>
                  <a:lnTo>
                    <a:pt x="264" y="121"/>
                  </a:lnTo>
                  <a:lnTo>
                    <a:pt x="240" y="153"/>
                  </a:lnTo>
                  <a:lnTo>
                    <a:pt x="215" y="185"/>
                  </a:lnTo>
                  <a:lnTo>
                    <a:pt x="189" y="217"/>
                  </a:lnTo>
                  <a:lnTo>
                    <a:pt x="163" y="254"/>
                  </a:lnTo>
                  <a:lnTo>
                    <a:pt x="135" y="294"/>
                  </a:lnTo>
                  <a:lnTo>
                    <a:pt x="115" y="321"/>
                  </a:lnTo>
                  <a:lnTo>
                    <a:pt x="95" y="342"/>
                  </a:lnTo>
                  <a:lnTo>
                    <a:pt x="63" y="394"/>
                  </a:lnTo>
                  <a:lnTo>
                    <a:pt x="40" y="470"/>
                  </a:lnTo>
                  <a:lnTo>
                    <a:pt x="43" y="546"/>
                  </a:lnTo>
                  <a:lnTo>
                    <a:pt x="53" y="580"/>
                  </a:lnTo>
                  <a:lnTo>
                    <a:pt x="71" y="611"/>
                  </a:lnTo>
                  <a:lnTo>
                    <a:pt x="96" y="639"/>
                  </a:lnTo>
                  <a:lnTo>
                    <a:pt x="128" y="659"/>
                  </a:lnTo>
                  <a:lnTo>
                    <a:pt x="149" y="677"/>
                  </a:lnTo>
                  <a:lnTo>
                    <a:pt x="172" y="692"/>
                  </a:lnTo>
                  <a:lnTo>
                    <a:pt x="218" y="719"/>
                  </a:lnTo>
                  <a:lnTo>
                    <a:pt x="234" y="735"/>
                  </a:lnTo>
                  <a:lnTo>
                    <a:pt x="240" y="754"/>
                  </a:lnTo>
                  <a:lnTo>
                    <a:pt x="232" y="769"/>
                  </a:lnTo>
                  <a:lnTo>
                    <a:pt x="217" y="777"/>
                  </a:lnTo>
                  <a:lnTo>
                    <a:pt x="200" y="769"/>
                  </a:lnTo>
                  <a:lnTo>
                    <a:pt x="188" y="761"/>
                  </a:lnTo>
                  <a:lnTo>
                    <a:pt x="98" y="702"/>
                  </a:lnTo>
                  <a:lnTo>
                    <a:pt x="59" y="676"/>
                  </a:lnTo>
                  <a:lnTo>
                    <a:pt x="30" y="644"/>
                  </a:lnTo>
                  <a:lnTo>
                    <a:pt x="0" y="565"/>
                  </a:lnTo>
                  <a:lnTo>
                    <a:pt x="1" y="474"/>
                  </a:lnTo>
                  <a:lnTo>
                    <a:pt x="13" y="427"/>
                  </a:lnTo>
                  <a:lnTo>
                    <a:pt x="29" y="382"/>
                  </a:lnTo>
                  <a:lnTo>
                    <a:pt x="43" y="350"/>
                  </a:lnTo>
                  <a:lnTo>
                    <a:pt x="59" y="325"/>
                  </a:lnTo>
                  <a:lnTo>
                    <a:pt x="98" y="272"/>
                  </a:lnTo>
                  <a:lnTo>
                    <a:pt x="128" y="230"/>
                  </a:lnTo>
                  <a:lnTo>
                    <a:pt x="157" y="196"/>
                  </a:lnTo>
                  <a:lnTo>
                    <a:pt x="187" y="166"/>
                  </a:lnTo>
                  <a:lnTo>
                    <a:pt x="216" y="138"/>
                  </a:lnTo>
                  <a:lnTo>
                    <a:pt x="245" y="109"/>
                  </a:lnTo>
                  <a:lnTo>
                    <a:pt x="273" y="78"/>
                  </a:lnTo>
                  <a:lnTo>
                    <a:pt x="302" y="43"/>
                  </a:lnTo>
                  <a:lnTo>
                    <a:pt x="330" y="3"/>
                  </a:lnTo>
                  <a:lnTo>
                    <a:pt x="340" y="0"/>
                  </a:lnTo>
                  <a:lnTo>
                    <a:pt x="342" y="10"/>
                  </a:lnTo>
                  <a:lnTo>
                    <a:pt x="3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4" name="Freeform 58"/>
            <p:cNvSpPr>
              <a:spLocks/>
            </p:cNvSpPr>
            <p:nvPr/>
          </p:nvSpPr>
          <p:spPr bwMode="auto">
            <a:xfrm>
              <a:off x="183" y="1765"/>
              <a:ext cx="41" cy="249"/>
            </a:xfrm>
            <a:custGeom>
              <a:avLst/>
              <a:gdLst>
                <a:gd name="T0" fmla="*/ 164 w 164"/>
                <a:gd name="T1" fmla="*/ 11 h 997"/>
                <a:gd name="T2" fmla="*/ 130 w 164"/>
                <a:gd name="T3" fmla="*/ 111 h 997"/>
                <a:gd name="T4" fmla="*/ 119 w 164"/>
                <a:gd name="T5" fmla="*/ 218 h 997"/>
                <a:gd name="T6" fmla="*/ 106 w 164"/>
                <a:gd name="T7" fmla="*/ 381 h 997"/>
                <a:gd name="T8" fmla="*/ 106 w 164"/>
                <a:gd name="T9" fmla="*/ 544 h 997"/>
                <a:gd name="T10" fmla="*/ 107 w 164"/>
                <a:gd name="T11" fmla="*/ 645 h 997"/>
                <a:gd name="T12" fmla="*/ 102 w 164"/>
                <a:gd name="T13" fmla="*/ 690 h 997"/>
                <a:gd name="T14" fmla="*/ 90 w 164"/>
                <a:gd name="T15" fmla="*/ 742 h 997"/>
                <a:gd name="T16" fmla="*/ 51 w 164"/>
                <a:gd name="T17" fmla="*/ 851 h 997"/>
                <a:gd name="T18" fmla="*/ 56 w 164"/>
                <a:gd name="T19" fmla="*/ 893 h 997"/>
                <a:gd name="T20" fmla="*/ 67 w 164"/>
                <a:gd name="T21" fmla="*/ 930 h 997"/>
                <a:gd name="T22" fmla="*/ 88 w 164"/>
                <a:gd name="T23" fmla="*/ 961 h 997"/>
                <a:gd name="T24" fmla="*/ 104 w 164"/>
                <a:gd name="T25" fmla="*/ 973 h 997"/>
                <a:gd name="T26" fmla="*/ 121 w 164"/>
                <a:gd name="T27" fmla="*/ 984 h 997"/>
                <a:gd name="T28" fmla="*/ 125 w 164"/>
                <a:gd name="T29" fmla="*/ 994 h 997"/>
                <a:gd name="T30" fmla="*/ 115 w 164"/>
                <a:gd name="T31" fmla="*/ 997 h 997"/>
                <a:gd name="T32" fmla="*/ 71 w 164"/>
                <a:gd name="T33" fmla="*/ 972 h 997"/>
                <a:gd name="T34" fmla="*/ 34 w 164"/>
                <a:gd name="T35" fmla="*/ 942 h 997"/>
                <a:gd name="T36" fmla="*/ 10 w 164"/>
                <a:gd name="T37" fmla="*/ 903 h 997"/>
                <a:gd name="T38" fmla="*/ 0 w 164"/>
                <a:gd name="T39" fmla="*/ 853 h 997"/>
                <a:gd name="T40" fmla="*/ 3 w 164"/>
                <a:gd name="T41" fmla="*/ 818 h 997"/>
                <a:gd name="T42" fmla="*/ 11 w 164"/>
                <a:gd name="T43" fmla="*/ 788 h 997"/>
                <a:gd name="T44" fmla="*/ 35 w 164"/>
                <a:gd name="T45" fmla="*/ 726 h 997"/>
                <a:gd name="T46" fmla="*/ 56 w 164"/>
                <a:gd name="T47" fmla="*/ 636 h 997"/>
                <a:gd name="T48" fmla="*/ 57 w 164"/>
                <a:gd name="T49" fmla="*/ 544 h 997"/>
                <a:gd name="T50" fmla="*/ 68 w 164"/>
                <a:gd name="T51" fmla="*/ 378 h 997"/>
                <a:gd name="T52" fmla="*/ 92 w 164"/>
                <a:gd name="T53" fmla="*/ 214 h 997"/>
                <a:gd name="T54" fmla="*/ 110 w 164"/>
                <a:gd name="T55" fmla="*/ 104 h 997"/>
                <a:gd name="T56" fmla="*/ 125 w 164"/>
                <a:gd name="T57" fmla="*/ 55 h 997"/>
                <a:gd name="T58" fmla="*/ 152 w 164"/>
                <a:gd name="T59" fmla="*/ 3 h 997"/>
                <a:gd name="T60" fmla="*/ 162 w 164"/>
                <a:gd name="T61" fmla="*/ 0 h 997"/>
                <a:gd name="T62" fmla="*/ 164 w 164"/>
                <a:gd name="T63" fmla="*/ 11 h 997"/>
                <a:gd name="T64" fmla="*/ 164 w 164"/>
                <a:gd name="T65" fmla="*/ 1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997">
                  <a:moveTo>
                    <a:pt x="164" y="11"/>
                  </a:moveTo>
                  <a:lnTo>
                    <a:pt x="130" y="111"/>
                  </a:lnTo>
                  <a:lnTo>
                    <a:pt x="119" y="218"/>
                  </a:lnTo>
                  <a:lnTo>
                    <a:pt x="106" y="381"/>
                  </a:lnTo>
                  <a:lnTo>
                    <a:pt x="106" y="544"/>
                  </a:lnTo>
                  <a:lnTo>
                    <a:pt x="107" y="645"/>
                  </a:lnTo>
                  <a:lnTo>
                    <a:pt x="102" y="690"/>
                  </a:lnTo>
                  <a:lnTo>
                    <a:pt x="90" y="742"/>
                  </a:lnTo>
                  <a:lnTo>
                    <a:pt x="51" y="851"/>
                  </a:lnTo>
                  <a:lnTo>
                    <a:pt x="56" y="893"/>
                  </a:lnTo>
                  <a:lnTo>
                    <a:pt x="67" y="930"/>
                  </a:lnTo>
                  <a:lnTo>
                    <a:pt x="88" y="961"/>
                  </a:lnTo>
                  <a:lnTo>
                    <a:pt x="104" y="973"/>
                  </a:lnTo>
                  <a:lnTo>
                    <a:pt x="121" y="984"/>
                  </a:lnTo>
                  <a:lnTo>
                    <a:pt x="125" y="994"/>
                  </a:lnTo>
                  <a:lnTo>
                    <a:pt x="115" y="997"/>
                  </a:lnTo>
                  <a:lnTo>
                    <a:pt x="71" y="972"/>
                  </a:lnTo>
                  <a:lnTo>
                    <a:pt x="34" y="942"/>
                  </a:lnTo>
                  <a:lnTo>
                    <a:pt x="10" y="903"/>
                  </a:lnTo>
                  <a:lnTo>
                    <a:pt x="0" y="853"/>
                  </a:lnTo>
                  <a:lnTo>
                    <a:pt x="3" y="818"/>
                  </a:lnTo>
                  <a:lnTo>
                    <a:pt x="11" y="788"/>
                  </a:lnTo>
                  <a:lnTo>
                    <a:pt x="35" y="726"/>
                  </a:lnTo>
                  <a:lnTo>
                    <a:pt x="56" y="636"/>
                  </a:lnTo>
                  <a:lnTo>
                    <a:pt x="57" y="544"/>
                  </a:lnTo>
                  <a:lnTo>
                    <a:pt x="68" y="378"/>
                  </a:lnTo>
                  <a:lnTo>
                    <a:pt x="92" y="214"/>
                  </a:lnTo>
                  <a:lnTo>
                    <a:pt x="110" y="104"/>
                  </a:lnTo>
                  <a:lnTo>
                    <a:pt x="125" y="55"/>
                  </a:lnTo>
                  <a:lnTo>
                    <a:pt x="152" y="3"/>
                  </a:lnTo>
                  <a:lnTo>
                    <a:pt x="162" y="0"/>
                  </a:lnTo>
                  <a:lnTo>
                    <a:pt x="164" y="11"/>
                  </a:lnTo>
                  <a:lnTo>
                    <a:pt x="16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5" name="Freeform 59"/>
            <p:cNvSpPr>
              <a:spLocks/>
            </p:cNvSpPr>
            <p:nvPr/>
          </p:nvSpPr>
          <p:spPr bwMode="auto">
            <a:xfrm>
              <a:off x="223" y="2014"/>
              <a:ext cx="162" cy="49"/>
            </a:xfrm>
            <a:custGeom>
              <a:avLst/>
              <a:gdLst>
                <a:gd name="T0" fmla="*/ 8 w 649"/>
                <a:gd name="T1" fmla="*/ 0 h 196"/>
                <a:gd name="T2" fmla="*/ 219 w 649"/>
                <a:gd name="T3" fmla="*/ 38 h 196"/>
                <a:gd name="T4" fmla="*/ 266 w 649"/>
                <a:gd name="T5" fmla="*/ 54 h 196"/>
                <a:gd name="T6" fmla="*/ 316 w 649"/>
                <a:gd name="T7" fmla="*/ 72 h 196"/>
                <a:gd name="T8" fmla="*/ 369 w 649"/>
                <a:gd name="T9" fmla="*/ 94 h 196"/>
                <a:gd name="T10" fmla="*/ 430 w 649"/>
                <a:gd name="T11" fmla="*/ 116 h 196"/>
                <a:gd name="T12" fmla="*/ 500 w 649"/>
                <a:gd name="T13" fmla="*/ 135 h 196"/>
                <a:gd name="T14" fmla="*/ 570 w 649"/>
                <a:gd name="T15" fmla="*/ 144 h 196"/>
                <a:gd name="T16" fmla="*/ 638 w 649"/>
                <a:gd name="T17" fmla="*/ 119 h 196"/>
                <a:gd name="T18" fmla="*/ 648 w 649"/>
                <a:gd name="T19" fmla="*/ 118 h 196"/>
                <a:gd name="T20" fmla="*/ 649 w 649"/>
                <a:gd name="T21" fmla="*/ 128 h 196"/>
                <a:gd name="T22" fmla="*/ 619 w 649"/>
                <a:gd name="T23" fmla="*/ 169 h 196"/>
                <a:gd name="T24" fmla="*/ 600 w 649"/>
                <a:gd name="T25" fmla="*/ 186 h 196"/>
                <a:gd name="T26" fmla="*/ 576 w 649"/>
                <a:gd name="T27" fmla="*/ 196 h 196"/>
                <a:gd name="T28" fmla="*/ 495 w 649"/>
                <a:gd name="T29" fmla="*/ 187 h 196"/>
                <a:gd name="T30" fmla="*/ 415 w 649"/>
                <a:gd name="T31" fmla="*/ 167 h 196"/>
                <a:gd name="T32" fmla="*/ 355 w 649"/>
                <a:gd name="T33" fmla="*/ 142 h 196"/>
                <a:gd name="T34" fmla="*/ 303 w 649"/>
                <a:gd name="T35" fmla="*/ 118 h 196"/>
                <a:gd name="T36" fmla="*/ 255 w 649"/>
                <a:gd name="T37" fmla="*/ 94 h 196"/>
                <a:gd name="T38" fmla="*/ 210 w 649"/>
                <a:gd name="T39" fmla="*/ 71 h 196"/>
                <a:gd name="T40" fmla="*/ 166 w 649"/>
                <a:gd name="T41" fmla="*/ 51 h 196"/>
                <a:gd name="T42" fmla="*/ 118 w 649"/>
                <a:gd name="T43" fmla="*/ 34 h 196"/>
                <a:gd name="T44" fmla="*/ 66 w 649"/>
                <a:gd name="T45" fmla="*/ 22 h 196"/>
                <a:gd name="T46" fmla="*/ 7 w 649"/>
                <a:gd name="T47" fmla="*/ 14 h 196"/>
                <a:gd name="T48" fmla="*/ 0 w 649"/>
                <a:gd name="T49" fmla="*/ 6 h 196"/>
                <a:gd name="T50" fmla="*/ 8 w 649"/>
                <a:gd name="T51" fmla="*/ 0 h 196"/>
                <a:gd name="T52" fmla="*/ 8 w 649"/>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9" h="196">
                  <a:moveTo>
                    <a:pt x="8" y="0"/>
                  </a:moveTo>
                  <a:lnTo>
                    <a:pt x="219" y="38"/>
                  </a:lnTo>
                  <a:lnTo>
                    <a:pt x="266" y="54"/>
                  </a:lnTo>
                  <a:lnTo>
                    <a:pt x="316" y="72"/>
                  </a:lnTo>
                  <a:lnTo>
                    <a:pt x="369" y="94"/>
                  </a:lnTo>
                  <a:lnTo>
                    <a:pt x="430" y="116"/>
                  </a:lnTo>
                  <a:lnTo>
                    <a:pt x="500" y="135"/>
                  </a:lnTo>
                  <a:lnTo>
                    <a:pt x="570" y="144"/>
                  </a:lnTo>
                  <a:lnTo>
                    <a:pt x="638" y="119"/>
                  </a:lnTo>
                  <a:lnTo>
                    <a:pt x="648" y="118"/>
                  </a:lnTo>
                  <a:lnTo>
                    <a:pt x="649" y="128"/>
                  </a:lnTo>
                  <a:lnTo>
                    <a:pt x="619" y="169"/>
                  </a:lnTo>
                  <a:lnTo>
                    <a:pt x="600" y="186"/>
                  </a:lnTo>
                  <a:lnTo>
                    <a:pt x="576" y="196"/>
                  </a:lnTo>
                  <a:lnTo>
                    <a:pt x="495" y="187"/>
                  </a:lnTo>
                  <a:lnTo>
                    <a:pt x="415" y="167"/>
                  </a:lnTo>
                  <a:lnTo>
                    <a:pt x="355" y="142"/>
                  </a:lnTo>
                  <a:lnTo>
                    <a:pt x="303" y="118"/>
                  </a:lnTo>
                  <a:lnTo>
                    <a:pt x="255" y="94"/>
                  </a:lnTo>
                  <a:lnTo>
                    <a:pt x="210" y="71"/>
                  </a:lnTo>
                  <a:lnTo>
                    <a:pt x="166" y="51"/>
                  </a:lnTo>
                  <a:lnTo>
                    <a:pt x="118" y="34"/>
                  </a:lnTo>
                  <a:lnTo>
                    <a:pt x="66" y="22"/>
                  </a:lnTo>
                  <a:lnTo>
                    <a:pt x="7" y="14"/>
                  </a:lnTo>
                  <a:lnTo>
                    <a:pt x="0" y="6"/>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6" name="Freeform 60"/>
            <p:cNvSpPr>
              <a:spLocks/>
            </p:cNvSpPr>
            <p:nvPr/>
          </p:nvSpPr>
          <p:spPr bwMode="auto">
            <a:xfrm>
              <a:off x="153" y="1995"/>
              <a:ext cx="40" cy="130"/>
            </a:xfrm>
            <a:custGeom>
              <a:avLst/>
              <a:gdLst>
                <a:gd name="T0" fmla="*/ 161 w 161"/>
                <a:gd name="T1" fmla="*/ 9 h 523"/>
                <a:gd name="T2" fmla="*/ 152 w 161"/>
                <a:gd name="T3" fmla="*/ 47 h 523"/>
                <a:gd name="T4" fmla="*/ 137 w 161"/>
                <a:gd name="T5" fmla="*/ 77 h 523"/>
                <a:gd name="T6" fmla="*/ 118 w 161"/>
                <a:gd name="T7" fmla="*/ 106 h 523"/>
                <a:gd name="T8" fmla="*/ 98 w 161"/>
                <a:gd name="T9" fmla="*/ 139 h 523"/>
                <a:gd name="T10" fmla="*/ 63 w 161"/>
                <a:gd name="T11" fmla="*/ 216 h 523"/>
                <a:gd name="T12" fmla="*/ 48 w 161"/>
                <a:gd name="T13" fmla="*/ 292 h 523"/>
                <a:gd name="T14" fmla="*/ 50 w 161"/>
                <a:gd name="T15" fmla="*/ 369 h 523"/>
                <a:gd name="T16" fmla="*/ 66 w 161"/>
                <a:gd name="T17" fmla="*/ 450 h 523"/>
                <a:gd name="T18" fmla="*/ 74 w 161"/>
                <a:gd name="T19" fmla="*/ 493 h 523"/>
                <a:gd name="T20" fmla="*/ 70 w 161"/>
                <a:gd name="T21" fmla="*/ 513 h 523"/>
                <a:gd name="T22" fmla="*/ 55 w 161"/>
                <a:gd name="T23" fmla="*/ 523 h 523"/>
                <a:gd name="T24" fmla="*/ 36 w 161"/>
                <a:gd name="T25" fmla="*/ 521 h 523"/>
                <a:gd name="T26" fmla="*/ 24 w 161"/>
                <a:gd name="T27" fmla="*/ 504 h 523"/>
                <a:gd name="T28" fmla="*/ 14 w 161"/>
                <a:gd name="T29" fmla="*/ 460 h 523"/>
                <a:gd name="T30" fmla="*/ 0 w 161"/>
                <a:gd name="T31" fmla="*/ 371 h 523"/>
                <a:gd name="T32" fmla="*/ 9 w 161"/>
                <a:gd name="T33" fmla="*/ 289 h 523"/>
                <a:gd name="T34" fmla="*/ 21 w 161"/>
                <a:gd name="T35" fmla="*/ 250 h 523"/>
                <a:gd name="T36" fmla="*/ 36 w 161"/>
                <a:gd name="T37" fmla="*/ 211 h 523"/>
                <a:gd name="T38" fmla="*/ 53 w 161"/>
                <a:gd name="T39" fmla="*/ 169 h 523"/>
                <a:gd name="T40" fmla="*/ 76 w 161"/>
                <a:gd name="T41" fmla="*/ 128 h 523"/>
                <a:gd name="T42" fmla="*/ 96 w 161"/>
                <a:gd name="T43" fmla="*/ 96 h 523"/>
                <a:gd name="T44" fmla="*/ 118 w 161"/>
                <a:gd name="T45" fmla="*/ 71 h 523"/>
                <a:gd name="T46" fmla="*/ 146 w 161"/>
                <a:gd name="T47" fmla="*/ 8 h 523"/>
                <a:gd name="T48" fmla="*/ 154 w 161"/>
                <a:gd name="T49" fmla="*/ 0 h 523"/>
                <a:gd name="T50" fmla="*/ 161 w 161"/>
                <a:gd name="T51" fmla="*/ 9 h 523"/>
                <a:gd name="T52" fmla="*/ 161 w 161"/>
                <a:gd name="T53" fmla="*/ 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523">
                  <a:moveTo>
                    <a:pt x="161" y="9"/>
                  </a:moveTo>
                  <a:lnTo>
                    <a:pt x="152" y="47"/>
                  </a:lnTo>
                  <a:lnTo>
                    <a:pt x="137" y="77"/>
                  </a:lnTo>
                  <a:lnTo>
                    <a:pt x="118" y="106"/>
                  </a:lnTo>
                  <a:lnTo>
                    <a:pt x="98" y="139"/>
                  </a:lnTo>
                  <a:lnTo>
                    <a:pt x="63" y="216"/>
                  </a:lnTo>
                  <a:lnTo>
                    <a:pt x="48" y="292"/>
                  </a:lnTo>
                  <a:lnTo>
                    <a:pt x="50" y="369"/>
                  </a:lnTo>
                  <a:lnTo>
                    <a:pt x="66" y="450"/>
                  </a:lnTo>
                  <a:lnTo>
                    <a:pt x="74" y="493"/>
                  </a:lnTo>
                  <a:lnTo>
                    <a:pt x="70" y="513"/>
                  </a:lnTo>
                  <a:lnTo>
                    <a:pt x="55" y="523"/>
                  </a:lnTo>
                  <a:lnTo>
                    <a:pt x="36" y="521"/>
                  </a:lnTo>
                  <a:lnTo>
                    <a:pt x="24" y="504"/>
                  </a:lnTo>
                  <a:lnTo>
                    <a:pt x="14" y="460"/>
                  </a:lnTo>
                  <a:lnTo>
                    <a:pt x="0" y="371"/>
                  </a:lnTo>
                  <a:lnTo>
                    <a:pt x="9" y="289"/>
                  </a:lnTo>
                  <a:lnTo>
                    <a:pt x="21" y="250"/>
                  </a:lnTo>
                  <a:lnTo>
                    <a:pt x="36" y="211"/>
                  </a:lnTo>
                  <a:lnTo>
                    <a:pt x="53" y="169"/>
                  </a:lnTo>
                  <a:lnTo>
                    <a:pt x="76" y="128"/>
                  </a:lnTo>
                  <a:lnTo>
                    <a:pt x="96" y="96"/>
                  </a:lnTo>
                  <a:lnTo>
                    <a:pt x="118" y="71"/>
                  </a:lnTo>
                  <a:lnTo>
                    <a:pt x="146" y="8"/>
                  </a:lnTo>
                  <a:lnTo>
                    <a:pt x="154" y="0"/>
                  </a:lnTo>
                  <a:lnTo>
                    <a:pt x="161" y="9"/>
                  </a:lnTo>
                  <a:lnTo>
                    <a:pt x="16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7" name="Freeform 61"/>
            <p:cNvSpPr>
              <a:spLocks/>
            </p:cNvSpPr>
            <p:nvPr/>
          </p:nvSpPr>
          <p:spPr bwMode="auto">
            <a:xfrm>
              <a:off x="226" y="2119"/>
              <a:ext cx="61" cy="111"/>
            </a:xfrm>
            <a:custGeom>
              <a:avLst/>
              <a:gdLst>
                <a:gd name="T0" fmla="*/ 14 w 243"/>
                <a:gd name="T1" fmla="*/ 5 h 442"/>
                <a:gd name="T2" fmla="*/ 26 w 243"/>
                <a:gd name="T3" fmla="*/ 43 h 442"/>
                <a:gd name="T4" fmla="*/ 41 w 243"/>
                <a:gd name="T5" fmla="*/ 75 h 442"/>
                <a:gd name="T6" fmla="*/ 57 w 243"/>
                <a:gd name="T7" fmla="*/ 102 h 442"/>
                <a:gd name="T8" fmla="*/ 77 w 243"/>
                <a:gd name="T9" fmla="*/ 128 h 442"/>
                <a:gd name="T10" fmla="*/ 99 w 243"/>
                <a:gd name="T11" fmla="*/ 152 h 442"/>
                <a:gd name="T12" fmla="*/ 120 w 243"/>
                <a:gd name="T13" fmla="*/ 177 h 442"/>
                <a:gd name="T14" fmla="*/ 142 w 243"/>
                <a:gd name="T15" fmla="*/ 206 h 442"/>
                <a:gd name="T16" fmla="*/ 163 w 243"/>
                <a:gd name="T17" fmla="*/ 238 h 442"/>
                <a:gd name="T18" fmla="*/ 205 w 243"/>
                <a:gd name="T19" fmla="*/ 320 h 442"/>
                <a:gd name="T20" fmla="*/ 223 w 243"/>
                <a:gd name="T21" fmla="*/ 360 h 442"/>
                <a:gd name="T22" fmla="*/ 243 w 243"/>
                <a:gd name="T23" fmla="*/ 407 h 442"/>
                <a:gd name="T24" fmla="*/ 243 w 243"/>
                <a:gd name="T25" fmla="*/ 427 h 442"/>
                <a:gd name="T26" fmla="*/ 229 w 243"/>
                <a:gd name="T27" fmla="*/ 441 h 442"/>
                <a:gd name="T28" fmla="*/ 210 w 243"/>
                <a:gd name="T29" fmla="*/ 442 h 442"/>
                <a:gd name="T30" fmla="*/ 195 w 243"/>
                <a:gd name="T31" fmla="*/ 427 h 442"/>
                <a:gd name="T32" fmla="*/ 176 w 243"/>
                <a:gd name="T33" fmla="*/ 383 h 442"/>
                <a:gd name="T34" fmla="*/ 159 w 243"/>
                <a:gd name="T35" fmla="*/ 344 h 442"/>
                <a:gd name="T36" fmla="*/ 143 w 243"/>
                <a:gd name="T37" fmla="*/ 306 h 442"/>
                <a:gd name="T38" fmla="*/ 120 w 243"/>
                <a:gd name="T39" fmla="*/ 263 h 442"/>
                <a:gd name="T40" fmla="*/ 100 w 243"/>
                <a:gd name="T41" fmla="*/ 230 h 442"/>
                <a:gd name="T42" fmla="*/ 81 w 243"/>
                <a:gd name="T43" fmla="*/ 198 h 442"/>
                <a:gd name="T44" fmla="*/ 63 w 243"/>
                <a:gd name="T45" fmla="*/ 169 h 442"/>
                <a:gd name="T46" fmla="*/ 48 w 243"/>
                <a:gd name="T47" fmla="*/ 142 h 442"/>
                <a:gd name="T48" fmla="*/ 0 w 243"/>
                <a:gd name="T49" fmla="*/ 9 h 442"/>
                <a:gd name="T50" fmla="*/ 5 w 243"/>
                <a:gd name="T51" fmla="*/ 0 h 442"/>
                <a:gd name="T52" fmla="*/ 14 w 243"/>
                <a:gd name="T53" fmla="*/ 5 h 442"/>
                <a:gd name="T54" fmla="*/ 14 w 243"/>
                <a:gd name="T55" fmla="*/ 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 h="442">
                  <a:moveTo>
                    <a:pt x="14" y="5"/>
                  </a:moveTo>
                  <a:lnTo>
                    <a:pt x="26" y="43"/>
                  </a:lnTo>
                  <a:lnTo>
                    <a:pt x="41" y="75"/>
                  </a:lnTo>
                  <a:lnTo>
                    <a:pt x="57" y="102"/>
                  </a:lnTo>
                  <a:lnTo>
                    <a:pt x="77" y="128"/>
                  </a:lnTo>
                  <a:lnTo>
                    <a:pt x="99" y="152"/>
                  </a:lnTo>
                  <a:lnTo>
                    <a:pt x="120" y="177"/>
                  </a:lnTo>
                  <a:lnTo>
                    <a:pt x="142" y="206"/>
                  </a:lnTo>
                  <a:lnTo>
                    <a:pt x="163" y="238"/>
                  </a:lnTo>
                  <a:lnTo>
                    <a:pt x="205" y="320"/>
                  </a:lnTo>
                  <a:lnTo>
                    <a:pt x="223" y="360"/>
                  </a:lnTo>
                  <a:lnTo>
                    <a:pt x="243" y="407"/>
                  </a:lnTo>
                  <a:lnTo>
                    <a:pt x="243" y="427"/>
                  </a:lnTo>
                  <a:lnTo>
                    <a:pt x="229" y="441"/>
                  </a:lnTo>
                  <a:lnTo>
                    <a:pt x="210" y="442"/>
                  </a:lnTo>
                  <a:lnTo>
                    <a:pt x="195" y="427"/>
                  </a:lnTo>
                  <a:lnTo>
                    <a:pt x="176" y="383"/>
                  </a:lnTo>
                  <a:lnTo>
                    <a:pt x="159" y="344"/>
                  </a:lnTo>
                  <a:lnTo>
                    <a:pt x="143" y="306"/>
                  </a:lnTo>
                  <a:lnTo>
                    <a:pt x="120" y="263"/>
                  </a:lnTo>
                  <a:lnTo>
                    <a:pt x="100" y="230"/>
                  </a:lnTo>
                  <a:lnTo>
                    <a:pt x="81" y="198"/>
                  </a:lnTo>
                  <a:lnTo>
                    <a:pt x="63" y="169"/>
                  </a:lnTo>
                  <a:lnTo>
                    <a:pt x="48" y="142"/>
                  </a:lnTo>
                  <a:lnTo>
                    <a:pt x="0" y="9"/>
                  </a:lnTo>
                  <a:lnTo>
                    <a:pt x="5" y="0"/>
                  </a:lnTo>
                  <a:lnTo>
                    <a:pt x="14" y="5"/>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8" name="Freeform 62"/>
            <p:cNvSpPr>
              <a:spLocks/>
            </p:cNvSpPr>
            <p:nvPr/>
          </p:nvSpPr>
          <p:spPr bwMode="auto">
            <a:xfrm>
              <a:off x="390" y="2049"/>
              <a:ext cx="45" cy="181"/>
            </a:xfrm>
            <a:custGeom>
              <a:avLst/>
              <a:gdLst>
                <a:gd name="T0" fmla="*/ 15 w 179"/>
                <a:gd name="T1" fmla="*/ 6 h 723"/>
                <a:gd name="T2" fmla="*/ 22 w 179"/>
                <a:gd name="T3" fmla="*/ 88 h 723"/>
                <a:gd name="T4" fmla="*/ 29 w 179"/>
                <a:gd name="T5" fmla="*/ 125 h 723"/>
                <a:gd name="T6" fmla="*/ 41 w 179"/>
                <a:gd name="T7" fmla="*/ 165 h 723"/>
                <a:gd name="T8" fmla="*/ 54 w 179"/>
                <a:gd name="T9" fmla="*/ 189 h 723"/>
                <a:gd name="T10" fmla="*/ 70 w 179"/>
                <a:gd name="T11" fmla="*/ 209 h 723"/>
                <a:gd name="T12" fmla="*/ 96 w 179"/>
                <a:gd name="T13" fmla="*/ 256 h 723"/>
                <a:gd name="T14" fmla="*/ 115 w 179"/>
                <a:gd name="T15" fmla="*/ 381 h 723"/>
                <a:gd name="T16" fmla="*/ 125 w 179"/>
                <a:gd name="T17" fmla="*/ 440 h 723"/>
                <a:gd name="T18" fmla="*/ 146 w 179"/>
                <a:gd name="T19" fmla="*/ 504 h 723"/>
                <a:gd name="T20" fmla="*/ 179 w 179"/>
                <a:gd name="T21" fmla="*/ 713 h 723"/>
                <a:gd name="T22" fmla="*/ 174 w 179"/>
                <a:gd name="T23" fmla="*/ 723 h 723"/>
                <a:gd name="T24" fmla="*/ 164 w 179"/>
                <a:gd name="T25" fmla="*/ 718 h 723"/>
                <a:gd name="T26" fmla="*/ 144 w 179"/>
                <a:gd name="T27" fmla="*/ 667 h 723"/>
                <a:gd name="T28" fmla="*/ 125 w 179"/>
                <a:gd name="T29" fmla="*/ 622 h 723"/>
                <a:gd name="T30" fmla="*/ 92 w 179"/>
                <a:gd name="T31" fmla="*/ 520 h 723"/>
                <a:gd name="T32" fmla="*/ 74 w 179"/>
                <a:gd name="T33" fmla="*/ 454 h 723"/>
                <a:gd name="T34" fmla="*/ 68 w 179"/>
                <a:gd name="T35" fmla="*/ 394 h 723"/>
                <a:gd name="T36" fmla="*/ 56 w 179"/>
                <a:gd name="T37" fmla="*/ 264 h 723"/>
                <a:gd name="T38" fmla="*/ 49 w 179"/>
                <a:gd name="T39" fmla="*/ 240 h 723"/>
                <a:gd name="T40" fmla="*/ 38 w 179"/>
                <a:gd name="T41" fmla="*/ 218 h 723"/>
                <a:gd name="T42" fmla="*/ 14 w 179"/>
                <a:gd name="T43" fmla="*/ 175 h 723"/>
                <a:gd name="T44" fmla="*/ 0 w 179"/>
                <a:gd name="T45" fmla="*/ 93 h 723"/>
                <a:gd name="T46" fmla="*/ 1 w 179"/>
                <a:gd name="T47" fmla="*/ 53 h 723"/>
                <a:gd name="T48" fmla="*/ 0 w 179"/>
                <a:gd name="T49" fmla="*/ 7 h 723"/>
                <a:gd name="T50" fmla="*/ 6 w 179"/>
                <a:gd name="T51" fmla="*/ 0 h 723"/>
                <a:gd name="T52" fmla="*/ 15 w 179"/>
                <a:gd name="T53" fmla="*/ 6 h 723"/>
                <a:gd name="T54" fmla="*/ 15 w 179"/>
                <a:gd name="T55" fmla="*/ 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9" h="723">
                  <a:moveTo>
                    <a:pt x="15" y="6"/>
                  </a:moveTo>
                  <a:lnTo>
                    <a:pt x="22" y="88"/>
                  </a:lnTo>
                  <a:lnTo>
                    <a:pt x="29" y="125"/>
                  </a:lnTo>
                  <a:lnTo>
                    <a:pt x="41" y="165"/>
                  </a:lnTo>
                  <a:lnTo>
                    <a:pt x="54" y="189"/>
                  </a:lnTo>
                  <a:lnTo>
                    <a:pt x="70" y="209"/>
                  </a:lnTo>
                  <a:lnTo>
                    <a:pt x="96" y="256"/>
                  </a:lnTo>
                  <a:lnTo>
                    <a:pt x="115" y="381"/>
                  </a:lnTo>
                  <a:lnTo>
                    <a:pt x="125" y="440"/>
                  </a:lnTo>
                  <a:lnTo>
                    <a:pt x="146" y="504"/>
                  </a:lnTo>
                  <a:lnTo>
                    <a:pt x="179" y="713"/>
                  </a:lnTo>
                  <a:lnTo>
                    <a:pt x="174" y="723"/>
                  </a:lnTo>
                  <a:lnTo>
                    <a:pt x="164" y="718"/>
                  </a:lnTo>
                  <a:lnTo>
                    <a:pt x="144" y="667"/>
                  </a:lnTo>
                  <a:lnTo>
                    <a:pt x="125" y="622"/>
                  </a:lnTo>
                  <a:lnTo>
                    <a:pt x="92" y="520"/>
                  </a:lnTo>
                  <a:lnTo>
                    <a:pt x="74" y="454"/>
                  </a:lnTo>
                  <a:lnTo>
                    <a:pt x="68" y="394"/>
                  </a:lnTo>
                  <a:lnTo>
                    <a:pt x="56" y="264"/>
                  </a:lnTo>
                  <a:lnTo>
                    <a:pt x="49" y="240"/>
                  </a:lnTo>
                  <a:lnTo>
                    <a:pt x="38" y="218"/>
                  </a:lnTo>
                  <a:lnTo>
                    <a:pt x="14" y="175"/>
                  </a:lnTo>
                  <a:lnTo>
                    <a:pt x="0" y="93"/>
                  </a:lnTo>
                  <a:lnTo>
                    <a:pt x="1" y="53"/>
                  </a:lnTo>
                  <a:lnTo>
                    <a:pt x="0" y="7"/>
                  </a:lnTo>
                  <a:lnTo>
                    <a:pt x="6" y="0"/>
                  </a:lnTo>
                  <a:lnTo>
                    <a:pt x="15" y="6"/>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39" name="Freeform 63"/>
            <p:cNvSpPr>
              <a:spLocks/>
            </p:cNvSpPr>
            <p:nvPr/>
          </p:nvSpPr>
          <p:spPr bwMode="auto">
            <a:xfrm>
              <a:off x="375" y="1947"/>
              <a:ext cx="46" cy="107"/>
            </a:xfrm>
            <a:custGeom>
              <a:avLst/>
              <a:gdLst>
                <a:gd name="T0" fmla="*/ 182 w 182"/>
                <a:gd name="T1" fmla="*/ 8 h 428"/>
                <a:gd name="T2" fmla="*/ 170 w 182"/>
                <a:gd name="T3" fmla="*/ 58 h 428"/>
                <a:gd name="T4" fmla="*/ 158 w 182"/>
                <a:gd name="T5" fmla="*/ 79 h 428"/>
                <a:gd name="T6" fmla="*/ 143 w 182"/>
                <a:gd name="T7" fmla="*/ 99 h 428"/>
                <a:gd name="T8" fmla="*/ 119 w 182"/>
                <a:gd name="T9" fmla="*/ 159 h 428"/>
                <a:gd name="T10" fmla="*/ 122 w 182"/>
                <a:gd name="T11" fmla="*/ 241 h 428"/>
                <a:gd name="T12" fmla="*/ 125 w 182"/>
                <a:gd name="T13" fmla="*/ 322 h 428"/>
                <a:gd name="T14" fmla="*/ 108 w 182"/>
                <a:gd name="T15" fmla="*/ 357 h 428"/>
                <a:gd name="T16" fmla="*/ 95 w 182"/>
                <a:gd name="T17" fmla="*/ 370 h 428"/>
                <a:gd name="T18" fmla="*/ 80 w 182"/>
                <a:gd name="T19" fmla="*/ 381 h 428"/>
                <a:gd name="T20" fmla="*/ 46 w 182"/>
                <a:gd name="T21" fmla="*/ 403 h 428"/>
                <a:gd name="T22" fmla="*/ 13 w 182"/>
                <a:gd name="T23" fmla="*/ 428 h 428"/>
                <a:gd name="T24" fmla="*/ 3 w 182"/>
                <a:gd name="T25" fmla="*/ 428 h 428"/>
                <a:gd name="T26" fmla="*/ 0 w 182"/>
                <a:gd name="T27" fmla="*/ 423 h 428"/>
                <a:gd name="T28" fmla="*/ 3 w 182"/>
                <a:gd name="T29" fmla="*/ 418 h 428"/>
                <a:gd name="T30" fmla="*/ 81 w 182"/>
                <a:gd name="T31" fmla="*/ 313 h 428"/>
                <a:gd name="T32" fmla="*/ 82 w 182"/>
                <a:gd name="T33" fmla="*/ 271 h 428"/>
                <a:gd name="T34" fmla="*/ 74 w 182"/>
                <a:gd name="T35" fmla="*/ 233 h 428"/>
                <a:gd name="T36" fmla="*/ 69 w 182"/>
                <a:gd name="T37" fmla="*/ 151 h 428"/>
                <a:gd name="T38" fmla="*/ 79 w 182"/>
                <a:gd name="T39" fmla="*/ 108 h 428"/>
                <a:gd name="T40" fmla="*/ 101 w 182"/>
                <a:gd name="T41" fmla="*/ 69 h 428"/>
                <a:gd name="T42" fmla="*/ 167 w 182"/>
                <a:gd name="T43" fmla="*/ 6 h 428"/>
                <a:gd name="T44" fmla="*/ 176 w 182"/>
                <a:gd name="T45" fmla="*/ 0 h 428"/>
                <a:gd name="T46" fmla="*/ 182 w 182"/>
                <a:gd name="T47" fmla="*/ 8 h 428"/>
                <a:gd name="T48" fmla="*/ 182 w 182"/>
                <a:gd name="T49" fmla="*/ 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 h="428">
                  <a:moveTo>
                    <a:pt x="182" y="8"/>
                  </a:moveTo>
                  <a:lnTo>
                    <a:pt x="170" y="58"/>
                  </a:lnTo>
                  <a:lnTo>
                    <a:pt x="158" y="79"/>
                  </a:lnTo>
                  <a:lnTo>
                    <a:pt x="143" y="99"/>
                  </a:lnTo>
                  <a:lnTo>
                    <a:pt x="119" y="159"/>
                  </a:lnTo>
                  <a:lnTo>
                    <a:pt x="122" y="241"/>
                  </a:lnTo>
                  <a:lnTo>
                    <a:pt x="125" y="322"/>
                  </a:lnTo>
                  <a:lnTo>
                    <a:pt x="108" y="357"/>
                  </a:lnTo>
                  <a:lnTo>
                    <a:pt x="95" y="370"/>
                  </a:lnTo>
                  <a:lnTo>
                    <a:pt x="80" y="381"/>
                  </a:lnTo>
                  <a:lnTo>
                    <a:pt x="46" y="403"/>
                  </a:lnTo>
                  <a:lnTo>
                    <a:pt x="13" y="428"/>
                  </a:lnTo>
                  <a:lnTo>
                    <a:pt x="3" y="428"/>
                  </a:lnTo>
                  <a:lnTo>
                    <a:pt x="0" y="423"/>
                  </a:lnTo>
                  <a:lnTo>
                    <a:pt x="3" y="418"/>
                  </a:lnTo>
                  <a:lnTo>
                    <a:pt x="81" y="313"/>
                  </a:lnTo>
                  <a:lnTo>
                    <a:pt x="82" y="271"/>
                  </a:lnTo>
                  <a:lnTo>
                    <a:pt x="74" y="233"/>
                  </a:lnTo>
                  <a:lnTo>
                    <a:pt x="69" y="151"/>
                  </a:lnTo>
                  <a:lnTo>
                    <a:pt x="79" y="108"/>
                  </a:lnTo>
                  <a:lnTo>
                    <a:pt x="101" y="69"/>
                  </a:lnTo>
                  <a:lnTo>
                    <a:pt x="167" y="6"/>
                  </a:lnTo>
                  <a:lnTo>
                    <a:pt x="176" y="0"/>
                  </a:lnTo>
                  <a:lnTo>
                    <a:pt x="182" y="8"/>
                  </a:lnTo>
                  <a:lnTo>
                    <a:pt x="1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0" name="Freeform 64"/>
            <p:cNvSpPr>
              <a:spLocks/>
            </p:cNvSpPr>
            <p:nvPr/>
          </p:nvSpPr>
          <p:spPr bwMode="auto">
            <a:xfrm>
              <a:off x="371" y="1845"/>
              <a:ext cx="122" cy="169"/>
            </a:xfrm>
            <a:custGeom>
              <a:avLst/>
              <a:gdLst>
                <a:gd name="T0" fmla="*/ 14 w 490"/>
                <a:gd name="T1" fmla="*/ 6 h 675"/>
                <a:gd name="T2" fmla="*/ 29 w 490"/>
                <a:gd name="T3" fmla="*/ 69 h 675"/>
                <a:gd name="T4" fmla="*/ 45 w 490"/>
                <a:gd name="T5" fmla="*/ 125 h 675"/>
                <a:gd name="T6" fmla="*/ 65 w 490"/>
                <a:gd name="T7" fmla="*/ 176 h 675"/>
                <a:gd name="T8" fmla="*/ 89 w 490"/>
                <a:gd name="T9" fmla="*/ 224 h 675"/>
                <a:gd name="T10" fmla="*/ 102 w 490"/>
                <a:gd name="T11" fmla="*/ 247 h 675"/>
                <a:gd name="T12" fmla="*/ 117 w 490"/>
                <a:gd name="T13" fmla="*/ 270 h 675"/>
                <a:gd name="T14" fmla="*/ 150 w 490"/>
                <a:gd name="T15" fmla="*/ 314 h 675"/>
                <a:gd name="T16" fmla="*/ 189 w 490"/>
                <a:gd name="T17" fmla="*/ 358 h 675"/>
                <a:gd name="T18" fmla="*/ 211 w 490"/>
                <a:gd name="T19" fmla="*/ 381 h 675"/>
                <a:gd name="T20" fmla="*/ 235 w 490"/>
                <a:gd name="T21" fmla="*/ 404 h 675"/>
                <a:gd name="T22" fmla="*/ 308 w 490"/>
                <a:gd name="T23" fmla="*/ 481 h 675"/>
                <a:gd name="T24" fmla="*/ 351 w 490"/>
                <a:gd name="T25" fmla="*/ 535 h 675"/>
                <a:gd name="T26" fmla="*/ 368 w 490"/>
                <a:gd name="T27" fmla="*/ 562 h 675"/>
                <a:gd name="T28" fmla="*/ 385 w 490"/>
                <a:gd name="T29" fmla="*/ 588 h 675"/>
                <a:gd name="T30" fmla="*/ 404 w 490"/>
                <a:gd name="T31" fmla="*/ 611 h 675"/>
                <a:gd name="T32" fmla="*/ 425 w 490"/>
                <a:gd name="T33" fmla="*/ 632 h 675"/>
                <a:gd name="T34" fmla="*/ 452 w 490"/>
                <a:gd name="T35" fmla="*/ 649 h 675"/>
                <a:gd name="T36" fmla="*/ 485 w 490"/>
                <a:gd name="T37" fmla="*/ 660 h 675"/>
                <a:gd name="T38" fmla="*/ 490 w 490"/>
                <a:gd name="T39" fmla="*/ 669 h 675"/>
                <a:gd name="T40" fmla="*/ 481 w 490"/>
                <a:gd name="T41" fmla="*/ 675 h 675"/>
                <a:gd name="T42" fmla="*/ 415 w 490"/>
                <a:gd name="T43" fmla="*/ 649 h 675"/>
                <a:gd name="T44" fmla="*/ 363 w 490"/>
                <a:gd name="T45" fmla="*/ 612 h 675"/>
                <a:gd name="T46" fmla="*/ 318 w 490"/>
                <a:gd name="T47" fmla="*/ 566 h 675"/>
                <a:gd name="T48" fmla="*/ 295 w 490"/>
                <a:gd name="T49" fmla="*/ 540 h 675"/>
                <a:gd name="T50" fmla="*/ 270 w 490"/>
                <a:gd name="T51" fmla="*/ 514 h 675"/>
                <a:gd name="T52" fmla="*/ 237 w 490"/>
                <a:gd name="T53" fmla="*/ 475 h 675"/>
                <a:gd name="T54" fmla="*/ 219 w 490"/>
                <a:gd name="T55" fmla="*/ 458 h 675"/>
                <a:gd name="T56" fmla="*/ 200 w 490"/>
                <a:gd name="T57" fmla="*/ 440 h 675"/>
                <a:gd name="T58" fmla="*/ 155 w 490"/>
                <a:gd name="T59" fmla="*/ 392 h 675"/>
                <a:gd name="T60" fmla="*/ 117 w 490"/>
                <a:gd name="T61" fmla="*/ 344 h 675"/>
                <a:gd name="T62" fmla="*/ 87 w 490"/>
                <a:gd name="T63" fmla="*/ 296 h 675"/>
                <a:gd name="T64" fmla="*/ 63 w 490"/>
                <a:gd name="T65" fmla="*/ 246 h 675"/>
                <a:gd name="T66" fmla="*/ 27 w 490"/>
                <a:gd name="T67" fmla="*/ 136 h 675"/>
                <a:gd name="T68" fmla="*/ 0 w 490"/>
                <a:gd name="T69" fmla="*/ 8 h 675"/>
                <a:gd name="T70" fmla="*/ 5 w 490"/>
                <a:gd name="T71" fmla="*/ 0 h 675"/>
                <a:gd name="T72" fmla="*/ 14 w 490"/>
                <a:gd name="T73" fmla="*/ 6 h 675"/>
                <a:gd name="T74" fmla="*/ 14 w 490"/>
                <a:gd name="T75" fmla="*/ 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0" h="675">
                  <a:moveTo>
                    <a:pt x="14" y="6"/>
                  </a:moveTo>
                  <a:lnTo>
                    <a:pt x="29" y="69"/>
                  </a:lnTo>
                  <a:lnTo>
                    <a:pt x="45" y="125"/>
                  </a:lnTo>
                  <a:lnTo>
                    <a:pt x="65" y="176"/>
                  </a:lnTo>
                  <a:lnTo>
                    <a:pt x="89" y="224"/>
                  </a:lnTo>
                  <a:lnTo>
                    <a:pt x="102" y="247"/>
                  </a:lnTo>
                  <a:lnTo>
                    <a:pt x="117" y="270"/>
                  </a:lnTo>
                  <a:lnTo>
                    <a:pt x="150" y="314"/>
                  </a:lnTo>
                  <a:lnTo>
                    <a:pt x="189" y="358"/>
                  </a:lnTo>
                  <a:lnTo>
                    <a:pt x="211" y="381"/>
                  </a:lnTo>
                  <a:lnTo>
                    <a:pt x="235" y="404"/>
                  </a:lnTo>
                  <a:lnTo>
                    <a:pt x="308" y="481"/>
                  </a:lnTo>
                  <a:lnTo>
                    <a:pt x="351" y="535"/>
                  </a:lnTo>
                  <a:lnTo>
                    <a:pt x="368" y="562"/>
                  </a:lnTo>
                  <a:lnTo>
                    <a:pt x="385" y="588"/>
                  </a:lnTo>
                  <a:lnTo>
                    <a:pt x="404" y="611"/>
                  </a:lnTo>
                  <a:lnTo>
                    <a:pt x="425" y="632"/>
                  </a:lnTo>
                  <a:lnTo>
                    <a:pt x="452" y="649"/>
                  </a:lnTo>
                  <a:lnTo>
                    <a:pt x="485" y="660"/>
                  </a:lnTo>
                  <a:lnTo>
                    <a:pt x="490" y="669"/>
                  </a:lnTo>
                  <a:lnTo>
                    <a:pt x="481" y="675"/>
                  </a:lnTo>
                  <a:lnTo>
                    <a:pt x="415" y="649"/>
                  </a:lnTo>
                  <a:lnTo>
                    <a:pt x="363" y="612"/>
                  </a:lnTo>
                  <a:lnTo>
                    <a:pt x="318" y="566"/>
                  </a:lnTo>
                  <a:lnTo>
                    <a:pt x="295" y="540"/>
                  </a:lnTo>
                  <a:lnTo>
                    <a:pt x="270" y="514"/>
                  </a:lnTo>
                  <a:lnTo>
                    <a:pt x="237" y="475"/>
                  </a:lnTo>
                  <a:lnTo>
                    <a:pt x="219" y="458"/>
                  </a:lnTo>
                  <a:lnTo>
                    <a:pt x="200" y="440"/>
                  </a:lnTo>
                  <a:lnTo>
                    <a:pt x="155" y="392"/>
                  </a:lnTo>
                  <a:lnTo>
                    <a:pt x="117" y="344"/>
                  </a:lnTo>
                  <a:lnTo>
                    <a:pt x="87" y="296"/>
                  </a:lnTo>
                  <a:lnTo>
                    <a:pt x="63" y="246"/>
                  </a:lnTo>
                  <a:lnTo>
                    <a:pt x="27" y="136"/>
                  </a:lnTo>
                  <a:lnTo>
                    <a:pt x="0" y="8"/>
                  </a:lnTo>
                  <a:lnTo>
                    <a:pt x="5" y="0"/>
                  </a:lnTo>
                  <a:lnTo>
                    <a:pt x="14" y="6"/>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1" name="Freeform 65"/>
            <p:cNvSpPr>
              <a:spLocks/>
            </p:cNvSpPr>
            <p:nvPr/>
          </p:nvSpPr>
          <p:spPr bwMode="auto">
            <a:xfrm>
              <a:off x="241" y="1700"/>
              <a:ext cx="108" cy="18"/>
            </a:xfrm>
            <a:custGeom>
              <a:avLst/>
              <a:gdLst>
                <a:gd name="T0" fmla="*/ 0 w 431"/>
                <a:gd name="T1" fmla="*/ 60 h 73"/>
                <a:gd name="T2" fmla="*/ 47 w 431"/>
                <a:gd name="T3" fmla="*/ 37 h 73"/>
                <a:gd name="T4" fmla="*/ 90 w 431"/>
                <a:gd name="T5" fmla="*/ 24 h 73"/>
                <a:gd name="T6" fmla="*/ 184 w 431"/>
                <a:gd name="T7" fmla="*/ 7 h 73"/>
                <a:gd name="T8" fmla="*/ 275 w 431"/>
                <a:gd name="T9" fmla="*/ 0 h 73"/>
                <a:gd name="T10" fmla="*/ 366 w 431"/>
                <a:gd name="T11" fmla="*/ 7 h 73"/>
                <a:gd name="T12" fmla="*/ 396 w 431"/>
                <a:gd name="T13" fmla="*/ 26 h 73"/>
                <a:gd name="T14" fmla="*/ 427 w 431"/>
                <a:gd name="T15" fmla="*/ 45 h 73"/>
                <a:gd name="T16" fmla="*/ 431 w 431"/>
                <a:gd name="T17" fmla="*/ 55 h 73"/>
                <a:gd name="T18" fmla="*/ 420 w 431"/>
                <a:gd name="T19" fmla="*/ 58 h 73"/>
                <a:gd name="T20" fmla="*/ 357 w 431"/>
                <a:gd name="T21" fmla="*/ 36 h 73"/>
                <a:gd name="T22" fmla="*/ 273 w 431"/>
                <a:gd name="T23" fmla="*/ 29 h 73"/>
                <a:gd name="T24" fmla="*/ 188 w 431"/>
                <a:gd name="T25" fmla="*/ 36 h 73"/>
                <a:gd name="T26" fmla="*/ 95 w 431"/>
                <a:gd name="T27" fmla="*/ 45 h 73"/>
                <a:gd name="T28" fmla="*/ 6 w 431"/>
                <a:gd name="T29" fmla="*/ 73 h 73"/>
                <a:gd name="T30" fmla="*/ 0 w 431"/>
                <a:gd name="T31" fmla="*/ 60 h 73"/>
                <a:gd name="T32" fmla="*/ 0 w 431"/>
                <a:gd name="T33"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73">
                  <a:moveTo>
                    <a:pt x="0" y="60"/>
                  </a:moveTo>
                  <a:lnTo>
                    <a:pt x="47" y="37"/>
                  </a:lnTo>
                  <a:lnTo>
                    <a:pt x="90" y="24"/>
                  </a:lnTo>
                  <a:lnTo>
                    <a:pt x="184" y="7"/>
                  </a:lnTo>
                  <a:lnTo>
                    <a:pt x="275" y="0"/>
                  </a:lnTo>
                  <a:lnTo>
                    <a:pt x="366" y="7"/>
                  </a:lnTo>
                  <a:lnTo>
                    <a:pt x="396" y="26"/>
                  </a:lnTo>
                  <a:lnTo>
                    <a:pt x="427" y="45"/>
                  </a:lnTo>
                  <a:lnTo>
                    <a:pt x="431" y="55"/>
                  </a:lnTo>
                  <a:lnTo>
                    <a:pt x="420" y="58"/>
                  </a:lnTo>
                  <a:lnTo>
                    <a:pt x="357" y="36"/>
                  </a:lnTo>
                  <a:lnTo>
                    <a:pt x="273" y="29"/>
                  </a:lnTo>
                  <a:lnTo>
                    <a:pt x="188" y="36"/>
                  </a:lnTo>
                  <a:lnTo>
                    <a:pt x="95" y="45"/>
                  </a:lnTo>
                  <a:lnTo>
                    <a:pt x="6" y="73"/>
                  </a:lnTo>
                  <a:lnTo>
                    <a:pt x="0"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2" name="Freeform 66"/>
            <p:cNvSpPr>
              <a:spLocks/>
            </p:cNvSpPr>
            <p:nvPr/>
          </p:nvSpPr>
          <p:spPr bwMode="auto">
            <a:xfrm>
              <a:off x="373" y="1722"/>
              <a:ext cx="149" cy="217"/>
            </a:xfrm>
            <a:custGeom>
              <a:avLst/>
              <a:gdLst>
                <a:gd name="T0" fmla="*/ 11 w 595"/>
                <a:gd name="T1" fmla="*/ 0 h 869"/>
                <a:gd name="T2" fmla="*/ 57 w 595"/>
                <a:gd name="T3" fmla="*/ 16 h 869"/>
                <a:gd name="T4" fmla="*/ 100 w 595"/>
                <a:gd name="T5" fmla="*/ 35 h 869"/>
                <a:gd name="T6" fmla="*/ 139 w 595"/>
                <a:gd name="T7" fmla="*/ 54 h 869"/>
                <a:gd name="T8" fmla="*/ 176 w 595"/>
                <a:gd name="T9" fmla="*/ 75 h 869"/>
                <a:gd name="T10" fmla="*/ 210 w 595"/>
                <a:gd name="T11" fmla="*/ 96 h 869"/>
                <a:gd name="T12" fmla="*/ 245 w 595"/>
                <a:gd name="T13" fmla="*/ 121 h 869"/>
                <a:gd name="T14" fmla="*/ 282 w 595"/>
                <a:gd name="T15" fmla="*/ 148 h 869"/>
                <a:gd name="T16" fmla="*/ 301 w 595"/>
                <a:gd name="T17" fmla="*/ 163 h 869"/>
                <a:gd name="T18" fmla="*/ 321 w 595"/>
                <a:gd name="T19" fmla="*/ 178 h 869"/>
                <a:gd name="T20" fmla="*/ 346 w 595"/>
                <a:gd name="T21" fmla="*/ 201 h 869"/>
                <a:gd name="T22" fmla="*/ 369 w 595"/>
                <a:gd name="T23" fmla="*/ 222 h 869"/>
                <a:gd name="T24" fmla="*/ 415 w 595"/>
                <a:gd name="T25" fmla="*/ 269 h 869"/>
                <a:gd name="T26" fmla="*/ 527 w 595"/>
                <a:gd name="T27" fmla="*/ 408 h 869"/>
                <a:gd name="T28" fmla="*/ 547 w 595"/>
                <a:gd name="T29" fmla="*/ 637 h 869"/>
                <a:gd name="T30" fmla="*/ 562 w 595"/>
                <a:gd name="T31" fmla="*/ 743 h 869"/>
                <a:gd name="T32" fmla="*/ 576 w 595"/>
                <a:gd name="T33" fmla="*/ 798 h 869"/>
                <a:gd name="T34" fmla="*/ 595 w 595"/>
                <a:gd name="T35" fmla="*/ 859 h 869"/>
                <a:gd name="T36" fmla="*/ 591 w 595"/>
                <a:gd name="T37" fmla="*/ 869 h 869"/>
                <a:gd name="T38" fmla="*/ 581 w 595"/>
                <a:gd name="T39" fmla="*/ 864 h 869"/>
                <a:gd name="T40" fmla="*/ 560 w 595"/>
                <a:gd name="T41" fmla="*/ 803 h 869"/>
                <a:gd name="T42" fmla="*/ 543 w 595"/>
                <a:gd name="T43" fmla="*/ 747 h 869"/>
                <a:gd name="T44" fmla="*/ 516 w 595"/>
                <a:gd name="T45" fmla="*/ 643 h 869"/>
                <a:gd name="T46" fmla="*/ 479 w 595"/>
                <a:gd name="T47" fmla="*/ 413 h 869"/>
                <a:gd name="T48" fmla="*/ 466 w 595"/>
                <a:gd name="T49" fmla="*/ 376 h 869"/>
                <a:gd name="T50" fmla="*/ 442 w 595"/>
                <a:gd name="T51" fmla="*/ 350 h 869"/>
                <a:gd name="T52" fmla="*/ 412 w 595"/>
                <a:gd name="T53" fmla="*/ 325 h 869"/>
                <a:gd name="T54" fmla="*/ 382 w 595"/>
                <a:gd name="T55" fmla="*/ 298 h 869"/>
                <a:gd name="T56" fmla="*/ 341 w 595"/>
                <a:gd name="T57" fmla="*/ 251 h 869"/>
                <a:gd name="T58" fmla="*/ 321 w 595"/>
                <a:gd name="T59" fmla="*/ 230 h 869"/>
                <a:gd name="T60" fmla="*/ 296 w 595"/>
                <a:gd name="T61" fmla="*/ 210 h 869"/>
                <a:gd name="T62" fmla="*/ 277 w 595"/>
                <a:gd name="T63" fmla="*/ 193 h 869"/>
                <a:gd name="T64" fmla="*/ 259 w 595"/>
                <a:gd name="T65" fmla="*/ 178 h 869"/>
                <a:gd name="T66" fmla="*/ 225 w 595"/>
                <a:gd name="T67" fmla="*/ 150 h 869"/>
                <a:gd name="T68" fmla="*/ 192 w 595"/>
                <a:gd name="T69" fmla="*/ 123 h 869"/>
                <a:gd name="T70" fmla="*/ 161 w 595"/>
                <a:gd name="T71" fmla="*/ 97 h 869"/>
                <a:gd name="T72" fmla="*/ 128 w 595"/>
                <a:gd name="T73" fmla="*/ 73 h 869"/>
                <a:gd name="T74" fmla="*/ 91 w 595"/>
                <a:gd name="T75" fmla="*/ 52 h 869"/>
                <a:gd name="T76" fmla="*/ 51 w 595"/>
                <a:gd name="T77" fmla="*/ 32 h 869"/>
                <a:gd name="T78" fmla="*/ 6 w 595"/>
                <a:gd name="T79" fmla="*/ 14 h 869"/>
                <a:gd name="T80" fmla="*/ 0 w 595"/>
                <a:gd name="T81" fmla="*/ 4 h 869"/>
                <a:gd name="T82" fmla="*/ 11 w 595"/>
                <a:gd name="T83" fmla="*/ 0 h 869"/>
                <a:gd name="T84" fmla="*/ 11 w 595"/>
                <a:gd name="T85"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869">
                  <a:moveTo>
                    <a:pt x="11" y="0"/>
                  </a:moveTo>
                  <a:lnTo>
                    <a:pt x="57" y="16"/>
                  </a:lnTo>
                  <a:lnTo>
                    <a:pt x="100" y="35"/>
                  </a:lnTo>
                  <a:lnTo>
                    <a:pt x="139" y="54"/>
                  </a:lnTo>
                  <a:lnTo>
                    <a:pt x="176" y="75"/>
                  </a:lnTo>
                  <a:lnTo>
                    <a:pt x="210" y="96"/>
                  </a:lnTo>
                  <a:lnTo>
                    <a:pt x="245" y="121"/>
                  </a:lnTo>
                  <a:lnTo>
                    <a:pt x="282" y="148"/>
                  </a:lnTo>
                  <a:lnTo>
                    <a:pt x="301" y="163"/>
                  </a:lnTo>
                  <a:lnTo>
                    <a:pt x="321" y="178"/>
                  </a:lnTo>
                  <a:lnTo>
                    <a:pt x="346" y="201"/>
                  </a:lnTo>
                  <a:lnTo>
                    <a:pt x="369" y="222"/>
                  </a:lnTo>
                  <a:lnTo>
                    <a:pt x="415" y="269"/>
                  </a:lnTo>
                  <a:lnTo>
                    <a:pt x="527" y="408"/>
                  </a:lnTo>
                  <a:lnTo>
                    <a:pt x="547" y="637"/>
                  </a:lnTo>
                  <a:lnTo>
                    <a:pt x="562" y="743"/>
                  </a:lnTo>
                  <a:lnTo>
                    <a:pt x="576" y="798"/>
                  </a:lnTo>
                  <a:lnTo>
                    <a:pt x="595" y="859"/>
                  </a:lnTo>
                  <a:lnTo>
                    <a:pt x="591" y="869"/>
                  </a:lnTo>
                  <a:lnTo>
                    <a:pt x="581" y="864"/>
                  </a:lnTo>
                  <a:lnTo>
                    <a:pt x="560" y="803"/>
                  </a:lnTo>
                  <a:lnTo>
                    <a:pt x="543" y="747"/>
                  </a:lnTo>
                  <a:lnTo>
                    <a:pt x="516" y="643"/>
                  </a:lnTo>
                  <a:lnTo>
                    <a:pt x="479" y="413"/>
                  </a:lnTo>
                  <a:lnTo>
                    <a:pt x="466" y="376"/>
                  </a:lnTo>
                  <a:lnTo>
                    <a:pt x="442" y="350"/>
                  </a:lnTo>
                  <a:lnTo>
                    <a:pt x="412" y="325"/>
                  </a:lnTo>
                  <a:lnTo>
                    <a:pt x="382" y="298"/>
                  </a:lnTo>
                  <a:lnTo>
                    <a:pt x="341" y="251"/>
                  </a:lnTo>
                  <a:lnTo>
                    <a:pt x="321" y="230"/>
                  </a:lnTo>
                  <a:lnTo>
                    <a:pt x="296" y="210"/>
                  </a:lnTo>
                  <a:lnTo>
                    <a:pt x="277" y="193"/>
                  </a:lnTo>
                  <a:lnTo>
                    <a:pt x="259" y="178"/>
                  </a:lnTo>
                  <a:lnTo>
                    <a:pt x="225" y="150"/>
                  </a:lnTo>
                  <a:lnTo>
                    <a:pt x="192" y="123"/>
                  </a:lnTo>
                  <a:lnTo>
                    <a:pt x="161" y="97"/>
                  </a:lnTo>
                  <a:lnTo>
                    <a:pt x="128" y="73"/>
                  </a:lnTo>
                  <a:lnTo>
                    <a:pt x="91" y="52"/>
                  </a:lnTo>
                  <a:lnTo>
                    <a:pt x="51" y="32"/>
                  </a:lnTo>
                  <a:lnTo>
                    <a:pt x="6" y="14"/>
                  </a:lnTo>
                  <a:lnTo>
                    <a:pt x="0" y="4"/>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3" name="Freeform 67"/>
            <p:cNvSpPr>
              <a:spLocks/>
            </p:cNvSpPr>
            <p:nvPr/>
          </p:nvSpPr>
          <p:spPr bwMode="auto">
            <a:xfrm>
              <a:off x="370" y="1803"/>
              <a:ext cx="91" cy="33"/>
            </a:xfrm>
            <a:custGeom>
              <a:avLst/>
              <a:gdLst>
                <a:gd name="T0" fmla="*/ 354 w 362"/>
                <a:gd name="T1" fmla="*/ 15 h 131"/>
                <a:gd name="T2" fmla="*/ 240 w 362"/>
                <a:gd name="T3" fmla="*/ 25 h 131"/>
                <a:gd name="T4" fmla="*/ 134 w 362"/>
                <a:gd name="T5" fmla="*/ 69 h 131"/>
                <a:gd name="T6" fmla="*/ 70 w 362"/>
                <a:gd name="T7" fmla="*/ 101 h 131"/>
                <a:gd name="T8" fmla="*/ 7 w 362"/>
                <a:gd name="T9" fmla="*/ 131 h 131"/>
                <a:gd name="T10" fmla="*/ 0 w 362"/>
                <a:gd name="T11" fmla="*/ 117 h 131"/>
                <a:gd name="T12" fmla="*/ 57 w 362"/>
                <a:gd name="T13" fmla="*/ 77 h 131"/>
                <a:gd name="T14" fmla="*/ 84 w 362"/>
                <a:gd name="T15" fmla="*/ 55 h 131"/>
                <a:gd name="T16" fmla="*/ 118 w 362"/>
                <a:gd name="T17" fmla="*/ 37 h 131"/>
                <a:gd name="T18" fmla="*/ 148 w 362"/>
                <a:gd name="T19" fmla="*/ 21 h 131"/>
                <a:gd name="T20" fmla="*/ 177 w 362"/>
                <a:gd name="T21" fmla="*/ 11 h 131"/>
                <a:gd name="T22" fmla="*/ 233 w 362"/>
                <a:gd name="T23" fmla="*/ 0 h 131"/>
                <a:gd name="T24" fmla="*/ 355 w 362"/>
                <a:gd name="T25" fmla="*/ 1 h 131"/>
                <a:gd name="T26" fmla="*/ 362 w 362"/>
                <a:gd name="T27" fmla="*/ 9 h 131"/>
                <a:gd name="T28" fmla="*/ 354 w 362"/>
                <a:gd name="T29" fmla="*/ 15 h 131"/>
                <a:gd name="T30" fmla="*/ 354 w 362"/>
                <a:gd name="T31" fmla="*/ 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2" h="131">
                  <a:moveTo>
                    <a:pt x="354" y="15"/>
                  </a:moveTo>
                  <a:lnTo>
                    <a:pt x="240" y="25"/>
                  </a:lnTo>
                  <a:lnTo>
                    <a:pt x="134" y="69"/>
                  </a:lnTo>
                  <a:lnTo>
                    <a:pt x="70" y="101"/>
                  </a:lnTo>
                  <a:lnTo>
                    <a:pt x="7" y="131"/>
                  </a:lnTo>
                  <a:lnTo>
                    <a:pt x="0" y="117"/>
                  </a:lnTo>
                  <a:lnTo>
                    <a:pt x="57" y="77"/>
                  </a:lnTo>
                  <a:lnTo>
                    <a:pt x="84" y="55"/>
                  </a:lnTo>
                  <a:lnTo>
                    <a:pt x="118" y="37"/>
                  </a:lnTo>
                  <a:lnTo>
                    <a:pt x="148" y="21"/>
                  </a:lnTo>
                  <a:lnTo>
                    <a:pt x="177" y="11"/>
                  </a:lnTo>
                  <a:lnTo>
                    <a:pt x="233" y="0"/>
                  </a:lnTo>
                  <a:lnTo>
                    <a:pt x="355" y="1"/>
                  </a:lnTo>
                  <a:lnTo>
                    <a:pt x="362" y="9"/>
                  </a:lnTo>
                  <a:lnTo>
                    <a:pt x="354" y="15"/>
                  </a:lnTo>
                  <a:lnTo>
                    <a:pt x="3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4" name="Freeform 68"/>
            <p:cNvSpPr>
              <a:spLocks/>
            </p:cNvSpPr>
            <p:nvPr/>
          </p:nvSpPr>
          <p:spPr bwMode="auto">
            <a:xfrm>
              <a:off x="499" y="1893"/>
              <a:ext cx="64" cy="132"/>
            </a:xfrm>
            <a:custGeom>
              <a:avLst/>
              <a:gdLst>
                <a:gd name="T0" fmla="*/ 99 w 259"/>
                <a:gd name="T1" fmla="*/ 0 h 531"/>
                <a:gd name="T2" fmla="*/ 140 w 259"/>
                <a:gd name="T3" fmla="*/ 19 h 531"/>
                <a:gd name="T4" fmla="*/ 167 w 259"/>
                <a:gd name="T5" fmla="*/ 53 h 531"/>
                <a:gd name="T6" fmla="*/ 186 w 259"/>
                <a:gd name="T7" fmla="*/ 97 h 531"/>
                <a:gd name="T8" fmla="*/ 203 w 259"/>
                <a:gd name="T9" fmla="*/ 144 h 531"/>
                <a:gd name="T10" fmla="*/ 220 w 259"/>
                <a:gd name="T11" fmla="*/ 177 h 531"/>
                <a:gd name="T12" fmla="*/ 237 w 259"/>
                <a:gd name="T13" fmla="*/ 205 h 531"/>
                <a:gd name="T14" fmla="*/ 259 w 259"/>
                <a:gd name="T15" fmla="*/ 269 h 531"/>
                <a:gd name="T16" fmla="*/ 253 w 259"/>
                <a:gd name="T17" fmla="*/ 341 h 531"/>
                <a:gd name="T18" fmla="*/ 244 w 259"/>
                <a:gd name="T19" fmla="*/ 373 h 531"/>
                <a:gd name="T20" fmla="*/ 230 w 259"/>
                <a:gd name="T21" fmla="*/ 403 h 531"/>
                <a:gd name="T22" fmla="*/ 212 w 259"/>
                <a:gd name="T23" fmla="*/ 432 h 531"/>
                <a:gd name="T24" fmla="*/ 192 w 259"/>
                <a:gd name="T25" fmla="*/ 460 h 531"/>
                <a:gd name="T26" fmla="*/ 169 w 259"/>
                <a:gd name="T27" fmla="*/ 488 h 531"/>
                <a:gd name="T28" fmla="*/ 144 w 259"/>
                <a:gd name="T29" fmla="*/ 518 h 531"/>
                <a:gd name="T30" fmla="*/ 111 w 259"/>
                <a:gd name="T31" fmla="*/ 529 h 531"/>
                <a:gd name="T32" fmla="*/ 77 w 259"/>
                <a:gd name="T33" fmla="*/ 531 h 531"/>
                <a:gd name="T34" fmla="*/ 6 w 259"/>
                <a:gd name="T35" fmla="*/ 521 h 531"/>
                <a:gd name="T36" fmla="*/ 0 w 259"/>
                <a:gd name="T37" fmla="*/ 512 h 531"/>
                <a:gd name="T38" fmla="*/ 9 w 259"/>
                <a:gd name="T39" fmla="*/ 505 h 531"/>
                <a:gd name="T40" fmla="*/ 63 w 259"/>
                <a:gd name="T41" fmla="*/ 503 h 531"/>
                <a:gd name="T42" fmla="*/ 114 w 259"/>
                <a:gd name="T43" fmla="*/ 479 h 531"/>
                <a:gd name="T44" fmla="*/ 155 w 259"/>
                <a:gd name="T45" fmla="*/ 430 h 531"/>
                <a:gd name="T46" fmla="*/ 189 w 259"/>
                <a:gd name="T47" fmla="*/ 383 h 531"/>
                <a:gd name="T48" fmla="*/ 211 w 259"/>
                <a:gd name="T49" fmla="*/ 332 h 531"/>
                <a:gd name="T50" fmla="*/ 216 w 259"/>
                <a:gd name="T51" fmla="*/ 270 h 531"/>
                <a:gd name="T52" fmla="*/ 210 w 259"/>
                <a:gd name="T53" fmla="*/ 239 h 531"/>
                <a:gd name="T54" fmla="*/ 197 w 259"/>
                <a:gd name="T55" fmla="*/ 214 h 531"/>
                <a:gd name="T56" fmla="*/ 167 w 259"/>
                <a:gd name="T57" fmla="*/ 159 h 531"/>
                <a:gd name="T58" fmla="*/ 147 w 259"/>
                <a:gd name="T59" fmla="*/ 70 h 531"/>
                <a:gd name="T60" fmla="*/ 130 w 259"/>
                <a:gd name="T61" fmla="*/ 34 h 531"/>
                <a:gd name="T62" fmla="*/ 116 w 259"/>
                <a:gd name="T63" fmla="*/ 23 h 531"/>
                <a:gd name="T64" fmla="*/ 96 w 259"/>
                <a:gd name="T65" fmla="*/ 15 h 531"/>
                <a:gd name="T66" fmla="*/ 90 w 259"/>
                <a:gd name="T67" fmla="*/ 6 h 531"/>
                <a:gd name="T68" fmla="*/ 99 w 259"/>
                <a:gd name="T69" fmla="*/ 0 h 531"/>
                <a:gd name="T70" fmla="*/ 99 w 259"/>
                <a:gd name="T71"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531">
                  <a:moveTo>
                    <a:pt x="99" y="0"/>
                  </a:moveTo>
                  <a:lnTo>
                    <a:pt x="140" y="19"/>
                  </a:lnTo>
                  <a:lnTo>
                    <a:pt x="167" y="53"/>
                  </a:lnTo>
                  <a:lnTo>
                    <a:pt x="186" y="97"/>
                  </a:lnTo>
                  <a:lnTo>
                    <a:pt x="203" y="144"/>
                  </a:lnTo>
                  <a:lnTo>
                    <a:pt x="220" y="177"/>
                  </a:lnTo>
                  <a:lnTo>
                    <a:pt x="237" y="205"/>
                  </a:lnTo>
                  <a:lnTo>
                    <a:pt x="259" y="269"/>
                  </a:lnTo>
                  <a:lnTo>
                    <a:pt x="253" y="341"/>
                  </a:lnTo>
                  <a:lnTo>
                    <a:pt x="244" y="373"/>
                  </a:lnTo>
                  <a:lnTo>
                    <a:pt x="230" y="403"/>
                  </a:lnTo>
                  <a:lnTo>
                    <a:pt x="212" y="432"/>
                  </a:lnTo>
                  <a:lnTo>
                    <a:pt x="192" y="460"/>
                  </a:lnTo>
                  <a:lnTo>
                    <a:pt x="169" y="488"/>
                  </a:lnTo>
                  <a:lnTo>
                    <a:pt x="144" y="518"/>
                  </a:lnTo>
                  <a:lnTo>
                    <a:pt x="111" y="529"/>
                  </a:lnTo>
                  <a:lnTo>
                    <a:pt x="77" y="531"/>
                  </a:lnTo>
                  <a:lnTo>
                    <a:pt x="6" y="521"/>
                  </a:lnTo>
                  <a:lnTo>
                    <a:pt x="0" y="512"/>
                  </a:lnTo>
                  <a:lnTo>
                    <a:pt x="9" y="505"/>
                  </a:lnTo>
                  <a:lnTo>
                    <a:pt x="63" y="503"/>
                  </a:lnTo>
                  <a:lnTo>
                    <a:pt x="114" y="479"/>
                  </a:lnTo>
                  <a:lnTo>
                    <a:pt x="155" y="430"/>
                  </a:lnTo>
                  <a:lnTo>
                    <a:pt x="189" y="383"/>
                  </a:lnTo>
                  <a:lnTo>
                    <a:pt x="211" y="332"/>
                  </a:lnTo>
                  <a:lnTo>
                    <a:pt x="216" y="270"/>
                  </a:lnTo>
                  <a:lnTo>
                    <a:pt x="210" y="239"/>
                  </a:lnTo>
                  <a:lnTo>
                    <a:pt x="197" y="214"/>
                  </a:lnTo>
                  <a:lnTo>
                    <a:pt x="167" y="159"/>
                  </a:lnTo>
                  <a:lnTo>
                    <a:pt x="147" y="70"/>
                  </a:lnTo>
                  <a:lnTo>
                    <a:pt x="130" y="34"/>
                  </a:lnTo>
                  <a:lnTo>
                    <a:pt x="116" y="23"/>
                  </a:lnTo>
                  <a:lnTo>
                    <a:pt x="96" y="15"/>
                  </a:lnTo>
                  <a:lnTo>
                    <a:pt x="90" y="6"/>
                  </a:lnTo>
                  <a:lnTo>
                    <a:pt x="99"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5" name="Freeform 69"/>
            <p:cNvSpPr>
              <a:spLocks/>
            </p:cNvSpPr>
            <p:nvPr/>
          </p:nvSpPr>
          <p:spPr bwMode="auto">
            <a:xfrm>
              <a:off x="490" y="1942"/>
              <a:ext cx="36" cy="72"/>
            </a:xfrm>
            <a:custGeom>
              <a:avLst/>
              <a:gdLst>
                <a:gd name="T0" fmla="*/ 139 w 144"/>
                <a:gd name="T1" fmla="*/ 7 h 288"/>
                <a:gd name="T2" fmla="*/ 144 w 144"/>
                <a:gd name="T3" fmla="*/ 142 h 288"/>
                <a:gd name="T4" fmla="*/ 115 w 144"/>
                <a:gd name="T5" fmla="*/ 178 h 288"/>
                <a:gd name="T6" fmla="*/ 90 w 144"/>
                <a:gd name="T7" fmla="*/ 212 h 288"/>
                <a:gd name="T8" fmla="*/ 63 w 144"/>
                <a:gd name="T9" fmla="*/ 245 h 288"/>
                <a:gd name="T10" fmla="*/ 34 w 144"/>
                <a:gd name="T11" fmla="*/ 280 h 288"/>
                <a:gd name="T12" fmla="*/ 18 w 144"/>
                <a:gd name="T13" fmla="*/ 288 h 288"/>
                <a:gd name="T14" fmla="*/ 2 w 144"/>
                <a:gd name="T15" fmla="*/ 283 h 288"/>
                <a:gd name="T16" fmla="*/ 0 w 144"/>
                <a:gd name="T17" fmla="*/ 251 h 288"/>
                <a:gd name="T18" fmla="*/ 28 w 144"/>
                <a:gd name="T19" fmla="*/ 217 h 288"/>
                <a:gd name="T20" fmla="*/ 50 w 144"/>
                <a:gd name="T21" fmla="*/ 187 h 288"/>
                <a:gd name="T22" fmla="*/ 73 w 144"/>
                <a:gd name="T23" fmla="*/ 156 h 288"/>
                <a:gd name="T24" fmla="*/ 100 w 144"/>
                <a:gd name="T25" fmla="*/ 122 h 288"/>
                <a:gd name="T26" fmla="*/ 124 w 144"/>
                <a:gd name="T27" fmla="*/ 7 h 288"/>
                <a:gd name="T28" fmla="*/ 131 w 144"/>
                <a:gd name="T29" fmla="*/ 0 h 288"/>
                <a:gd name="T30" fmla="*/ 139 w 144"/>
                <a:gd name="T31" fmla="*/ 7 h 288"/>
                <a:gd name="T32" fmla="*/ 139 w 144"/>
                <a:gd name="T33" fmla="*/ 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288">
                  <a:moveTo>
                    <a:pt x="139" y="7"/>
                  </a:moveTo>
                  <a:lnTo>
                    <a:pt x="144" y="142"/>
                  </a:lnTo>
                  <a:lnTo>
                    <a:pt x="115" y="178"/>
                  </a:lnTo>
                  <a:lnTo>
                    <a:pt x="90" y="212"/>
                  </a:lnTo>
                  <a:lnTo>
                    <a:pt x="63" y="245"/>
                  </a:lnTo>
                  <a:lnTo>
                    <a:pt x="34" y="280"/>
                  </a:lnTo>
                  <a:lnTo>
                    <a:pt x="18" y="288"/>
                  </a:lnTo>
                  <a:lnTo>
                    <a:pt x="2" y="283"/>
                  </a:lnTo>
                  <a:lnTo>
                    <a:pt x="0" y="251"/>
                  </a:lnTo>
                  <a:lnTo>
                    <a:pt x="28" y="217"/>
                  </a:lnTo>
                  <a:lnTo>
                    <a:pt x="50" y="187"/>
                  </a:lnTo>
                  <a:lnTo>
                    <a:pt x="73" y="156"/>
                  </a:lnTo>
                  <a:lnTo>
                    <a:pt x="100" y="122"/>
                  </a:lnTo>
                  <a:lnTo>
                    <a:pt x="124" y="7"/>
                  </a:lnTo>
                  <a:lnTo>
                    <a:pt x="131" y="0"/>
                  </a:lnTo>
                  <a:lnTo>
                    <a:pt x="139" y="7"/>
                  </a:lnTo>
                  <a:lnTo>
                    <a:pt x="13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6" name="Freeform 70"/>
            <p:cNvSpPr>
              <a:spLocks/>
            </p:cNvSpPr>
            <p:nvPr/>
          </p:nvSpPr>
          <p:spPr bwMode="auto">
            <a:xfrm>
              <a:off x="405" y="1574"/>
              <a:ext cx="102" cy="50"/>
            </a:xfrm>
            <a:custGeom>
              <a:avLst/>
              <a:gdLst>
                <a:gd name="T0" fmla="*/ 407 w 409"/>
                <a:gd name="T1" fmla="*/ 5 h 201"/>
                <a:gd name="T2" fmla="*/ 409 w 409"/>
                <a:gd name="T3" fmla="*/ 55 h 201"/>
                <a:gd name="T4" fmla="*/ 388 w 409"/>
                <a:gd name="T5" fmla="*/ 81 h 201"/>
                <a:gd name="T6" fmla="*/ 357 w 409"/>
                <a:gd name="T7" fmla="*/ 88 h 201"/>
                <a:gd name="T8" fmla="*/ 285 w 409"/>
                <a:gd name="T9" fmla="*/ 84 h 201"/>
                <a:gd name="T10" fmla="*/ 249 w 409"/>
                <a:gd name="T11" fmla="*/ 92 h 201"/>
                <a:gd name="T12" fmla="*/ 218 w 409"/>
                <a:gd name="T13" fmla="*/ 110 h 201"/>
                <a:gd name="T14" fmla="*/ 188 w 409"/>
                <a:gd name="T15" fmla="*/ 127 h 201"/>
                <a:gd name="T16" fmla="*/ 152 w 409"/>
                <a:gd name="T17" fmla="*/ 139 h 201"/>
                <a:gd name="T18" fmla="*/ 97 w 409"/>
                <a:gd name="T19" fmla="*/ 145 h 201"/>
                <a:gd name="T20" fmla="*/ 54 w 409"/>
                <a:gd name="T21" fmla="*/ 174 h 201"/>
                <a:gd name="T22" fmla="*/ 35 w 409"/>
                <a:gd name="T23" fmla="*/ 188 h 201"/>
                <a:gd name="T24" fmla="*/ 9 w 409"/>
                <a:gd name="T25" fmla="*/ 201 h 201"/>
                <a:gd name="T26" fmla="*/ 0 w 409"/>
                <a:gd name="T27" fmla="*/ 197 h 201"/>
                <a:gd name="T28" fmla="*/ 4 w 409"/>
                <a:gd name="T29" fmla="*/ 187 h 201"/>
                <a:gd name="T30" fmla="*/ 28 w 409"/>
                <a:gd name="T31" fmla="*/ 170 h 201"/>
                <a:gd name="T32" fmla="*/ 43 w 409"/>
                <a:gd name="T33" fmla="*/ 150 h 201"/>
                <a:gd name="T34" fmla="*/ 57 w 409"/>
                <a:gd name="T35" fmla="*/ 129 h 201"/>
                <a:gd name="T36" fmla="*/ 80 w 409"/>
                <a:gd name="T37" fmla="*/ 111 h 201"/>
                <a:gd name="T38" fmla="*/ 145 w 409"/>
                <a:gd name="T39" fmla="*/ 95 h 201"/>
                <a:gd name="T40" fmla="*/ 215 w 409"/>
                <a:gd name="T41" fmla="*/ 68 h 201"/>
                <a:gd name="T42" fmla="*/ 246 w 409"/>
                <a:gd name="T43" fmla="*/ 53 h 201"/>
                <a:gd name="T44" fmla="*/ 284 w 409"/>
                <a:gd name="T45" fmla="*/ 45 h 201"/>
                <a:gd name="T46" fmla="*/ 349 w 409"/>
                <a:gd name="T47" fmla="*/ 64 h 201"/>
                <a:gd name="T48" fmla="*/ 375 w 409"/>
                <a:gd name="T49" fmla="*/ 68 h 201"/>
                <a:gd name="T50" fmla="*/ 395 w 409"/>
                <a:gd name="T51" fmla="*/ 52 h 201"/>
                <a:gd name="T52" fmla="*/ 390 w 409"/>
                <a:gd name="T53" fmla="*/ 11 h 201"/>
                <a:gd name="T54" fmla="*/ 395 w 409"/>
                <a:gd name="T55" fmla="*/ 0 h 201"/>
                <a:gd name="T56" fmla="*/ 407 w 409"/>
                <a:gd name="T57" fmla="*/ 5 h 201"/>
                <a:gd name="T58" fmla="*/ 407 w 409"/>
                <a:gd name="T59" fmla="*/ 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9" h="201">
                  <a:moveTo>
                    <a:pt x="407" y="5"/>
                  </a:moveTo>
                  <a:lnTo>
                    <a:pt x="409" y="55"/>
                  </a:lnTo>
                  <a:lnTo>
                    <a:pt x="388" y="81"/>
                  </a:lnTo>
                  <a:lnTo>
                    <a:pt x="357" y="88"/>
                  </a:lnTo>
                  <a:lnTo>
                    <a:pt x="285" y="84"/>
                  </a:lnTo>
                  <a:lnTo>
                    <a:pt x="249" y="92"/>
                  </a:lnTo>
                  <a:lnTo>
                    <a:pt x="218" y="110"/>
                  </a:lnTo>
                  <a:lnTo>
                    <a:pt x="188" y="127"/>
                  </a:lnTo>
                  <a:lnTo>
                    <a:pt x="152" y="139"/>
                  </a:lnTo>
                  <a:lnTo>
                    <a:pt x="97" y="145"/>
                  </a:lnTo>
                  <a:lnTo>
                    <a:pt x="54" y="174"/>
                  </a:lnTo>
                  <a:lnTo>
                    <a:pt x="35" y="188"/>
                  </a:lnTo>
                  <a:lnTo>
                    <a:pt x="9" y="201"/>
                  </a:lnTo>
                  <a:lnTo>
                    <a:pt x="0" y="197"/>
                  </a:lnTo>
                  <a:lnTo>
                    <a:pt x="4" y="187"/>
                  </a:lnTo>
                  <a:lnTo>
                    <a:pt x="28" y="170"/>
                  </a:lnTo>
                  <a:lnTo>
                    <a:pt x="43" y="150"/>
                  </a:lnTo>
                  <a:lnTo>
                    <a:pt x="57" y="129"/>
                  </a:lnTo>
                  <a:lnTo>
                    <a:pt x="80" y="111"/>
                  </a:lnTo>
                  <a:lnTo>
                    <a:pt x="145" y="95"/>
                  </a:lnTo>
                  <a:lnTo>
                    <a:pt x="215" y="68"/>
                  </a:lnTo>
                  <a:lnTo>
                    <a:pt x="246" y="53"/>
                  </a:lnTo>
                  <a:lnTo>
                    <a:pt x="284" y="45"/>
                  </a:lnTo>
                  <a:lnTo>
                    <a:pt x="349" y="64"/>
                  </a:lnTo>
                  <a:lnTo>
                    <a:pt x="375" y="68"/>
                  </a:lnTo>
                  <a:lnTo>
                    <a:pt x="395" y="52"/>
                  </a:lnTo>
                  <a:lnTo>
                    <a:pt x="390" y="11"/>
                  </a:lnTo>
                  <a:lnTo>
                    <a:pt x="395" y="0"/>
                  </a:lnTo>
                  <a:lnTo>
                    <a:pt x="407" y="5"/>
                  </a:lnTo>
                  <a:lnTo>
                    <a:pt x="40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7" name="Freeform 71"/>
            <p:cNvSpPr>
              <a:spLocks/>
            </p:cNvSpPr>
            <p:nvPr/>
          </p:nvSpPr>
          <p:spPr bwMode="auto">
            <a:xfrm>
              <a:off x="396" y="1575"/>
              <a:ext cx="65" cy="27"/>
            </a:xfrm>
            <a:custGeom>
              <a:avLst/>
              <a:gdLst>
                <a:gd name="T0" fmla="*/ 255 w 262"/>
                <a:gd name="T1" fmla="*/ 15 h 110"/>
                <a:gd name="T2" fmla="*/ 221 w 262"/>
                <a:gd name="T3" fmla="*/ 23 h 110"/>
                <a:gd name="T4" fmla="*/ 194 w 262"/>
                <a:gd name="T5" fmla="*/ 39 h 110"/>
                <a:gd name="T6" fmla="*/ 166 w 262"/>
                <a:gd name="T7" fmla="*/ 58 h 110"/>
                <a:gd name="T8" fmla="*/ 132 w 262"/>
                <a:gd name="T9" fmla="*/ 68 h 110"/>
                <a:gd name="T10" fmla="*/ 84 w 262"/>
                <a:gd name="T11" fmla="*/ 72 h 110"/>
                <a:gd name="T12" fmla="*/ 46 w 262"/>
                <a:gd name="T13" fmla="*/ 96 h 110"/>
                <a:gd name="T14" fmla="*/ 29 w 262"/>
                <a:gd name="T15" fmla="*/ 106 h 110"/>
                <a:gd name="T16" fmla="*/ 8 w 262"/>
                <a:gd name="T17" fmla="*/ 110 h 110"/>
                <a:gd name="T18" fmla="*/ 0 w 262"/>
                <a:gd name="T19" fmla="*/ 102 h 110"/>
                <a:gd name="T20" fmla="*/ 8 w 262"/>
                <a:gd name="T21" fmla="*/ 95 h 110"/>
                <a:gd name="T22" fmla="*/ 27 w 262"/>
                <a:gd name="T23" fmla="*/ 87 h 110"/>
                <a:gd name="T24" fmla="*/ 38 w 262"/>
                <a:gd name="T25" fmla="*/ 71 h 110"/>
                <a:gd name="T26" fmla="*/ 51 w 262"/>
                <a:gd name="T27" fmla="*/ 51 h 110"/>
                <a:gd name="T28" fmla="*/ 69 w 262"/>
                <a:gd name="T29" fmla="*/ 35 h 110"/>
                <a:gd name="T30" fmla="*/ 127 w 262"/>
                <a:gd name="T31" fmla="*/ 24 h 110"/>
                <a:gd name="T32" fmla="*/ 191 w 262"/>
                <a:gd name="T33" fmla="*/ 10 h 110"/>
                <a:gd name="T34" fmla="*/ 255 w 262"/>
                <a:gd name="T35" fmla="*/ 0 h 110"/>
                <a:gd name="T36" fmla="*/ 262 w 262"/>
                <a:gd name="T37" fmla="*/ 8 h 110"/>
                <a:gd name="T38" fmla="*/ 255 w 262"/>
                <a:gd name="T39" fmla="*/ 15 h 110"/>
                <a:gd name="T40" fmla="*/ 255 w 262"/>
                <a:gd name="T41" fmla="*/ 1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110">
                  <a:moveTo>
                    <a:pt x="255" y="15"/>
                  </a:moveTo>
                  <a:lnTo>
                    <a:pt x="221" y="23"/>
                  </a:lnTo>
                  <a:lnTo>
                    <a:pt x="194" y="39"/>
                  </a:lnTo>
                  <a:lnTo>
                    <a:pt x="166" y="58"/>
                  </a:lnTo>
                  <a:lnTo>
                    <a:pt x="132" y="68"/>
                  </a:lnTo>
                  <a:lnTo>
                    <a:pt x="84" y="72"/>
                  </a:lnTo>
                  <a:lnTo>
                    <a:pt x="46" y="96"/>
                  </a:lnTo>
                  <a:lnTo>
                    <a:pt x="29" y="106"/>
                  </a:lnTo>
                  <a:lnTo>
                    <a:pt x="8" y="110"/>
                  </a:lnTo>
                  <a:lnTo>
                    <a:pt x="0" y="102"/>
                  </a:lnTo>
                  <a:lnTo>
                    <a:pt x="8" y="95"/>
                  </a:lnTo>
                  <a:lnTo>
                    <a:pt x="27" y="87"/>
                  </a:lnTo>
                  <a:lnTo>
                    <a:pt x="38" y="71"/>
                  </a:lnTo>
                  <a:lnTo>
                    <a:pt x="51" y="51"/>
                  </a:lnTo>
                  <a:lnTo>
                    <a:pt x="69" y="35"/>
                  </a:lnTo>
                  <a:lnTo>
                    <a:pt x="127" y="24"/>
                  </a:lnTo>
                  <a:lnTo>
                    <a:pt x="191" y="10"/>
                  </a:lnTo>
                  <a:lnTo>
                    <a:pt x="255" y="0"/>
                  </a:lnTo>
                  <a:lnTo>
                    <a:pt x="262" y="8"/>
                  </a:lnTo>
                  <a:lnTo>
                    <a:pt x="255" y="15"/>
                  </a:lnTo>
                  <a:lnTo>
                    <a:pt x="25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8" name="Freeform 72"/>
            <p:cNvSpPr>
              <a:spLocks/>
            </p:cNvSpPr>
            <p:nvPr/>
          </p:nvSpPr>
          <p:spPr bwMode="auto">
            <a:xfrm>
              <a:off x="374" y="1568"/>
              <a:ext cx="33" cy="30"/>
            </a:xfrm>
            <a:custGeom>
              <a:avLst/>
              <a:gdLst>
                <a:gd name="T0" fmla="*/ 125 w 131"/>
                <a:gd name="T1" fmla="*/ 15 h 117"/>
                <a:gd name="T2" fmla="*/ 65 w 131"/>
                <a:gd name="T3" fmla="*/ 33 h 117"/>
                <a:gd name="T4" fmla="*/ 45 w 131"/>
                <a:gd name="T5" fmla="*/ 50 h 117"/>
                <a:gd name="T6" fmla="*/ 38 w 131"/>
                <a:gd name="T7" fmla="*/ 76 h 117"/>
                <a:gd name="T8" fmla="*/ 45 w 131"/>
                <a:gd name="T9" fmla="*/ 103 h 117"/>
                <a:gd name="T10" fmla="*/ 50 w 131"/>
                <a:gd name="T11" fmla="*/ 112 h 117"/>
                <a:gd name="T12" fmla="*/ 40 w 131"/>
                <a:gd name="T13" fmla="*/ 117 h 117"/>
                <a:gd name="T14" fmla="*/ 12 w 131"/>
                <a:gd name="T15" fmla="*/ 103 h 117"/>
                <a:gd name="T16" fmla="*/ 0 w 131"/>
                <a:gd name="T17" fmla="*/ 78 h 117"/>
                <a:gd name="T18" fmla="*/ 11 w 131"/>
                <a:gd name="T19" fmla="*/ 44 h 117"/>
                <a:gd name="T20" fmla="*/ 24 w 131"/>
                <a:gd name="T21" fmla="*/ 31 h 117"/>
                <a:gd name="T22" fmla="*/ 40 w 131"/>
                <a:gd name="T23" fmla="*/ 23 h 117"/>
                <a:gd name="T24" fmla="*/ 79 w 131"/>
                <a:gd name="T25" fmla="*/ 9 h 117"/>
                <a:gd name="T26" fmla="*/ 122 w 131"/>
                <a:gd name="T27" fmla="*/ 0 h 117"/>
                <a:gd name="T28" fmla="*/ 131 w 131"/>
                <a:gd name="T29" fmla="*/ 6 h 117"/>
                <a:gd name="T30" fmla="*/ 125 w 131"/>
                <a:gd name="T31" fmla="*/ 15 h 117"/>
                <a:gd name="T32" fmla="*/ 125 w 131"/>
                <a:gd name="T33"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17">
                  <a:moveTo>
                    <a:pt x="125" y="15"/>
                  </a:moveTo>
                  <a:lnTo>
                    <a:pt x="65" y="33"/>
                  </a:lnTo>
                  <a:lnTo>
                    <a:pt x="45" y="50"/>
                  </a:lnTo>
                  <a:lnTo>
                    <a:pt x="38" y="76"/>
                  </a:lnTo>
                  <a:lnTo>
                    <a:pt x="45" y="103"/>
                  </a:lnTo>
                  <a:lnTo>
                    <a:pt x="50" y="112"/>
                  </a:lnTo>
                  <a:lnTo>
                    <a:pt x="40" y="117"/>
                  </a:lnTo>
                  <a:lnTo>
                    <a:pt x="12" y="103"/>
                  </a:lnTo>
                  <a:lnTo>
                    <a:pt x="0" y="78"/>
                  </a:lnTo>
                  <a:lnTo>
                    <a:pt x="11" y="44"/>
                  </a:lnTo>
                  <a:lnTo>
                    <a:pt x="24" y="31"/>
                  </a:lnTo>
                  <a:lnTo>
                    <a:pt x="40" y="23"/>
                  </a:lnTo>
                  <a:lnTo>
                    <a:pt x="79" y="9"/>
                  </a:lnTo>
                  <a:lnTo>
                    <a:pt x="122" y="0"/>
                  </a:lnTo>
                  <a:lnTo>
                    <a:pt x="131" y="6"/>
                  </a:lnTo>
                  <a:lnTo>
                    <a:pt x="125" y="15"/>
                  </a:lnTo>
                  <a:lnTo>
                    <a:pt x="12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49" name="Freeform 73"/>
            <p:cNvSpPr>
              <a:spLocks/>
            </p:cNvSpPr>
            <p:nvPr/>
          </p:nvSpPr>
          <p:spPr bwMode="auto">
            <a:xfrm>
              <a:off x="344" y="1542"/>
              <a:ext cx="153" cy="135"/>
            </a:xfrm>
            <a:custGeom>
              <a:avLst/>
              <a:gdLst>
                <a:gd name="T0" fmla="*/ 602 w 615"/>
                <a:gd name="T1" fmla="*/ 96 h 537"/>
                <a:gd name="T2" fmla="*/ 592 w 615"/>
                <a:gd name="T3" fmla="*/ 84 h 537"/>
                <a:gd name="T4" fmla="*/ 580 w 615"/>
                <a:gd name="T5" fmla="*/ 77 h 537"/>
                <a:gd name="T6" fmla="*/ 551 w 615"/>
                <a:gd name="T7" fmla="*/ 75 h 537"/>
                <a:gd name="T8" fmla="*/ 484 w 615"/>
                <a:gd name="T9" fmla="*/ 80 h 537"/>
                <a:gd name="T10" fmla="*/ 446 w 615"/>
                <a:gd name="T11" fmla="*/ 67 h 537"/>
                <a:gd name="T12" fmla="*/ 413 w 615"/>
                <a:gd name="T13" fmla="*/ 50 h 537"/>
                <a:gd name="T14" fmla="*/ 384 w 615"/>
                <a:gd name="T15" fmla="*/ 36 h 537"/>
                <a:gd name="T16" fmla="*/ 320 w 615"/>
                <a:gd name="T17" fmla="*/ 23 h 537"/>
                <a:gd name="T18" fmla="*/ 292 w 615"/>
                <a:gd name="T19" fmla="*/ 28 h 537"/>
                <a:gd name="T20" fmla="*/ 253 w 615"/>
                <a:gd name="T21" fmla="*/ 36 h 537"/>
                <a:gd name="T22" fmla="*/ 173 w 615"/>
                <a:gd name="T23" fmla="*/ 38 h 537"/>
                <a:gd name="T24" fmla="*/ 102 w 615"/>
                <a:gd name="T25" fmla="*/ 74 h 537"/>
                <a:gd name="T26" fmla="*/ 87 w 615"/>
                <a:gd name="T27" fmla="*/ 87 h 537"/>
                <a:gd name="T28" fmla="*/ 75 w 615"/>
                <a:gd name="T29" fmla="*/ 122 h 537"/>
                <a:gd name="T30" fmla="*/ 68 w 615"/>
                <a:gd name="T31" fmla="*/ 159 h 537"/>
                <a:gd name="T32" fmla="*/ 63 w 615"/>
                <a:gd name="T33" fmla="*/ 209 h 537"/>
                <a:gd name="T34" fmla="*/ 70 w 615"/>
                <a:gd name="T35" fmla="*/ 259 h 537"/>
                <a:gd name="T36" fmla="*/ 44 w 615"/>
                <a:gd name="T37" fmla="*/ 413 h 537"/>
                <a:gd name="T38" fmla="*/ 47 w 615"/>
                <a:gd name="T39" fmla="*/ 471 h 537"/>
                <a:gd name="T40" fmla="*/ 61 w 615"/>
                <a:gd name="T41" fmla="*/ 527 h 537"/>
                <a:gd name="T42" fmla="*/ 57 w 615"/>
                <a:gd name="T43" fmla="*/ 537 h 537"/>
                <a:gd name="T44" fmla="*/ 47 w 615"/>
                <a:gd name="T45" fmla="*/ 532 h 537"/>
                <a:gd name="T46" fmla="*/ 32 w 615"/>
                <a:gd name="T47" fmla="*/ 502 h 537"/>
                <a:gd name="T48" fmla="*/ 16 w 615"/>
                <a:gd name="T49" fmla="*/ 475 h 537"/>
                <a:gd name="T50" fmla="*/ 0 w 615"/>
                <a:gd name="T51" fmla="*/ 413 h 537"/>
                <a:gd name="T52" fmla="*/ 9 w 615"/>
                <a:gd name="T53" fmla="*/ 336 h 537"/>
                <a:gd name="T54" fmla="*/ 24 w 615"/>
                <a:gd name="T55" fmla="*/ 258 h 537"/>
                <a:gd name="T56" fmla="*/ 29 w 615"/>
                <a:gd name="T57" fmla="*/ 149 h 537"/>
                <a:gd name="T58" fmla="*/ 44 w 615"/>
                <a:gd name="T59" fmla="*/ 108 h 537"/>
                <a:gd name="T60" fmla="*/ 66 w 615"/>
                <a:gd name="T61" fmla="*/ 71 h 537"/>
                <a:gd name="T62" fmla="*/ 81 w 615"/>
                <a:gd name="T63" fmla="*/ 51 h 537"/>
                <a:gd name="T64" fmla="*/ 102 w 615"/>
                <a:gd name="T65" fmla="*/ 37 h 537"/>
                <a:gd name="T66" fmla="*/ 123 w 615"/>
                <a:gd name="T67" fmla="*/ 27 h 537"/>
                <a:gd name="T68" fmla="*/ 163 w 615"/>
                <a:gd name="T69" fmla="*/ 13 h 537"/>
                <a:gd name="T70" fmla="*/ 255 w 615"/>
                <a:gd name="T71" fmla="*/ 10 h 537"/>
                <a:gd name="T72" fmla="*/ 287 w 615"/>
                <a:gd name="T73" fmla="*/ 7 h 537"/>
                <a:gd name="T74" fmla="*/ 320 w 615"/>
                <a:gd name="T75" fmla="*/ 0 h 537"/>
                <a:gd name="T76" fmla="*/ 392 w 615"/>
                <a:gd name="T77" fmla="*/ 8 h 537"/>
                <a:gd name="T78" fmla="*/ 458 w 615"/>
                <a:gd name="T79" fmla="*/ 34 h 537"/>
                <a:gd name="T80" fmla="*/ 487 w 615"/>
                <a:gd name="T81" fmla="*/ 44 h 537"/>
                <a:gd name="T82" fmla="*/ 559 w 615"/>
                <a:gd name="T83" fmla="*/ 51 h 537"/>
                <a:gd name="T84" fmla="*/ 590 w 615"/>
                <a:gd name="T85" fmla="*/ 62 h 537"/>
                <a:gd name="T86" fmla="*/ 615 w 615"/>
                <a:gd name="T87" fmla="*/ 87 h 537"/>
                <a:gd name="T88" fmla="*/ 612 w 615"/>
                <a:gd name="T89" fmla="*/ 99 h 537"/>
                <a:gd name="T90" fmla="*/ 602 w 615"/>
                <a:gd name="T91" fmla="*/ 96 h 537"/>
                <a:gd name="T92" fmla="*/ 602 w 615"/>
                <a:gd name="T93" fmla="*/ 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5" h="537">
                  <a:moveTo>
                    <a:pt x="602" y="96"/>
                  </a:moveTo>
                  <a:lnTo>
                    <a:pt x="592" y="84"/>
                  </a:lnTo>
                  <a:lnTo>
                    <a:pt x="580" y="77"/>
                  </a:lnTo>
                  <a:lnTo>
                    <a:pt x="551" y="75"/>
                  </a:lnTo>
                  <a:lnTo>
                    <a:pt x="484" y="80"/>
                  </a:lnTo>
                  <a:lnTo>
                    <a:pt x="446" y="67"/>
                  </a:lnTo>
                  <a:lnTo>
                    <a:pt x="413" y="50"/>
                  </a:lnTo>
                  <a:lnTo>
                    <a:pt x="384" y="36"/>
                  </a:lnTo>
                  <a:lnTo>
                    <a:pt x="320" y="23"/>
                  </a:lnTo>
                  <a:lnTo>
                    <a:pt x="292" y="28"/>
                  </a:lnTo>
                  <a:lnTo>
                    <a:pt x="253" y="36"/>
                  </a:lnTo>
                  <a:lnTo>
                    <a:pt x="173" y="38"/>
                  </a:lnTo>
                  <a:lnTo>
                    <a:pt x="102" y="74"/>
                  </a:lnTo>
                  <a:lnTo>
                    <a:pt x="87" y="87"/>
                  </a:lnTo>
                  <a:lnTo>
                    <a:pt x="75" y="122"/>
                  </a:lnTo>
                  <a:lnTo>
                    <a:pt x="68" y="159"/>
                  </a:lnTo>
                  <a:lnTo>
                    <a:pt x="63" y="209"/>
                  </a:lnTo>
                  <a:lnTo>
                    <a:pt x="70" y="259"/>
                  </a:lnTo>
                  <a:lnTo>
                    <a:pt x="44" y="413"/>
                  </a:lnTo>
                  <a:lnTo>
                    <a:pt x="47" y="471"/>
                  </a:lnTo>
                  <a:lnTo>
                    <a:pt x="61" y="527"/>
                  </a:lnTo>
                  <a:lnTo>
                    <a:pt x="57" y="537"/>
                  </a:lnTo>
                  <a:lnTo>
                    <a:pt x="47" y="532"/>
                  </a:lnTo>
                  <a:lnTo>
                    <a:pt x="32" y="502"/>
                  </a:lnTo>
                  <a:lnTo>
                    <a:pt x="16" y="475"/>
                  </a:lnTo>
                  <a:lnTo>
                    <a:pt x="0" y="413"/>
                  </a:lnTo>
                  <a:lnTo>
                    <a:pt x="9" y="336"/>
                  </a:lnTo>
                  <a:lnTo>
                    <a:pt x="24" y="258"/>
                  </a:lnTo>
                  <a:lnTo>
                    <a:pt x="29" y="149"/>
                  </a:lnTo>
                  <a:lnTo>
                    <a:pt x="44" y="108"/>
                  </a:lnTo>
                  <a:lnTo>
                    <a:pt x="66" y="71"/>
                  </a:lnTo>
                  <a:lnTo>
                    <a:pt x="81" y="51"/>
                  </a:lnTo>
                  <a:lnTo>
                    <a:pt x="102" y="37"/>
                  </a:lnTo>
                  <a:lnTo>
                    <a:pt x="123" y="27"/>
                  </a:lnTo>
                  <a:lnTo>
                    <a:pt x="163" y="13"/>
                  </a:lnTo>
                  <a:lnTo>
                    <a:pt x="255" y="10"/>
                  </a:lnTo>
                  <a:lnTo>
                    <a:pt x="287" y="7"/>
                  </a:lnTo>
                  <a:lnTo>
                    <a:pt x="320" y="0"/>
                  </a:lnTo>
                  <a:lnTo>
                    <a:pt x="392" y="8"/>
                  </a:lnTo>
                  <a:lnTo>
                    <a:pt x="458" y="34"/>
                  </a:lnTo>
                  <a:lnTo>
                    <a:pt x="487" y="44"/>
                  </a:lnTo>
                  <a:lnTo>
                    <a:pt x="559" y="51"/>
                  </a:lnTo>
                  <a:lnTo>
                    <a:pt x="590" y="62"/>
                  </a:lnTo>
                  <a:lnTo>
                    <a:pt x="615" y="87"/>
                  </a:lnTo>
                  <a:lnTo>
                    <a:pt x="612" y="99"/>
                  </a:lnTo>
                  <a:lnTo>
                    <a:pt x="602" y="96"/>
                  </a:lnTo>
                  <a:lnTo>
                    <a:pt x="602"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0" name="Freeform 74"/>
            <p:cNvSpPr>
              <a:spLocks/>
            </p:cNvSpPr>
            <p:nvPr/>
          </p:nvSpPr>
          <p:spPr bwMode="auto">
            <a:xfrm>
              <a:off x="417" y="1700"/>
              <a:ext cx="15" cy="47"/>
            </a:xfrm>
            <a:custGeom>
              <a:avLst/>
              <a:gdLst>
                <a:gd name="T0" fmla="*/ 55 w 56"/>
                <a:gd name="T1" fmla="*/ 11 h 186"/>
                <a:gd name="T2" fmla="*/ 39 w 56"/>
                <a:gd name="T3" fmla="*/ 44 h 186"/>
                <a:gd name="T4" fmla="*/ 40 w 56"/>
                <a:gd name="T5" fmla="*/ 86 h 186"/>
                <a:gd name="T6" fmla="*/ 25 w 56"/>
                <a:gd name="T7" fmla="*/ 163 h 186"/>
                <a:gd name="T8" fmla="*/ 21 w 56"/>
                <a:gd name="T9" fmla="*/ 179 h 186"/>
                <a:gd name="T10" fmla="*/ 12 w 56"/>
                <a:gd name="T11" fmla="*/ 186 h 186"/>
                <a:gd name="T12" fmla="*/ 0 w 56"/>
                <a:gd name="T13" fmla="*/ 170 h 186"/>
                <a:gd name="T14" fmla="*/ 5 w 56"/>
                <a:gd name="T15" fmla="*/ 86 h 186"/>
                <a:gd name="T16" fmla="*/ 13 w 56"/>
                <a:gd name="T17" fmla="*/ 38 h 186"/>
                <a:gd name="T18" fmla="*/ 26 w 56"/>
                <a:gd name="T19" fmla="*/ 19 h 186"/>
                <a:gd name="T20" fmla="*/ 46 w 56"/>
                <a:gd name="T21" fmla="*/ 0 h 186"/>
                <a:gd name="T22" fmla="*/ 56 w 56"/>
                <a:gd name="T23" fmla="*/ 1 h 186"/>
                <a:gd name="T24" fmla="*/ 55 w 56"/>
                <a:gd name="T25" fmla="*/ 11 h 186"/>
                <a:gd name="T26" fmla="*/ 55 w 56"/>
                <a:gd name="T27"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86">
                  <a:moveTo>
                    <a:pt x="55" y="11"/>
                  </a:moveTo>
                  <a:lnTo>
                    <a:pt x="39" y="44"/>
                  </a:lnTo>
                  <a:lnTo>
                    <a:pt x="40" y="86"/>
                  </a:lnTo>
                  <a:lnTo>
                    <a:pt x="25" y="163"/>
                  </a:lnTo>
                  <a:lnTo>
                    <a:pt x="21" y="179"/>
                  </a:lnTo>
                  <a:lnTo>
                    <a:pt x="12" y="186"/>
                  </a:lnTo>
                  <a:lnTo>
                    <a:pt x="0" y="170"/>
                  </a:lnTo>
                  <a:lnTo>
                    <a:pt x="5" y="86"/>
                  </a:lnTo>
                  <a:lnTo>
                    <a:pt x="13" y="38"/>
                  </a:lnTo>
                  <a:lnTo>
                    <a:pt x="26" y="19"/>
                  </a:lnTo>
                  <a:lnTo>
                    <a:pt x="46" y="0"/>
                  </a:lnTo>
                  <a:lnTo>
                    <a:pt x="56" y="1"/>
                  </a:lnTo>
                  <a:lnTo>
                    <a:pt x="55" y="11"/>
                  </a:lnTo>
                  <a:lnTo>
                    <a:pt x="5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1" name="Freeform 75"/>
            <p:cNvSpPr>
              <a:spLocks/>
            </p:cNvSpPr>
            <p:nvPr/>
          </p:nvSpPr>
          <p:spPr bwMode="auto">
            <a:xfrm>
              <a:off x="422" y="1599"/>
              <a:ext cx="77" cy="126"/>
            </a:xfrm>
            <a:custGeom>
              <a:avLst/>
              <a:gdLst>
                <a:gd name="T0" fmla="*/ 299 w 304"/>
                <a:gd name="T1" fmla="*/ 8 h 507"/>
                <a:gd name="T2" fmla="*/ 304 w 304"/>
                <a:gd name="T3" fmla="*/ 68 h 507"/>
                <a:gd name="T4" fmla="*/ 299 w 304"/>
                <a:gd name="T5" fmla="*/ 95 h 507"/>
                <a:gd name="T6" fmla="*/ 280 w 304"/>
                <a:gd name="T7" fmla="*/ 116 h 507"/>
                <a:gd name="T8" fmla="*/ 259 w 304"/>
                <a:gd name="T9" fmla="*/ 139 h 507"/>
                <a:gd name="T10" fmla="*/ 256 w 304"/>
                <a:gd name="T11" fmla="*/ 169 h 507"/>
                <a:gd name="T12" fmla="*/ 266 w 304"/>
                <a:gd name="T13" fmla="*/ 240 h 507"/>
                <a:gd name="T14" fmla="*/ 251 w 304"/>
                <a:gd name="T15" fmla="*/ 274 h 507"/>
                <a:gd name="T16" fmla="*/ 236 w 304"/>
                <a:gd name="T17" fmla="*/ 306 h 507"/>
                <a:gd name="T18" fmla="*/ 213 w 304"/>
                <a:gd name="T19" fmla="*/ 375 h 507"/>
                <a:gd name="T20" fmla="*/ 201 w 304"/>
                <a:gd name="T21" fmla="*/ 397 h 507"/>
                <a:gd name="T22" fmla="*/ 183 w 304"/>
                <a:gd name="T23" fmla="*/ 412 h 507"/>
                <a:gd name="T24" fmla="*/ 155 w 304"/>
                <a:gd name="T25" fmla="*/ 451 h 507"/>
                <a:gd name="T26" fmla="*/ 135 w 304"/>
                <a:gd name="T27" fmla="*/ 485 h 507"/>
                <a:gd name="T28" fmla="*/ 123 w 304"/>
                <a:gd name="T29" fmla="*/ 493 h 507"/>
                <a:gd name="T30" fmla="*/ 9 w 304"/>
                <a:gd name="T31" fmla="*/ 507 h 507"/>
                <a:gd name="T32" fmla="*/ 0 w 304"/>
                <a:gd name="T33" fmla="*/ 502 h 507"/>
                <a:gd name="T34" fmla="*/ 6 w 304"/>
                <a:gd name="T35" fmla="*/ 493 h 507"/>
                <a:gd name="T36" fmla="*/ 110 w 304"/>
                <a:gd name="T37" fmla="*/ 460 h 507"/>
                <a:gd name="T38" fmla="*/ 130 w 304"/>
                <a:gd name="T39" fmla="*/ 436 h 507"/>
                <a:gd name="T40" fmla="*/ 161 w 304"/>
                <a:gd name="T41" fmla="*/ 389 h 507"/>
                <a:gd name="T42" fmla="*/ 183 w 304"/>
                <a:gd name="T43" fmla="*/ 366 h 507"/>
                <a:gd name="T44" fmla="*/ 193 w 304"/>
                <a:gd name="T45" fmla="*/ 329 h 507"/>
                <a:gd name="T46" fmla="*/ 208 w 304"/>
                <a:gd name="T47" fmla="*/ 298 h 507"/>
                <a:gd name="T48" fmla="*/ 225 w 304"/>
                <a:gd name="T49" fmla="*/ 269 h 507"/>
                <a:gd name="T50" fmla="*/ 241 w 304"/>
                <a:gd name="T51" fmla="*/ 235 h 507"/>
                <a:gd name="T52" fmla="*/ 232 w 304"/>
                <a:gd name="T53" fmla="*/ 152 h 507"/>
                <a:gd name="T54" fmla="*/ 237 w 304"/>
                <a:gd name="T55" fmla="*/ 118 h 507"/>
                <a:gd name="T56" fmla="*/ 247 w 304"/>
                <a:gd name="T57" fmla="*/ 102 h 507"/>
                <a:gd name="T58" fmla="*/ 265 w 304"/>
                <a:gd name="T59" fmla="*/ 90 h 507"/>
                <a:gd name="T60" fmla="*/ 280 w 304"/>
                <a:gd name="T61" fmla="*/ 73 h 507"/>
                <a:gd name="T62" fmla="*/ 285 w 304"/>
                <a:gd name="T63" fmla="*/ 54 h 507"/>
                <a:gd name="T64" fmla="*/ 284 w 304"/>
                <a:gd name="T65" fmla="*/ 8 h 507"/>
                <a:gd name="T66" fmla="*/ 291 w 304"/>
                <a:gd name="T67" fmla="*/ 0 h 507"/>
                <a:gd name="T68" fmla="*/ 299 w 304"/>
                <a:gd name="T69" fmla="*/ 8 h 507"/>
                <a:gd name="T70" fmla="*/ 299 w 304"/>
                <a:gd name="T71" fmla="*/ 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507">
                  <a:moveTo>
                    <a:pt x="299" y="8"/>
                  </a:moveTo>
                  <a:lnTo>
                    <a:pt x="304" y="68"/>
                  </a:lnTo>
                  <a:lnTo>
                    <a:pt x="299" y="95"/>
                  </a:lnTo>
                  <a:lnTo>
                    <a:pt x="280" y="116"/>
                  </a:lnTo>
                  <a:lnTo>
                    <a:pt x="259" y="139"/>
                  </a:lnTo>
                  <a:lnTo>
                    <a:pt x="256" y="169"/>
                  </a:lnTo>
                  <a:lnTo>
                    <a:pt x="266" y="240"/>
                  </a:lnTo>
                  <a:lnTo>
                    <a:pt x="251" y="274"/>
                  </a:lnTo>
                  <a:lnTo>
                    <a:pt x="236" y="306"/>
                  </a:lnTo>
                  <a:lnTo>
                    <a:pt x="213" y="375"/>
                  </a:lnTo>
                  <a:lnTo>
                    <a:pt x="201" y="397"/>
                  </a:lnTo>
                  <a:lnTo>
                    <a:pt x="183" y="412"/>
                  </a:lnTo>
                  <a:lnTo>
                    <a:pt x="155" y="451"/>
                  </a:lnTo>
                  <a:lnTo>
                    <a:pt x="135" y="485"/>
                  </a:lnTo>
                  <a:lnTo>
                    <a:pt x="123" y="493"/>
                  </a:lnTo>
                  <a:lnTo>
                    <a:pt x="9" y="507"/>
                  </a:lnTo>
                  <a:lnTo>
                    <a:pt x="0" y="502"/>
                  </a:lnTo>
                  <a:lnTo>
                    <a:pt x="6" y="493"/>
                  </a:lnTo>
                  <a:lnTo>
                    <a:pt x="110" y="460"/>
                  </a:lnTo>
                  <a:lnTo>
                    <a:pt x="130" y="436"/>
                  </a:lnTo>
                  <a:lnTo>
                    <a:pt x="161" y="389"/>
                  </a:lnTo>
                  <a:lnTo>
                    <a:pt x="183" y="366"/>
                  </a:lnTo>
                  <a:lnTo>
                    <a:pt x="193" y="329"/>
                  </a:lnTo>
                  <a:lnTo>
                    <a:pt x="208" y="298"/>
                  </a:lnTo>
                  <a:lnTo>
                    <a:pt x="225" y="269"/>
                  </a:lnTo>
                  <a:lnTo>
                    <a:pt x="241" y="235"/>
                  </a:lnTo>
                  <a:lnTo>
                    <a:pt x="232" y="152"/>
                  </a:lnTo>
                  <a:lnTo>
                    <a:pt x="237" y="118"/>
                  </a:lnTo>
                  <a:lnTo>
                    <a:pt x="247" y="102"/>
                  </a:lnTo>
                  <a:lnTo>
                    <a:pt x="265" y="90"/>
                  </a:lnTo>
                  <a:lnTo>
                    <a:pt x="280" y="73"/>
                  </a:lnTo>
                  <a:lnTo>
                    <a:pt x="285" y="54"/>
                  </a:lnTo>
                  <a:lnTo>
                    <a:pt x="284" y="8"/>
                  </a:lnTo>
                  <a:lnTo>
                    <a:pt x="291" y="0"/>
                  </a:lnTo>
                  <a:lnTo>
                    <a:pt x="299" y="8"/>
                  </a:lnTo>
                  <a:lnTo>
                    <a:pt x="29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2" name="Freeform 76"/>
            <p:cNvSpPr>
              <a:spLocks/>
            </p:cNvSpPr>
            <p:nvPr/>
          </p:nvSpPr>
          <p:spPr bwMode="auto">
            <a:xfrm>
              <a:off x="392" y="1614"/>
              <a:ext cx="63" cy="35"/>
            </a:xfrm>
            <a:custGeom>
              <a:avLst/>
              <a:gdLst>
                <a:gd name="T0" fmla="*/ 246 w 252"/>
                <a:gd name="T1" fmla="*/ 15 h 139"/>
                <a:gd name="T2" fmla="*/ 205 w 252"/>
                <a:gd name="T3" fmla="*/ 35 h 139"/>
                <a:gd name="T4" fmla="*/ 176 w 252"/>
                <a:gd name="T5" fmla="*/ 69 h 139"/>
                <a:gd name="T6" fmla="*/ 149 w 252"/>
                <a:gd name="T7" fmla="*/ 102 h 139"/>
                <a:gd name="T8" fmla="*/ 130 w 252"/>
                <a:gd name="T9" fmla="*/ 114 h 139"/>
                <a:gd name="T10" fmla="*/ 107 w 252"/>
                <a:gd name="T11" fmla="*/ 119 h 139"/>
                <a:gd name="T12" fmla="*/ 7 w 252"/>
                <a:gd name="T13" fmla="*/ 139 h 139"/>
                <a:gd name="T14" fmla="*/ 0 w 252"/>
                <a:gd name="T15" fmla="*/ 126 h 139"/>
                <a:gd name="T16" fmla="*/ 49 w 252"/>
                <a:gd name="T17" fmla="*/ 101 h 139"/>
                <a:gd name="T18" fmla="*/ 102 w 252"/>
                <a:gd name="T19" fmla="*/ 82 h 139"/>
                <a:gd name="T20" fmla="*/ 141 w 252"/>
                <a:gd name="T21" fmla="*/ 69 h 139"/>
                <a:gd name="T22" fmla="*/ 173 w 252"/>
                <a:gd name="T23" fmla="*/ 44 h 139"/>
                <a:gd name="T24" fmla="*/ 188 w 252"/>
                <a:gd name="T25" fmla="*/ 30 h 139"/>
                <a:gd name="T26" fmla="*/ 203 w 252"/>
                <a:gd name="T27" fmla="*/ 18 h 139"/>
                <a:gd name="T28" fmla="*/ 243 w 252"/>
                <a:gd name="T29" fmla="*/ 0 h 139"/>
                <a:gd name="T30" fmla="*/ 252 w 252"/>
                <a:gd name="T31" fmla="*/ 6 h 139"/>
                <a:gd name="T32" fmla="*/ 246 w 252"/>
                <a:gd name="T33" fmla="*/ 15 h 139"/>
                <a:gd name="T34" fmla="*/ 246 w 252"/>
                <a:gd name="T35"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139">
                  <a:moveTo>
                    <a:pt x="246" y="15"/>
                  </a:moveTo>
                  <a:lnTo>
                    <a:pt x="205" y="35"/>
                  </a:lnTo>
                  <a:lnTo>
                    <a:pt x="176" y="69"/>
                  </a:lnTo>
                  <a:lnTo>
                    <a:pt x="149" y="102"/>
                  </a:lnTo>
                  <a:lnTo>
                    <a:pt x="130" y="114"/>
                  </a:lnTo>
                  <a:lnTo>
                    <a:pt x="107" y="119"/>
                  </a:lnTo>
                  <a:lnTo>
                    <a:pt x="7" y="139"/>
                  </a:lnTo>
                  <a:lnTo>
                    <a:pt x="0" y="126"/>
                  </a:lnTo>
                  <a:lnTo>
                    <a:pt x="49" y="101"/>
                  </a:lnTo>
                  <a:lnTo>
                    <a:pt x="102" y="82"/>
                  </a:lnTo>
                  <a:lnTo>
                    <a:pt x="141" y="69"/>
                  </a:lnTo>
                  <a:lnTo>
                    <a:pt x="173" y="44"/>
                  </a:lnTo>
                  <a:lnTo>
                    <a:pt x="188" y="30"/>
                  </a:lnTo>
                  <a:lnTo>
                    <a:pt x="203" y="18"/>
                  </a:lnTo>
                  <a:lnTo>
                    <a:pt x="243" y="0"/>
                  </a:lnTo>
                  <a:lnTo>
                    <a:pt x="252" y="6"/>
                  </a:lnTo>
                  <a:lnTo>
                    <a:pt x="246" y="15"/>
                  </a:lnTo>
                  <a:lnTo>
                    <a:pt x="24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3" name="Freeform 77"/>
            <p:cNvSpPr>
              <a:spLocks/>
            </p:cNvSpPr>
            <p:nvPr/>
          </p:nvSpPr>
          <p:spPr bwMode="auto">
            <a:xfrm>
              <a:off x="423" y="1641"/>
              <a:ext cx="17" cy="50"/>
            </a:xfrm>
            <a:custGeom>
              <a:avLst/>
              <a:gdLst>
                <a:gd name="T0" fmla="*/ 62 w 70"/>
                <a:gd name="T1" fmla="*/ 15 h 201"/>
                <a:gd name="T2" fmla="*/ 47 w 70"/>
                <a:gd name="T3" fmla="*/ 22 h 201"/>
                <a:gd name="T4" fmla="*/ 42 w 70"/>
                <a:gd name="T5" fmla="*/ 39 h 201"/>
                <a:gd name="T6" fmla="*/ 42 w 70"/>
                <a:gd name="T7" fmla="*/ 86 h 201"/>
                <a:gd name="T8" fmla="*/ 41 w 70"/>
                <a:gd name="T9" fmla="*/ 94 h 201"/>
                <a:gd name="T10" fmla="*/ 31 w 70"/>
                <a:gd name="T11" fmla="*/ 128 h 201"/>
                <a:gd name="T12" fmla="*/ 42 w 70"/>
                <a:gd name="T13" fmla="*/ 154 h 201"/>
                <a:gd name="T14" fmla="*/ 41 w 70"/>
                <a:gd name="T15" fmla="*/ 182 h 201"/>
                <a:gd name="T16" fmla="*/ 34 w 70"/>
                <a:gd name="T17" fmla="*/ 197 h 201"/>
                <a:gd name="T18" fmla="*/ 28 w 70"/>
                <a:gd name="T19" fmla="*/ 201 h 201"/>
                <a:gd name="T20" fmla="*/ 0 w 70"/>
                <a:gd name="T21" fmla="*/ 147 h 201"/>
                <a:gd name="T22" fmla="*/ 3 w 70"/>
                <a:gd name="T23" fmla="*/ 82 h 201"/>
                <a:gd name="T24" fmla="*/ 7 w 70"/>
                <a:gd name="T25" fmla="*/ 53 h 201"/>
                <a:gd name="T26" fmla="*/ 18 w 70"/>
                <a:gd name="T27" fmla="*/ 27 h 201"/>
                <a:gd name="T28" fmla="*/ 37 w 70"/>
                <a:gd name="T29" fmla="*/ 6 h 201"/>
                <a:gd name="T30" fmla="*/ 62 w 70"/>
                <a:gd name="T31" fmla="*/ 0 h 201"/>
                <a:gd name="T32" fmla="*/ 70 w 70"/>
                <a:gd name="T33" fmla="*/ 8 h 201"/>
                <a:gd name="T34" fmla="*/ 62 w 70"/>
                <a:gd name="T35" fmla="*/ 15 h 201"/>
                <a:gd name="T36" fmla="*/ 62 w 70"/>
                <a:gd name="T37" fmla="*/ 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201">
                  <a:moveTo>
                    <a:pt x="62" y="15"/>
                  </a:moveTo>
                  <a:lnTo>
                    <a:pt x="47" y="22"/>
                  </a:lnTo>
                  <a:lnTo>
                    <a:pt x="42" y="39"/>
                  </a:lnTo>
                  <a:lnTo>
                    <a:pt x="42" y="86"/>
                  </a:lnTo>
                  <a:lnTo>
                    <a:pt x="41" y="94"/>
                  </a:lnTo>
                  <a:lnTo>
                    <a:pt x="31" y="128"/>
                  </a:lnTo>
                  <a:lnTo>
                    <a:pt x="42" y="154"/>
                  </a:lnTo>
                  <a:lnTo>
                    <a:pt x="41" y="182"/>
                  </a:lnTo>
                  <a:lnTo>
                    <a:pt x="34" y="197"/>
                  </a:lnTo>
                  <a:lnTo>
                    <a:pt x="28" y="201"/>
                  </a:lnTo>
                  <a:lnTo>
                    <a:pt x="0" y="147"/>
                  </a:lnTo>
                  <a:lnTo>
                    <a:pt x="3" y="82"/>
                  </a:lnTo>
                  <a:lnTo>
                    <a:pt x="7" y="53"/>
                  </a:lnTo>
                  <a:lnTo>
                    <a:pt x="18" y="27"/>
                  </a:lnTo>
                  <a:lnTo>
                    <a:pt x="37" y="6"/>
                  </a:lnTo>
                  <a:lnTo>
                    <a:pt x="62" y="0"/>
                  </a:lnTo>
                  <a:lnTo>
                    <a:pt x="70" y="8"/>
                  </a:lnTo>
                  <a:lnTo>
                    <a:pt x="62" y="15"/>
                  </a:lnTo>
                  <a:lnTo>
                    <a:pt x="6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4" name="Freeform 78"/>
            <p:cNvSpPr>
              <a:spLocks/>
            </p:cNvSpPr>
            <p:nvPr/>
          </p:nvSpPr>
          <p:spPr bwMode="auto">
            <a:xfrm>
              <a:off x="382" y="1665"/>
              <a:ext cx="30" cy="40"/>
            </a:xfrm>
            <a:custGeom>
              <a:avLst/>
              <a:gdLst>
                <a:gd name="T0" fmla="*/ 118 w 118"/>
                <a:gd name="T1" fmla="*/ 9 h 159"/>
                <a:gd name="T2" fmla="*/ 100 w 118"/>
                <a:gd name="T3" fmla="*/ 83 h 159"/>
                <a:gd name="T4" fmla="*/ 84 w 118"/>
                <a:gd name="T5" fmla="*/ 117 h 159"/>
                <a:gd name="T6" fmla="*/ 74 w 118"/>
                <a:gd name="T7" fmla="*/ 130 h 159"/>
                <a:gd name="T8" fmla="*/ 60 w 118"/>
                <a:gd name="T9" fmla="*/ 139 h 159"/>
                <a:gd name="T10" fmla="*/ 31 w 118"/>
                <a:gd name="T11" fmla="*/ 157 h 159"/>
                <a:gd name="T12" fmla="*/ 26 w 118"/>
                <a:gd name="T13" fmla="*/ 159 h 159"/>
                <a:gd name="T14" fmla="*/ 8 w 118"/>
                <a:gd name="T15" fmla="*/ 151 h 159"/>
                <a:gd name="T16" fmla="*/ 0 w 118"/>
                <a:gd name="T17" fmla="*/ 145 h 159"/>
                <a:gd name="T18" fmla="*/ 7 w 118"/>
                <a:gd name="T19" fmla="*/ 138 h 159"/>
                <a:gd name="T20" fmla="*/ 19 w 118"/>
                <a:gd name="T21" fmla="*/ 127 h 159"/>
                <a:gd name="T22" fmla="*/ 45 w 118"/>
                <a:gd name="T23" fmla="*/ 110 h 159"/>
                <a:gd name="T24" fmla="*/ 84 w 118"/>
                <a:gd name="T25" fmla="*/ 66 h 159"/>
                <a:gd name="T26" fmla="*/ 104 w 118"/>
                <a:gd name="T27" fmla="*/ 5 h 159"/>
                <a:gd name="T28" fmla="*/ 114 w 118"/>
                <a:gd name="T29" fmla="*/ 0 h 159"/>
                <a:gd name="T30" fmla="*/ 118 w 118"/>
                <a:gd name="T31" fmla="*/ 9 h 159"/>
                <a:gd name="T32" fmla="*/ 118 w 118"/>
                <a:gd name="T33"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59">
                  <a:moveTo>
                    <a:pt x="118" y="9"/>
                  </a:moveTo>
                  <a:lnTo>
                    <a:pt x="100" y="83"/>
                  </a:lnTo>
                  <a:lnTo>
                    <a:pt x="84" y="117"/>
                  </a:lnTo>
                  <a:lnTo>
                    <a:pt x="74" y="130"/>
                  </a:lnTo>
                  <a:lnTo>
                    <a:pt x="60" y="139"/>
                  </a:lnTo>
                  <a:lnTo>
                    <a:pt x="31" y="157"/>
                  </a:lnTo>
                  <a:lnTo>
                    <a:pt x="26" y="159"/>
                  </a:lnTo>
                  <a:lnTo>
                    <a:pt x="8" y="151"/>
                  </a:lnTo>
                  <a:lnTo>
                    <a:pt x="0" y="145"/>
                  </a:lnTo>
                  <a:lnTo>
                    <a:pt x="7" y="138"/>
                  </a:lnTo>
                  <a:lnTo>
                    <a:pt x="19" y="127"/>
                  </a:lnTo>
                  <a:lnTo>
                    <a:pt x="45" y="110"/>
                  </a:lnTo>
                  <a:lnTo>
                    <a:pt x="84" y="66"/>
                  </a:lnTo>
                  <a:lnTo>
                    <a:pt x="104" y="5"/>
                  </a:lnTo>
                  <a:lnTo>
                    <a:pt x="114" y="0"/>
                  </a:lnTo>
                  <a:lnTo>
                    <a:pt x="118" y="9"/>
                  </a:lnTo>
                  <a:lnTo>
                    <a:pt x="1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5" name="Freeform 79"/>
            <p:cNvSpPr>
              <a:spLocks/>
            </p:cNvSpPr>
            <p:nvPr/>
          </p:nvSpPr>
          <p:spPr bwMode="auto">
            <a:xfrm>
              <a:off x="469" y="1717"/>
              <a:ext cx="115" cy="52"/>
            </a:xfrm>
            <a:custGeom>
              <a:avLst/>
              <a:gdLst>
                <a:gd name="T0" fmla="*/ 8 w 461"/>
                <a:gd name="T1" fmla="*/ 0 h 208"/>
                <a:gd name="T2" fmla="*/ 186 w 461"/>
                <a:gd name="T3" fmla="*/ 2 h 208"/>
                <a:gd name="T4" fmla="*/ 359 w 461"/>
                <a:gd name="T5" fmla="*/ 35 h 208"/>
                <a:gd name="T6" fmla="*/ 421 w 461"/>
                <a:gd name="T7" fmla="*/ 60 h 208"/>
                <a:gd name="T8" fmla="*/ 461 w 461"/>
                <a:gd name="T9" fmla="*/ 108 h 208"/>
                <a:gd name="T10" fmla="*/ 458 w 461"/>
                <a:gd name="T11" fmla="*/ 164 h 208"/>
                <a:gd name="T12" fmla="*/ 442 w 461"/>
                <a:gd name="T13" fmla="*/ 188 h 208"/>
                <a:gd name="T14" fmla="*/ 419 w 461"/>
                <a:gd name="T15" fmla="*/ 208 h 208"/>
                <a:gd name="T16" fmla="*/ 398 w 461"/>
                <a:gd name="T17" fmla="*/ 203 h 208"/>
                <a:gd name="T18" fmla="*/ 403 w 461"/>
                <a:gd name="T19" fmla="*/ 180 h 208"/>
                <a:gd name="T20" fmla="*/ 432 w 461"/>
                <a:gd name="T21" fmla="*/ 153 h 208"/>
                <a:gd name="T22" fmla="*/ 436 w 461"/>
                <a:gd name="T23" fmla="*/ 116 h 208"/>
                <a:gd name="T24" fmla="*/ 423 w 461"/>
                <a:gd name="T25" fmla="*/ 92 h 208"/>
                <a:gd name="T26" fmla="*/ 404 w 461"/>
                <a:gd name="T27" fmla="*/ 73 h 208"/>
                <a:gd name="T28" fmla="*/ 381 w 461"/>
                <a:gd name="T29" fmla="*/ 60 h 208"/>
                <a:gd name="T30" fmla="*/ 355 w 461"/>
                <a:gd name="T31" fmla="*/ 50 h 208"/>
                <a:gd name="T32" fmla="*/ 265 w 461"/>
                <a:gd name="T33" fmla="*/ 28 h 208"/>
                <a:gd name="T34" fmla="*/ 183 w 461"/>
                <a:gd name="T35" fmla="*/ 17 h 208"/>
                <a:gd name="T36" fmla="*/ 8 w 461"/>
                <a:gd name="T37" fmla="*/ 15 h 208"/>
                <a:gd name="T38" fmla="*/ 0 w 461"/>
                <a:gd name="T39" fmla="*/ 7 h 208"/>
                <a:gd name="T40" fmla="*/ 8 w 461"/>
                <a:gd name="T41" fmla="*/ 0 h 208"/>
                <a:gd name="T42" fmla="*/ 8 w 461"/>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08">
                  <a:moveTo>
                    <a:pt x="8" y="0"/>
                  </a:moveTo>
                  <a:lnTo>
                    <a:pt x="186" y="2"/>
                  </a:lnTo>
                  <a:lnTo>
                    <a:pt x="359" y="35"/>
                  </a:lnTo>
                  <a:lnTo>
                    <a:pt x="421" y="60"/>
                  </a:lnTo>
                  <a:lnTo>
                    <a:pt x="461" y="108"/>
                  </a:lnTo>
                  <a:lnTo>
                    <a:pt x="458" y="164"/>
                  </a:lnTo>
                  <a:lnTo>
                    <a:pt x="442" y="188"/>
                  </a:lnTo>
                  <a:lnTo>
                    <a:pt x="419" y="208"/>
                  </a:lnTo>
                  <a:lnTo>
                    <a:pt x="398" y="203"/>
                  </a:lnTo>
                  <a:lnTo>
                    <a:pt x="403" y="180"/>
                  </a:lnTo>
                  <a:lnTo>
                    <a:pt x="432" y="153"/>
                  </a:lnTo>
                  <a:lnTo>
                    <a:pt x="436" y="116"/>
                  </a:lnTo>
                  <a:lnTo>
                    <a:pt x="423" y="92"/>
                  </a:lnTo>
                  <a:lnTo>
                    <a:pt x="404" y="73"/>
                  </a:lnTo>
                  <a:lnTo>
                    <a:pt x="381" y="60"/>
                  </a:lnTo>
                  <a:lnTo>
                    <a:pt x="355" y="50"/>
                  </a:lnTo>
                  <a:lnTo>
                    <a:pt x="265" y="28"/>
                  </a:lnTo>
                  <a:lnTo>
                    <a:pt x="183" y="17"/>
                  </a:lnTo>
                  <a:lnTo>
                    <a:pt x="8" y="15"/>
                  </a:lnTo>
                  <a:lnTo>
                    <a:pt x="0" y="7"/>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6" name="Freeform 80"/>
            <p:cNvSpPr>
              <a:spLocks/>
            </p:cNvSpPr>
            <p:nvPr/>
          </p:nvSpPr>
          <p:spPr bwMode="auto">
            <a:xfrm>
              <a:off x="517" y="1731"/>
              <a:ext cx="38" cy="150"/>
            </a:xfrm>
            <a:custGeom>
              <a:avLst/>
              <a:gdLst>
                <a:gd name="T0" fmla="*/ 119 w 155"/>
                <a:gd name="T1" fmla="*/ 32 h 603"/>
                <a:gd name="T2" fmla="*/ 35 w 155"/>
                <a:gd name="T3" fmla="*/ 70 h 603"/>
                <a:gd name="T4" fmla="*/ 23 w 155"/>
                <a:gd name="T5" fmla="*/ 110 h 603"/>
                <a:gd name="T6" fmla="*/ 32 w 155"/>
                <a:gd name="T7" fmla="*/ 152 h 603"/>
                <a:gd name="T8" fmla="*/ 42 w 155"/>
                <a:gd name="T9" fmla="*/ 172 h 603"/>
                <a:gd name="T10" fmla="*/ 54 w 155"/>
                <a:gd name="T11" fmla="*/ 192 h 603"/>
                <a:gd name="T12" fmla="*/ 82 w 155"/>
                <a:gd name="T13" fmla="*/ 234 h 603"/>
                <a:gd name="T14" fmla="*/ 106 w 155"/>
                <a:gd name="T15" fmla="*/ 302 h 603"/>
                <a:gd name="T16" fmla="*/ 110 w 155"/>
                <a:gd name="T17" fmla="*/ 377 h 603"/>
                <a:gd name="T18" fmla="*/ 97 w 155"/>
                <a:gd name="T19" fmla="*/ 447 h 603"/>
                <a:gd name="T20" fmla="*/ 77 w 155"/>
                <a:gd name="T21" fmla="*/ 515 h 603"/>
                <a:gd name="T22" fmla="*/ 66 w 155"/>
                <a:gd name="T23" fmla="*/ 539 h 603"/>
                <a:gd name="T24" fmla="*/ 53 w 155"/>
                <a:gd name="T25" fmla="*/ 558 h 603"/>
                <a:gd name="T26" fmla="*/ 23 w 155"/>
                <a:gd name="T27" fmla="*/ 599 h 603"/>
                <a:gd name="T28" fmla="*/ 10 w 155"/>
                <a:gd name="T29" fmla="*/ 603 h 603"/>
                <a:gd name="T30" fmla="*/ 6 w 155"/>
                <a:gd name="T31" fmla="*/ 590 h 603"/>
                <a:gd name="T32" fmla="*/ 34 w 155"/>
                <a:gd name="T33" fmla="*/ 502 h 603"/>
                <a:gd name="T34" fmla="*/ 64 w 155"/>
                <a:gd name="T35" fmla="*/ 374 h 603"/>
                <a:gd name="T36" fmla="*/ 66 w 155"/>
                <a:gd name="T37" fmla="*/ 311 h 603"/>
                <a:gd name="T38" fmla="*/ 61 w 155"/>
                <a:gd name="T39" fmla="*/ 283 h 603"/>
                <a:gd name="T40" fmla="*/ 48 w 155"/>
                <a:gd name="T41" fmla="*/ 255 h 603"/>
                <a:gd name="T42" fmla="*/ 4 w 155"/>
                <a:gd name="T43" fmla="*/ 161 h 603"/>
                <a:gd name="T44" fmla="*/ 0 w 155"/>
                <a:gd name="T45" fmla="*/ 59 h 603"/>
                <a:gd name="T46" fmla="*/ 16 w 155"/>
                <a:gd name="T47" fmla="*/ 39 h 603"/>
                <a:gd name="T48" fmla="*/ 51 w 155"/>
                <a:gd name="T49" fmla="*/ 23 h 603"/>
                <a:gd name="T50" fmla="*/ 126 w 155"/>
                <a:gd name="T51" fmla="*/ 0 h 603"/>
                <a:gd name="T52" fmla="*/ 152 w 155"/>
                <a:gd name="T53" fmla="*/ 13 h 603"/>
                <a:gd name="T54" fmla="*/ 155 w 155"/>
                <a:gd name="T55" fmla="*/ 24 h 603"/>
                <a:gd name="T56" fmla="*/ 119 w 155"/>
                <a:gd name="T57" fmla="*/ 32 h 603"/>
                <a:gd name="T58" fmla="*/ 119 w 155"/>
                <a:gd name="T59" fmla="*/ 3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603">
                  <a:moveTo>
                    <a:pt x="119" y="32"/>
                  </a:moveTo>
                  <a:lnTo>
                    <a:pt x="35" y="70"/>
                  </a:lnTo>
                  <a:lnTo>
                    <a:pt x="23" y="110"/>
                  </a:lnTo>
                  <a:lnTo>
                    <a:pt x="32" y="152"/>
                  </a:lnTo>
                  <a:lnTo>
                    <a:pt x="42" y="172"/>
                  </a:lnTo>
                  <a:lnTo>
                    <a:pt x="54" y="192"/>
                  </a:lnTo>
                  <a:lnTo>
                    <a:pt x="82" y="234"/>
                  </a:lnTo>
                  <a:lnTo>
                    <a:pt x="106" y="302"/>
                  </a:lnTo>
                  <a:lnTo>
                    <a:pt x="110" y="377"/>
                  </a:lnTo>
                  <a:lnTo>
                    <a:pt x="97" y="447"/>
                  </a:lnTo>
                  <a:lnTo>
                    <a:pt x="77" y="515"/>
                  </a:lnTo>
                  <a:lnTo>
                    <a:pt x="66" y="539"/>
                  </a:lnTo>
                  <a:lnTo>
                    <a:pt x="53" y="558"/>
                  </a:lnTo>
                  <a:lnTo>
                    <a:pt x="23" y="599"/>
                  </a:lnTo>
                  <a:lnTo>
                    <a:pt x="10" y="603"/>
                  </a:lnTo>
                  <a:lnTo>
                    <a:pt x="6" y="590"/>
                  </a:lnTo>
                  <a:lnTo>
                    <a:pt x="34" y="502"/>
                  </a:lnTo>
                  <a:lnTo>
                    <a:pt x="64" y="374"/>
                  </a:lnTo>
                  <a:lnTo>
                    <a:pt x="66" y="311"/>
                  </a:lnTo>
                  <a:lnTo>
                    <a:pt x="61" y="283"/>
                  </a:lnTo>
                  <a:lnTo>
                    <a:pt x="48" y="255"/>
                  </a:lnTo>
                  <a:lnTo>
                    <a:pt x="4" y="161"/>
                  </a:lnTo>
                  <a:lnTo>
                    <a:pt x="0" y="59"/>
                  </a:lnTo>
                  <a:lnTo>
                    <a:pt x="16" y="39"/>
                  </a:lnTo>
                  <a:lnTo>
                    <a:pt x="51" y="23"/>
                  </a:lnTo>
                  <a:lnTo>
                    <a:pt x="126" y="0"/>
                  </a:lnTo>
                  <a:lnTo>
                    <a:pt x="152" y="13"/>
                  </a:lnTo>
                  <a:lnTo>
                    <a:pt x="155" y="24"/>
                  </a:lnTo>
                  <a:lnTo>
                    <a:pt x="119" y="32"/>
                  </a:lnTo>
                  <a:lnTo>
                    <a:pt x="11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7" name="Freeform 81"/>
            <p:cNvSpPr>
              <a:spLocks/>
            </p:cNvSpPr>
            <p:nvPr/>
          </p:nvSpPr>
          <p:spPr bwMode="auto">
            <a:xfrm>
              <a:off x="520" y="1751"/>
              <a:ext cx="41" cy="11"/>
            </a:xfrm>
            <a:custGeom>
              <a:avLst/>
              <a:gdLst>
                <a:gd name="T0" fmla="*/ 9 w 165"/>
                <a:gd name="T1" fmla="*/ 0 h 45"/>
                <a:gd name="T2" fmla="*/ 29 w 165"/>
                <a:gd name="T3" fmla="*/ 0 h 45"/>
                <a:gd name="T4" fmla="*/ 123 w 165"/>
                <a:gd name="T5" fmla="*/ 19 h 45"/>
                <a:gd name="T6" fmla="*/ 159 w 165"/>
                <a:gd name="T7" fmla="*/ 28 h 45"/>
                <a:gd name="T8" fmla="*/ 165 w 165"/>
                <a:gd name="T9" fmla="*/ 36 h 45"/>
                <a:gd name="T10" fmla="*/ 158 w 165"/>
                <a:gd name="T11" fmla="*/ 43 h 45"/>
                <a:gd name="T12" fmla="*/ 118 w 165"/>
                <a:gd name="T13" fmla="*/ 45 h 45"/>
                <a:gd name="T14" fmla="*/ 29 w 165"/>
                <a:gd name="T15" fmla="*/ 26 h 45"/>
                <a:gd name="T16" fmla="*/ 9 w 165"/>
                <a:gd name="T17" fmla="*/ 18 h 45"/>
                <a:gd name="T18" fmla="*/ 0 w 165"/>
                <a:gd name="T19" fmla="*/ 9 h 45"/>
                <a:gd name="T20" fmla="*/ 9 w 165"/>
                <a:gd name="T21" fmla="*/ 0 h 45"/>
                <a:gd name="T22" fmla="*/ 9 w 165"/>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45">
                  <a:moveTo>
                    <a:pt x="9" y="0"/>
                  </a:moveTo>
                  <a:lnTo>
                    <a:pt x="29" y="0"/>
                  </a:lnTo>
                  <a:lnTo>
                    <a:pt x="123" y="19"/>
                  </a:lnTo>
                  <a:lnTo>
                    <a:pt x="159" y="28"/>
                  </a:lnTo>
                  <a:lnTo>
                    <a:pt x="165" y="36"/>
                  </a:lnTo>
                  <a:lnTo>
                    <a:pt x="158" y="43"/>
                  </a:lnTo>
                  <a:lnTo>
                    <a:pt x="118" y="45"/>
                  </a:lnTo>
                  <a:lnTo>
                    <a:pt x="29" y="26"/>
                  </a:lnTo>
                  <a:lnTo>
                    <a:pt x="9" y="18"/>
                  </a:lnTo>
                  <a:lnTo>
                    <a:pt x="0" y="9"/>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8" name="Freeform 82"/>
            <p:cNvSpPr>
              <a:spLocks/>
            </p:cNvSpPr>
            <p:nvPr/>
          </p:nvSpPr>
          <p:spPr bwMode="auto">
            <a:xfrm>
              <a:off x="570" y="1761"/>
              <a:ext cx="16" cy="82"/>
            </a:xfrm>
            <a:custGeom>
              <a:avLst/>
              <a:gdLst>
                <a:gd name="T0" fmla="*/ 16 w 66"/>
                <a:gd name="T1" fmla="*/ 7 h 325"/>
                <a:gd name="T2" fmla="*/ 22 w 66"/>
                <a:gd name="T3" fmla="*/ 77 h 325"/>
                <a:gd name="T4" fmla="*/ 36 w 66"/>
                <a:gd name="T5" fmla="*/ 136 h 325"/>
                <a:gd name="T6" fmla="*/ 62 w 66"/>
                <a:gd name="T7" fmla="*/ 265 h 325"/>
                <a:gd name="T8" fmla="*/ 66 w 66"/>
                <a:gd name="T9" fmla="*/ 308 h 325"/>
                <a:gd name="T10" fmla="*/ 61 w 66"/>
                <a:gd name="T11" fmla="*/ 321 h 325"/>
                <a:gd name="T12" fmla="*/ 51 w 66"/>
                <a:gd name="T13" fmla="*/ 325 h 325"/>
                <a:gd name="T14" fmla="*/ 35 w 66"/>
                <a:gd name="T15" fmla="*/ 308 h 325"/>
                <a:gd name="T16" fmla="*/ 32 w 66"/>
                <a:gd name="T17" fmla="*/ 269 h 325"/>
                <a:gd name="T18" fmla="*/ 24 w 66"/>
                <a:gd name="T19" fmla="*/ 199 h 325"/>
                <a:gd name="T20" fmla="*/ 13 w 66"/>
                <a:gd name="T21" fmla="*/ 138 h 325"/>
                <a:gd name="T22" fmla="*/ 0 w 66"/>
                <a:gd name="T23" fmla="*/ 7 h 325"/>
                <a:gd name="T24" fmla="*/ 8 w 66"/>
                <a:gd name="T25" fmla="*/ 0 h 325"/>
                <a:gd name="T26" fmla="*/ 16 w 66"/>
                <a:gd name="T27" fmla="*/ 7 h 325"/>
                <a:gd name="T28" fmla="*/ 16 w 66"/>
                <a:gd name="T29" fmla="*/ 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25">
                  <a:moveTo>
                    <a:pt x="16" y="7"/>
                  </a:moveTo>
                  <a:lnTo>
                    <a:pt x="22" y="77"/>
                  </a:lnTo>
                  <a:lnTo>
                    <a:pt x="36" y="136"/>
                  </a:lnTo>
                  <a:lnTo>
                    <a:pt x="62" y="265"/>
                  </a:lnTo>
                  <a:lnTo>
                    <a:pt x="66" y="308"/>
                  </a:lnTo>
                  <a:lnTo>
                    <a:pt x="61" y="321"/>
                  </a:lnTo>
                  <a:lnTo>
                    <a:pt x="51" y="325"/>
                  </a:lnTo>
                  <a:lnTo>
                    <a:pt x="35" y="308"/>
                  </a:lnTo>
                  <a:lnTo>
                    <a:pt x="32" y="269"/>
                  </a:lnTo>
                  <a:lnTo>
                    <a:pt x="24" y="199"/>
                  </a:lnTo>
                  <a:lnTo>
                    <a:pt x="13" y="138"/>
                  </a:lnTo>
                  <a:lnTo>
                    <a:pt x="0" y="7"/>
                  </a:lnTo>
                  <a:lnTo>
                    <a:pt x="8" y="0"/>
                  </a:lnTo>
                  <a:lnTo>
                    <a:pt x="16" y="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59" name="Freeform 83"/>
            <p:cNvSpPr>
              <a:spLocks/>
            </p:cNvSpPr>
            <p:nvPr/>
          </p:nvSpPr>
          <p:spPr bwMode="auto">
            <a:xfrm>
              <a:off x="593" y="1909"/>
              <a:ext cx="38" cy="190"/>
            </a:xfrm>
            <a:custGeom>
              <a:avLst/>
              <a:gdLst>
                <a:gd name="T0" fmla="*/ 31 w 151"/>
                <a:gd name="T1" fmla="*/ 15 h 759"/>
                <a:gd name="T2" fmla="*/ 41 w 151"/>
                <a:gd name="T3" fmla="*/ 105 h 759"/>
                <a:gd name="T4" fmla="*/ 63 w 151"/>
                <a:gd name="T5" fmla="*/ 182 h 759"/>
                <a:gd name="T6" fmla="*/ 85 w 151"/>
                <a:gd name="T7" fmla="*/ 259 h 759"/>
                <a:gd name="T8" fmla="*/ 104 w 151"/>
                <a:gd name="T9" fmla="*/ 348 h 759"/>
                <a:gd name="T10" fmla="*/ 151 w 151"/>
                <a:gd name="T11" fmla="*/ 729 h 759"/>
                <a:gd name="T12" fmla="*/ 149 w 151"/>
                <a:gd name="T13" fmla="*/ 749 h 759"/>
                <a:gd name="T14" fmla="*/ 133 w 151"/>
                <a:gd name="T15" fmla="*/ 759 h 759"/>
                <a:gd name="T16" fmla="*/ 116 w 151"/>
                <a:gd name="T17" fmla="*/ 758 h 759"/>
                <a:gd name="T18" fmla="*/ 103 w 151"/>
                <a:gd name="T19" fmla="*/ 741 h 759"/>
                <a:gd name="T20" fmla="*/ 83 w 151"/>
                <a:gd name="T21" fmla="*/ 640 h 759"/>
                <a:gd name="T22" fmla="*/ 75 w 151"/>
                <a:gd name="T23" fmla="*/ 551 h 759"/>
                <a:gd name="T24" fmla="*/ 60 w 151"/>
                <a:gd name="T25" fmla="*/ 355 h 759"/>
                <a:gd name="T26" fmla="*/ 44 w 151"/>
                <a:gd name="T27" fmla="*/ 264 h 759"/>
                <a:gd name="T28" fmla="*/ 24 w 151"/>
                <a:gd name="T29" fmla="*/ 185 h 759"/>
                <a:gd name="T30" fmla="*/ 0 w 151"/>
                <a:gd name="T31" fmla="*/ 15 h 759"/>
                <a:gd name="T32" fmla="*/ 3 w 151"/>
                <a:gd name="T33" fmla="*/ 4 h 759"/>
                <a:gd name="T34" fmla="*/ 15 w 151"/>
                <a:gd name="T35" fmla="*/ 0 h 759"/>
                <a:gd name="T36" fmla="*/ 31 w 151"/>
                <a:gd name="T37" fmla="*/ 15 h 759"/>
                <a:gd name="T38" fmla="*/ 31 w 151"/>
                <a:gd name="T39" fmla="*/ 1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759">
                  <a:moveTo>
                    <a:pt x="31" y="15"/>
                  </a:moveTo>
                  <a:lnTo>
                    <a:pt x="41" y="105"/>
                  </a:lnTo>
                  <a:lnTo>
                    <a:pt x="63" y="182"/>
                  </a:lnTo>
                  <a:lnTo>
                    <a:pt x="85" y="259"/>
                  </a:lnTo>
                  <a:lnTo>
                    <a:pt x="104" y="348"/>
                  </a:lnTo>
                  <a:lnTo>
                    <a:pt x="151" y="729"/>
                  </a:lnTo>
                  <a:lnTo>
                    <a:pt x="149" y="749"/>
                  </a:lnTo>
                  <a:lnTo>
                    <a:pt x="133" y="759"/>
                  </a:lnTo>
                  <a:lnTo>
                    <a:pt x="116" y="758"/>
                  </a:lnTo>
                  <a:lnTo>
                    <a:pt x="103" y="741"/>
                  </a:lnTo>
                  <a:lnTo>
                    <a:pt x="83" y="640"/>
                  </a:lnTo>
                  <a:lnTo>
                    <a:pt x="75" y="551"/>
                  </a:lnTo>
                  <a:lnTo>
                    <a:pt x="60" y="355"/>
                  </a:lnTo>
                  <a:lnTo>
                    <a:pt x="44" y="264"/>
                  </a:lnTo>
                  <a:lnTo>
                    <a:pt x="24" y="185"/>
                  </a:lnTo>
                  <a:lnTo>
                    <a:pt x="0" y="15"/>
                  </a:lnTo>
                  <a:lnTo>
                    <a:pt x="3" y="4"/>
                  </a:lnTo>
                  <a:lnTo>
                    <a:pt x="15" y="0"/>
                  </a:lnTo>
                  <a:lnTo>
                    <a:pt x="31" y="15"/>
                  </a:lnTo>
                  <a:lnTo>
                    <a:pt x="3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0" name="Freeform 84"/>
            <p:cNvSpPr>
              <a:spLocks/>
            </p:cNvSpPr>
            <p:nvPr/>
          </p:nvSpPr>
          <p:spPr bwMode="auto">
            <a:xfrm>
              <a:off x="409" y="2030"/>
              <a:ext cx="205" cy="73"/>
            </a:xfrm>
            <a:custGeom>
              <a:avLst/>
              <a:gdLst>
                <a:gd name="T0" fmla="*/ 34 w 822"/>
                <a:gd name="T1" fmla="*/ 1 h 289"/>
                <a:gd name="T2" fmla="*/ 96 w 822"/>
                <a:gd name="T3" fmla="*/ 26 h 289"/>
                <a:gd name="T4" fmla="*/ 154 w 822"/>
                <a:gd name="T5" fmla="*/ 47 h 289"/>
                <a:gd name="T6" fmla="*/ 209 w 822"/>
                <a:gd name="T7" fmla="*/ 63 h 289"/>
                <a:gd name="T8" fmla="*/ 262 w 822"/>
                <a:gd name="T9" fmla="*/ 78 h 289"/>
                <a:gd name="T10" fmla="*/ 368 w 822"/>
                <a:gd name="T11" fmla="*/ 110 h 289"/>
                <a:gd name="T12" fmla="*/ 424 w 822"/>
                <a:gd name="T13" fmla="*/ 130 h 289"/>
                <a:gd name="T14" fmla="*/ 488 w 822"/>
                <a:gd name="T15" fmla="*/ 155 h 289"/>
                <a:gd name="T16" fmla="*/ 557 w 822"/>
                <a:gd name="T17" fmla="*/ 173 h 289"/>
                <a:gd name="T18" fmla="*/ 620 w 822"/>
                <a:gd name="T19" fmla="*/ 187 h 289"/>
                <a:gd name="T20" fmla="*/ 755 w 822"/>
                <a:gd name="T21" fmla="*/ 218 h 289"/>
                <a:gd name="T22" fmla="*/ 805 w 822"/>
                <a:gd name="T23" fmla="*/ 239 h 289"/>
                <a:gd name="T24" fmla="*/ 821 w 822"/>
                <a:gd name="T25" fmla="*/ 252 h 289"/>
                <a:gd name="T26" fmla="*/ 822 w 822"/>
                <a:gd name="T27" fmla="*/ 271 h 289"/>
                <a:gd name="T28" fmla="*/ 811 w 822"/>
                <a:gd name="T29" fmla="*/ 287 h 289"/>
                <a:gd name="T30" fmla="*/ 789 w 822"/>
                <a:gd name="T31" fmla="*/ 289 h 289"/>
                <a:gd name="T32" fmla="*/ 738 w 822"/>
                <a:gd name="T33" fmla="*/ 271 h 289"/>
                <a:gd name="T34" fmla="*/ 666 w 822"/>
                <a:gd name="T35" fmla="*/ 254 h 289"/>
                <a:gd name="T36" fmla="*/ 603 w 822"/>
                <a:gd name="T37" fmla="*/ 240 h 289"/>
                <a:gd name="T38" fmla="*/ 469 w 822"/>
                <a:gd name="T39" fmla="*/ 208 h 289"/>
                <a:gd name="T40" fmla="*/ 407 w 822"/>
                <a:gd name="T41" fmla="*/ 183 h 289"/>
                <a:gd name="T42" fmla="*/ 350 w 822"/>
                <a:gd name="T43" fmla="*/ 162 h 289"/>
                <a:gd name="T44" fmla="*/ 294 w 822"/>
                <a:gd name="T45" fmla="*/ 144 h 289"/>
                <a:gd name="T46" fmla="*/ 243 w 822"/>
                <a:gd name="T47" fmla="*/ 126 h 289"/>
                <a:gd name="T48" fmla="*/ 190 w 822"/>
                <a:gd name="T49" fmla="*/ 110 h 289"/>
                <a:gd name="T50" fmla="*/ 135 w 822"/>
                <a:gd name="T51" fmla="*/ 92 h 289"/>
                <a:gd name="T52" fmla="*/ 77 w 822"/>
                <a:gd name="T53" fmla="*/ 71 h 289"/>
                <a:gd name="T54" fmla="*/ 14 w 822"/>
                <a:gd name="T55" fmla="*/ 45 h 289"/>
                <a:gd name="T56" fmla="*/ 0 w 822"/>
                <a:gd name="T57" fmla="*/ 31 h 289"/>
                <a:gd name="T58" fmla="*/ 1 w 822"/>
                <a:gd name="T59" fmla="*/ 12 h 289"/>
                <a:gd name="T60" fmla="*/ 14 w 822"/>
                <a:gd name="T61" fmla="*/ 0 h 289"/>
                <a:gd name="T62" fmla="*/ 34 w 822"/>
                <a:gd name="T63" fmla="*/ 1 h 289"/>
                <a:gd name="T64" fmla="*/ 34 w 822"/>
                <a:gd name="T65" fmla="*/ 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2" h="289">
                  <a:moveTo>
                    <a:pt x="34" y="1"/>
                  </a:moveTo>
                  <a:lnTo>
                    <a:pt x="96" y="26"/>
                  </a:lnTo>
                  <a:lnTo>
                    <a:pt x="154" y="47"/>
                  </a:lnTo>
                  <a:lnTo>
                    <a:pt x="209" y="63"/>
                  </a:lnTo>
                  <a:lnTo>
                    <a:pt x="262" y="78"/>
                  </a:lnTo>
                  <a:lnTo>
                    <a:pt x="368" y="110"/>
                  </a:lnTo>
                  <a:lnTo>
                    <a:pt x="424" y="130"/>
                  </a:lnTo>
                  <a:lnTo>
                    <a:pt x="488" y="155"/>
                  </a:lnTo>
                  <a:lnTo>
                    <a:pt x="557" y="173"/>
                  </a:lnTo>
                  <a:lnTo>
                    <a:pt x="620" y="187"/>
                  </a:lnTo>
                  <a:lnTo>
                    <a:pt x="755" y="218"/>
                  </a:lnTo>
                  <a:lnTo>
                    <a:pt x="805" y="239"/>
                  </a:lnTo>
                  <a:lnTo>
                    <a:pt x="821" y="252"/>
                  </a:lnTo>
                  <a:lnTo>
                    <a:pt x="822" y="271"/>
                  </a:lnTo>
                  <a:lnTo>
                    <a:pt x="811" y="287"/>
                  </a:lnTo>
                  <a:lnTo>
                    <a:pt x="789" y="289"/>
                  </a:lnTo>
                  <a:lnTo>
                    <a:pt x="738" y="271"/>
                  </a:lnTo>
                  <a:lnTo>
                    <a:pt x="666" y="254"/>
                  </a:lnTo>
                  <a:lnTo>
                    <a:pt x="603" y="240"/>
                  </a:lnTo>
                  <a:lnTo>
                    <a:pt x="469" y="208"/>
                  </a:lnTo>
                  <a:lnTo>
                    <a:pt x="407" y="183"/>
                  </a:lnTo>
                  <a:lnTo>
                    <a:pt x="350" y="162"/>
                  </a:lnTo>
                  <a:lnTo>
                    <a:pt x="294" y="144"/>
                  </a:lnTo>
                  <a:lnTo>
                    <a:pt x="243" y="126"/>
                  </a:lnTo>
                  <a:lnTo>
                    <a:pt x="190" y="110"/>
                  </a:lnTo>
                  <a:lnTo>
                    <a:pt x="135" y="92"/>
                  </a:lnTo>
                  <a:lnTo>
                    <a:pt x="77" y="71"/>
                  </a:lnTo>
                  <a:lnTo>
                    <a:pt x="14" y="45"/>
                  </a:lnTo>
                  <a:lnTo>
                    <a:pt x="0" y="31"/>
                  </a:lnTo>
                  <a:lnTo>
                    <a:pt x="1" y="12"/>
                  </a:lnTo>
                  <a:lnTo>
                    <a:pt x="14" y="0"/>
                  </a:lnTo>
                  <a:lnTo>
                    <a:pt x="34"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1" name="Freeform 85"/>
            <p:cNvSpPr>
              <a:spLocks/>
            </p:cNvSpPr>
            <p:nvPr/>
          </p:nvSpPr>
          <p:spPr bwMode="auto">
            <a:xfrm>
              <a:off x="550" y="1832"/>
              <a:ext cx="26" cy="35"/>
            </a:xfrm>
            <a:custGeom>
              <a:avLst/>
              <a:gdLst>
                <a:gd name="T0" fmla="*/ 29 w 105"/>
                <a:gd name="T1" fmla="*/ 11 h 141"/>
                <a:gd name="T2" fmla="*/ 19 w 105"/>
                <a:gd name="T3" fmla="*/ 35 h 141"/>
                <a:gd name="T4" fmla="*/ 29 w 105"/>
                <a:gd name="T5" fmla="*/ 49 h 141"/>
                <a:gd name="T6" fmla="*/ 43 w 105"/>
                <a:gd name="T7" fmla="*/ 56 h 141"/>
                <a:gd name="T8" fmla="*/ 75 w 105"/>
                <a:gd name="T9" fmla="*/ 73 h 141"/>
                <a:gd name="T10" fmla="*/ 105 w 105"/>
                <a:gd name="T11" fmla="*/ 131 h 141"/>
                <a:gd name="T12" fmla="*/ 100 w 105"/>
                <a:gd name="T13" fmla="*/ 141 h 141"/>
                <a:gd name="T14" fmla="*/ 91 w 105"/>
                <a:gd name="T15" fmla="*/ 137 h 141"/>
                <a:gd name="T16" fmla="*/ 65 w 105"/>
                <a:gd name="T17" fmla="*/ 83 h 141"/>
                <a:gd name="T18" fmla="*/ 0 w 105"/>
                <a:gd name="T19" fmla="*/ 43 h 141"/>
                <a:gd name="T20" fmla="*/ 4 w 105"/>
                <a:gd name="T21" fmla="*/ 19 h 141"/>
                <a:gd name="T22" fmla="*/ 20 w 105"/>
                <a:gd name="T23" fmla="*/ 0 h 141"/>
                <a:gd name="T24" fmla="*/ 30 w 105"/>
                <a:gd name="T25" fmla="*/ 1 h 141"/>
                <a:gd name="T26" fmla="*/ 29 w 105"/>
                <a:gd name="T27" fmla="*/ 11 h 141"/>
                <a:gd name="T28" fmla="*/ 29 w 105"/>
                <a:gd name="T29"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41">
                  <a:moveTo>
                    <a:pt x="29" y="11"/>
                  </a:moveTo>
                  <a:lnTo>
                    <a:pt x="19" y="35"/>
                  </a:lnTo>
                  <a:lnTo>
                    <a:pt x="29" y="49"/>
                  </a:lnTo>
                  <a:lnTo>
                    <a:pt x="43" y="56"/>
                  </a:lnTo>
                  <a:lnTo>
                    <a:pt x="75" y="73"/>
                  </a:lnTo>
                  <a:lnTo>
                    <a:pt x="105" y="131"/>
                  </a:lnTo>
                  <a:lnTo>
                    <a:pt x="100" y="141"/>
                  </a:lnTo>
                  <a:lnTo>
                    <a:pt x="91" y="137"/>
                  </a:lnTo>
                  <a:lnTo>
                    <a:pt x="65" y="83"/>
                  </a:lnTo>
                  <a:lnTo>
                    <a:pt x="0" y="43"/>
                  </a:lnTo>
                  <a:lnTo>
                    <a:pt x="4" y="19"/>
                  </a:lnTo>
                  <a:lnTo>
                    <a:pt x="20" y="0"/>
                  </a:lnTo>
                  <a:lnTo>
                    <a:pt x="30" y="1"/>
                  </a:lnTo>
                  <a:lnTo>
                    <a:pt x="29" y="11"/>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2" name="Freeform 86"/>
            <p:cNvSpPr>
              <a:spLocks/>
            </p:cNvSpPr>
            <p:nvPr/>
          </p:nvSpPr>
          <p:spPr bwMode="auto">
            <a:xfrm>
              <a:off x="589" y="1821"/>
              <a:ext cx="36" cy="88"/>
            </a:xfrm>
            <a:custGeom>
              <a:avLst/>
              <a:gdLst>
                <a:gd name="T0" fmla="*/ 8 w 146"/>
                <a:gd name="T1" fmla="*/ 0 h 351"/>
                <a:gd name="T2" fmla="*/ 48 w 146"/>
                <a:gd name="T3" fmla="*/ 20 h 351"/>
                <a:gd name="T4" fmla="*/ 74 w 146"/>
                <a:gd name="T5" fmla="*/ 58 h 351"/>
                <a:gd name="T6" fmla="*/ 132 w 146"/>
                <a:gd name="T7" fmla="*/ 117 h 351"/>
                <a:gd name="T8" fmla="*/ 123 w 146"/>
                <a:gd name="T9" fmla="*/ 159 h 351"/>
                <a:gd name="T10" fmla="*/ 127 w 146"/>
                <a:gd name="T11" fmla="*/ 179 h 351"/>
                <a:gd name="T12" fmla="*/ 137 w 146"/>
                <a:gd name="T13" fmla="*/ 195 h 351"/>
                <a:gd name="T14" fmla="*/ 146 w 146"/>
                <a:gd name="T15" fmla="*/ 232 h 351"/>
                <a:gd name="T16" fmla="*/ 132 w 146"/>
                <a:gd name="T17" fmla="*/ 271 h 351"/>
                <a:gd name="T18" fmla="*/ 115 w 146"/>
                <a:gd name="T19" fmla="*/ 307 h 351"/>
                <a:gd name="T20" fmla="*/ 91 w 146"/>
                <a:gd name="T21" fmla="*/ 334 h 351"/>
                <a:gd name="T22" fmla="*/ 56 w 146"/>
                <a:gd name="T23" fmla="*/ 351 h 351"/>
                <a:gd name="T24" fmla="*/ 47 w 146"/>
                <a:gd name="T25" fmla="*/ 344 h 351"/>
                <a:gd name="T26" fmla="*/ 54 w 146"/>
                <a:gd name="T27" fmla="*/ 336 h 351"/>
                <a:gd name="T28" fmla="*/ 80 w 146"/>
                <a:gd name="T29" fmla="*/ 320 h 351"/>
                <a:gd name="T30" fmla="*/ 95 w 146"/>
                <a:gd name="T31" fmla="*/ 293 h 351"/>
                <a:gd name="T32" fmla="*/ 113 w 146"/>
                <a:gd name="T33" fmla="*/ 222 h 351"/>
                <a:gd name="T34" fmla="*/ 112 w 146"/>
                <a:gd name="T35" fmla="*/ 206 h 351"/>
                <a:gd name="T36" fmla="*/ 104 w 146"/>
                <a:gd name="T37" fmla="*/ 190 h 351"/>
                <a:gd name="T38" fmla="*/ 90 w 146"/>
                <a:gd name="T39" fmla="*/ 159 h 351"/>
                <a:gd name="T40" fmla="*/ 105 w 146"/>
                <a:gd name="T41" fmla="*/ 140 h 351"/>
                <a:gd name="T42" fmla="*/ 115 w 146"/>
                <a:gd name="T43" fmla="*/ 121 h 351"/>
                <a:gd name="T44" fmla="*/ 105 w 146"/>
                <a:gd name="T45" fmla="*/ 103 h 351"/>
                <a:gd name="T46" fmla="*/ 91 w 146"/>
                <a:gd name="T47" fmla="*/ 91 h 351"/>
                <a:gd name="T48" fmla="*/ 61 w 146"/>
                <a:gd name="T49" fmla="*/ 64 h 351"/>
                <a:gd name="T50" fmla="*/ 40 w 146"/>
                <a:gd name="T51" fmla="*/ 31 h 351"/>
                <a:gd name="T52" fmla="*/ 26 w 146"/>
                <a:gd name="T53" fmla="*/ 20 h 351"/>
                <a:gd name="T54" fmla="*/ 7 w 146"/>
                <a:gd name="T55" fmla="*/ 15 h 351"/>
                <a:gd name="T56" fmla="*/ 0 w 146"/>
                <a:gd name="T57" fmla="*/ 6 h 351"/>
                <a:gd name="T58" fmla="*/ 8 w 146"/>
                <a:gd name="T59" fmla="*/ 0 h 351"/>
                <a:gd name="T60" fmla="*/ 8 w 146"/>
                <a:gd name="T6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351">
                  <a:moveTo>
                    <a:pt x="8" y="0"/>
                  </a:moveTo>
                  <a:lnTo>
                    <a:pt x="48" y="20"/>
                  </a:lnTo>
                  <a:lnTo>
                    <a:pt x="74" y="58"/>
                  </a:lnTo>
                  <a:lnTo>
                    <a:pt x="132" y="117"/>
                  </a:lnTo>
                  <a:lnTo>
                    <a:pt x="123" y="159"/>
                  </a:lnTo>
                  <a:lnTo>
                    <a:pt x="127" y="179"/>
                  </a:lnTo>
                  <a:lnTo>
                    <a:pt x="137" y="195"/>
                  </a:lnTo>
                  <a:lnTo>
                    <a:pt x="146" y="232"/>
                  </a:lnTo>
                  <a:lnTo>
                    <a:pt x="132" y="271"/>
                  </a:lnTo>
                  <a:lnTo>
                    <a:pt x="115" y="307"/>
                  </a:lnTo>
                  <a:lnTo>
                    <a:pt x="91" y="334"/>
                  </a:lnTo>
                  <a:lnTo>
                    <a:pt x="56" y="351"/>
                  </a:lnTo>
                  <a:lnTo>
                    <a:pt x="47" y="344"/>
                  </a:lnTo>
                  <a:lnTo>
                    <a:pt x="54" y="336"/>
                  </a:lnTo>
                  <a:lnTo>
                    <a:pt x="80" y="320"/>
                  </a:lnTo>
                  <a:lnTo>
                    <a:pt x="95" y="293"/>
                  </a:lnTo>
                  <a:lnTo>
                    <a:pt x="113" y="222"/>
                  </a:lnTo>
                  <a:lnTo>
                    <a:pt x="112" y="206"/>
                  </a:lnTo>
                  <a:lnTo>
                    <a:pt x="104" y="190"/>
                  </a:lnTo>
                  <a:lnTo>
                    <a:pt x="90" y="159"/>
                  </a:lnTo>
                  <a:lnTo>
                    <a:pt x="105" y="140"/>
                  </a:lnTo>
                  <a:lnTo>
                    <a:pt x="115" y="121"/>
                  </a:lnTo>
                  <a:lnTo>
                    <a:pt x="105" y="103"/>
                  </a:lnTo>
                  <a:lnTo>
                    <a:pt x="91" y="91"/>
                  </a:lnTo>
                  <a:lnTo>
                    <a:pt x="61" y="64"/>
                  </a:lnTo>
                  <a:lnTo>
                    <a:pt x="40" y="31"/>
                  </a:lnTo>
                  <a:lnTo>
                    <a:pt x="26" y="20"/>
                  </a:lnTo>
                  <a:lnTo>
                    <a:pt x="7" y="15"/>
                  </a:lnTo>
                  <a:lnTo>
                    <a:pt x="0" y="6"/>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3" name="Freeform 87"/>
            <p:cNvSpPr>
              <a:spLocks/>
            </p:cNvSpPr>
            <p:nvPr/>
          </p:nvSpPr>
          <p:spPr bwMode="auto">
            <a:xfrm>
              <a:off x="573" y="1856"/>
              <a:ext cx="8" cy="21"/>
            </a:xfrm>
            <a:custGeom>
              <a:avLst/>
              <a:gdLst>
                <a:gd name="T0" fmla="*/ 24 w 31"/>
                <a:gd name="T1" fmla="*/ 9 h 83"/>
                <a:gd name="T2" fmla="*/ 31 w 31"/>
                <a:gd name="T3" fmla="*/ 67 h 83"/>
                <a:gd name="T4" fmla="*/ 23 w 31"/>
                <a:gd name="T5" fmla="*/ 83 h 83"/>
                <a:gd name="T6" fmla="*/ 5 w 31"/>
                <a:gd name="T7" fmla="*/ 76 h 83"/>
                <a:gd name="T8" fmla="*/ 0 w 31"/>
                <a:gd name="T9" fmla="*/ 40 h 83"/>
                <a:gd name="T10" fmla="*/ 8 w 31"/>
                <a:gd name="T11" fmla="*/ 6 h 83"/>
                <a:gd name="T12" fmla="*/ 18 w 31"/>
                <a:gd name="T13" fmla="*/ 0 h 83"/>
                <a:gd name="T14" fmla="*/ 24 w 31"/>
                <a:gd name="T15" fmla="*/ 9 h 83"/>
                <a:gd name="T16" fmla="*/ 24 w 31"/>
                <a:gd name="T17"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3">
                  <a:moveTo>
                    <a:pt x="24" y="9"/>
                  </a:moveTo>
                  <a:lnTo>
                    <a:pt x="31" y="67"/>
                  </a:lnTo>
                  <a:lnTo>
                    <a:pt x="23" y="83"/>
                  </a:lnTo>
                  <a:lnTo>
                    <a:pt x="5" y="76"/>
                  </a:lnTo>
                  <a:lnTo>
                    <a:pt x="0" y="40"/>
                  </a:lnTo>
                  <a:lnTo>
                    <a:pt x="8" y="6"/>
                  </a:lnTo>
                  <a:lnTo>
                    <a:pt x="18" y="0"/>
                  </a:lnTo>
                  <a:lnTo>
                    <a:pt x="24" y="9"/>
                  </a:ln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4" name="Freeform 88"/>
            <p:cNvSpPr>
              <a:spLocks/>
            </p:cNvSpPr>
            <p:nvPr/>
          </p:nvSpPr>
          <p:spPr bwMode="auto">
            <a:xfrm>
              <a:off x="539" y="1855"/>
              <a:ext cx="49" cy="44"/>
            </a:xfrm>
            <a:custGeom>
              <a:avLst/>
              <a:gdLst>
                <a:gd name="T0" fmla="*/ 197 w 197"/>
                <a:gd name="T1" fmla="*/ 8 h 177"/>
                <a:gd name="T2" fmla="*/ 190 w 197"/>
                <a:gd name="T3" fmla="*/ 53 h 177"/>
                <a:gd name="T4" fmla="*/ 181 w 197"/>
                <a:gd name="T5" fmla="*/ 73 h 177"/>
                <a:gd name="T6" fmla="*/ 168 w 197"/>
                <a:gd name="T7" fmla="*/ 91 h 177"/>
                <a:gd name="T8" fmla="*/ 153 w 197"/>
                <a:gd name="T9" fmla="*/ 107 h 177"/>
                <a:gd name="T10" fmla="*/ 136 w 197"/>
                <a:gd name="T11" fmla="*/ 121 h 177"/>
                <a:gd name="T12" fmla="*/ 115 w 197"/>
                <a:gd name="T13" fmla="*/ 135 h 177"/>
                <a:gd name="T14" fmla="*/ 94 w 197"/>
                <a:gd name="T15" fmla="*/ 147 h 177"/>
                <a:gd name="T16" fmla="*/ 16 w 197"/>
                <a:gd name="T17" fmla="*/ 177 h 177"/>
                <a:gd name="T18" fmla="*/ 0 w 197"/>
                <a:gd name="T19" fmla="*/ 172 h 177"/>
                <a:gd name="T20" fmla="*/ 5 w 197"/>
                <a:gd name="T21" fmla="*/ 155 h 177"/>
                <a:gd name="T22" fmla="*/ 42 w 197"/>
                <a:gd name="T23" fmla="*/ 134 h 177"/>
                <a:gd name="T24" fmla="*/ 77 w 197"/>
                <a:gd name="T25" fmla="*/ 112 h 177"/>
                <a:gd name="T26" fmla="*/ 117 w 197"/>
                <a:gd name="T27" fmla="*/ 94 h 177"/>
                <a:gd name="T28" fmla="*/ 149 w 197"/>
                <a:gd name="T29" fmla="*/ 72 h 177"/>
                <a:gd name="T30" fmla="*/ 173 w 197"/>
                <a:gd name="T31" fmla="*/ 44 h 177"/>
                <a:gd name="T32" fmla="*/ 182 w 197"/>
                <a:gd name="T33" fmla="*/ 8 h 177"/>
                <a:gd name="T34" fmla="*/ 190 w 197"/>
                <a:gd name="T35" fmla="*/ 0 h 177"/>
                <a:gd name="T36" fmla="*/ 197 w 197"/>
                <a:gd name="T37" fmla="*/ 8 h 177"/>
                <a:gd name="T38" fmla="*/ 197 w 197"/>
                <a:gd name="T39" fmla="*/ 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7" h="177">
                  <a:moveTo>
                    <a:pt x="197" y="8"/>
                  </a:moveTo>
                  <a:lnTo>
                    <a:pt x="190" y="53"/>
                  </a:lnTo>
                  <a:lnTo>
                    <a:pt x="181" y="73"/>
                  </a:lnTo>
                  <a:lnTo>
                    <a:pt x="168" y="91"/>
                  </a:lnTo>
                  <a:lnTo>
                    <a:pt x="153" y="107"/>
                  </a:lnTo>
                  <a:lnTo>
                    <a:pt x="136" y="121"/>
                  </a:lnTo>
                  <a:lnTo>
                    <a:pt x="115" y="135"/>
                  </a:lnTo>
                  <a:lnTo>
                    <a:pt x="94" y="147"/>
                  </a:lnTo>
                  <a:lnTo>
                    <a:pt x="16" y="177"/>
                  </a:lnTo>
                  <a:lnTo>
                    <a:pt x="0" y="172"/>
                  </a:lnTo>
                  <a:lnTo>
                    <a:pt x="5" y="155"/>
                  </a:lnTo>
                  <a:lnTo>
                    <a:pt x="42" y="134"/>
                  </a:lnTo>
                  <a:lnTo>
                    <a:pt x="77" y="112"/>
                  </a:lnTo>
                  <a:lnTo>
                    <a:pt x="117" y="94"/>
                  </a:lnTo>
                  <a:lnTo>
                    <a:pt x="149" y="72"/>
                  </a:lnTo>
                  <a:lnTo>
                    <a:pt x="173" y="44"/>
                  </a:lnTo>
                  <a:lnTo>
                    <a:pt x="182" y="8"/>
                  </a:lnTo>
                  <a:lnTo>
                    <a:pt x="190" y="0"/>
                  </a:lnTo>
                  <a:lnTo>
                    <a:pt x="197" y="8"/>
                  </a:lnTo>
                  <a:lnTo>
                    <a:pt x="19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5" name="Freeform 89"/>
            <p:cNvSpPr>
              <a:spLocks/>
            </p:cNvSpPr>
            <p:nvPr/>
          </p:nvSpPr>
          <p:spPr bwMode="auto">
            <a:xfrm>
              <a:off x="559" y="1897"/>
              <a:ext cx="45" cy="73"/>
            </a:xfrm>
            <a:custGeom>
              <a:avLst/>
              <a:gdLst>
                <a:gd name="T0" fmla="*/ 177 w 177"/>
                <a:gd name="T1" fmla="*/ 9 h 289"/>
                <a:gd name="T2" fmla="*/ 163 w 177"/>
                <a:gd name="T3" fmla="*/ 59 h 289"/>
                <a:gd name="T4" fmla="*/ 150 w 177"/>
                <a:gd name="T5" fmla="*/ 82 h 289"/>
                <a:gd name="T6" fmla="*/ 134 w 177"/>
                <a:gd name="T7" fmla="*/ 106 h 289"/>
                <a:gd name="T8" fmla="*/ 106 w 177"/>
                <a:gd name="T9" fmla="*/ 157 h 289"/>
                <a:gd name="T10" fmla="*/ 93 w 177"/>
                <a:gd name="T11" fmla="*/ 181 h 289"/>
                <a:gd name="T12" fmla="*/ 77 w 177"/>
                <a:gd name="T13" fmla="*/ 205 h 289"/>
                <a:gd name="T14" fmla="*/ 44 w 177"/>
                <a:gd name="T15" fmla="*/ 245 h 289"/>
                <a:gd name="T16" fmla="*/ 12 w 177"/>
                <a:gd name="T17" fmla="*/ 287 h 289"/>
                <a:gd name="T18" fmla="*/ 2 w 177"/>
                <a:gd name="T19" fmla="*/ 289 h 289"/>
                <a:gd name="T20" fmla="*/ 0 w 177"/>
                <a:gd name="T21" fmla="*/ 279 h 289"/>
                <a:gd name="T22" fmla="*/ 24 w 177"/>
                <a:gd name="T23" fmla="*/ 231 h 289"/>
                <a:gd name="T24" fmla="*/ 34 w 177"/>
                <a:gd name="T25" fmla="*/ 208 h 289"/>
                <a:gd name="T26" fmla="*/ 48 w 177"/>
                <a:gd name="T27" fmla="*/ 184 h 289"/>
                <a:gd name="T28" fmla="*/ 78 w 177"/>
                <a:gd name="T29" fmla="*/ 139 h 289"/>
                <a:gd name="T30" fmla="*/ 107 w 177"/>
                <a:gd name="T31" fmla="*/ 90 h 289"/>
                <a:gd name="T32" fmla="*/ 161 w 177"/>
                <a:gd name="T33" fmla="*/ 8 h 289"/>
                <a:gd name="T34" fmla="*/ 169 w 177"/>
                <a:gd name="T35" fmla="*/ 0 h 289"/>
                <a:gd name="T36" fmla="*/ 177 w 177"/>
                <a:gd name="T37" fmla="*/ 9 h 289"/>
                <a:gd name="T38" fmla="*/ 177 w 177"/>
                <a:gd name="T39" fmla="*/ 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89">
                  <a:moveTo>
                    <a:pt x="177" y="9"/>
                  </a:moveTo>
                  <a:lnTo>
                    <a:pt x="163" y="59"/>
                  </a:lnTo>
                  <a:lnTo>
                    <a:pt x="150" y="82"/>
                  </a:lnTo>
                  <a:lnTo>
                    <a:pt x="134" y="106"/>
                  </a:lnTo>
                  <a:lnTo>
                    <a:pt x="106" y="157"/>
                  </a:lnTo>
                  <a:lnTo>
                    <a:pt x="93" y="181"/>
                  </a:lnTo>
                  <a:lnTo>
                    <a:pt x="77" y="205"/>
                  </a:lnTo>
                  <a:lnTo>
                    <a:pt x="44" y="245"/>
                  </a:lnTo>
                  <a:lnTo>
                    <a:pt x="12" y="287"/>
                  </a:lnTo>
                  <a:lnTo>
                    <a:pt x="2" y="289"/>
                  </a:lnTo>
                  <a:lnTo>
                    <a:pt x="0" y="279"/>
                  </a:lnTo>
                  <a:lnTo>
                    <a:pt x="24" y="231"/>
                  </a:lnTo>
                  <a:lnTo>
                    <a:pt x="34" y="208"/>
                  </a:lnTo>
                  <a:lnTo>
                    <a:pt x="48" y="184"/>
                  </a:lnTo>
                  <a:lnTo>
                    <a:pt x="78" y="139"/>
                  </a:lnTo>
                  <a:lnTo>
                    <a:pt x="107" y="90"/>
                  </a:lnTo>
                  <a:lnTo>
                    <a:pt x="161" y="8"/>
                  </a:lnTo>
                  <a:lnTo>
                    <a:pt x="169" y="0"/>
                  </a:lnTo>
                  <a:lnTo>
                    <a:pt x="177" y="9"/>
                  </a:lnTo>
                  <a:lnTo>
                    <a:pt x="17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6" name="Freeform 90"/>
            <p:cNvSpPr>
              <a:spLocks/>
            </p:cNvSpPr>
            <p:nvPr/>
          </p:nvSpPr>
          <p:spPr bwMode="auto">
            <a:xfrm>
              <a:off x="610" y="1700"/>
              <a:ext cx="43" cy="136"/>
            </a:xfrm>
            <a:custGeom>
              <a:avLst/>
              <a:gdLst>
                <a:gd name="T0" fmla="*/ 168 w 170"/>
                <a:gd name="T1" fmla="*/ 13 h 547"/>
                <a:gd name="T2" fmla="*/ 145 w 170"/>
                <a:gd name="T3" fmla="*/ 28 h 547"/>
                <a:gd name="T4" fmla="*/ 122 w 170"/>
                <a:gd name="T5" fmla="*/ 47 h 547"/>
                <a:gd name="T6" fmla="*/ 79 w 170"/>
                <a:gd name="T7" fmla="*/ 91 h 547"/>
                <a:gd name="T8" fmla="*/ 53 w 170"/>
                <a:gd name="T9" fmla="*/ 139 h 547"/>
                <a:gd name="T10" fmla="*/ 52 w 170"/>
                <a:gd name="T11" fmla="*/ 163 h 547"/>
                <a:gd name="T12" fmla="*/ 60 w 170"/>
                <a:gd name="T13" fmla="*/ 185 h 547"/>
                <a:gd name="T14" fmla="*/ 100 w 170"/>
                <a:gd name="T15" fmla="*/ 228 h 547"/>
                <a:gd name="T16" fmla="*/ 110 w 170"/>
                <a:gd name="T17" fmla="*/ 249 h 547"/>
                <a:gd name="T18" fmla="*/ 101 w 170"/>
                <a:gd name="T19" fmla="*/ 271 h 547"/>
                <a:gd name="T20" fmla="*/ 62 w 170"/>
                <a:gd name="T21" fmla="*/ 311 h 547"/>
                <a:gd name="T22" fmla="*/ 44 w 170"/>
                <a:gd name="T23" fmla="*/ 359 h 547"/>
                <a:gd name="T24" fmla="*/ 50 w 170"/>
                <a:gd name="T25" fmla="*/ 374 h 547"/>
                <a:gd name="T26" fmla="*/ 62 w 170"/>
                <a:gd name="T27" fmla="*/ 387 h 547"/>
                <a:gd name="T28" fmla="*/ 88 w 170"/>
                <a:gd name="T29" fmla="*/ 410 h 547"/>
                <a:gd name="T30" fmla="*/ 126 w 170"/>
                <a:gd name="T31" fmla="*/ 471 h 547"/>
                <a:gd name="T32" fmla="*/ 155 w 170"/>
                <a:gd name="T33" fmla="*/ 537 h 547"/>
                <a:gd name="T34" fmla="*/ 153 w 170"/>
                <a:gd name="T35" fmla="*/ 547 h 547"/>
                <a:gd name="T36" fmla="*/ 142 w 170"/>
                <a:gd name="T37" fmla="*/ 545 h 547"/>
                <a:gd name="T38" fmla="*/ 122 w 170"/>
                <a:gd name="T39" fmla="*/ 514 h 547"/>
                <a:gd name="T40" fmla="*/ 102 w 170"/>
                <a:gd name="T41" fmla="*/ 492 h 547"/>
                <a:gd name="T42" fmla="*/ 78 w 170"/>
                <a:gd name="T43" fmla="*/ 469 h 547"/>
                <a:gd name="T44" fmla="*/ 53 w 170"/>
                <a:gd name="T45" fmla="*/ 442 h 547"/>
                <a:gd name="T46" fmla="*/ 0 w 170"/>
                <a:gd name="T47" fmla="*/ 368 h 547"/>
                <a:gd name="T48" fmla="*/ 2 w 170"/>
                <a:gd name="T49" fmla="*/ 333 h 547"/>
                <a:gd name="T50" fmla="*/ 17 w 170"/>
                <a:gd name="T51" fmla="*/ 297 h 547"/>
                <a:gd name="T52" fmla="*/ 43 w 170"/>
                <a:gd name="T53" fmla="*/ 266 h 547"/>
                <a:gd name="T54" fmla="*/ 55 w 170"/>
                <a:gd name="T55" fmla="*/ 252 h 547"/>
                <a:gd name="T56" fmla="*/ 69 w 170"/>
                <a:gd name="T57" fmla="*/ 239 h 547"/>
                <a:gd name="T58" fmla="*/ 68 w 170"/>
                <a:gd name="T59" fmla="*/ 231 h 547"/>
                <a:gd name="T60" fmla="*/ 54 w 170"/>
                <a:gd name="T61" fmla="*/ 228 h 547"/>
                <a:gd name="T62" fmla="*/ 21 w 170"/>
                <a:gd name="T63" fmla="*/ 215 h 547"/>
                <a:gd name="T64" fmla="*/ 9 w 170"/>
                <a:gd name="T65" fmla="*/ 187 h 547"/>
                <a:gd name="T66" fmla="*/ 11 w 170"/>
                <a:gd name="T67" fmla="*/ 157 h 547"/>
                <a:gd name="T68" fmla="*/ 24 w 170"/>
                <a:gd name="T69" fmla="*/ 127 h 547"/>
                <a:gd name="T70" fmla="*/ 44 w 170"/>
                <a:gd name="T71" fmla="*/ 98 h 547"/>
                <a:gd name="T72" fmla="*/ 71 w 170"/>
                <a:gd name="T73" fmla="*/ 69 h 547"/>
                <a:gd name="T74" fmla="*/ 101 w 170"/>
                <a:gd name="T75" fmla="*/ 43 h 547"/>
                <a:gd name="T76" fmla="*/ 131 w 170"/>
                <a:gd name="T77" fmla="*/ 19 h 547"/>
                <a:gd name="T78" fmla="*/ 159 w 170"/>
                <a:gd name="T79" fmla="*/ 0 h 547"/>
                <a:gd name="T80" fmla="*/ 170 w 170"/>
                <a:gd name="T81" fmla="*/ 3 h 547"/>
                <a:gd name="T82" fmla="*/ 168 w 170"/>
                <a:gd name="T83" fmla="*/ 13 h 547"/>
                <a:gd name="T84" fmla="*/ 168 w 170"/>
                <a:gd name="T85" fmla="*/ 1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547">
                  <a:moveTo>
                    <a:pt x="168" y="13"/>
                  </a:moveTo>
                  <a:lnTo>
                    <a:pt x="145" y="28"/>
                  </a:lnTo>
                  <a:lnTo>
                    <a:pt x="122" y="47"/>
                  </a:lnTo>
                  <a:lnTo>
                    <a:pt x="79" y="91"/>
                  </a:lnTo>
                  <a:lnTo>
                    <a:pt x="53" y="139"/>
                  </a:lnTo>
                  <a:lnTo>
                    <a:pt x="52" y="163"/>
                  </a:lnTo>
                  <a:lnTo>
                    <a:pt x="60" y="185"/>
                  </a:lnTo>
                  <a:lnTo>
                    <a:pt x="100" y="228"/>
                  </a:lnTo>
                  <a:lnTo>
                    <a:pt x="110" y="249"/>
                  </a:lnTo>
                  <a:lnTo>
                    <a:pt x="101" y="271"/>
                  </a:lnTo>
                  <a:lnTo>
                    <a:pt x="62" y="311"/>
                  </a:lnTo>
                  <a:lnTo>
                    <a:pt x="44" y="359"/>
                  </a:lnTo>
                  <a:lnTo>
                    <a:pt x="50" y="374"/>
                  </a:lnTo>
                  <a:lnTo>
                    <a:pt x="62" y="387"/>
                  </a:lnTo>
                  <a:lnTo>
                    <a:pt x="88" y="410"/>
                  </a:lnTo>
                  <a:lnTo>
                    <a:pt x="126" y="471"/>
                  </a:lnTo>
                  <a:lnTo>
                    <a:pt x="155" y="537"/>
                  </a:lnTo>
                  <a:lnTo>
                    <a:pt x="153" y="547"/>
                  </a:lnTo>
                  <a:lnTo>
                    <a:pt x="142" y="545"/>
                  </a:lnTo>
                  <a:lnTo>
                    <a:pt x="122" y="514"/>
                  </a:lnTo>
                  <a:lnTo>
                    <a:pt x="102" y="492"/>
                  </a:lnTo>
                  <a:lnTo>
                    <a:pt x="78" y="469"/>
                  </a:lnTo>
                  <a:lnTo>
                    <a:pt x="53" y="442"/>
                  </a:lnTo>
                  <a:lnTo>
                    <a:pt x="0" y="368"/>
                  </a:lnTo>
                  <a:lnTo>
                    <a:pt x="2" y="333"/>
                  </a:lnTo>
                  <a:lnTo>
                    <a:pt x="17" y="297"/>
                  </a:lnTo>
                  <a:lnTo>
                    <a:pt x="43" y="266"/>
                  </a:lnTo>
                  <a:lnTo>
                    <a:pt x="55" y="252"/>
                  </a:lnTo>
                  <a:lnTo>
                    <a:pt x="69" y="239"/>
                  </a:lnTo>
                  <a:lnTo>
                    <a:pt x="68" y="231"/>
                  </a:lnTo>
                  <a:lnTo>
                    <a:pt x="54" y="228"/>
                  </a:lnTo>
                  <a:lnTo>
                    <a:pt x="21" y="215"/>
                  </a:lnTo>
                  <a:lnTo>
                    <a:pt x="9" y="187"/>
                  </a:lnTo>
                  <a:lnTo>
                    <a:pt x="11" y="157"/>
                  </a:lnTo>
                  <a:lnTo>
                    <a:pt x="24" y="127"/>
                  </a:lnTo>
                  <a:lnTo>
                    <a:pt x="44" y="98"/>
                  </a:lnTo>
                  <a:lnTo>
                    <a:pt x="71" y="69"/>
                  </a:lnTo>
                  <a:lnTo>
                    <a:pt x="101" y="43"/>
                  </a:lnTo>
                  <a:lnTo>
                    <a:pt x="131" y="19"/>
                  </a:lnTo>
                  <a:lnTo>
                    <a:pt x="159" y="0"/>
                  </a:lnTo>
                  <a:lnTo>
                    <a:pt x="170" y="3"/>
                  </a:lnTo>
                  <a:lnTo>
                    <a:pt x="168" y="13"/>
                  </a:lnTo>
                  <a:lnTo>
                    <a:pt x="16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7" name="Freeform 91"/>
            <p:cNvSpPr>
              <a:spLocks/>
            </p:cNvSpPr>
            <p:nvPr/>
          </p:nvSpPr>
          <p:spPr bwMode="auto">
            <a:xfrm>
              <a:off x="685" y="1698"/>
              <a:ext cx="75" cy="158"/>
            </a:xfrm>
            <a:custGeom>
              <a:avLst/>
              <a:gdLst>
                <a:gd name="T0" fmla="*/ 173 w 298"/>
                <a:gd name="T1" fmla="*/ 0 h 633"/>
                <a:gd name="T2" fmla="*/ 200 w 298"/>
                <a:gd name="T3" fmla="*/ 24 h 633"/>
                <a:gd name="T4" fmla="*/ 228 w 298"/>
                <a:gd name="T5" fmla="*/ 49 h 633"/>
                <a:gd name="T6" fmla="*/ 275 w 298"/>
                <a:gd name="T7" fmla="*/ 103 h 633"/>
                <a:gd name="T8" fmla="*/ 298 w 298"/>
                <a:gd name="T9" fmla="*/ 161 h 633"/>
                <a:gd name="T10" fmla="*/ 296 w 298"/>
                <a:gd name="T11" fmla="*/ 192 h 633"/>
                <a:gd name="T12" fmla="*/ 285 w 298"/>
                <a:gd name="T13" fmla="*/ 223 h 633"/>
                <a:gd name="T14" fmla="*/ 236 w 298"/>
                <a:gd name="T15" fmla="*/ 288 h 633"/>
                <a:gd name="T16" fmla="*/ 245 w 298"/>
                <a:gd name="T17" fmla="*/ 314 h 633"/>
                <a:gd name="T18" fmla="*/ 261 w 298"/>
                <a:gd name="T19" fmla="*/ 336 h 633"/>
                <a:gd name="T20" fmla="*/ 280 w 298"/>
                <a:gd name="T21" fmla="*/ 385 h 633"/>
                <a:gd name="T22" fmla="*/ 266 w 298"/>
                <a:gd name="T23" fmla="*/ 417 h 633"/>
                <a:gd name="T24" fmla="*/ 242 w 298"/>
                <a:gd name="T25" fmla="*/ 436 h 633"/>
                <a:gd name="T26" fmla="*/ 176 w 298"/>
                <a:gd name="T27" fmla="*/ 463 h 633"/>
                <a:gd name="T28" fmla="*/ 123 w 298"/>
                <a:gd name="T29" fmla="*/ 496 h 633"/>
                <a:gd name="T30" fmla="*/ 85 w 298"/>
                <a:gd name="T31" fmla="*/ 537 h 633"/>
                <a:gd name="T32" fmla="*/ 51 w 298"/>
                <a:gd name="T33" fmla="*/ 582 h 633"/>
                <a:gd name="T34" fmla="*/ 32 w 298"/>
                <a:gd name="T35" fmla="*/ 606 h 633"/>
                <a:gd name="T36" fmla="*/ 11 w 298"/>
                <a:gd name="T37" fmla="*/ 631 h 633"/>
                <a:gd name="T38" fmla="*/ 1 w 298"/>
                <a:gd name="T39" fmla="*/ 633 h 633"/>
                <a:gd name="T40" fmla="*/ 0 w 298"/>
                <a:gd name="T41" fmla="*/ 622 h 633"/>
                <a:gd name="T42" fmla="*/ 40 w 298"/>
                <a:gd name="T43" fmla="*/ 566 h 633"/>
                <a:gd name="T44" fmla="*/ 55 w 298"/>
                <a:gd name="T45" fmla="*/ 538 h 633"/>
                <a:gd name="T46" fmla="*/ 70 w 298"/>
                <a:gd name="T47" fmla="*/ 510 h 633"/>
                <a:gd name="T48" fmla="*/ 87 w 298"/>
                <a:gd name="T49" fmla="*/ 485 h 633"/>
                <a:gd name="T50" fmla="*/ 106 w 298"/>
                <a:gd name="T51" fmla="*/ 462 h 633"/>
                <a:gd name="T52" fmla="*/ 128 w 298"/>
                <a:gd name="T53" fmla="*/ 441 h 633"/>
                <a:gd name="T54" fmla="*/ 159 w 298"/>
                <a:gd name="T55" fmla="*/ 424 h 633"/>
                <a:gd name="T56" fmla="*/ 236 w 298"/>
                <a:gd name="T57" fmla="*/ 379 h 633"/>
                <a:gd name="T58" fmla="*/ 231 w 298"/>
                <a:gd name="T59" fmla="*/ 353 h 633"/>
                <a:gd name="T60" fmla="*/ 217 w 298"/>
                <a:gd name="T61" fmla="*/ 334 h 633"/>
                <a:gd name="T62" fmla="*/ 193 w 298"/>
                <a:gd name="T63" fmla="*/ 289 h 633"/>
                <a:gd name="T64" fmla="*/ 197 w 298"/>
                <a:gd name="T65" fmla="*/ 261 h 633"/>
                <a:gd name="T66" fmla="*/ 209 w 298"/>
                <a:gd name="T67" fmla="*/ 238 h 633"/>
                <a:gd name="T68" fmla="*/ 250 w 298"/>
                <a:gd name="T69" fmla="*/ 197 h 633"/>
                <a:gd name="T70" fmla="*/ 261 w 298"/>
                <a:gd name="T71" fmla="*/ 145 h 633"/>
                <a:gd name="T72" fmla="*/ 256 w 298"/>
                <a:gd name="T73" fmla="*/ 121 h 633"/>
                <a:gd name="T74" fmla="*/ 245 w 298"/>
                <a:gd name="T75" fmla="*/ 97 h 633"/>
                <a:gd name="T76" fmla="*/ 228 w 298"/>
                <a:gd name="T77" fmla="*/ 74 h 633"/>
                <a:gd name="T78" fmla="*/ 209 w 298"/>
                <a:gd name="T79" fmla="*/ 53 h 633"/>
                <a:gd name="T80" fmla="*/ 186 w 298"/>
                <a:gd name="T81" fmla="*/ 31 h 633"/>
                <a:gd name="T82" fmla="*/ 164 w 298"/>
                <a:gd name="T83" fmla="*/ 11 h 633"/>
                <a:gd name="T84" fmla="*/ 162 w 298"/>
                <a:gd name="T85" fmla="*/ 1 h 633"/>
                <a:gd name="T86" fmla="*/ 173 w 298"/>
                <a:gd name="T87" fmla="*/ 0 h 633"/>
                <a:gd name="T88" fmla="*/ 173 w 298"/>
                <a:gd name="T8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633">
                  <a:moveTo>
                    <a:pt x="173" y="0"/>
                  </a:moveTo>
                  <a:lnTo>
                    <a:pt x="200" y="24"/>
                  </a:lnTo>
                  <a:lnTo>
                    <a:pt x="228" y="49"/>
                  </a:lnTo>
                  <a:lnTo>
                    <a:pt x="275" y="103"/>
                  </a:lnTo>
                  <a:lnTo>
                    <a:pt x="298" y="161"/>
                  </a:lnTo>
                  <a:lnTo>
                    <a:pt x="296" y="192"/>
                  </a:lnTo>
                  <a:lnTo>
                    <a:pt x="285" y="223"/>
                  </a:lnTo>
                  <a:lnTo>
                    <a:pt x="236" y="288"/>
                  </a:lnTo>
                  <a:lnTo>
                    <a:pt x="245" y="314"/>
                  </a:lnTo>
                  <a:lnTo>
                    <a:pt x="261" y="336"/>
                  </a:lnTo>
                  <a:lnTo>
                    <a:pt x="280" y="385"/>
                  </a:lnTo>
                  <a:lnTo>
                    <a:pt x="266" y="417"/>
                  </a:lnTo>
                  <a:lnTo>
                    <a:pt x="242" y="436"/>
                  </a:lnTo>
                  <a:lnTo>
                    <a:pt x="176" y="463"/>
                  </a:lnTo>
                  <a:lnTo>
                    <a:pt x="123" y="496"/>
                  </a:lnTo>
                  <a:lnTo>
                    <a:pt x="85" y="537"/>
                  </a:lnTo>
                  <a:lnTo>
                    <a:pt x="51" y="582"/>
                  </a:lnTo>
                  <a:lnTo>
                    <a:pt x="32" y="606"/>
                  </a:lnTo>
                  <a:lnTo>
                    <a:pt x="11" y="631"/>
                  </a:lnTo>
                  <a:lnTo>
                    <a:pt x="1" y="633"/>
                  </a:lnTo>
                  <a:lnTo>
                    <a:pt x="0" y="622"/>
                  </a:lnTo>
                  <a:lnTo>
                    <a:pt x="40" y="566"/>
                  </a:lnTo>
                  <a:lnTo>
                    <a:pt x="55" y="538"/>
                  </a:lnTo>
                  <a:lnTo>
                    <a:pt x="70" y="510"/>
                  </a:lnTo>
                  <a:lnTo>
                    <a:pt x="87" y="485"/>
                  </a:lnTo>
                  <a:lnTo>
                    <a:pt x="106" y="462"/>
                  </a:lnTo>
                  <a:lnTo>
                    <a:pt x="128" y="441"/>
                  </a:lnTo>
                  <a:lnTo>
                    <a:pt x="159" y="424"/>
                  </a:lnTo>
                  <a:lnTo>
                    <a:pt x="236" y="379"/>
                  </a:lnTo>
                  <a:lnTo>
                    <a:pt x="231" y="353"/>
                  </a:lnTo>
                  <a:lnTo>
                    <a:pt x="217" y="334"/>
                  </a:lnTo>
                  <a:lnTo>
                    <a:pt x="193" y="289"/>
                  </a:lnTo>
                  <a:lnTo>
                    <a:pt x="197" y="261"/>
                  </a:lnTo>
                  <a:lnTo>
                    <a:pt x="209" y="238"/>
                  </a:lnTo>
                  <a:lnTo>
                    <a:pt x="250" y="197"/>
                  </a:lnTo>
                  <a:lnTo>
                    <a:pt x="261" y="145"/>
                  </a:lnTo>
                  <a:lnTo>
                    <a:pt x="256" y="121"/>
                  </a:lnTo>
                  <a:lnTo>
                    <a:pt x="245" y="97"/>
                  </a:lnTo>
                  <a:lnTo>
                    <a:pt x="228" y="74"/>
                  </a:lnTo>
                  <a:lnTo>
                    <a:pt x="209" y="53"/>
                  </a:lnTo>
                  <a:lnTo>
                    <a:pt x="186" y="31"/>
                  </a:lnTo>
                  <a:lnTo>
                    <a:pt x="164" y="11"/>
                  </a:lnTo>
                  <a:lnTo>
                    <a:pt x="162" y="1"/>
                  </a:lnTo>
                  <a:lnTo>
                    <a:pt x="173" y="0"/>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8" name="Freeform 92"/>
            <p:cNvSpPr>
              <a:spLocks/>
            </p:cNvSpPr>
            <p:nvPr/>
          </p:nvSpPr>
          <p:spPr bwMode="auto">
            <a:xfrm>
              <a:off x="663" y="1776"/>
              <a:ext cx="47" cy="108"/>
            </a:xfrm>
            <a:custGeom>
              <a:avLst/>
              <a:gdLst>
                <a:gd name="T0" fmla="*/ 187 w 187"/>
                <a:gd name="T1" fmla="*/ 8 h 431"/>
                <a:gd name="T2" fmla="*/ 178 w 187"/>
                <a:gd name="T3" fmla="*/ 77 h 431"/>
                <a:gd name="T4" fmla="*/ 167 w 187"/>
                <a:gd name="T5" fmla="*/ 106 h 431"/>
                <a:gd name="T6" fmla="*/ 151 w 187"/>
                <a:gd name="T7" fmla="*/ 134 h 431"/>
                <a:gd name="T8" fmla="*/ 134 w 187"/>
                <a:gd name="T9" fmla="*/ 161 h 431"/>
                <a:gd name="T10" fmla="*/ 115 w 187"/>
                <a:gd name="T11" fmla="*/ 188 h 431"/>
                <a:gd name="T12" fmla="*/ 93 w 187"/>
                <a:gd name="T13" fmla="*/ 219 h 431"/>
                <a:gd name="T14" fmla="*/ 72 w 187"/>
                <a:gd name="T15" fmla="*/ 252 h 431"/>
                <a:gd name="T16" fmla="*/ 42 w 187"/>
                <a:gd name="T17" fmla="*/ 334 h 431"/>
                <a:gd name="T18" fmla="*/ 19 w 187"/>
                <a:gd name="T19" fmla="*/ 423 h 431"/>
                <a:gd name="T20" fmla="*/ 11 w 187"/>
                <a:gd name="T21" fmla="*/ 431 h 431"/>
                <a:gd name="T22" fmla="*/ 4 w 187"/>
                <a:gd name="T23" fmla="*/ 423 h 431"/>
                <a:gd name="T24" fmla="*/ 0 w 187"/>
                <a:gd name="T25" fmla="*/ 325 h 431"/>
                <a:gd name="T26" fmla="*/ 34 w 187"/>
                <a:gd name="T27" fmla="*/ 235 h 431"/>
                <a:gd name="T28" fmla="*/ 56 w 187"/>
                <a:gd name="T29" fmla="*/ 202 h 431"/>
                <a:gd name="T30" fmla="*/ 78 w 187"/>
                <a:gd name="T31" fmla="*/ 175 h 431"/>
                <a:gd name="T32" fmla="*/ 102 w 187"/>
                <a:gd name="T33" fmla="*/ 149 h 431"/>
                <a:gd name="T34" fmla="*/ 124 w 187"/>
                <a:gd name="T35" fmla="*/ 125 h 431"/>
                <a:gd name="T36" fmla="*/ 159 w 187"/>
                <a:gd name="T37" fmla="*/ 74 h 431"/>
                <a:gd name="T38" fmla="*/ 173 w 187"/>
                <a:gd name="T39" fmla="*/ 8 h 431"/>
                <a:gd name="T40" fmla="*/ 179 w 187"/>
                <a:gd name="T41" fmla="*/ 0 h 431"/>
                <a:gd name="T42" fmla="*/ 187 w 187"/>
                <a:gd name="T43" fmla="*/ 8 h 431"/>
                <a:gd name="T44" fmla="*/ 187 w 187"/>
                <a:gd name="T45" fmla="*/ 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431">
                  <a:moveTo>
                    <a:pt x="187" y="8"/>
                  </a:moveTo>
                  <a:lnTo>
                    <a:pt x="178" y="77"/>
                  </a:lnTo>
                  <a:lnTo>
                    <a:pt x="167" y="106"/>
                  </a:lnTo>
                  <a:lnTo>
                    <a:pt x="151" y="134"/>
                  </a:lnTo>
                  <a:lnTo>
                    <a:pt x="134" y="161"/>
                  </a:lnTo>
                  <a:lnTo>
                    <a:pt x="115" y="188"/>
                  </a:lnTo>
                  <a:lnTo>
                    <a:pt x="93" y="219"/>
                  </a:lnTo>
                  <a:lnTo>
                    <a:pt x="72" y="252"/>
                  </a:lnTo>
                  <a:lnTo>
                    <a:pt x="42" y="334"/>
                  </a:lnTo>
                  <a:lnTo>
                    <a:pt x="19" y="423"/>
                  </a:lnTo>
                  <a:lnTo>
                    <a:pt x="11" y="431"/>
                  </a:lnTo>
                  <a:lnTo>
                    <a:pt x="4" y="423"/>
                  </a:lnTo>
                  <a:lnTo>
                    <a:pt x="0" y="325"/>
                  </a:lnTo>
                  <a:lnTo>
                    <a:pt x="34" y="235"/>
                  </a:lnTo>
                  <a:lnTo>
                    <a:pt x="56" y="202"/>
                  </a:lnTo>
                  <a:lnTo>
                    <a:pt x="78" y="175"/>
                  </a:lnTo>
                  <a:lnTo>
                    <a:pt x="102" y="149"/>
                  </a:lnTo>
                  <a:lnTo>
                    <a:pt x="124" y="125"/>
                  </a:lnTo>
                  <a:lnTo>
                    <a:pt x="159" y="74"/>
                  </a:lnTo>
                  <a:lnTo>
                    <a:pt x="173" y="8"/>
                  </a:lnTo>
                  <a:lnTo>
                    <a:pt x="179" y="0"/>
                  </a:lnTo>
                  <a:lnTo>
                    <a:pt x="187" y="8"/>
                  </a:lnTo>
                  <a:lnTo>
                    <a:pt x="18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69" name="Freeform 93"/>
            <p:cNvSpPr>
              <a:spLocks/>
            </p:cNvSpPr>
            <p:nvPr/>
          </p:nvSpPr>
          <p:spPr bwMode="auto">
            <a:xfrm>
              <a:off x="653" y="1777"/>
              <a:ext cx="21" cy="67"/>
            </a:xfrm>
            <a:custGeom>
              <a:avLst/>
              <a:gdLst>
                <a:gd name="T0" fmla="*/ 14 w 86"/>
                <a:gd name="T1" fmla="*/ 5 h 268"/>
                <a:gd name="T2" fmla="*/ 24 w 86"/>
                <a:gd name="T3" fmla="*/ 35 h 268"/>
                <a:gd name="T4" fmla="*/ 37 w 86"/>
                <a:gd name="T5" fmla="*/ 62 h 268"/>
                <a:gd name="T6" fmla="*/ 60 w 86"/>
                <a:gd name="T7" fmla="*/ 111 h 268"/>
                <a:gd name="T8" fmla="*/ 86 w 86"/>
                <a:gd name="T9" fmla="*/ 216 h 268"/>
                <a:gd name="T10" fmla="*/ 82 w 86"/>
                <a:gd name="T11" fmla="*/ 254 h 268"/>
                <a:gd name="T12" fmla="*/ 72 w 86"/>
                <a:gd name="T13" fmla="*/ 268 h 268"/>
                <a:gd name="T14" fmla="*/ 58 w 86"/>
                <a:gd name="T15" fmla="*/ 258 h 268"/>
                <a:gd name="T16" fmla="*/ 47 w 86"/>
                <a:gd name="T17" fmla="*/ 216 h 268"/>
                <a:gd name="T18" fmla="*/ 43 w 86"/>
                <a:gd name="T19" fmla="*/ 160 h 268"/>
                <a:gd name="T20" fmla="*/ 33 w 86"/>
                <a:gd name="T21" fmla="*/ 112 h 268"/>
                <a:gd name="T22" fmla="*/ 18 w 86"/>
                <a:gd name="T23" fmla="*/ 64 h 268"/>
                <a:gd name="T24" fmla="*/ 0 w 86"/>
                <a:gd name="T25" fmla="*/ 9 h 268"/>
                <a:gd name="T26" fmla="*/ 5 w 86"/>
                <a:gd name="T27" fmla="*/ 0 h 268"/>
                <a:gd name="T28" fmla="*/ 14 w 86"/>
                <a:gd name="T29" fmla="*/ 5 h 268"/>
                <a:gd name="T30" fmla="*/ 14 w 86"/>
                <a:gd name="T31" fmla="*/ 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268">
                  <a:moveTo>
                    <a:pt x="14" y="5"/>
                  </a:moveTo>
                  <a:lnTo>
                    <a:pt x="24" y="35"/>
                  </a:lnTo>
                  <a:lnTo>
                    <a:pt x="37" y="62"/>
                  </a:lnTo>
                  <a:lnTo>
                    <a:pt x="60" y="111"/>
                  </a:lnTo>
                  <a:lnTo>
                    <a:pt x="86" y="216"/>
                  </a:lnTo>
                  <a:lnTo>
                    <a:pt x="82" y="254"/>
                  </a:lnTo>
                  <a:lnTo>
                    <a:pt x="72" y="268"/>
                  </a:lnTo>
                  <a:lnTo>
                    <a:pt x="58" y="258"/>
                  </a:lnTo>
                  <a:lnTo>
                    <a:pt x="47" y="216"/>
                  </a:lnTo>
                  <a:lnTo>
                    <a:pt x="43" y="160"/>
                  </a:lnTo>
                  <a:lnTo>
                    <a:pt x="33" y="112"/>
                  </a:lnTo>
                  <a:lnTo>
                    <a:pt x="18" y="64"/>
                  </a:lnTo>
                  <a:lnTo>
                    <a:pt x="0" y="9"/>
                  </a:lnTo>
                  <a:lnTo>
                    <a:pt x="5" y="0"/>
                  </a:lnTo>
                  <a:lnTo>
                    <a:pt x="14" y="5"/>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0" name="Freeform 94"/>
            <p:cNvSpPr>
              <a:spLocks/>
            </p:cNvSpPr>
            <p:nvPr/>
          </p:nvSpPr>
          <p:spPr bwMode="auto">
            <a:xfrm>
              <a:off x="585" y="1727"/>
              <a:ext cx="31" cy="14"/>
            </a:xfrm>
            <a:custGeom>
              <a:avLst/>
              <a:gdLst>
                <a:gd name="T0" fmla="*/ 7 w 123"/>
                <a:gd name="T1" fmla="*/ 38 h 56"/>
                <a:gd name="T2" fmla="*/ 28 w 123"/>
                <a:gd name="T3" fmla="*/ 24 h 56"/>
                <a:gd name="T4" fmla="*/ 50 w 123"/>
                <a:gd name="T5" fmla="*/ 11 h 56"/>
                <a:gd name="T6" fmla="*/ 114 w 123"/>
                <a:gd name="T7" fmla="*/ 0 h 56"/>
                <a:gd name="T8" fmla="*/ 123 w 123"/>
                <a:gd name="T9" fmla="*/ 5 h 56"/>
                <a:gd name="T10" fmla="*/ 119 w 123"/>
                <a:gd name="T11" fmla="*/ 14 h 56"/>
                <a:gd name="T12" fmla="*/ 89 w 123"/>
                <a:gd name="T13" fmla="*/ 29 h 56"/>
                <a:gd name="T14" fmla="*/ 60 w 123"/>
                <a:gd name="T15" fmla="*/ 44 h 56"/>
                <a:gd name="T16" fmla="*/ 13 w 123"/>
                <a:gd name="T17" fmla="*/ 56 h 56"/>
                <a:gd name="T18" fmla="*/ 0 w 123"/>
                <a:gd name="T19" fmla="*/ 49 h 56"/>
                <a:gd name="T20" fmla="*/ 7 w 123"/>
                <a:gd name="T21" fmla="*/ 38 h 56"/>
                <a:gd name="T22" fmla="*/ 7 w 123"/>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56">
                  <a:moveTo>
                    <a:pt x="7" y="38"/>
                  </a:moveTo>
                  <a:lnTo>
                    <a:pt x="28" y="24"/>
                  </a:lnTo>
                  <a:lnTo>
                    <a:pt x="50" y="11"/>
                  </a:lnTo>
                  <a:lnTo>
                    <a:pt x="114" y="0"/>
                  </a:lnTo>
                  <a:lnTo>
                    <a:pt x="123" y="5"/>
                  </a:lnTo>
                  <a:lnTo>
                    <a:pt x="119" y="14"/>
                  </a:lnTo>
                  <a:lnTo>
                    <a:pt x="89" y="29"/>
                  </a:lnTo>
                  <a:lnTo>
                    <a:pt x="60" y="44"/>
                  </a:lnTo>
                  <a:lnTo>
                    <a:pt x="13" y="56"/>
                  </a:lnTo>
                  <a:lnTo>
                    <a:pt x="0" y="49"/>
                  </a:lnTo>
                  <a:lnTo>
                    <a:pt x="7" y="38"/>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1" name="Freeform 95"/>
            <p:cNvSpPr>
              <a:spLocks/>
            </p:cNvSpPr>
            <p:nvPr/>
          </p:nvSpPr>
          <p:spPr bwMode="auto">
            <a:xfrm>
              <a:off x="754" y="1727"/>
              <a:ext cx="62" cy="45"/>
            </a:xfrm>
            <a:custGeom>
              <a:avLst/>
              <a:gdLst>
                <a:gd name="T0" fmla="*/ 11 w 250"/>
                <a:gd name="T1" fmla="*/ 0 h 181"/>
                <a:gd name="T2" fmla="*/ 80 w 250"/>
                <a:gd name="T3" fmla="*/ 24 h 181"/>
                <a:gd name="T4" fmla="*/ 115 w 250"/>
                <a:gd name="T5" fmla="*/ 47 h 181"/>
                <a:gd name="T6" fmla="*/ 146 w 250"/>
                <a:gd name="T7" fmla="*/ 71 h 181"/>
                <a:gd name="T8" fmla="*/ 194 w 250"/>
                <a:gd name="T9" fmla="*/ 124 h 181"/>
                <a:gd name="T10" fmla="*/ 218 w 250"/>
                <a:gd name="T11" fmla="*/ 147 h 181"/>
                <a:gd name="T12" fmla="*/ 247 w 250"/>
                <a:gd name="T13" fmla="*/ 168 h 181"/>
                <a:gd name="T14" fmla="*/ 250 w 250"/>
                <a:gd name="T15" fmla="*/ 178 h 181"/>
                <a:gd name="T16" fmla="*/ 240 w 250"/>
                <a:gd name="T17" fmla="*/ 181 h 181"/>
                <a:gd name="T18" fmla="*/ 120 w 250"/>
                <a:gd name="T19" fmla="*/ 101 h 181"/>
                <a:gd name="T20" fmla="*/ 92 w 250"/>
                <a:gd name="T21" fmla="*/ 79 h 181"/>
                <a:gd name="T22" fmla="*/ 61 w 250"/>
                <a:gd name="T23" fmla="*/ 58 h 181"/>
                <a:gd name="T24" fmla="*/ 34 w 250"/>
                <a:gd name="T25" fmla="*/ 37 h 181"/>
                <a:gd name="T26" fmla="*/ 5 w 250"/>
                <a:gd name="T27" fmla="*/ 18 h 181"/>
                <a:gd name="T28" fmla="*/ 0 w 250"/>
                <a:gd name="T29" fmla="*/ 5 h 181"/>
                <a:gd name="T30" fmla="*/ 11 w 250"/>
                <a:gd name="T31" fmla="*/ 0 h 181"/>
                <a:gd name="T32" fmla="*/ 11 w 250"/>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181">
                  <a:moveTo>
                    <a:pt x="11" y="0"/>
                  </a:moveTo>
                  <a:lnTo>
                    <a:pt x="80" y="24"/>
                  </a:lnTo>
                  <a:lnTo>
                    <a:pt x="115" y="47"/>
                  </a:lnTo>
                  <a:lnTo>
                    <a:pt x="146" y="71"/>
                  </a:lnTo>
                  <a:lnTo>
                    <a:pt x="194" y="124"/>
                  </a:lnTo>
                  <a:lnTo>
                    <a:pt x="218" y="147"/>
                  </a:lnTo>
                  <a:lnTo>
                    <a:pt x="247" y="168"/>
                  </a:lnTo>
                  <a:lnTo>
                    <a:pt x="250" y="178"/>
                  </a:lnTo>
                  <a:lnTo>
                    <a:pt x="240" y="181"/>
                  </a:lnTo>
                  <a:lnTo>
                    <a:pt x="120" y="101"/>
                  </a:lnTo>
                  <a:lnTo>
                    <a:pt x="92" y="79"/>
                  </a:lnTo>
                  <a:lnTo>
                    <a:pt x="61" y="58"/>
                  </a:lnTo>
                  <a:lnTo>
                    <a:pt x="34" y="37"/>
                  </a:lnTo>
                  <a:lnTo>
                    <a:pt x="5" y="18"/>
                  </a:lnTo>
                  <a:lnTo>
                    <a:pt x="0" y="5"/>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2" name="Freeform 96"/>
            <p:cNvSpPr>
              <a:spLocks/>
            </p:cNvSpPr>
            <p:nvPr/>
          </p:nvSpPr>
          <p:spPr bwMode="auto">
            <a:xfrm>
              <a:off x="618" y="1889"/>
              <a:ext cx="114" cy="11"/>
            </a:xfrm>
            <a:custGeom>
              <a:avLst/>
              <a:gdLst>
                <a:gd name="T0" fmla="*/ 7 w 455"/>
                <a:gd name="T1" fmla="*/ 6 h 45"/>
                <a:gd name="T2" fmla="*/ 93 w 455"/>
                <a:gd name="T3" fmla="*/ 0 h 45"/>
                <a:gd name="T4" fmla="*/ 179 w 455"/>
                <a:gd name="T5" fmla="*/ 0 h 45"/>
                <a:gd name="T6" fmla="*/ 291 w 455"/>
                <a:gd name="T7" fmla="*/ 6 h 45"/>
                <a:gd name="T8" fmla="*/ 370 w 455"/>
                <a:gd name="T9" fmla="*/ 19 h 45"/>
                <a:gd name="T10" fmla="*/ 449 w 455"/>
                <a:gd name="T11" fmla="*/ 30 h 45"/>
                <a:gd name="T12" fmla="*/ 455 w 455"/>
                <a:gd name="T13" fmla="*/ 38 h 45"/>
                <a:gd name="T14" fmla="*/ 448 w 455"/>
                <a:gd name="T15" fmla="*/ 45 h 45"/>
                <a:gd name="T16" fmla="*/ 288 w 455"/>
                <a:gd name="T17" fmla="*/ 43 h 45"/>
                <a:gd name="T18" fmla="*/ 176 w 455"/>
                <a:gd name="T19" fmla="*/ 38 h 45"/>
                <a:gd name="T20" fmla="*/ 92 w 455"/>
                <a:gd name="T21" fmla="*/ 26 h 45"/>
                <a:gd name="T22" fmla="*/ 7 w 455"/>
                <a:gd name="T23" fmla="*/ 21 h 45"/>
                <a:gd name="T24" fmla="*/ 0 w 455"/>
                <a:gd name="T25" fmla="*/ 14 h 45"/>
                <a:gd name="T26" fmla="*/ 7 w 455"/>
                <a:gd name="T27" fmla="*/ 6 h 45"/>
                <a:gd name="T28" fmla="*/ 7 w 455"/>
                <a:gd name="T2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5" h="45">
                  <a:moveTo>
                    <a:pt x="7" y="6"/>
                  </a:moveTo>
                  <a:lnTo>
                    <a:pt x="93" y="0"/>
                  </a:lnTo>
                  <a:lnTo>
                    <a:pt x="179" y="0"/>
                  </a:lnTo>
                  <a:lnTo>
                    <a:pt x="291" y="6"/>
                  </a:lnTo>
                  <a:lnTo>
                    <a:pt x="370" y="19"/>
                  </a:lnTo>
                  <a:lnTo>
                    <a:pt x="449" y="30"/>
                  </a:lnTo>
                  <a:lnTo>
                    <a:pt x="455" y="38"/>
                  </a:lnTo>
                  <a:lnTo>
                    <a:pt x="448" y="45"/>
                  </a:lnTo>
                  <a:lnTo>
                    <a:pt x="288" y="43"/>
                  </a:lnTo>
                  <a:lnTo>
                    <a:pt x="176" y="38"/>
                  </a:lnTo>
                  <a:lnTo>
                    <a:pt x="92" y="26"/>
                  </a:lnTo>
                  <a:lnTo>
                    <a:pt x="7" y="21"/>
                  </a:lnTo>
                  <a:lnTo>
                    <a:pt x="0" y="14"/>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3" name="Freeform 97"/>
            <p:cNvSpPr>
              <a:spLocks/>
            </p:cNvSpPr>
            <p:nvPr/>
          </p:nvSpPr>
          <p:spPr bwMode="auto">
            <a:xfrm>
              <a:off x="785" y="1785"/>
              <a:ext cx="30" cy="97"/>
            </a:xfrm>
            <a:custGeom>
              <a:avLst/>
              <a:gdLst>
                <a:gd name="T0" fmla="*/ 119 w 119"/>
                <a:gd name="T1" fmla="*/ 9 h 389"/>
                <a:gd name="T2" fmla="*/ 117 w 119"/>
                <a:gd name="T3" fmla="*/ 21 h 389"/>
                <a:gd name="T4" fmla="*/ 116 w 119"/>
                <a:gd name="T5" fmla="*/ 82 h 389"/>
                <a:gd name="T6" fmla="*/ 105 w 119"/>
                <a:gd name="T7" fmla="*/ 141 h 389"/>
                <a:gd name="T8" fmla="*/ 90 w 119"/>
                <a:gd name="T9" fmla="*/ 199 h 389"/>
                <a:gd name="T10" fmla="*/ 43 w 119"/>
                <a:gd name="T11" fmla="*/ 314 h 389"/>
                <a:gd name="T12" fmla="*/ 29 w 119"/>
                <a:gd name="T13" fmla="*/ 348 h 389"/>
                <a:gd name="T14" fmla="*/ 16 w 119"/>
                <a:gd name="T15" fmla="*/ 383 h 389"/>
                <a:gd name="T16" fmla="*/ 7 w 119"/>
                <a:gd name="T17" fmla="*/ 389 h 389"/>
                <a:gd name="T18" fmla="*/ 1 w 119"/>
                <a:gd name="T19" fmla="*/ 381 h 389"/>
                <a:gd name="T20" fmla="*/ 0 w 119"/>
                <a:gd name="T21" fmla="*/ 301 h 389"/>
                <a:gd name="T22" fmla="*/ 23 w 119"/>
                <a:gd name="T23" fmla="*/ 240 h 389"/>
                <a:gd name="T24" fmla="*/ 47 w 119"/>
                <a:gd name="T25" fmla="*/ 184 h 389"/>
                <a:gd name="T26" fmla="*/ 59 w 119"/>
                <a:gd name="T27" fmla="*/ 154 h 389"/>
                <a:gd name="T28" fmla="*/ 76 w 119"/>
                <a:gd name="T29" fmla="*/ 133 h 389"/>
                <a:gd name="T30" fmla="*/ 102 w 119"/>
                <a:gd name="T31" fmla="*/ 82 h 389"/>
                <a:gd name="T32" fmla="*/ 102 w 119"/>
                <a:gd name="T33" fmla="*/ 21 h 389"/>
                <a:gd name="T34" fmla="*/ 100 w 119"/>
                <a:gd name="T35" fmla="*/ 9 h 389"/>
                <a:gd name="T36" fmla="*/ 102 w 119"/>
                <a:gd name="T37" fmla="*/ 3 h 389"/>
                <a:gd name="T38" fmla="*/ 110 w 119"/>
                <a:gd name="T39" fmla="*/ 0 h 389"/>
                <a:gd name="T40" fmla="*/ 119 w 119"/>
                <a:gd name="T41" fmla="*/ 9 h 389"/>
                <a:gd name="T42" fmla="*/ 119 w 119"/>
                <a:gd name="T43" fmla="*/ 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 h="389">
                  <a:moveTo>
                    <a:pt x="119" y="9"/>
                  </a:moveTo>
                  <a:lnTo>
                    <a:pt x="117" y="21"/>
                  </a:lnTo>
                  <a:lnTo>
                    <a:pt x="116" y="82"/>
                  </a:lnTo>
                  <a:lnTo>
                    <a:pt x="105" y="141"/>
                  </a:lnTo>
                  <a:lnTo>
                    <a:pt x="90" y="199"/>
                  </a:lnTo>
                  <a:lnTo>
                    <a:pt x="43" y="314"/>
                  </a:lnTo>
                  <a:lnTo>
                    <a:pt x="29" y="348"/>
                  </a:lnTo>
                  <a:lnTo>
                    <a:pt x="16" y="383"/>
                  </a:lnTo>
                  <a:lnTo>
                    <a:pt x="7" y="389"/>
                  </a:lnTo>
                  <a:lnTo>
                    <a:pt x="1" y="381"/>
                  </a:lnTo>
                  <a:lnTo>
                    <a:pt x="0" y="301"/>
                  </a:lnTo>
                  <a:lnTo>
                    <a:pt x="23" y="240"/>
                  </a:lnTo>
                  <a:lnTo>
                    <a:pt x="47" y="184"/>
                  </a:lnTo>
                  <a:lnTo>
                    <a:pt x="59" y="154"/>
                  </a:lnTo>
                  <a:lnTo>
                    <a:pt x="76" y="133"/>
                  </a:lnTo>
                  <a:lnTo>
                    <a:pt x="102" y="82"/>
                  </a:lnTo>
                  <a:lnTo>
                    <a:pt x="102" y="21"/>
                  </a:lnTo>
                  <a:lnTo>
                    <a:pt x="100" y="9"/>
                  </a:lnTo>
                  <a:lnTo>
                    <a:pt x="102" y="3"/>
                  </a:lnTo>
                  <a:lnTo>
                    <a:pt x="110" y="0"/>
                  </a:lnTo>
                  <a:lnTo>
                    <a:pt x="119" y="9"/>
                  </a:lnTo>
                  <a:lnTo>
                    <a:pt x="1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4" name="Freeform 98"/>
            <p:cNvSpPr>
              <a:spLocks/>
            </p:cNvSpPr>
            <p:nvPr/>
          </p:nvSpPr>
          <p:spPr bwMode="auto">
            <a:xfrm>
              <a:off x="825" y="1755"/>
              <a:ext cx="87" cy="19"/>
            </a:xfrm>
            <a:custGeom>
              <a:avLst/>
              <a:gdLst>
                <a:gd name="T0" fmla="*/ 0 w 347"/>
                <a:gd name="T1" fmla="*/ 63 h 74"/>
                <a:gd name="T2" fmla="*/ 30 w 347"/>
                <a:gd name="T3" fmla="*/ 41 h 74"/>
                <a:gd name="T4" fmla="*/ 61 w 347"/>
                <a:gd name="T5" fmla="*/ 27 h 74"/>
                <a:gd name="T6" fmla="*/ 120 w 347"/>
                <a:gd name="T7" fmla="*/ 14 h 74"/>
                <a:gd name="T8" fmla="*/ 255 w 347"/>
                <a:gd name="T9" fmla="*/ 2 h 74"/>
                <a:gd name="T10" fmla="*/ 338 w 347"/>
                <a:gd name="T11" fmla="*/ 0 h 74"/>
                <a:gd name="T12" fmla="*/ 347 w 347"/>
                <a:gd name="T13" fmla="*/ 6 h 74"/>
                <a:gd name="T14" fmla="*/ 341 w 347"/>
                <a:gd name="T15" fmla="*/ 15 h 74"/>
                <a:gd name="T16" fmla="*/ 301 w 347"/>
                <a:gd name="T17" fmla="*/ 27 h 74"/>
                <a:gd name="T18" fmla="*/ 259 w 347"/>
                <a:gd name="T19" fmla="*/ 38 h 74"/>
                <a:gd name="T20" fmla="*/ 128 w 347"/>
                <a:gd name="T21" fmla="*/ 38 h 74"/>
                <a:gd name="T22" fmla="*/ 68 w 347"/>
                <a:gd name="T23" fmla="*/ 43 h 74"/>
                <a:gd name="T24" fmla="*/ 10 w 347"/>
                <a:gd name="T25" fmla="*/ 74 h 74"/>
                <a:gd name="T26" fmla="*/ 0 w 347"/>
                <a:gd name="T27" fmla="*/ 63 h 74"/>
                <a:gd name="T28" fmla="*/ 0 w 347"/>
                <a:gd name="T29"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74">
                  <a:moveTo>
                    <a:pt x="0" y="63"/>
                  </a:moveTo>
                  <a:lnTo>
                    <a:pt x="30" y="41"/>
                  </a:lnTo>
                  <a:lnTo>
                    <a:pt x="61" y="27"/>
                  </a:lnTo>
                  <a:lnTo>
                    <a:pt x="120" y="14"/>
                  </a:lnTo>
                  <a:lnTo>
                    <a:pt x="255" y="2"/>
                  </a:lnTo>
                  <a:lnTo>
                    <a:pt x="338" y="0"/>
                  </a:lnTo>
                  <a:lnTo>
                    <a:pt x="347" y="6"/>
                  </a:lnTo>
                  <a:lnTo>
                    <a:pt x="341" y="15"/>
                  </a:lnTo>
                  <a:lnTo>
                    <a:pt x="301" y="27"/>
                  </a:lnTo>
                  <a:lnTo>
                    <a:pt x="259" y="38"/>
                  </a:lnTo>
                  <a:lnTo>
                    <a:pt x="128" y="38"/>
                  </a:lnTo>
                  <a:lnTo>
                    <a:pt x="68" y="43"/>
                  </a:lnTo>
                  <a:lnTo>
                    <a:pt x="10" y="74"/>
                  </a:lnTo>
                  <a:lnTo>
                    <a:pt x="0" y="63"/>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5" name="Freeform 99"/>
            <p:cNvSpPr>
              <a:spLocks/>
            </p:cNvSpPr>
            <p:nvPr/>
          </p:nvSpPr>
          <p:spPr bwMode="auto">
            <a:xfrm>
              <a:off x="843" y="1792"/>
              <a:ext cx="22" cy="67"/>
            </a:xfrm>
            <a:custGeom>
              <a:avLst/>
              <a:gdLst>
                <a:gd name="T0" fmla="*/ 11 w 88"/>
                <a:gd name="T1" fmla="*/ 2 h 269"/>
                <a:gd name="T2" fmla="*/ 38 w 88"/>
                <a:gd name="T3" fmla="*/ 33 h 269"/>
                <a:gd name="T4" fmla="*/ 59 w 88"/>
                <a:gd name="T5" fmla="*/ 64 h 269"/>
                <a:gd name="T6" fmla="*/ 81 w 88"/>
                <a:gd name="T7" fmla="*/ 138 h 269"/>
                <a:gd name="T8" fmla="*/ 88 w 88"/>
                <a:gd name="T9" fmla="*/ 259 h 269"/>
                <a:gd name="T10" fmla="*/ 85 w 88"/>
                <a:gd name="T11" fmla="*/ 269 h 269"/>
                <a:gd name="T12" fmla="*/ 74 w 88"/>
                <a:gd name="T13" fmla="*/ 266 h 269"/>
                <a:gd name="T14" fmla="*/ 38 w 88"/>
                <a:gd name="T15" fmla="*/ 141 h 269"/>
                <a:gd name="T16" fmla="*/ 30 w 88"/>
                <a:gd name="T17" fmla="*/ 71 h 269"/>
                <a:gd name="T18" fmla="*/ 19 w 88"/>
                <a:gd name="T19" fmla="*/ 41 h 269"/>
                <a:gd name="T20" fmla="*/ 0 w 88"/>
                <a:gd name="T21" fmla="*/ 12 h 269"/>
                <a:gd name="T22" fmla="*/ 0 w 88"/>
                <a:gd name="T23" fmla="*/ 0 h 269"/>
                <a:gd name="T24" fmla="*/ 11 w 88"/>
                <a:gd name="T25" fmla="*/ 2 h 269"/>
                <a:gd name="T26" fmla="*/ 11 w 88"/>
                <a:gd name="T27"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269">
                  <a:moveTo>
                    <a:pt x="11" y="2"/>
                  </a:moveTo>
                  <a:lnTo>
                    <a:pt x="38" y="33"/>
                  </a:lnTo>
                  <a:lnTo>
                    <a:pt x="59" y="64"/>
                  </a:lnTo>
                  <a:lnTo>
                    <a:pt x="81" y="138"/>
                  </a:lnTo>
                  <a:lnTo>
                    <a:pt x="88" y="259"/>
                  </a:lnTo>
                  <a:lnTo>
                    <a:pt x="85" y="269"/>
                  </a:lnTo>
                  <a:lnTo>
                    <a:pt x="74" y="266"/>
                  </a:lnTo>
                  <a:lnTo>
                    <a:pt x="38" y="141"/>
                  </a:lnTo>
                  <a:lnTo>
                    <a:pt x="30" y="71"/>
                  </a:lnTo>
                  <a:lnTo>
                    <a:pt x="19" y="41"/>
                  </a:lnTo>
                  <a:lnTo>
                    <a:pt x="0" y="12"/>
                  </a:lnTo>
                  <a:lnTo>
                    <a:pt x="0" y="0"/>
                  </a:lnTo>
                  <a:lnTo>
                    <a:pt x="11" y="2"/>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6" name="Freeform 100"/>
            <p:cNvSpPr>
              <a:spLocks/>
            </p:cNvSpPr>
            <p:nvPr/>
          </p:nvSpPr>
          <p:spPr bwMode="auto">
            <a:xfrm>
              <a:off x="769" y="1873"/>
              <a:ext cx="112" cy="53"/>
            </a:xfrm>
            <a:custGeom>
              <a:avLst/>
              <a:gdLst>
                <a:gd name="T0" fmla="*/ 62 w 447"/>
                <a:gd name="T1" fmla="*/ 212 h 212"/>
                <a:gd name="T2" fmla="*/ 32 w 447"/>
                <a:gd name="T3" fmla="*/ 203 h 212"/>
                <a:gd name="T4" fmla="*/ 9 w 447"/>
                <a:gd name="T5" fmla="*/ 179 h 212"/>
                <a:gd name="T6" fmla="*/ 0 w 447"/>
                <a:gd name="T7" fmla="*/ 113 h 212"/>
                <a:gd name="T8" fmla="*/ 18 w 447"/>
                <a:gd name="T9" fmla="*/ 88 h 212"/>
                <a:gd name="T10" fmla="*/ 46 w 447"/>
                <a:gd name="T11" fmla="*/ 73 h 212"/>
                <a:gd name="T12" fmla="*/ 111 w 447"/>
                <a:gd name="T13" fmla="*/ 51 h 212"/>
                <a:gd name="T14" fmla="*/ 206 w 447"/>
                <a:gd name="T15" fmla="*/ 12 h 212"/>
                <a:gd name="T16" fmla="*/ 279 w 447"/>
                <a:gd name="T17" fmla="*/ 0 h 212"/>
                <a:gd name="T18" fmla="*/ 345 w 447"/>
                <a:gd name="T19" fmla="*/ 22 h 212"/>
                <a:gd name="T20" fmla="*/ 404 w 447"/>
                <a:gd name="T21" fmla="*/ 55 h 212"/>
                <a:gd name="T22" fmla="*/ 441 w 447"/>
                <a:gd name="T23" fmla="*/ 102 h 212"/>
                <a:gd name="T24" fmla="*/ 447 w 447"/>
                <a:gd name="T25" fmla="*/ 130 h 212"/>
                <a:gd name="T26" fmla="*/ 441 w 447"/>
                <a:gd name="T27" fmla="*/ 161 h 212"/>
                <a:gd name="T28" fmla="*/ 428 w 447"/>
                <a:gd name="T29" fmla="*/ 176 h 212"/>
                <a:gd name="T30" fmla="*/ 411 w 447"/>
                <a:gd name="T31" fmla="*/ 188 h 212"/>
                <a:gd name="T32" fmla="*/ 377 w 447"/>
                <a:gd name="T33" fmla="*/ 212 h 212"/>
                <a:gd name="T34" fmla="*/ 366 w 447"/>
                <a:gd name="T35" fmla="*/ 200 h 212"/>
                <a:gd name="T36" fmla="*/ 398 w 447"/>
                <a:gd name="T37" fmla="*/ 140 h 212"/>
                <a:gd name="T38" fmla="*/ 399 w 447"/>
                <a:gd name="T39" fmla="*/ 93 h 212"/>
                <a:gd name="T40" fmla="*/ 388 w 447"/>
                <a:gd name="T41" fmla="*/ 74 h 212"/>
                <a:gd name="T42" fmla="*/ 371 w 447"/>
                <a:gd name="T43" fmla="*/ 58 h 212"/>
                <a:gd name="T44" fmla="*/ 350 w 447"/>
                <a:gd name="T45" fmla="*/ 44 h 212"/>
                <a:gd name="T46" fmla="*/ 327 w 447"/>
                <a:gd name="T47" fmla="*/ 31 h 212"/>
                <a:gd name="T48" fmla="*/ 277 w 447"/>
                <a:gd name="T49" fmla="*/ 13 h 212"/>
                <a:gd name="T50" fmla="*/ 212 w 447"/>
                <a:gd name="T51" fmla="*/ 26 h 212"/>
                <a:gd name="T52" fmla="*/ 171 w 447"/>
                <a:gd name="T53" fmla="*/ 55 h 212"/>
                <a:gd name="T54" fmla="*/ 152 w 447"/>
                <a:gd name="T55" fmla="*/ 70 h 212"/>
                <a:gd name="T56" fmla="*/ 130 w 447"/>
                <a:gd name="T57" fmla="*/ 85 h 212"/>
                <a:gd name="T58" fmla="*/ 65 w 447"/>
                <a:gd name="T59" fmla="*/ 94 h 212"/>
                <a:gd name="T60" fmla="*/ 36 w 447"/>
                <a:gd name="T61" fmla="*/ 99 h 212"/>
                <a:gd name="T62" fmla="*/ 18 w 447"/>
                <a:gd name="T63" fmla="*/ 120 h 212"/>
                <a:gd name="T64" fmla="*/ 23 w 447"/>
                <a:gd name="T65" fmla="*/ 170 h 212"/>
                <a:gd name="T66" fmla="*/ 38 w 447"/>
                <a:gd name="T67" fmla="*/ 190 h 212"/>
                <a:gd name="T68" fmla="*/ 61 w 447"/>
                <a:gd name="T69" fmla="*/ 197 h 212"/>
                <a:gd name="T70" fmla="*/ 68 w 447"/>
                <a:gd name="T71" fmla="*/ 204 h 212"/>
                <a:gd name="T72" fmla="*/ 62 w 447"/>
                <a:gd name="T73" fmla="*/ 212 h 212"/>
                <a:gd name="T74" fmla="*/ 62 w 447"/>
                <a:gd name="T75"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212">
                  <a:moveTo>
                    <a:pt x="62" y="212"/>
                  </a:moveTo>
                  <a:lnTo>
                    <a:pt x="32" y="203"/>
                  </a:lnTo>
                  <a:lnTo>
                    <a:pt x="9" y="179"/>
                  </a:lnTo>
                  <a:lnTo>
                    <a:pt x="0" y="113"/>
                  </a:lnTo>
                  <a:lnTo>
                    <a:pt x="18" y="88"/>
                  </a:lnTo>
                  <a:lnTo>
                    <a:pt x="46" y="73"/>
                  </a:lnTo>
                  <a:lnTo>
                    <a:pt x="111" y="51"/>
                  </a:lnTo>
                  <a:lnTo>
                    <a:pt x="206" y="12"/>
                  </a:lnTo>
                  <a:lnTo>
                    <a:pt x="279" y="0"/>
                  </a:lnTo>
                  <a:lnTo>
                    <a:pt x="345" y="22"/>
                  </a:lnTo>
                  <a:lnTo>
                    <a:pt x="404" y="55"/>
                  </a:lnTo>
                  <a:lnTo>
                    <a:pt x="441" y="102"/>
                  </a:lnTo>
                  <a:lnTo>
                    <a:pt x="447" y="130"/>
                  </a:lnTo>
                  <a:lnTo>
                    <a:pt x="441" y="161"/>
                  </a:lnTo>
                  <a:lnTo>
                    <a:pt x="428" y="176"/>
                  </a:lnTo>
                  <a:lnTo>
                    <a:pt x="411" y="188"/>
                  </a:lnTo>
                  <a:lnTo>
                    <a:pt x="377" y="212"/>
                  </a:lnTo>
                  <a:lnTo>
                    <a:pt x="366" y="200"/>
                  </a:lnTo>
                  <a:lnTo>
                    <a:pt x="398" y="140"/>
                  </a:lnTo>
                  <a:lnTo>
                    <a:pt x="399" y="93"/>
                  </a:lnTo>
                  <a:lnTo>
                    <a:pt x="388" y="74"/>
                  </a:lnTo>
                  <a:lnTo>
                    <a:pt x="371" y="58"/>
                  </a:lnTo>
                  <a:lnTo>
                    <a:pt x="350" y="44"/>
                  </a:lnTo>
                  <a:lnTo>
                    <a:pt x="327" y="31"/>
                  </a:lnTo>
                  <a:lnTo>
                    <a:pt x="277" y="13"/>
                  </a:lnTo>
                  <a:lnTo>
                    <a:pt x="212" y="26"/>
                  </a:lnTo>
                  <a:lnTo>
                    <a:pt x="171" y="55"/>
                  </a:lnTo>
                  <a:lnTo>
                    <a:pt x="152" y="70"/>
                  </a:lnTo>
                  <a:lnTo>
                    <a:pt x="130" y="85"/>
                  </a:lnTo>
                  <a:lnTo>
                    <a:pt x="65" y="94"/>
                  </a:lnTo>
                  <a:lnTo>
                    <a:pt x="36" y="99"/>
                  </a:lnTo>
                  <a:lnTo>
                    <a:pt x="18" y="120"/>
                  </a:lnTo>
                  <a:lnTo>
                    <a:pt x="23" y="170"/>
                  </a:lnTo>
                  <a:lnTo>
                    <a:pt x="38" y="190"/>
                  </a:lnTo>
                  <a:lnTo>
                    <a:pt x="61" y="197"/>
                  </a:lnTo>
                  <a:lnTo>
                    <a:pt x="68" y="204"/>
                  </a:lnTo>
                  <a:lnTo>
                    <a:pt x="62" y="212"/>
                  </a:lnTo>
                  <a:lnTo>
                    <a:pt x="6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7" name="Freeform 101"/>
            <p:cNvSpPr>
              <a:spLocks/>
            </p:cNvSpPr>
            <p:nvPr/>
          </p:nvSpPr>
          <p:spPr bwMode="auto">
            <a:xfrm>
              <a:off x="787" y="1893"/>
              <a:ext cx="60" cy="38"/>
            </a:xfrm>
            <a:custGeom>
              <a:avLst/>
              <a:gdLst>
                <a:gd name="T0" fmla="*/ 39 w 241"/>
                <a:gd name="T1" fmla="*/ 149 h 150"/>
                <a:gd name="T2" fmla="*/ 8 w 241"/>
                <a:gd name="T3" fmla="*/ 103 h 150"/>
                <a:gd name="T4" fmla="*/ 0 w 241"/>
                <a:gd name="T5" fmla="*/ 53 h 150"/>
                <a:gd name="T6" fmla="*/ 25 w 241"/>
                <a:gd name="T7" fmla="*/ 30 h 150"/>
                <a:gd name="T8" fmla="*/ 53 w 241"/>
                <a:gd name="T9" fmla="*/ 14 h 150"/>
                <a:gd name="T10" fmla="*/ 84 w 241"/>
                <a:gd name="T11" fmla="*/ 2 h 150"/>
                <a:gd name="T12" fmla="*/ 116 w 241"/>
                <a:gd name="T13" fmla="*/ 0 h 150"/>
                <a:gd name="T14" fmla="*/ 182 w 241"/>
                <a:gd name="T15" fmla="*/ 19 h 150"/>
                <a:gd name="T16" fmla="*/ 211 w 241"/>
                <a:gd name="T17" fmla="*/ 37 h 150"/>
                <a:gd name="T18" fmla="*/ 240 w 241"/>
                <a:gd name="T19" fmla="*/ 58 h 150"/>
                <a:gd name="T20" fmla="*/ 241 w 241"/>
                <a:gd name="T21" fmla="*/ 68 h 150"/>
                <a:gd name="T22" fmla="*/ 231 w 241"/>
                <a:gd name="T23" fmla="*/ 69 h 150"/>
                <a:gd name="T24" fmla="*/ 204 w 241"/>
                <a:gd name="T25" fmla="*/ 55 h 150"/>
                <a:gd name="T26" fmla="*/ 177 w 241"/>
                <a:gd name="T27" fmla="*/ 52 h 150"/>
                <a:gd name="T28" fmla="*/ 115 w 241"/>
                <a:gd name="T29" fmla="*/ 50 h 150"/>
                <a:gd name="T30" fmla="*/ 76 w 241"/>
                <a:gd name="T31" fmla="*/ 54 h 150"/>
                <a:gd name="T32" fmla="*/ 43 w 241"/>
                <a:gd name="T33" fmla="*/ 76 h 150"/>
                <a:gd name="T34" fmla="*/ 39 w 241"/>
                <a:gd name="T35" fmla="*/ 110 h 150"/>
                <a:gd name="T36" fmla="*/ 51 w 241"/>
                <a:gd name="T37" fmla="*/ 140 h 150"/>
                <a:gd name="T38" fmla="*/ 49 w 241"/>
                <a:gd name="T39" fmla="*/ 150 h 150"/>
                <a:gd name="T40" fmla="*/ 39 w 241"/>
                <a:gd name="T41" fmla="*/ 149 h 150"/>
                <a:gd name="T42" fmla="*/ 39 w 241"/>
                <a:gd name="T43"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150">
                  <a:moveTo>
                    <a:pt x="39" y="149"/>
                  </a:moveTo>
                  <a:lnTo>
                    <a:pt x="8" y="103"/>
                  </a:lnTo>
                  <a:lnTo>
                    <a:pt x="0" y="53"/>
                  </a:lnTo>
                  <a:lnTo>
                    <a:pt x="25" y="30"/>
                  </a:lnTo>
                  <a:lnTo>
                    <a:pt x="53" y="14"/>
                  </a:lnTo>
                  <a:lnTo>
                    <a:pt x="84" y="2"/>
                  </a:lnTo>
                  <a:lnTo>
                    <a:pt x="116" y="0"/>
                  </a:lnTo>
                  <a:lnTo>
                    <a:pt x="182" y="19"/>
                  </a:lnTo>
                  <a:lnTo>
                    <a:pt x="211" y="37"/>
                  </a:lnTo>
                  <a:lnTo>
                    <a:pt x="240" y="58"/>
                  </a:lnTo>
                  <a:lnTo>
                    <a:pt x="241" y="68"/>
                  </a:lnTo>
                  <a:lnTo>
                    <a:pt x="231" y="69"/>
                  </a:lnTo>
                  <a:lnTo>
                    <a:pt x="204" y="55"/>
                  </a:lnTo>
                  <a:lnTo>
                    <a:pt x="177" y="52"/>
                  </a:lnTo>
                  <a:lnTo>
                    <a:pt x="115" y="50"/>
                  </a:lnTo>
                  <a:lnTo>
                    <a:pt x="76" y="54"/>
                  </a:lnTo>
                  <a:lnTo>
                    <a:pt x="43" y="76"/>
                  </a:lnTo>
                  <a:lnTo>
                    <a:pt x="39" y="110"/>
                  </a:lnTo>
                  <a:lnTo>
                    <a:pt x="51" y="140"/>
                  </a:lnTo>
                  <a:lnTo>
                    <a:pt x="49" y="150"/>
                  </a:lnTo>
                  <a:lnTo>
                    <a:pt x="39" y="149"/>
                  </a:lnTo>
                  <a:lnTo>
                    <a:pt x="39"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8" name="Freeform 102"/>
            <p:cNvSpPr>
              <a:spLocks/>
            </p:cNvSpPr>
            <p:nvPr/>
          </p:nvSpPr>
          <p:spPr bwMode="auto">
            <a:xfrm>
              <a:off x="923" y="1793"/>
              <a:ext cx="14" cy="27"/>
            </a:xfrm>
            <a:custGeom>
              <a:avLst/>
              <a:gdLst>
                <a:gd name="T0" fmla="*/ 29 w 56"/>
                <a:gd name="T1" fmla="*/ 8 h 108"/>
                <a:gd name="T2" fmla="*/ 51 w 56"/>
                <a:gd name="T3" fmla="*/ 50 h 108"/>
                <a:gd name="T4" fmla="*/ 56 w 56"/>
                <a:gd name="T5" fmla="*/ 98 h 108"/>
                <a:gd name="T6" fmla="*/ 52 w 56"/>
                <a:gd name="T7" fmla="*/ 108 h 108"/>
                <a:gd name="T8" fmla="*/ 42 w 56"/>
                <a:gd name="T9" fmla="*/ 104 h 108"/>
                <a:gd name="T10" fmla="*/ 10 w 56"/>
                <a:gd name="T11" fmla="*/ 62 h 108"/>
                <a:gd name="T12" fmla="*/ 1 w 56"/>
                <a:gd name="T13" fmla="*/ 22 h 108"/>
                <a:gd name="T14" fmla="*/ 0 w 56"/>
                <a:gd name="T15" fmla="*/ 9 h 108"/>
                <a:gd name="T16" fmla="*/ 8 w 56"/>
                <a:gd name="T17" fmla="*/ 0 h 108"/>
                <a:gd name="T18" fmla="*/ 29 w 56"/>
                <a:gd name="T19" fmla="*/ 8 h 108"/>
                <a:gd name="T20" fmla="*/ 29 w 56"/>
                <a:gd name="T21"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8">
                  <a:moveTo>
                    <a:pt x="29" y="8"/>
                  </a:moveTo>
                  <a:lnTo>
                    <a:pt x="51" y="50"/>
                  </a:lnTo>
                  <a:lnTo>
                    <a:pt x="56" y="98"/>
                  </a:lnTo>
                  <a:lnTo>
                    <a:pt x="52" y="108"/>
                  </a:lnTo>
                  <a:lnTo>
                    <a:pt x="42" y="104"/>
                  </a:lnTo>
                  <a:lnTo>
                    <a:pt x="10" y="62"/>
                  </a:lnTo>
                  <a:lnTo>
                    <a:pt x="1" y="22"/>
                  </a:lnTo>
                  <a:lnTo>
                    <a:pt x="0" y="9"/>
                  </a:lnTo>
                  <a:lnTo>
                    <a:pt x="8" y="0"/>
                  </a:lnTo>
                  <a:lnTo>
                    <a:pt x="29" y="8"/>
                  </a:lnTo>
                  <a:lnTo>
                    <a:pt x="2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79" name="Freeform 103"/>
            <p:cNvSpPr>
              <a:spLocks/>
            </p:cNvSpPr>
            <p:nvPr/>
          </p:nvSpPr>
          <p:spPr bwMode="auto">
            <a:xfrm>
              <a:off x="938" y="1800"/>
              <a:ext cx="22" cy="20"/>
            </a:xfrm>
            <a:custGeom>
              <a:avLst/>
              <a:gdLst>
                <a:gd name="T0" fmla="*/ 86 w 88"/>
                <a:gd name="T1" fmla="*/ 28 h 80"/>
                <a:gd name="T2" fmla="*/ 12 w 88"/>
                <a:gd name="T3" fmla="*/ 80 h 80"/>
                <a:gd name="T4" fmla="*/ 2 w 88"/>
                <a:gd name="T5" fmla="*/ 80 h 80"/>
                <a:gd name="T6" fmla="*/ 0 w 88"/>
                <a:gd name="T7" fmla="*/ 75 h 80"/>
                <a:gd name="T8" fmla="*/ 2 w 88"/>
                <a:gd name="T9" fmla="*/ 68 h 80"/>
                <a:gd name="T10" fmla="*/ 63 w 88"/>
                <a:gd name="T11" fmla="*/ 0 h 80"/>
                <a:gd name="T12" fmla="*/ 88 w 88"/>
                <a:gd name="T13" fmla="*/ 3 h 80"/>
                <a:gd name="T14" fmla="*/ 86 w 88"/>
                <a:gd name="T15" fmla="*/ 28 h 80"/>
                <a:gd name="T16" fmla="*/ 86 w 88"/>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0">
                  <a:moveTo>
                    <a:pt x="86" y="28"/>
                  </a:moveTo>
                  <a:lnTo>
                    <a:pt x="12" y="80"/>
                  </a:lnTo>
                  <a:lnTo>
                    <a:pt x="2" y="80"/>
                  </a:lnTo>
                  <a:lnTo>
                    <a:pt x="0" y="75"/>
                  </a:lnTo>
                  <a:lnTo>
                    <a:pt x="2" y="68"/>
                  </a:lnTo>
                  <a:lnTo>
                    <a:pt x="63" y="0"/>
                  </a:lnTo>
                  <a:lnTo>
                    <a:pt x="88" y="3"/>
                  </a:lnTo>
                  <a:lnTo>
                    <a:pt x="86" y="28"/>
                  </a:lnTo>
                  <a:lnTo>
                    <a:pt x="8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0" name="Freeform 104"/>
            <p:cNvSpPr>
              <a:spLocks/>
            </p:cNvSpPr>
            <p:nvPr/>
          </p:nvSpPr>
          <p:spPr bwMode="auto">
            <a:xfrm>
              <a:off x="914" y="1820"/>
              <a:ext cx="20" cy="113"/>
            </a:xfrm>
            <a:custGeom>
              <a:avLst/>
              <a:gdLst>
                <a:gd name="T0" fmla="*/ 78 w 78"/>
                <a:gd name="T1" fmla="*/ 11 h 451"/>
                <a:gd name="T2" fmla="*/ 35 w 78"/>
                <a:gd name="T3" fmla="*/ 79 h 451"/>
                <a:gd name="T4" fmla="*/ 30 w 78"/>
                <a:gd name="T5" fmla="*/ 156 h 451"/>
                <a:gd name="T6" fmla="*/ 53 w 78"/>
                <a:gd name="T7" fmla="*/ 329 h 451"/>
                <a:gd name="T8" fmla="*/ 23 w 78"/>
                <a:gd name="T9" fmla="*/ 443 h 451"/>
                <a:gd name="T10" fmla="*/ 15 w 78"/>
                <a:gd name="T11" fmla="*/ 451 h 451"/>
                <a:gd name="T12" fmla="*/ 7 w 78"/>
                <a:gd name="T13" fmla="*/ 443 h 451"/>
                <a:gd name="T14" fmla="*/ 5 w 78"/>
                <a:gd name="T15" fmla="*/ 324 h 451"/>
                <a:gd name="T16" fmla="*/ 0 w 78"/>
                <a:gd name="T17" fmla="*/ 147 h 451"/>
                <a:gd name="T18" fmla="*/ 5 w 78"/>
                <a:gd name="T19" fmla="*/ 108 h 451"/>
                <a:gd name="T20" fmla="*/ 18 w 78"/>
                <a:gd name="T21" fmla="*/ 70 h 451"/>
                <a:gd name="T22" fmla="*/ 38 w 78"/>
                <a:gd name="T23" fmla="*/ 35 h 451"/>
                <a:gd name="T24" fmla="*/ 68 w 78"/>
                <a:gd name="T25" fmla="*/ 0 h 451"/>
                <a:gd name="T26" fmla="*/ 78 w 78"/>
                <a:gd name="T27" fmla="*/ 11 h 451"/>
                <a:gd name="T28" fmla="*/ 78 w 78"/>
                <a:gd name="T29"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451">
                  <a:moveTo>
                    <a:pt x="78" y="11"/>
                  </a:moveTo>
                  <a:lnTo>
                    <a:pt x="35" y="79"/>
                  </a:lnTo>
                  <a:lnTo>
                    <a:pt x="30" y="156"/>
                  </a:lnTo>
                  <a:lnTo>
                    <a:pt x="53" y="329"/>
                  </a:lnTo>
                  <a:lnTo>
                    <a:pt x="23" y="443"/>
                  </a:lnTo>
                  <a:lnTo>
                    <a:pt x="15" y="451"/>
                  </a:lnTo>
                  <a:lnTo>
                    <a:pt x="7" y="443"/>
                  </a:lnTo>
                  <a:lnTo>
                    <a:pt x="5" y="324"/>
                  </a:lnTo>
                  <a:lnTo>
                    <a:pt x="0" y="147"/>
                  </a:lnTo>
                  <a:lnTo>
                    <a:pt x="5" y="108"/>
                  </a:lnTo>
                  <a:lnTo>
                    <a:pt x="18" y="70"/>
                  </a:lnTo>
                  <a:lnTo>
                    <a:pt x="38" y="35"/>
                  </a:lnTo>
                  <a:lnTo>
                    <a:pt x="68" y="0"/>
                  </a:lnTo>
                  <a:lnTo>
                    <a:pt x="78" y="11"/>
                  </a:lnTo>
                  <a:lnTo>
                    <a:pt x="7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1" name="Freeform 105"/>
            <p:cNvSpPr>
              <a:spLocks/>
            </p:cNvSpPr>
            <p:nvPr/>
          </p:nvSpPr>
          <p:spPr bwMode="auto">
            <a:xfrm>
              <a:off x="942" y="1825"/>
              <a:ext cx="25" cy="121"/>
            </a:xfrm>
            <a:custGeom>
              <a:avLst/>
              <a:gdLst>
                <a:gd name="T0" fmla="*/ 13 w 100"/>
                <a:gd name="T1" fmla="*/ 1 h 486"/>
                <a:gd name="T2" fmla="*/ 55 w 100"/>
                <a:gd name="T3" fmla="*/ 75 h 486"/>
                <a:gd name="T4" fmla="*/ 65 w 100"/>
                <a:gd name="T5" fmla="*/ 160 h 486"/>
                <a:gd name="T6" fmla="*/ 77 w 100"/>
                <a:gd name="T7" fmla="*/ 210 h 486"/>
                <a:gd name="T8" fmla="*/ 94 w 100"/>
                <a:gd name="T9" fmla="*/ 262 h 486"/>
                <a:gd name="T10" fmla="*/ 100 w 100"/>
                <a:gd name="T11" fmla="*/ 320 h 486"/>
                <a:gd name="T12" fmla="*/ 92 w 100"/>
                <a:gd name="T13" fmla="*/ 372 h 486"/>
                <a:gd name="T14" fmla="*/ 75 w 100"/>
                <a:gd name="T15" fmla="*/ 423 h 486"/>
                <a:gd name="T16" fmla="*/ 52 w 100"/>
                <a:gd name="T17" fmla="*/ 478 h 486"/>
                <a:gd name="T18" fmla="*/ 36 w 100"/>
                <a:gd name="T19" fmla="*/ 486 h 486"/>
                <a:gd name="T20" fmla="*/ 28 w 100"/>
                <a:gd name="T21" fmla="*/ 469 h 486"/>
                <a:gd name="T22" fmla="*/ 55 w 100"/>
                <a:gd name="T23" fmla="*/ 373 h 486"/>
                <a:gd name="T24" fmla="*/ 47 w 100"/>
                <a:gd name="T25" fmla="*/ 274 h 486"/>
                <a:gd name="T26" fmla="*/ 17 w 100"/>
                <a:gd name="T27" fmla="*/ 162 h 486"/>
                <a:gd name="T28" fmla="*/ 23 w 100"/>
                <a:gd name="T29" fmla="*/ 82 h 486"/>
                <a:gd name="T30" fmla="*/ 19 w 100"/>
                <a:gd name="T31" fmla="*/ 46 h 486"/>
                <a:gd name="T32" fmla="*/ 0 w 100"/>
                <a:gd name="T33" fmla="*/ 11 h 486"/>
                <a:gd name="T34" fmla="*/ 1 w 100"/>
                <a:gd name="T35" fmla="*/ 0 h 486"/>
                <a:gd name="T36" fmla="*/ 13 w 100"/>
                <a:gd name="T37" fmla="*/ 1 h 486"/>
                <a:gd name="T38" fmla="*/ 13 w 100"/>
                <a:gd name="T39" fmla="*/ 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486">
                  <a:moveTo>
                    <a:pt x="13" y="1"/>
                  </a:moveTo>
                  <a:lnTo>
                    <a:pt x="55" y="75"/>
                  </a:lnTo>
                  <a:lnTo>
                    <a:pt x="65" y="160"/>
                  </a:lnTo>
                  <a:lnTo>
                    <a:pt x="77" y="210"/>
                  </a:lnTo>
                  <a:lnTo>
                    <a:pt x="94" y="262"/>
                  </a:lnTo>
                  <a:lnTo>
                    <a:pt x="100" y="320"/>
                  </a:lnTo>
                  <a:lnTo>
                    <a:pt x="92" y="372"/>
                  </a:lnTo>
                  <a:lnTo>
                    <a:pt x="75" y="423"/>
                  </a:lnTo>
                  <a:lnTo>
                    <a:pt x="52" y="478"/>
                  </a:lnTo>
                  <a:lnTo>
                    <a:pt x="36" y="486"/>
                  </a:lnTo>
                  <a:lnTo>
                    <a:pt x="28" y="469"/>
                  </a:lnTo>
                  <a:lnTo>
                    <a:pt x="55" y="373"/>
                  </a:lnTo>
                  <a:lnTo>
                    <a:pt x="47" y="274"/>
                  </a:lnTo>
                  <a:lnTo>
                    <a:pt x="17" y="162"/>
                  </a:lnTo>
                  <a:lnTo>
                    <a:pt x="23" y="82"/>
                  </a:lnTo>
                  <a:lnTo>
                    <a:pt x="19" y="46"/>
                  </a:lnTo>
                  <a:lnTo>
                    <a:pt x="0" y="11"/>
                  </a:lnTo>
                  <a:lnTo>
                    <a:pt x="1" y="0"/>
                  </a:lnTo>
                  <a:lnTo>
                    <a:pt x="13" y="1"/>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2" name="Freeform 106"/>
            <p:cNvSpPr>
              <a:spLocks/>
            </p:cNvSpPr>
            <p:nvPr/>
          </p:nvSpPr>
          <p:spPr bwMode="auto">
            <a:xfrm>
              <a:off x="904" y="1779"/>
              <a:ext cx="42" cy="40"/>
            </a:xfrm>
            <a:custGeom>
              <a:avLst/>
              <a:gdLst>
                <a:gd name="T0" fmla="*/ 149 w 165"/>
                <a:gd name="T1" fmla="*/ 38 h 159"/>
                <a:gd name="T2" fmla="*/ 91 w 165"/>
                <a:gd name="T3" fmla="*/ 64 h 159"/>
                <a:gd name="T4" fmla="*/ 45 w 165"/>
                <a:gd name="T5" fmla="*/ 113 h 159"/>
                <a:gd name="T6" fmla="*/ 14 w 165"/>
                <a:gd name="T7" fmla="*/ 154 h 159"/>
                <a:gd name="T8" fmla="*/ 5 w 165"/>
                <a:gd name="T9" fmla="*/ 159 h 159"/>
                <a:gd name="T10" fmla="*/ 0 w 165"/>
                <a:gd name="T11" fmla="*/ 149 h 159"/>
                <a:gd name="T12" fmla="*/ 9 w 165"/>
                <a:gd name="T13" fmla="*/ 88 h 159"/>
                <a:gd name="T14" fmla="*/ 25 w 165"/>
                <a:gd name="T15" fmla="*/ 73 h 159"/>
                <a:gd name="T16" fmla="*/ 40 w 165"/>
                <a:gd name="T17" fmla="*/ 58 h 159"/>
                <a:gd name="T18" fmla="*/ 56 w 165"/>
                <a:gd name="T19" fmla="*/ 43 h 159"/>
                <a:gd name="T20" fmla="*/ 71 w 165"/>
                <a:gd name="T21" fmla="*/ 30 h 159"/>
                <a:gd name="T22" fmla="*/ 103 w 165"/>
                <a:gd name="T23" fmla="*/ 10 h 159"/>
                <a:gd name="T24" fmla="*/ 145 w 165"/>
                <a:gd name="T25" fmla="*/ 0 h 159"/>
                <a:gd name="T26" fmla="*/ 159 w 165"/>
                <a:gd name="T27" fmla="*/ 5 h 159"/>
                <a:gd name="T28" fmla="*/ 165 w 165"/>
                <a:gd name="T29" fmla="*/ 17 h 159"/>
                <a:gd name="T30" fmla="*/ 162 w 165"/>
                <a:gd name="T31" fmla="*/ 30 h 159"/>
                <a:gd name="T32" fmla="*/ 149 w 165"/>
                <a:gd name="T33" fmla="*/ 38 h 159"/>
                <a:gd name="T34" fmla="*/ 149 w 165"/>
                <a:gd name="T35"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59">
                  <a:moveTo>
                    <a:pt x="149" y="38"/>
                  </a:moveTo>
                  <a:lnTo>
                    <a:pt x="91" y="64"/>
                  </a:lnTo>
                  <a:lnTo>
                    <a:pt x="45" y="113"/>
                  </a:lnTo>
                  <a:lnTo>
                    <a:pt x="14" y="154"/>
                  </a:lnTo>
                  <a:lnTo>
                    <a:pt x="5" y="159"/>
                  </a:lnTo>
                  <a:lnTo>
                    <a:pt x="0" y="149"/>
                  </a:lnTo>
                  <a:lnTo>
                    <a:pt x="9" y="88"/>
                  </a:lnTo>
                  <a:lnTo>
                    <a:pt x="25" y="73"/>
                  </a:lnTo>
                  <a:lnTo>
                    <a:pt x="40" y="58"/>
                  </a:lnTo>
                  <a:lnTo>
                    <a:pt x="56" y="43"/>
                  </a:lnTo>
                  <a:lnTo>
                    <a:pt x="71" y="30"/>
                  </a:lnTo>
                  <a:lnTo>
                    <a:pt x="103" y="10"/>
                  </a:lnTo>
                  <a:lnTo>
                    <a:pt x="145" y="0"/>
                  </a:lnTo>
                  <a:lnTo>
                    <a:pt x="159" y="5"/>
                  </a:lnTo>
                  <a:lnTo>
                    <a:pt x="165" y="17"/>
                  </a:lnTo>
                  <a:lnTo>
                    <a:pt x="162" y="30"/>
                  </a:lnTo>
                  <a:lnTo>
                    <a:pt x="149" y="38"/>
                  </a:lnTo>
                  <a:lnTo>
                    <a:pt x="14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3" name="Freeform 107"/>
            <p:cNvSpPr>
              <a:spLocks/>
            </p:cNvSpPr>
            <p:nvPr/>
          </p:nvSpPr>
          <p:spPr bwMode="auto">
            <a:xfrm>
              <a:off x="943" y="1784"/>
              <a:ext cx="25" cy="31"/>
            </a:xfrm>
            <a:custGeom>
              <a:avLst/>
              <a:gdLst>
                <a:gd name="T0" fmla="*/ 22 w 102"/>
                <a:gd name="T1" fmla="*/ 0 h 123"/>
                <a:gd name="T2" fmla="*/ 62 w 102"/>
                <a:gd name="T3" fmla="*/ 36 h 123"/>
                <a:gd name="T4" fmla="*/ 102 w 102"/>
                <a:gd name="T5" fmla="*/ 113 h 123"/>
                <a:gd name="T6" fmla="*/ 98 w 102"/>
                <a:gd name="T7" fmla="*/ 123 h 123"/>
                <a:gd name="T8" fmla="*/ 88 w 102"/>
                <a:gd name="T9" fmla="*/ 120 h 123"/>
                <a:gd name="T10" fmla="*/ 63 w 102"/>
                <a:gd name="T11" fmla="*/ 87 h 123"/>
                <a:gd name="T12" fmla="*/ 33 w 102"/>
                <a:gd name="T13" fmla="*/ 58 h 123"/>
                <a:gd name="T14" fmla="*/ 4 w 102"/>
                <a:gd name="T15" fmla="*/ 19 h 123"/>
                <a:gd name="T16" fmla="*/ 0 w 102"/>
                <a:gd name="T17" fmla="*/ 8 h 123"/>
                <a:gd name="T18" fmla="*/ 4 w 102"/>
                <a:gd name="T19" fmla="*/ 0 h 123"/>
                <a:gd name="T20" fmla="*/ 22 w 102"/>
                <a:gd name="T21" fmla="*/ 0 h 123"/>
                <a:gd name="T22" fmla="*/ 22 w 102"/>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23">
                  <a:moveTo>
                    <a:pt x="22" y="0"/>
                  </a:moveTo>
                  <a:lnTo>
                    <a:pt x="62" y="36"/>
                  </a:lnTo>
                  <a:lnTo>
                    <a:pt x="102" y="113"/>
                  </a:lnTo>
                  <a:lnTo>
                    <a:pt x="98" y="123"/>
                  </a:lnTo>
                  <a:lnTo>
                    <a:pt x="88" y="120"/>
                  </a:lnTo>
                  <a:lnTo>
                    <a:pt x="63" y="87"/>
                  </a:lnTo>
                  <a:lnTo>
                    <a:pt x="33" y="58"/>
                  </a:lnTo>
                  <a:lnTo>
                    <a:pt x="4" y="19"/>
                  </a:lnTo>
                  <a:lnTo>
                    <a:pt x="0" y="8"/>
                  </a:lnTo>
                  <a:lnTo>
                    <a:pt x="4" y="0"/>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4" name="Freeform 108"/>
            <p:cNvSpPr>
              <a:spLocks/>
            </p:cNvSpPr>
            <p:nvPr/>
          </p:nvSpPr>
          <p:spPr bwMode="auto">
            <a:xfrm>
              <a:off x="940" y="1752"/>
              <a:ext cx="48" cy="32"/>
            </a:xfrm>
            <a:custGeom>
              <a:avLst/>
              <a:gdLst>
                <a:gd name="T0" fmla="*/ 6 w 192"/>
                <a:gd name="T1" fmla="*/ 115 h 130"/>
                <a:gd name="T2" fmla="*/ 39 w 192"/>
                <a:gd name="T3" fmla="*/ 105 h 130"/>
                <a:gd name="T4" fmla="*/ 88 w 192"/>
                <a:gd name="T5" fmla="*/ 86 h 130"/>
                <a:gd name="T6" fmla="*/ 140 w 192"/>
                <a:gd name="T7" fmla="*/ 52 h 130"/>
                <a:gd name="T8" fmla="*/ 178 w 192"/>
                <a:gd name="T9" fmla="*/ 2 h 130"/>
                <a:gd name="T10" fmla="*/ 188 w 192"/>
                <a:gd name="T11" fmla="*/ 0 h 130"/>
                <a:gd name="T12" fmla="*/ 192 w 192"/>
                <a:gd name="T13" fmla="*/ 10 h 130"/>
                <a:gd name="T14" fmla="*/ 171 w 192"/>
                <a:gd name="T15" fmla="*/ 41 h 130"/>
                <a:gd name="T16" fmla="*/ 152 w 192"/>
                <a:gd name="T17" fmla="*/ 67 h 130"/>
                <a:gd name="T18" fmla="*/ 128 w 192"/>
                <a:gd name="T19" fmla="*/ 88 h 130"/>
                <a:gd name="T20" fmla="*/ 98 w 192"/>
                <a:gd name="T21" fmla="*/ 107 h 130"/>
                <a:gd name="T22" fmla="*/ 43 w 192"/>
                <a:gd name="T23" fmla="*/ 129 h 130"/>
                <a:gd name="T24" fmla="*/ 8 w 192"/>
                <a:gd name="T25" fmla="*/ 130 h 130"/>
                <a:gd name="T26" fmla="*/ 0 w 192"/>
                <a:gd name="T27" fmla="*/ 124 h 130"/>
                <a:gd name="T28" fmla="*/ 6 w 192"/>
                <a:gd name="T29" fmla="*/ 115 h 130"/>
                <a:gd name="T30" fmla="*/ 6 w 192"/>
                <a:gd name="T31"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30">
                  <a:moveTo>
                    <a:pt x="6" y="115"/>
                  </a:moveTo>
                  <a:lnTo>
                    <a:pt x="39" y="105"/>
                  </a:lnTo>
                  <a:lnTo>
                    <a:pt x="88" y="86"/>
                  </a:lnTo>
                  <a:lnTo>
                    <a:pt x="140" y="52"/>
                  </a:lnTo>
                  <a:lnTo>
                    <a:pt x="178" y="2"/>
                  </a:lnTo>
                  <a:lnTo>
                    <a:pt x="188" y="0"/>
                  </a:lnTo>
                  <a:lnTo>
                    <a:pt x="192" y="10"/>
                  </a:lnTo>
                  <a:lnTo>
                    <a:pt x="171" y="41"/>
                  </a:lnTo>
                  <a:lnTo>
                    <a:pt x="152" y="67"/>
                  </a:lnTo>
                  <a:lnTo>
                    <a:pt x="128" y="88"/>
                  </a:lnTo>
                  <a:lnTo>
                    <a:pt x="98" y="107"/>
                  </a:lnTo>
                  <a:lnTo>
                    <a:pt x="43" y="129"/>
                  </a:lnTo>
                  <a:lnTo>
                    <a:pt x="8" y="130"/>
                  </a:lnTo>
                  <a:lnTo>
                    <a:pt x="0" y="124"/>
                  </a:lnTo>
                  <a:lnTo>
                    <a:pt x="6" y="115"/>
                  </a:lnTo>
                  <a:lnTo>
                    <a:pt x="6"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5" name="Freeform 109"/>
            <p:cNvSpPr>
              <a:spLocks/>
            </p:cNvSpPr>
            <p:nvPr/>
          </p:nvSpPr>
          <p:spPr bwMode="auto">
            <a:xfrm>
              <a:off x="970" y="1747"/>
              <a:ext cx="29" cy="79"/>
            </a:xfrm>
            <a:custGeom>
              <a:avLst/>
              <a:gdLst>
                <a:gd name="T0" fmla="*/ 118 w 118"/>
                <a:gd name="T1" fmla="*/ 7 h 317"/>
                <a:gd name="T2" fmla="*/ 106 w 118"/>
                <a:gd name="T3" fmla="*/ 124 h 317"/>
                <a:gd name="T4" fmla="*/ 89 w 118"/>
                <a:gd name="T5" fmla="*/ 175 h 317"/>
                <a:gd name="T6" fmla="*/ 61 w 118"/>
                <a:gd name="T7" fmla="*/ 232 h 317"/>
                <a:gd name="T8" fmla="*/ 37 w 118"/>
                <a:gd name="T9" fmla="*/ 293 h 317"/>
                <a:gd name="T10" fmla="*/ 26 w 118"/>
                <a:gd name="T11" fmla="*/ 317 h 317"/>
                <a:gd name="T12" fmla="*/ 12 w 118"/>
                <a:gd name="T13" fmla="*/ 317 h 317"/>
                <a:gd name="T14" fmla="*/ 0 w 118"/>
                <a:gd name="T15" fmla="*/ 287 h 317"/>
                <a:gd name="T16" fmla="*/ 28 w 118"/>
                <a:gd name="T17" fmla="*/ 216 h 317"/>
                <a:gd name="T18" fmla="*/ 43 w 118"/>
                <a:gd name="T19" fmla="*/ 188 h 317"/>
                <a:gd name="T20" fmla="*/ 57 w 118"/>
                <a:gd name="T21" fmla="*/ 163 h 317"/>
                <a:gd name="T22" fmla="*/ 81 w 118"/>
                <a:gd name="T23" fmla="*/ 115 h 317"/>
                <a:gd name="T24" fmla="*/ 103 w 118"/>
                <a:gd name="T25" fmla="*/ 7 h 317"/>
                <a:gd name="T26" fmla="*/ 110 w 118"/>
                <a:gd name="T27" fmla="*/ 0 h 317"/>
                <a:gd name="T28" fmla="*/ 118 w 118"/>
                <a:gd name="T29" fmla="*/ 7 h 317"/>
                <a:gd name="T30" fmla="*/ 118 w 118"/>
                <a:gd name="T31" fmla="*/ 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317">
                  <a:moveTo>
                    <a:pt x="118" y="7"/>
                  </a:moveTo>
                  <a:lnTo>
                    <a:pt x="106" y="124"/>
                  </a:lnTo>
                  <a:lnTo>
                    <a:pt x="89" y="175"/>
                  </a:lnTo>
                  <a:lnTo>
                    <a:pt x="61" y="232"/>
                  </a:lnTo>
                  <a:lnTo>
                    <a:pt x="37" y="293"/>
                  </a:lnTo>
                  <a:lnTo>
                    <a:pt x="26" y="317"/>
                  </a:lnTo>
                  <a:lnTo>
                    <a:pt x="12" y="317"/>
                  </a:lnTo>
                  <a:lnTo>
                    <a:pt x="0" y="287"/>
                  </a:lnTo>
                  <a:lnTo>
                    <a:pt x="28" y="216"/>
                  </a:lnTo>
                  <a:lnTo>
                    <a:pt x="43" y="188"/>
                  </a:lnTo>
                  <a:lnTo>
                    <a:pt x="57" y="163"/>
                  </a:lnTo>
                  <a:lnTo>
                    <a:pt x="81" y="115"/>
                  </a:lnTo>
                  <a:lnTo>
                    <a:pt x="103" y="7"/>
                  </a:lnTo>
                  <a:lnTo>
                    <a:pt x="110" y="0"/>
                  </a:lnTo>
                  <a:lnTo>
                    <a:pt x="118" y="7"/>
                  </a:ln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6" name="Freeform 110"/>
            <p:cNvSpPr>
              <a:spLocks/>
            </p:cNvSpPr>
            <p:nvPr/>
          </p:nvSpPr>
          <p:spPr bwMode="auto">
            <a:xfrm>
              <a:off x="911" y="1760"/>
              <a:ext cx="10" cy="23"/>
            </a:xfrm>
            <a:custGeom>
              <a:avLst/>
              <a:gdLst>
                <a:gd name="T0" fmla="*/ 42 w 42"/>
                <a:gd name="T1" fmla="*/ 12 h 92"/>
                <a:gd name="T2" fmla="*/ 39 w 42"/>
                <a:gd name="T3" fmla="*/ 22 h 92"/>
                <a:gd name="T4" fmla="*/ 15 w 42"/>
                <a:gd name="T5" fmla="*/ 87 h 92"/>
                <a:gd name="T6" fmla="*/ 5 w 42"/>
                <a:gd name="T7" fmla="*/ 92 h 92"/>
                <a:gd name="T8" fmla="*/ 0 w 42"/>
                <a:gd name="T9" fmla="*/ 83 h 92"/>
                <a:gd name="T10" fmla="*/ 18 w 42"/>
                <a:gd name="T11" fmla="*/ 15 h 92"/>
                <a:gd name="T12" fmla="*/ 25 w 42"/>
                <a:gd name="T13" fmla="*/ 3 h 92"/>
                <a:gd name="T14" fmla="*/ 38 w 42"/>
                <a:gd name="T15" fmla="*/ 0 h 92"/>
                <a:gd name="T16" fmla="*/ 42 w 42"/>
                <a:gd name="T17" fmla="*/ 12 h 92"/>
                <a:gd name="T18" fmla="*/ 42 w 4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2">
                  <a:moveTo>
                    <a:pt x="42" y="12"/>
                  </a:moveTo>
                  <a:lnTo>
                    <a:pt x="39" y="22"/>
                  </a:lnTo>
                  <a:lnTo>
                    <a:pt x="15" y="87"/>
                  </a:lnTo>
                  <a:lnTo>
                    <a:pt x="5" y="92"/>
                  </a:lnTo>
                  <a:lnTo>
                    <a:pt x="0" y="83"/>
                  </a:lnTo>
                  <a:lnTo>
                    <a:pt x="18" y="15"/>
                  </a:lnTo>
                  <a:lnTo>
                    <a:pt x="25" y="3"/>
                  </a:lnTo>
                  <a:lnTo>
                    <a:pt x="38" y="0"/>
                  </a:lnTo>
                  <a:lnTo>
                    <a:pt x="42" y="12"/>
                  </a:lnTo>
                  <a:lnTo>
                    <a:pt x="4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7" name="Freeform 111"/>
            <p:cNvSpPr>
              <a:spLocks/>
            </p:cNvSpPr>
            <p:nvPr/>
          </p:nvSpPr>
          <p:spPr bwMode="auto">
            <a:xfrm>
              <a:off x="997" y="1838"/>
              <a:ext cx="14" cy="65"/>
            </a:xfrm>
            <a:custGeom>
              <a:avLst/>
              <a:gdLst>
                <a:gd name="T0" fmla="*/ 57 w 57"/>
                <a:gd name="T1" fmla="*/ 10 h 263"/>
                <a:gd name="T2" fmla="*/ 35 w 57"/>
                <a:gd name="T3" fmla="*/ 81 h 263"/>
                <a:gd name="T4" fmla="*/ 29 w 57"/>
                <a:gd name="T5" fmla="*/ 154 h 263"/>
                <a:gd name="T6" fmla="*/ 16 w 57"/>
                <a:gd name="T7" fmla="*/ 257 h 263"/>
                <a:gd name="T8" fmla="*/ 8 w 57"/>
                <a:gd name="T9" fmla="*/ 263 h 263"/>
                <a:gd name="T10" fmla="*/ 1 w 57"/>
                <a:gd name="T11" fmla="*/ 254 h 263"/>
                <a:gd name="T12" fmla="*/ 0 w 57"/>
                <a:gd name="T13" fmla="*/ 154 h 263"/>
                <a:gd name="T14" fmla="*/ 13 w 57"/>
                <a:gd name="T15" fmla="*/ 77 h 263"/>
                <a:gd name="T16" fmla="*/ 25 w 57"/>
                <a:gd name="T17" fmla="*/ 42 h 263"/>
                <a:gd name="T18" fmla="*/ 43 w 57"/>
                <a:gd name="T19" fmla="*/ 4 h 263"/>
                <a:gd name="T20" fmla="*/ 53 w 57"/>
                <a:gd name="T21" fmla="*/ 0 h 263"/>
                <a:gd name="T22" fmla="*/ 57 w 57"/>
                <a:gd name="T23" fmla="*/ 10 h 263"/>
                <a:gd name="T24" fmla="*/ 57 w 57"/>
                <a:gd name="T25" fmla="*/ 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263">
                  <a:moveTo>
                    <a:pt x="57" y="10"/>
                  </a:moveTo>
                  <a:lnTo>
                    <a:pt x="35" y="81"/>
                  </a:lnTo>
                  <a:lnTo>
                    <a:pt x="29" y="154"/>
                  </a:lnTo>
                  <a:lnTo>
                    <a:pt x="16" y="257"/>
                  </a:lnTo>
                  <a:lnTo>
                    <a:pt x="8" y="263"/>
                  </a:lnTo>
                  <a:lnTo>
                    <a:pt x="1" y="254"/>
                  </a:lnTo>
                  <a:lnTo>
                    <a:pt x="0" y="154"/>
                  </a:lnTo>
                  <a:lnTo>
                    <a:pt x="13" y="77"/>
                  </a:lnTo>
                  <a:lnTo>
                    <a:pt x="25" y="42"/>
                  </a:lnTo>
                  <a:lnTo>
                    <a:pt x="43" y="4"/>
                  </a:lnTo>
                  <a:lnTo>
                    <a:pt x="53" y="0"/>
                  </a:lnTo>
                  <a:lnTo>
                    <a:pt x="57" y="1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8" name="Freeform 112"/>
            <p:cNvSpPr>
              <a:spLocks/>
            </p:cNvSpPr>
            <p:nvPr/>
          </p:nvSpPr>
          <p:spPr bwMode="auto">
            <a:xfrm>
              <a:off x="990" y="1855"/>
              <a:ext cx="37" cy="98"/>
            </a:xfrm>
            <a:custGeom>
              <a:avLst/>
              <a:gdLst>
                <a:gd name="T0" fmla="*/ 146 w 146"/>
                <a:gd name="T1" fmla="*/ 10 h 394"/>
                <a:gd name="T2" fmla="*/ 124 w 146"/>
                <a:gd name="T3" fmla="*/ 45 h 394"/>
                <a:gd name="T4" fmla="*/ 106 w 146"/>
                <a:gd name="T5" fmla="*/ 78 h 394"/>
                <a:gd name="T6" fmla="*/ 80 w 146"/>
                <a:gd name="T7" fmla="*/ 140 h 394"/>
                <a:gd name="T8" fmla="*/ 45 w 146"/>
                <a:gd name="T9" fmla="*/ 280 h 394"/>
                <a:gd name="T10" fmla="*/ 19 w 146"/>
                <a:gd name="T11" fmla="*/ 386 h 394"/>
                <a:gd name="T12" fmla="*/ 12 w 146"/>
                <a:gd name="T13" fmla="*/ 394 h 394"/>
                <a:gd name="T14" fmla="*/ 4 w 146"/>
                <a:gd name="T15" fmla="*/ 386 h 394"/>
                <a:gd name="T16" fmla="*/ 0 w 146"/>
                <a:gd name="T17" fmla="*/ 272 h 394"/>
                <a:gd name="T18" fmla="*/ 22 w 146"/>
                <a:gd name="T19" fmla="*/ 195 h 394"/>
                <a:gd name="T20" fmla="*/ 35 w 146"/>
                <a:gd name="T21" fmla="*/ 162 h 394"/>
                <a:gd name="T22" fmla="*/ 51 w 146"/>
                <a:gd name="T23" fmla="*/ 132 h 394"/>
                <a:gd name="T24" fmla="*/ 69 w 146"/>
                <a:gd name="T25" fmla="*/ 102 h 394"/>
                <a:gd name="T26" fmla="*/ 89 w 146"/>
                <a:gd name="T27" fmla="*/ 72 h 394"/>
                <a:gd name="T28" fmla="*/ 109 w 146"/>
                <a:gd name="T29" fmla="*/ 39 h 394"/>
                <a:gd name="T30" fmla="*/ 132 w 146"/>
                <a:gd name="T31" fmla="*/ 2 h 394"/>
                <a:gd name="T32" fmla="*/ 142 w 146"/>
                <a:gd name="T33" fmla="*/ 0 h 394"/>
                <a:gd name="T34" fmla="*/ 146 w 146"/>
                <a:gd name="T35" fmla="*/ 10 h 394"/>
                <a:gd name="T36" fmla="*/ 146 w 146"/>
                <a:gd name="T37" fmla="*/ 1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 h="394">
                  <a:moveTo>
                    <a:pt x="146" y="10"/>
                  </a:moveTo>
                  <a:lnTo>
                    <a:pt x="124" y="45"/>
                  </a:lnTo>
                  <a:lnTo>
                    <a:pt x="106" y="78"/>
                  </a:lnTo>
                  <a:lnTo>
                    <a:pt x="80" y="140"/>
                  </a:lnTo>
                  <a:lnTo>
                    <a:pt x="45" y="280"/>
                  </a:lnTo>
                  <a:lnTo>
                    <a:pt x="19" y="386"/>
                  </a:lnTo>
                  <a:lnTo>
                    <a:pt x="12" y="394"/>
                  </a:lnTo>
                  <a:lnTo>
                    <a:pt x="4" y="386"/>
                  </a:lnTo>
                  <a:lnTo>
                    <a:pt x="0" y="272"/>
                  </a:lnTo>
                  <a:lnTo>
                    <a:pt x="22" y="195"/>
                  </a:lnTo>
                  <a:lnTo>
                    <a:pt x="35" y="162"/>
                  </a:lnTo>
                  <a:lnTo>
                    <a:pt x="51" y="132"/>
                  </a:lnTo>
                  <a:lnTo>
                    <a:pt x="69" y="102"/>
                  </a:lnTo>
                  <a:lnTo>
                    <a:pt x="89" y="72"/>
                  </a:lnTo>
                  <a:lnTo>
                    <a:pt x="109" y="39"/>
                  </a:lnTo>
                  <a:lnTo>
                    <a:pt x="132" y="2"/>
                  </a:lnTo>
                  <a:lnTo>
                    <a:pt x="142" y="0"/>
                  </a:lnTo>
                  <a:lnTo>
                    <a:pt x="146" y="10"/>
                  </a:lnTo>
                  <a:lnTo>
                    <a:pt x="14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89" name="Freeform 113"/>
            <p:cNvSpPr>
              <a:spLocks/>
            </p:cNvSpPr>
            <p:nvPr/>
          </p:nvSpPr>
          <p:spPr bwMode="auto">
            <a:xfrm>
              <a:off x="610" y="1902"/>
              <a:ext cx="104" cy="19"/>
            </a:xfrm>
            <a:custGeom>
              <a:avLst/>
              <a:gdLst>
                <a:gd name="T0" fmla="*/ 22 w 418"/>
                <a:gd name="T1" fmla="*/ 0 h 78"/>
                <a:gd name="T2" fmla="*/ 217 w 418"/>
                <a:gd name="T3" fmla="*/ 28 h 78"/>
                <a:gd name="T4" fmla="*/ 308 w 418"/>
                <a:gd name="T5" fmla="*/ 48 h 78"/>
                <a:gd name="T6" fmla="*/ 411 w 418"/>
                <a:gd name="T7" fmla="*/ 63 h 78"/>
                <a:gd name="T8" fmla="*/ 418 w 418"/>
                <a:gd name="T9" fmla="*/ 72 h 78"/>
                <a:gd name="T10" fmla="*/ 410 w 418"/>
                <a:gd name="T11" fmla="*/ 78 h 78"/>
                <a:gd name="T12" fmla="*/ 204 w 418"/>
                <a:gd name="T13" fmla="*/ 43 h 78"/>
                <a:gd name="T14" fmla="*/ 107 w 418"/>
                <a:gd name="T15" fmla="*/ 25 h 78"/>
                <a:gd name="T16" fmla="*/ 0 w 418"/>
                <a:gd name="T17" fmla="*/ 16 h 78"/>
                <a:gd name="T18" fmla="*/ 3 w 418"/>
                <a:gd name="T19" fmla="*/ 7 h 78"/>
                <a:gd name="T20" fmla="*/ 22 w 418"/>
                <a:gd name="T21" fmla="*/ 0 h 78"/>
                <a:gd name="T22" fmla="*/ 22 w 418"/>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78">
                  <a:moveTo>
                    <a:pt x="22" y="0"/>
                  </a:moveTo>
                  <a:lnTo>
                    <a:pt x="217" y="28"/>
                  </a:lnTo>
                  <a:lnTo>
                    <a:pt x="308" y="48"/>
                  </a:lnTo>
                  <a:lnTo>
                    <a:pt x="411" y="63"/>
                  </a:lnTo>
                  <a:lnTo>
                    <a:pt x="418" y="72"/>
                  </a:lnTo>
                  <a:lnTo>
                    <a:pt x="410" y="78"/>
                  </a:lnTo>
                  <a:lnTo>
                    <a:pt x="204" y="43"/>
                  </a:lnTo>
                  <a:lnTo>
                    <a:pt x="107" y="25"/>
                  </a:lnTo>
                  <a:lnTo>
                    <a:pt x="0" y="16"/>
                  </a:lnTo>
                  <a:lnTo>
                    <a:pt x="3" y="7"/>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0" name="Freeform 114"/>
            <p:cNvSpPr>
              <a:spLocks/>
            </p:cNvSpPr>
            <p:nvPr/>
          </p:nvSpPr>
          <p:spPr bwMode="auto">
            <a:xfrm>
              <a:off x="645" y="1925"/>
              <a:ext cx="64" cy="36"/>
            </a:xfrm>
            <a:custGeom>
              <a:avLst/>
              <a:gdLst>
                <a:gd name="T0" fmla="*/ 250 w 254"/>
                <a:gd name="T1" fmla="*/ 14 h 143"/>
                <a:gd name="T2" fmla="*/ 177 w 254"/>
                <a:gd name="T3" fmla="*/ 59 h 143"/>
                <a:gd name="T4" fmla="*/ 144 w 254"/>
                <a:gd name="T5" fmla="*/ 83 h 143"/>
                <a:gd name="T6" fmla="*/ 105 w 254"/>
                <a:gd name="T7" fmla="*/ 108 h 143"/>
                <a:gd name="T8" fmla="*/ 47 w 254"/>
                <a:gd name="T9" fmla="*/ 138 h 143"/>
                <a:gd name="T10" fmla="*/ 9 w 254"/>
                <a:gd name="T11" fmla="*/ 143 h 143"/>
                <a:gd name="T12" fmla="*/ 0 w 254"/>
                <a:gd name="T13" fmla="*/ 138 h 143"/>
                <a:gd name="T14" fmla="*/ 5 w 254"/>
                <a:gd name="T15" fmla="*/ 129 h 143"/>
                <a:gd name="T16" fmla="*/ 34 w 254"/>
                <a:gd name="T17" fmla="*/ 109 h 143"/>
                <a:gd name="T18" fmla="*/ 91 w 254"/>
                <a:gd name="T19" fmla="*/ 80 h 143"/>
                <a:gd name="T20" fmla="*/ 132 w 254"/>
                <a:gd name="T21" fmla="*/ 57 h 143"/>
                <a:gd name="T22" fmla="*/ 167 w 254"/>
                <a:gd name="T23" fmla="*/ 37 h 143"/>
                <a:gd name="T24" fmla="*/ 204 w 254"/>
                <a:gd name="T25" fmla="*/ 18 h 143"/>
                <a:gd name="T26" fmla="*/ 245 w 254"/>
                <a:gd name="T27" fmla="*/ 0 h 143"/>
                <a:gd name="T28" fmla="*/ 254 w 254"/>
                <a:gd name="T29" fmla="*/ 6 h 143"/>
                <a:gd name="T30" fmla="*/ 250 w 254"/>
                <a:gd name="T31" fmla="*/ 14 h 143"/>
                <a:gd name="T32" fmla="*/ 250 w 254"/>
                <a:gd name="T33" fmla="*/ 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143">
                  <a:moveTo>
                    <a:pt x="250" y="14"/>
                  </a:moveTo>
                  <a:lnTo>
                    <a:pt x="177" y="59"/>
                  </a:lnTo>
                  <a:lnTo>
                    <a:pt x="144" y="83"/>
                  </a:lnTo>
                  <a:lnTo>
                    <a:pt x="105" y="108"/>
                  </a:lnTo>
                  <a:lnTo>
                    <a:pt x="47" y="138"/>
                  </a:lnTo>
                  <a:lnTo>
                    <a:pt x="9" y="143"/>
                  </a:lnTo>
                  <a:lnTo>
                    <a:pt x="0" y="138"/>
                  </a:lnTo>
                  <a:lnTo>
                    <a:pt x="5" y="129"/>
                  </a:lnTo>
                  <a:lnTo>
                    <a:pt x="34" y="109"/>
                  </a:lnTo>
                  <a:lnTo>
                    <a:pt x="91" y="80"/>
                  </a:lnTo>
                  <a:lnTo>
                    <a:pt x="132" y="57"/>
                  </a:lnTo>
                  <a:lnTo>
                    <a:pt x="167" y="37"/>
                  </a:lnTo>
                  <a:lnTo>
                    <a:pt x="204" y="18"/>
                  </a:lnTo>
                  <a:lnTo>
                    <a:pt x="245" y="0"/>
                  </a:lnTo>
                  <a:lnTo>
                    <a:pt x="254" y="6"/>
                  </a:lnTo>
                  <a:lnTo>
                    <a:pt x="250" y="14"/>
                  </a:lnTo>
                  <a:lnTo>
                    <a:pt x="25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1" name="Freeform 115"/>
            <p:cNvSpPr>
              <a:spLocks/>
            </p:cNvSpPr>
            <p:nvPr/>
          </p:nvSpPr>
          <p:spPr bwMode="auto">
            <a:xfrm>
              <a:off x="602" y="1955"/>
              <a:ext cx="26" cy="12"/>
            </a:xfrm>
            <a:custGeom>
              <a:avLst/>
              <a:gdLst>
                <a:gd name="T0" fmla="*/ 10 w 105"/>
                <a:gd name="T1" fmla="*/ 0 h 48"/>
                <a:gd name="T2" fmla="*/ 32 w 105"/>
                <a:gd name="T3" fmla="*/ 5 h 48"/>
                <a:gd name="T4" fmla="*/ 100 w 105"/>
                <a:gd name="T5" fmla="*/ 33 h 48"/>
                <a:gd name="T6" fmla="*/ 105 w 105"/>
                <a:gd name="T7" fmla="*/ 43 h 48"/>
                <a:gd name="T8" fmla="*/ 95 w 105"/>
                <a:gd name="T9" fmla="*/ 48 h 48"/>
                <a:gd name="T10" fmla="*/ 25 w 105"/>
                <a:gd name="T11" fmla="*/ 23 h 48"/>
                <a:gd name="T12" fmla="*/ 5 w 105"/>
                <a:gd name="T13" fmla="*/ 14 h 48"/>
                <a:gd name="T14" fmla="*/ 0 w 105"/>
                <a:gd name="T15" fmla="*/ 4 h 48"/>
                <a:gd name="T16" fmla="*/ 10 w 105"/>
                <a:gd name="T17" fmla="*/ 0 h 48"/>
                <a:gd name="T18" fmla="*/ 10 w 105"/>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48">
                  <a:moveTo>
                    <a:pt x="10" y="0"/>
                  </a:moveTo>
                  <a:lnTo>
                    <a:pt x="32" y="5"/>
                  </a:lnTo>
                  <a:lnTo>
                    <a:pt x="100" y="33"/>
                  </a:lnTo>
                  <a:lnTo>
                    <a:pt x="105" y="43"/>
                  </a:lnTo>
                  <a:lnTo>
                    <a:pt x="95" y="48"/>
                  </a:lnTo>
                  <a:lnTo>
                    <a:pt x="25" y="23"/>
                  </a:lnTo>
                  <a:lnTo>
                    <a:pt x="5" y="14"/>
                  </a:lnTo>
                  <a:lnTo>
                    <a:pt x="0" y="4"/>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2" name="Freeform 116"/>
            <p:cNvSpPr>
              <a:spLocks/>
            </p:cNvSpPr>
            <p:nvPr/>
          </p:nvSpPr>
          <p:spPr bwMode="auto">
            <a:xfrm>
              <a:off x="753" y="1946"/>
              <a:ext cx="55" cy="17"/>
            </a:xfrm>
            <a:custGeom>
              <a:avLst/>
              <a:gdLst>
                <a:gd name="T0" fmla="*/ 207 w 219"/>
                <a:gd name="T1" fmla="*/ 35 h 67"/>
                <a:gd name="T2" fmla="*/ 156 w 219"/>
                <a:gd name="T3" fmla="*/ 49 h 67"/>
                <a:gd name="T4" fmla="*/ 109 w 219"/>
                <a:gd name="T5" fmla="*/ 57 h 67"/>
                <a:gd name="T6" fmla="*/ 8 w 219"/>
                <a:gd name="T7" fmla="*/ 67 h 67"/>
                <a:gd name="T8" fmla="*/ 0 w 219"/>
                <a:gd name="T9" fmla="*/ 60 h 67"/>
                <a:gd name="T10" fmla="*/ 6 w 219"/>
                <a:gd name="T11" fmla="*/ 52 h 67"/>
                <a:gd name="T12" fmla="*/ 102 w 219"/>
                <a:gd name="T13" fmla="*/ 31 h 67"/>
                <a:gd name="T14" fmla="*/ 146 w 219"/>
                <a:gd name="T15" fmla="*/ 18 h 67"/>
                <a:gd name="T16" fmla="*/ 195 w 219"/>
                <a:gd name="T17" fmla="*/ 0 h 67"/>
                <a:gd name="T18" fmla="*/ 210 w 219"/>
                <a:gd name="T19" fmla="*/ 1 h 67"/>
                <a:gd name="T20" fmla="*/ 219 w 219"/>
                <a:gd name="T21" fmla="*/ 12 h 67"/>
                <a:gd name="T22" fmla="*/ 218 w 219"/>
                <a:gd name="T23" fmla="*/ 25 h 67"/>
                <a:gd name="T24" fmla="*/ 207 w 219"/>
                <a:gd name="T25" fmla="*/ 35 h 67"/>
                <a:gd name="T26" fmla="*/ 207 w 219"/>
                <a:gd name="T2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67">
                  <a:moveTo>
                    <a:pt x="207" y="35"/>
                  </a:moveTo>
                  <a:lnTo>
                    <a:pt x="156" y="49"/>
                  </a:lnTo>
                  <a:lnTo>
                    <a:pt x="109" y="57"/>
                  </a:lnTo>
                  <a:lnTo>
                    <a:pt x="8" y="67"/>
                  </a:lnTo>
                  <a:lnTo>
                    <a:pt x="0" y="60"/>
                  </a:lnTo>
                  <a:lnTo>
                    <a:pt x="6" y="52"/>
                  </a:lnTo>
                  <a:lnTo>
                    <a:pt x="102" y="31"/>
                  </a:lnTo>
                  <a:lnTo>
                    <a:pt x="146" y="18"/>
                  </a:lnTo>
                  <a:lnTo>
                    <a:pt x="195" y="0"/>
                  </a:lnTo>
                  <a:lnTo>
                    <a:pt x="210" y="1"/>
                  </a:lnTo>
                  <a:lnTo>
                    <a:pt x="219" y="12"/>
                  </a:lnTo>
                  <a:lnTo>
                    <a:pt x="218" y="25"/>
                  </a:lnTo>
                  <a:lnTo>
                    <a:pt x="207" y="35"/>
                  </a:lnTo>
                  <a:lnTo>
                    <a:pt x="20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3" name="Freeform 117"/>
            <p:cNvSpPr>
              <a:spLocks/>
            </p:cNvSpPr>
            <p:nvPr/>
          </p:nvSpPr>
          <p:spPr bwMode="auto">
            <a:xfrm>
              <a:off x="729" y="1965"/>
              <a:ext cx="76" cy="78"/>
            </a:xfrm>
            <a:custGeom>
              <a:avLst/>
              <a:gdLst>
                <a:gd name="T0" fmla="*/ 14 w 304"/>
                <a:gd name="T1" fmla="*/ 2 h 309"/>
                <a:gd name="T2" fmla="*/ 40 w 304"/>
                <a:gd name="T3" fmla="*/ 38 h 309"/>
                <a:gd name="T4" fmla="*/ 71 w 304"/>
                <a:gd name="T5" fmla="*/ 68 h 309"/>
                <a:gd name="T6" fmla="*/ 93 w 304"/>
                <a:gd name="T7" fmla="*/ 93 h 309"/>
                <a:gd name="T8" fmla="*/ 115 w 304"/>
                <a:gd name="T9" fmla="*/ 115 h 309"/>
                <a:gd name="T10" fmla="*/ 135 w 304"/>
                <a:gd name="T11" fmla="*/ 133 h 309"/>
                <a:gd name="T12" fmla="*/ 155 w 304"/>
                <a:gd name="T13" fmla="*/ 150 h 309"/>
                <a:gd name="T14" fmla="*/ 177 w 304"/>
                <a:gd name="T15" fmla="*/ 168 h 309"/>
                <a:gd name="T16" fmla="*/ 198 w 304"/>
                <a:gd name="T17" fmla="*/ 186 h 309"/>
                <a:gd name="T18" fmla="*/ 220 w 304"/>
                <a:gd name="T19" fmla="*/ 206 h 309"/>
                <a:gd name="T20" fmla="*/ 244 w 304"/>
                <a:gd name="T21" fmla="*/ 229 h 309"/>
                <a:gd name="T22" fmla="*/ 271 w 304"/>
                <a:gd name="T23" fmla="*/ 264 h 309"/>
                <a:gd name="T24" fmla="*/ 283 w 304"/>
                <a:gd name="T25" fmla="*/ 282 h 309"/>
                <a:gd name="T26" fmla="*/ 302 w 304"/>
                <a:gd name="T27" fmla="*/ 297 h 309"/>
                <a:gd name="T28" fmla="*/ 304 w 304"/>
                <a:gd name="T29" fmla="*/ 307 h 309"/>
                <a:gd name="T30" fmla="*/ 294 w 304"/>
                <a:gd name="T31" fmla="*/ 309 h 309"/>
                <a:gd name="T32" fmla="*/ 215 w 304"/>
                <a:gd name="T33" fmla="*/ 263 h 309"/>
                <a:gd name="T34" fmla="*/ 172 w 304"/>
                <a:gd name="T35" fmla="*/ 216 h 309"/>
                <a:gd name="T36" fmla="*/ 135 w 304"/>
                <a:gd name="T37" fmla="*/ 173 h 309"/>
                <a:gd name="T38" fmla="*/ 100 w 304"/>
                <a:gd name="T39" fmla="*/ 127 h 309"/>
                <a:gd name="T40" fmla="*/ 81 w 304"/>
                <a:gd name="T41" fmla="*/ 103 h 309"/>
                <a:gd name="T42" fmla="*/ 59 w 304"/>
                <a:gd name="T43" fmla="*/ 78 h 309"/>
                <a:gd name="T44" fmla="*/ 0 w 304"/>
                <a:gd name="T45" fmla="*/ 10 h 309"/>
                <a:gd name="T46" fmla="*/ 4 w 304"/>
                <a:gd name="T47" fmla="*/ 0 h 309"/>
                <a:gd name="T48" fmla="*/ 14 w 304"/>
                <a:gd name="T49" fmla="*/ 2 h 309"/>
                <a:gd name="T50" fmla="*/ 14 w 304"/>
                <a:gd name="T51" fmla="*/ 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09">
                  <a:moveTo>
                    <a:pt x="14" y="2"/>
                  </a:moveTo>
                  <a:lnTo>
                    <a:pt x="40" y="38"/>
                  </a:lnTo>
                  <a:lnTo>
                    <a:pt x="71" y="68"/>
                  </a:lnTo>
                  <a:lnTo>
                    <a:pt x="93" y="93"/>
                  </a:lnTo>
                  <a:lnTo>
                    <a:pt x="115" y="115"/>
                  </a:lnTo>
                  <a:lnTo>
                    <a:pt x="135" y="133"/>
                  </a:lnTo>
                  <a:lnTo>
                    <a:pt x="155" y="150"/>
                  </a:lnTo>
                  <a:lnTo>
                    <a:pt x="177" y="168"/>
                  </a:lnTo>
                  <a:lnTo>
                    <a:pt x="198" y="186"/>
                  </a:lnTo>
                  <a:lnTo>
                    <a:pt x="220" y="206"/>
                  </a:lnTo>
                  <a:lnTo>
                    <a:pt x="244" y="229"/>
                  </a:lnTo>
                  <a:lnTo>
                    <a:pt x="271" y="264"/>
                  </a:lnTo>
                  <a:lnTo>
                    <a:pt x="283" y="282"/>
                  </a:lnTo>
                  <a:lnTo>
                    <a:pt x="302" y="297"/>
                  </a:lnTo>
                  <a:lnTo>
                    <a:pt x="304" y="307"/>
                  </a:lnTo>
                  <a:lnTo>
                    <a:pt x="294" y="309"/>
                  </a:lnTo>
                  <a:lnTo>
                    <a:pt x="215" y="263"/>
                  </a:lnTo>
                  <a:lnTo>
                    <a:pt x="172" y="216"/>
                  </a:lnTo>
                  <a:lnTo>
                    <a:pt x="135" y="173"/>
                  </a:lnTo>
                  <a:lnTo>
                    <a:pt x="100" y="127"/>
                  </a:lnTo>
                  <a:lnTo>
                    <a:pt x="81" y="103"/>
                  </a:lnTo>
                  <a:lnTo>
                    <a:pt x="59" y="78"/>
                  </a:lnTo>
                  <a:lnTo>
                    <a:pt x="0" y="10"/>
                  </a:lnTo>
                  <a:lnTo>
                    <a:pt x="4" y="0"/>
                  </a:lnTo>
                  <a:lnTo>
                    <a:pt x="14" y="2"/>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4" name="Freeform 118"/>
            <p:cNvSpPr>
              <a:spLocks/>
            </p:cNvSpPr>
            <p:nvPr/>
          </p:nvSpPr>
          <p:spPr bwMode="auto">
            <a:xfrm>
              <a:off x="813" y="1993"/>
              <a:ext cx="143" cy="51"/>
            </a:xfrm>
            <a:custGeom>
              <a:avLst/>
              <a:gdLst>
                <a:gd name="T0" fmla="*/ 6 w 574"/>
                <a:gd name="T1" fmla="*/ 193 h 207"/>
                <a:gd name="T2" fmla="*/ 71 w 574"/>
                <a:gd name="T3" fmla="*/ 174 h 207"/>
                <a:gd name="T4" fmla="*/ 128 w 574"/>
                <a:gd name="T5" fmla="*/ 154 h 207"/>
                <a:gd name="T6" fmla="*/ 181 w 574"/>
                <a:gd name="T7" fmla="*/ 131 h 207"/>
                <a:gd name="T8" fmla="*/ 230 w 574"/>
                <a:gd name="T9" fmla="*/ 108 h 207"/>
                <a:gd name="T10" fmla="*/ 280 w 574"/>
                <a:gd name="T11" fmla="*/ 84 h 207"/>
                <a:gd name="T12" fmla="*/ 330 w 574"/>
                <a:gd name="T13" fmla="*/ 60 h 207"/>
                <a:gd name="T14" fmla="*/ 386 w 574"/>
                <a:gd name="T15" fmla="*/ 37 h 207"/>
                <a:gd name="T16" fmla="*/ 449 w 574"/>
                <a:gd name="T17" fmla="*/ 16 h 207"/>
                <a:gd name="T18" fmla="*/ 511 w 574"/>
                <a:gd name="T19" fmla="*/ 0 h 207"/>
                <a:gd name="T20" fmla="*/ 557 w 574"/>
                <a:gd name="T21" fmla="*/ 0 h 207"/>
                <a:gd name="T22" fmla="*/ 570 w 574"/>
                <a:gd name="T23" fmla="*/ 2 h 207"/>
                <a:gd name="T24" fmla="*/ 574 w 574"/>
                <a:gd name="T25" fmla="*/ 13 h 207"/>
                <a:gd name="T26" fmla="*/ 571 w 574"/>
                <a:gd name="T27" fmla="*/ 25 h 207"/>
                <a:gd name="T28" fmla="*/ 560 w 574"/>
                <a:gd name="T29" fmla="*/ 31 h 207"/>
                <a:gd name="T30" fmla="*/ 517 w 574"/>
                <a:gd name="T31" fmla="*/ 41 h 207"/>
                <a:gd name="T32" fmla="*/ 460 w 574"/>
                <a:gd name="T33" fmla="*/ 58 h 207"/>
                <a:gd name="T34" fmla="*/ 397 w 574"/>
                <a:gd name="T35" fmla="*/ 78 h 207"/>
                <a:gd name="T36" fmla="*/ 340 w 574"/>
                <a:gd name="T37" fmla="*/ 98 h 207"/>
                <a:gd name="T38" fmla="*/ 288 w 574"/>
                <a:gd name="T39" fmla="*/ 117 h 207"/>
                <a:gd name="T40" fmla="*/ 237 w 574"/>
                <a:gd name="T41" fmla="*/ 136 h 207"/>
                <a:gd name="T42" fmla="*/ 186 w 574"/>
                <a:gd name="T43" fmla="*/ 155 h 207"/>
                <a:gd name="T44" fmla="*/ 133 w 574"/>
                <a:gd name="T45" fmla="*/ 173 h 207"/>
                <a:gd name="T46" fmla="*/ 75 w 574"/>
                <a:gd name="T47" fmla="*/ 190 h 207"/>
                <a:gd name="T48" fmla="*/ 9 w 574"/>
                <a:gd name="T49" fmla="*/ 207 h 207"/>
                <a:gd name="T50" fmla="*/ 0 w 574"/>
                <a:gd name="T51" fmla="*/ 202 h 207"/>
                <a:gd name="T52" fmla="*/ 6 w 574"/>
                <a:gd name="T53" fmla="*/ 193 h 207"/>
                <a:gd name="T54" fmla="*/ 6 w 574"/>
                <a:gd name="T5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4" h="207">
                  <a:moveTo>
                    <a:pt x="6" y="193"/>
                  </a:moveTo>
                  <a:lnTo>
                    <a:pt x="71" y="174"/>
                  </a:lnTo>
                  <a:lnTo>
                    <a:pt x="128" y="154"/>
                  </a:lnTo>
                  <a:lnTo>
                    <a:pt x="181" y="131"/>
                  </a:lnTo>
                  <a:lnTo>
                    <a:pt x="230" y="108"/>
                  </a:lnTo>
                  <a:lnTo>
                    <a:pt x="280" y="84"/>
                  </a:lnTo>
                  <a:lnTo>
                    <a:pt x="330" y="60"/>
                  </a:lnTo>
                  <a:lnTo>
                    <a:pt x="386" y="37"/>
                  </a:lnTo>
                  <a:lnTo>
                    <a:pt x="449" y="16"/>
                  </a:lnTo>
                  <a:lnTo>
                    <a:pt x="511" y="0"/>
                  </a:lnTo>
                  <a:lnTo>
                    <a:pt x="557" y="0"/>
                  </a:lnTo>
                  <a:lnTo>
                    <a:pt x="570" y="2"/>
                  </a:lnTo>
                  <a:lnTo>
                    <a:pt x="574" y="13"/>
                  </a:lnTo>
                  <a:lnTo>
                    <a:pt x="571" y="25"/>
                  </a:lnTo>
                  <a:lnTo>
                    <a:pt x="560" y="31"/>
                  </a:lnTo>
                  <a:lnTo>
                    <a:pt x="517" y="41"/>
                  </a:lnTo>
                  <a:lnTo>
                    <a:pt x="460" y="58"/>
                  </a:lnTo>
                  <a:lnTo>
                    <a:pt x="397" y="78"/>
                  </a:lnTo>
                  <a:lnTo>
                    <a:pt x="340" y="98"/>
                  </a:lnTo>
                  <a:lnTo>
                    <a:pt x="288" y="117"/>
                  </a:lnTo>
                  <a:lnTo>
                    <a:pt x="237" y="136"/>
                  </a:lnTo>
                  <a:lnTo>
                    <a:pt x="186" y="155"/>
                  </a:lnTo>
                  <a:lnTo>
                    <a:pt x="133" y="173"/>
                  </a:lnTo>
                  <a:lnTo>
                    <a:pt x="75" y="190"/>
                  </a:lnTo>
                  <a:lnTo>
                    <a:pt x="9" y="207"/>
                  </a:lnTo>
                  <a:lnTo>
                    <a:pt x="0" y="202"/>
                  </a:lnTo>
                  <a:lnTo>
                    <a:pt x="6" y="193"/>
                  </a:lnTo>
                  <a:lnTo>
                    <a:pt x="6"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5" name="Freeform 119"/>
            <p:cNvSpPr>
              <a:spLocks/>
            </p:cNvSpPr>
            <p:nvPr/>
          </p:nvSpPr>
          <p:spPr bwMode="auto">
            <a:xfrm>
              <a:off x="897" y="1966"/>
              <a:ext cx="55" cy="31"/>
            </a:xfrm>
            <a:custGeom>
              <a:avLst/>
              <a:gdLst>
                <a:gd name="T0" fmla="*/ 9 w 221"/>
                <a:gd name="T1" fmla="*/ 0 h 125"/>
                <a:gd name="T2" fmla="*/ 67 w 221"/>
                <a:gd name="T3" fmla="*/ 23 h 125"/>
                <a:gd name="T4" fmla="*/ 114 w 221"/>
                <a:gd name="T5" fmla="*/ 46 h 125"/>
                <a:gd name="T6" fmla="*/ 159 w 221"/>
                <a:gd name="T7" fmla="*/ 70 h 125"/>
                <a:gd name="T8" fmla="*/ 213 w 221"/>
                <a:gd name="T9" fmla="*/ 95 h 125"/>
                <a:gd name="T10" fmla="*/ 221 w 221"/>
                <a:gd name="T11" fmla="*/ 117 h 125"/>
                <a:gd name="T12" fmla="*/ 213 w 221"/>
                <a:gd name="T13" fmla="*/ 125 h 125"/>
                <a:gd name="T14" fmla="*/ 201 w 221"/>
                <a:gd name="T15" fmla="*/ 124 h 125"/>
                <a:gd name="T16" fmla="*/ 148 w 221"/>
                <a:gd name="T17" fmla="*/ 96 h 125"/>
                <a:gd name="T18" fmla="*/ 105 w 221"/>
                <a:gd name="T19" fmla="*/ 67 h 125"/>
                <a:gd name="T20" fmla="*/ 83 w 221"/>
                <a:gd name="T21" fmla="*/ 53 h 125"/>
                <a:gd name="T22" fmla="*/ 61 w 221"/>
                <a:gd name="T23" fmla="*/ 40 h 125"/>
                <a:gd name="T24" fmla="*/ 34 w 221"/>
                <a:gd name="T25" fmla="*/ 27 h 125"/>
                <a:gd name="T26" fmla="*/ 4 w 221"/>
                <a:gd name="T27" fmla="*/ 14 h 125"/>
                <a:gd name="T28" fmla="*/ 0 w 221"/>
                <a:gd name="T29" fmla="*/ 5 h 125"/>
                <a:gd name="T30" fmla="*/ 9 w 221"/>
                <a:gd name="T31" fmla="*/ 0 h 125"/>
                <a:gd name="T32" fmla="*/ 9 w 221"/>
                <a:gd name="T3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125">
                  <a:moveTo>
                    <a:pt x="9" y="0"/>
                  </a:moveTo>
                  <a:lnTo>
                    <a:pt x="67" y="23"/>
                  </a:lnTo>
                  <a:lnTo>
                    <a:pt x="114" y="46"/>
                  </a:lnTo>
                  <a:lnTo>
                    <a:pt x="159" y="70"/>
                  </a:lnTo>
                  <a:lnTo>
                    <a:pt x="213" y="95"/>
                  </a:lnTo>
                  <a:lnTo>
                    <a:pt x="221" y="117"/>
                  </a:lnTo>
                  <a:lnTo>
                    <a:pt x="213" y="125"/>
                  </a:lnTo>
                  <a:lnTo>
                    <a:pt x="201" y="124"/>
                  </a:lnTo>
                  <a:lnTo>
                    <a:pt x="148" y="96"/>
                  </a:lnTo>
                  <a:lnTo>
                    <a:pt x="105" y="67"/>
                  </a:lnTo>
                  <a:lnTo>
                    <a:pt x="83" y="53"/>
                  </a:lnTo>
                  <a:lnTo>
                    <a:pt x="61" y="40"/>
                  </a:lnTo>
                  <a:lnTo>
                    <a:pt x="34" y="27"/>
                  </a:lnTo>
                  <a:lnTo>
                    <a:pt x="4" y="14"/>
                  </a:lnTo>
                  <a:lnTo>
                    <a:pt x="0" y="5"/>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696" name="Freeform 120"/>
            <p:cNvSpPr>
              <a:spLocks/>
            </p:cNvSpPr>
            <p:nvPr/>
          </p:nvSpPr>
          <p:spPr bwMode="auto">
            <a:xfrm>
              <a:off x="779" y="1986"/>
              <a:ext cx="92" cy="17"/>
            </a:xfrm>
            <a:custGeom>
              <a:avLst/>
              <a:gdLst>
                <a:gd name="T0" fmla="*/ 9 w 371"/>
                <a:gd name="T1" fmla="*/ 0 h 67"/>
                <a:gd name="T2" fmla="*/ 244 w 371"/>
                <a:gd name="T3" fmla="*/ 38 h 67"/>
                <a:gd name="T4" fmla="*/ 364 w 371"/>
                <a:gd name="T5" fmla="*/ 38 h 67"/>
                <a:gd name="T6" fmla="*/ 371 w 371"/>
                <a:gd name="T7" fmla="*/ 44 h 67"/>
                <a:gd name="T8" fmla="*/ 365 w 371"/>
                <a:gd name="T9" fmla="*/ 53 h 67"/>
                <a:gd name="T10" fmla="*/ 241 w 371"/>
                <a:gd name="T11" fmla="*/ 67 h 67"/>
                <a:gd name="T12" fmla="*/ 124 w 371"/>
                <a:gd name="T13" fmla="*/ 43 h 67"/>
                <a:gd name="T14" fmla="*/ 70 w 371"/>
                <a:gd name="T15" fmla="*/ 29 h 67"/>
                <a:gd name="T16" fmla="*/ 5 w 371"/>
                <a:gd name="T17" fmla="*/ 15 h 67"/>
                <a:gd name="T18" fmla="*/ 0 w 371"/>
                <a:gd name="T19" fmla="*/ 6 h 67"/>
                <a:gd name="T20" fmla="*/ 9 w 371"/>
                <a:gd name="T21" fmla="*/ 0 h 67"/>
                <a:gd name="T22" fmla="*/ 9 w 371"/>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67">
                  <a:moveTo>
                    <a:pt x="9" y="0"/>
                  </a:moveTo>
                  <a:lnTo>
                    <a:pt x="244" y="38"/>
                  </a:lnTo>
                  <a:lnTo>
                    <a:pt x="364" y="38"/>
                  </a:lnTo>
                  <a:lnTo>
                    <a:pt x="371" y="44"/>
                  </a:lnTo>
                  <a:lnTo>
                    <a:pt x="365" y="53"/>
                  </a:lnTo>
                  <a:lnTo>
                    <a:pt x="241" y="67"/>
                  </a:lnTo>
                  <a:lnTo>
                    <a:pt x="124" y="43"/>
                  </a:lnTo>
                  <a:lnTo>
                    <a:pt x="70" y="29"/>
                  </a:lnTo>
                  <a:lnTo>
                    <a:pt x="5" y="15"/>
                  </a:lnTo>
                  <a:lnTo>
                    <a:pt x="0" y="6"/>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2" name="Freeform 126"/>
            <p:cNvSpPr>
              <a:spLocks/>
            </p:cNvSpPr>
            <p:nvPr/>
          </p:nvSpPr>
          <p:spPr bwMode="auto">
            <a:xfrm>
              <a:off x="907" y="1616"/>
              <a:ext cx="91" cy="34"/>
            </a:xfrm>
            <a:custGeom>
              <a:avLst/>
              <a:gdLst>
                <a:gd name="T0" fmla="*/ 4 w 361"/>
                <a:gd name="T1" fmla="*/ 41 h 135"/>
                <a:gd name="T2" fmla="*/ 34 w 361"/>
                <a:gd name="T3" fmla="*/ 24 h 135"/>
                <a:gd name="T4" fmla="*/ 65 w 361"/>
                <a:gd name="T5" fmla="*/ 8 h 135"/>
                <a:gd name="T6" fmla="*/ 95 w 361"/>
                <a:gd name="T7" fmla="*/ 0 h 135"/>
                <a:gd name="T8" fmla="*/ 127 w 361"/>
                <a:gd name="T9" fmla="*/ 2 h 135"/>
                <a:gd name="T10" fmla="*/ 158 w 361"/>
                <a:gd name="T11" fmla="*/ 24 h 135"/>
                <a:gd name="T12" fmla="*/ 194 w 361"/>
                <a:gd name="T13" fmla="*/ 32 h 135"/>
                <a:gd name="T14" fmla="*/ 243 w 361"/>
                <a:gd name="T15" fmla="*/ 45 h 135"/>
                <a:gd name="T16" fmla="*/ 279 w 361"/>
                <a:gd name="T17" fmla="*/ 79 h 135"/>
                <a:gd name="T18" fmla="*/ 331 w 361"/>
                <a:gd name="T19" fmla="*/ 94 h 135"/>
                <a:gd name="T20" fmla="*/ 361 w 361"/>
                <a:gd name="T21" fmla="*/ 126 h 135"/>
                <a:gd name="T22" fmla="*/ 355 w 361"/>
                <a:gd name="T23" fmla="*/ 135 h 135"/>
                <a:gd name="T24" fmla="*/ 348 w 361"/>
                <a:gd name="T25" fmla="*/ 128 h 135"/>
                <a:gd name="T26" fmla="*/ 336 w 361"/>
                <a:gd name="T27" fmla="*/ 112 h 135"/>
                <a:gd name="T28" fmla="*/ 315 w 361"/>
                <a:gd name="T29" fmla="*/ 106 h 135"/>
                <a:gd name="T30" fmla="*/ 265 w 361"/>
                <a:gd name="T31" fmla="*/ 98 h 135"/>
                <a:gd name="T32" fmla="*/ 252 w 361"/>
                <a:gd name="T33" fmla="*/ 84 h 135"/>
                <a:gd name="T34" fmla="*/ 234 w 361"/>
                <a:gd name="T35" fmla="*/ 75 h 135"/>
                <a:gd name="T36" fmla="*/ 195 w 361"/>
                <a:gd name="T37" fmla="*/ 70 h 135"/>
                <a:gd name="T38" fmla="*/ 151 w 361"/>
                <a:gd name="T39" fmla="*/ 59 h 135"/>
                <a:gd name="T40" fmla="*/ 113 w 361"/>
                <a:gd name="T41" fmla="*/ 30 h 135"/>
                <a:gd name="T42" fmla="*/ 61 w 361"/>
                <a:gd name="T43" fmla="*/ 31 h 135"/>
                <a:gd name="T44" fmla="*/ 10 w 361"/>
                <a:gd name="T45" fmla="*/ 54 h 135"/>
                <a:gd name="T46" fmla="*/ 0 w 361"/>
                <a:gd name="T47" fmla="*/ 50 h 135"/>
                <a:gd name="T48" fmla="*/ 4 w 361"/>
                <a:gd name="T49" fmla="*/ 41 h 135"/>
                <a:gd name="T50" fmla="*/ 4 w 361"/>
                <a:gd name="T51" fmla="*/ 4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1" h="135">
                  <a:moveTo>
                    <a:pt x="4" y="41"/>
                  </a:moveTo>
                  <a:lnTo>
                    <a:pt x="34" y="24"/>
                  </a:lnTo>
                  <a:lnTo>
                    <a:pt x="65" y="8"/>
                  </a:lnTo>
                  <a:lnTo>
                    <a:pt x="95" y="0"/>
                  </a:lnTo>
                  <a:lnTo>
                    <a:pt x="127" y="2"/>
                  </a:lnTo>
                  <a:lnTo>
                    <a:pt x="158" y="24"/>
                  </a:lnTo>
                  <a:lnTo>
                    <a:pt x="194" y="32"/>
                  </a:lnTo>
                  <a:lnTo>
                    <a:pt x="243" y="45"/>
                  </a:lnTo>
                  <a:lnTo>
                    <a:pt x="279" y="79"/>
                  </a:lnTo>
                  <a:lnTo>
                    <a:pt x="331" y="94"/>
                  </a:lnTo>
                  <a:lnTo>
                    <a:pt x="361" y="126"/>
                  </a:lnTo>
                  <a:lnTo>
                    <a:pt x="355" y="135"/>
                  </a:lnTo>
                  <a:lnTo>
                    <a:pt x="348" y="128"/>
                  </a:lnTo>
                  <a:lnTo>
                    <a:pt x="336" y="112"/>
                  </a:lnTo>
                  <a:lnTo>
                    <a:pt x="315" y="106"/>
                  </a:lnTo>
                  <a:lnTo>
                    <a:pt x="265" y="98"/>
                  </a:lnTo>
                  <a:lnTo>
                    <a:pt x="252" y="84"/>
                  </a:lnTo>
                  <a:lnTo>
                    <a:pt x="234" y="75"/>
                  </a:lnTo>
                  <a:lnTo>
                    <a:pt x="195" y="70"/>
                  </a:lnTo>
                  <a:lnTo>
                    <a:pt x="151" y="59"/>
                  </a:lnTo>
                  <a:lnTo>
                    <a:pt x="113" y="30"/>
                  </a:lnTo>
                  <a:lnTo>
                    <a:pt x="61" y="31"/>
                  </a:lnTo>
                  <a:lnTo>
                    <a:pt x="10" y="54"/>
                  </a:lnTo>
                  <a:lnTo>
                    <a:pt x="0" y="50"/>
                  </a:lnTo>
                  <a:lnTo>
                    <a:pt x="4" y="41"/>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3" name="Freeform 127"/>
            <p:cNvSpPr>
              <a:spLocks/>
            </p:cNvSpPr>
            <p:nvPr/>
          </p:nvSpPr>
          <p:spPr bwMode="auto">
            <a:xfrm>
              <a:off x="898" y="1595"/>
              <a:ext cx="119" cy="41"/>
            </a:xfrm>
            <a:custGeom>
              <a:avLst/>
              <a:gdLst>
                <a:gd name="T0" fmla="*/ 0 w 478"/>
                <a:gd name="T1" fmla="*/ 90 h 163"/>
                <a:gd name="T2" fmla="*/ 7 w 478"/>
                <a:gd name="T3" fmla="*/ 65 h 163"/>
                <a:gd name="T4" fmla="*/ 22 w 478"/>
                <a:gd name="T5" fmla="*/ 47 h 163"/>
                <a:gd name="T6" fmla="*/ 43 w 478"/>
                <a:gd name="T7" fmla="*/ 33 h 163"/>
                <a:gd name="T8" fmla="*/ 67 w 478"/>
                <a:gd name="T9" fmla="*/ 26 h 163"/>
                <a:gd name="T10" fmla="*/ 173 w 478"/>
                <a:gd name="T11" fmla="*/ 0 h 163"/>
                <a:gd name="T12" fmla="*/ 245 w 478"/>
                <a:gd name="T13" fmla="*/ 2 h 163"/>
                <a:gd name="T14" fmla="*/ 309 w 478"/>
                <a:gd name="T15" fmla="*/ 30 h 163"/>
                <a:gd name="T16" fmla="*/ 430 w 478"/>
                <a:gd name="T17" fmla="*/ 66 h 163"/>
                <a:gd name="T18" fmla="*/ 478 w 478"/>
                <a:gd name="T19" fmla="*/ 153 h 163"/>
                <a:gd name="T20" fmla="*/ 475 w 478"/>
                <a:gd name="T21" fmla="*/ 163 h 163"/>
                <a:gd name="T22" fmla="*/ 465 w 478"/>
                <a:gd name="T23" fmla="*/ 162 h 163"/>
                <a:gd name="T24" fmla="*/ 412 w 478"/>
                <a:gd name="T25" fmla="*/ 89 h 163"/>
                <a:gd name="T26" fmla="*/ 297 w 478"/>
                <a:gd name="T27" fmla="*/ 57 h 163"/>
                <a:gd name="T28" fmla="*/ 238 w 478"/>
                <a:gd name="T29" fmla="*/ 30 h 163"/>
                <a:gd name="T30" fmla="*/ 178 w 478"/>
                <a:gd name="T31" fmla="*/ 31 h 163"/>
                <a:gd name="T32" fmla="*/ 71 w 478"/>
                <a:gd name="T33" fmla="*/ 40 h 163"/>
                <a:gd name="T34" fmla="*/ 33 w 478"/>
                <a:gd name="T35" fmla="*/ 56 h 163"/>
                <a:gd name="T36" fmla="*/ 16 w 478"/>
                <a:gd name="T37" fmla="*/ 90 h 163"/>
                <a:gd name="T38" fmla="*/ 8 w 478"/>
                <a:gd name="T39" fmla="*/ 98 h 163"/>
                <a:gd name="T40" fmla="*/ 0 w 478"/>
                <a:gd name="T41" fmla="*/ 90 h 163"/>
                <a:gd name="T42" fmla="*/ 0 w 478"/>
                <a:gd name="T43" fmla="*/ 9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8" h="163">
                  <a:moveTo>
                    <a:pt x="0" y="90"/>
                  </a:moveTo>
                  <a:lnTo>
                    <a:pt x="7" y="65"/>
                  </a:lnTo>
                  <a:lnTo>
                    <a:pt x="22" y="47"/>
                  </a:lnTo>
                  <a:lnTo>
                    <a:pt x="43" y="33"/>
                  </a:lnTo>
                  <a:lnTo>
                    <a:pt x="67" y="26"/>
                  </a:lnTo>
                  <a:lnTo>
                    <a:pt x="173" y="0"/>
                  </a:lnTo>
                  <a:lnTo>
                    <a:pt x="245" y="2"/>
                  </a:lnTo>
                  <a:lnTo>
                    <a:pt x="309" y="30"/>
                  </a:lnTo>
                  <a:lnTo>
                    <a:pt x="430" y="66"/>
                  </a:lnTo>
                  <a:lnTo>
                    <a:pt x="478" y="153"/>
                  </a:lnTo>
                  <a:lnTo>
                    <a:pt x="475" y="163"/>
                  </a:lnTo>
                  <a:lnTo>
                    <a:pt x="465" y="162"/>
                  </a:lnTo>
                  <a:lnTo>
                    <a:pt x="412" y="89"/>
                  </a:lnTo>
                  <a:lnTo>
                    <a:pt x="297" y="57"/>
                  </a:lnTo>
                  <a:lnTo>
                    <a:pt x="238" y="30"/>
                  </a:lnTo>
                  <a:lnTo>
                    <a:pt x="178" y="31"/>
                  </a:lnTo>
                  <a:lnTo>
                    <a:pt x="71" y="40"/>
                  </a:lnTo>
                  <a:lnTo>
                    <a:pt x="33" y="56"/>
                  </a:lnTo>
                  <a:lnTo>
                    <a:pt x="16" y="90"/>
                  </a:lnTo>
                  <a:lnTo>
                    <a:pt x="8" y="98"/>
                  </a:lnTo>
                  <a:lnTo>
                    <a:pt x="0" y="90"/>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4" name="Freeform 128"/>
            <p:cNvSpPr>
              <a:spLocks/>
            </p:cNvSpPr>
            <p:nvPr/>
          </p:nvSpPr>
          <p:spPr bwMode="auto">
            <a:xfrm>
              <a:off x="1011" y="1641"/>
              <a:ext cx="12" cy="34"/>
            </a:xfrm>
            <a:custGeom>
              <a:avLst/>
              <a:gdLst>
                <a:gd name="T0" fmla="*/ 33 w 49"/>
                <a:gd name="T1" fmla="*/ 3 h 138"/>
                <a:gd name="T2" fmla="*/ 49 w 49"/>
                <a:gd name="T3" fmla="*/ 45 h 138"/>
                <a:gd name="T4" fmla="*/ 44 w 49"/>
                <a:gd name="T5" fmla="*/ 91 h 138"/>
                <a:gd name="T6" fmla="*/ 32 w 49"/>
                <a:gd name="T7" fmla="*/ 125 h 138"/>
                <a:gd name="T8" fmla="*/ 25 w 49"/>
                <a:gd name="T9" fmla="*/ 136 h 138"/>
                <a:gd name="T10" fmla="*/ 14 w 49"/>
                <a:gd name="T11" fmla="*/ 138 h 138"/>
                <a:gd name="T12" fmla="*/ 0 w 49"/>
                <a:gd name="T13" fmla="*/ 120 h 138"/>
                <a:gd name="T14" fmla="*/ 10 w 49"/>
                <a:gd name="T15" fmla="*/ 82 h 138"/>
                <a:gd name="T16" fmla="*/ 22 w 49"/>
                <a:gd name="T17" fmla="*/ 12 h 138"/>
                <a:gd name="T18" fmla="*/ 23 w 49"/>
                <a:gd name="T19" fmla="*/ 0 h 138"/>
                <a:gd name="T20" fmla="*/ 33 w 49"/>
                <a:gd name="T21" fmla="*/ 3 h 138"/>
                <a:gd name="T22" fmla="*/ 33 w 49"/>
                <a:gd name="T2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38">
                  <a:moveTo>
                    <a:pt x="33" y="3"/>
                  </a:moveTo>
                  <a:lnTo>
                    <a:pt x="49" y="45"/>
                  </a:lnTo>
                  <a:lnTo>
                    <a:pt x="44" y="91"/>
                  </a:lnTo>
                  <a:lnTo>
                    <a:pt x="32" y="125"/>
                  </a:lnTo>
                  <a:lnTo>
                    <a:pt x="25" y="136"/>
                  </a:lnTo>
                  <a:lnTo>
                    <a:pt x="14" y="138"/>
                  </a:lnTo>
                  <a:lnTo>
                    <a:pt x="0" y="120"/>
                  </a:lnTo>
                  <a:lnTo>
                    <a:pt x="10" y="82"/>
                  </a:lnTo>
                  <a:lnTo>
                    <a:pt x="22" y="12"/>
                  </a:lnTo>
                  <a:lnTo>
                    <a:pt x="23" y="0"/>
                  </a:lnTo>
                  <a:lnTo>
                    <a:pt x="33" y="3"/>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5" name="Freeform 129"/>
            <p:cNvSpPr>
              <a:spLocks/>
            </p:cNvSpPr>
            <p:nvPr/>
          </p:nvSpPr>
          <p:spPr bwMode="auto">
            <a:xfrm>
              <a:off x="978" y="1652"/>
              <a:ext cx="24" cy="17"/>
            </a:xfrm>
            <a:custGeom>
              <a:avLst/>
              <a:gdLst>
                <a:gd name="T0" fmla="*/ 7 w 96"/>
                <a:gd name="T1" fmla="*/ 0 h 68"/>
                <a:gd name="T2" fmla="*/ 44 w 96"/>
                <a:gd name="T3" fmla="*/ 12 h 68"/>
                <a:gd name="T4" fmla="*/ 77 w 96"/>
                <a:gd name="T5" fmla="*/ 37 h 68"/>
                <a:gd name="T6" fmla="*/ 92 w 96"/>
                <a:gd name="T7" fmla="*/ 55 h 68"/>
                <a:gd name="T8" fmla="*/ 96 w 96"/>
                <a:gd name="T9" fmla="*/ 64 h 68"/>
                <a:gd name="T10" fmla="*/ 86 w 96"/>
                <a:gd name="T11" fmla="*/ 68 h 68"/>
                <a:gd name="T12" fmla="*/ 63 w 96"/>
                <a:gd name="T13" fmla="*/ 59 h 68"/>
                <a:gd name="T14" fmla="*/ 38 w 96"/>
                <a:gd name="T15" fmla="*/ 31 h 68"/>
                <a:gd name="T16" fmla="*/ 24 w 96"/>
                <a:gd name="T17" fmla="*/ 20 h 68"/>
                <a:gd name="T18" fmla="*/ 7 w 96"/>
                <a:gd name="T19" fmla="*/ 15 h 68"/>
                <a:gd name="T20" fmla="*/ 0 w 96"/>
                <a:gd name="T21" fmla="*/ 7 h 68"/>
                <a:gd name="T22" fmla="*/ 7 w 96"/>
                <a:gd name="T23" fmla="*/ 0 h 68"/>
                <a:gd name="T24" fmla="*/ 7 w 9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8">
                  <a:moveTo>
                    <a:pt x="7" y="0"/>
                  </a:moveTo>
                  <a:lnTo>
                    <a:pt x="44" y="12"/>
                  </a:lnTo>
                  <a:lnTo>
                    <a:pt x="77" y="37"/>
                  </a:lnTo>
                  <a:lnTo>
                    <a:pt x="92" y="55"/>
                  </a:lnTo>
                  <a:lnTo>
                    <a:pt x="96" y="64"/>
                  </a:lnTo>
                  <a:lnTo>
                    <a:pt x="86" y="68"/>
                  </a:lnTo>
                  <a:lnTo>
                    <a:pt x="63" y="59"/>
                  </a:lnTo>
                  <a:lnTo>
                    <a:pt x="38" y="31"/>
                  </a:lnTo>
                  <a:lnTo>
                    <a:pt x="24" y="20"/>
                  </a:lnTo>
                  <a:lnTo>
                    <a:pt x="7" y="15"/>
                  </a:lnTo>
                  <a:lnTo>
                    <a:pt x="0" y="7"/>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6" name="Freeform 130"/>
            <p:cNvSpPr>
              <a:spLocks/>
            </p:cNvSpPr>
            <p:nvPr/>
          </p:nvSpPr>
          <p:spPr bwMode="auto">
            <a:xfrm>
              <a:off x="980" y="1667"/>
              <a:ext cx="14" cy="13"/>
            </a:xfrm>
            <a:custGeom>
              <a:avLst/>
              <a:gdLst>
                <a:gd name="T0" fmla="*/ 9 w 60"/>
                <a:gd name="T1" fmla="*/ 0 h 52"/>
                <a:gd name="T2" fmla="*/ 32 w 60"/>
                <a:gd name="T3" fmla="*/ 12 h 52"/>
                <a:gd name="T4" fmla="*/ 46 w 60"/>
                <a:gd name="T5" fmla="*/ 33 h 52"/>
                <a:gd name="T6" fmla="*/ 54 w 60"/>
                <a:gd name="T7" fmla="*/ 36 h 52"/>
                <a:gd name="T8" fmla="*/ 60 w 60"/>
                <a:gd name="T9" fmla="*/ 43 h 52"/>
                <a:gd name="T10" fmla="*/ 52 w 60"/>
                <a:gd name="T11" fmla="*/ 50 h 52"/>
                <a:gd name="T12" fmla="*/ 38 w 60"/>
                <a:gd name="T13" fmla="*/ 52 h 52"/>
                <a:gd name="T14" fmla="*/ 30 w 60"/>
                <a:gd name="T15" fmla="*/ 47 h 52"/>
                <a:gd name="T16" fmla="*/ 21 w 60"/>
                <a:gd name="T17" fmla="*/ 27 h 52"/>
                <a:gd name="T18" fmla="*/ 7 w 60"/>
                <a:gd name="T19" fmla="*/ 14 h 52"/>
                <a:gd name="T20" fmla="*/ 0 w 60"/>
                <a:gd name="T21" fmla="*/ 6 h 52"/>
                <a:gd name="T22" fmla="*/ 9 w 60"/>
                <a:gd name="T23" fmla="*/ 0 h 52"/>
                <a:gd name="T24" fmla="*/ 9 w 60"/>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9" y="0"/>
                  </a:moveTo>
                  <a:lnTo>
                    <a:pt x="32" y="12"/>
                  </a:lnTo>
                  <a:lnTo>
                    <a:pt x="46" y="33"/>
                  </a:lnTo>
                  <a:lnTo>
                    <a:pt x="54" y="36"/>
                  </a:lnTo>
                  <a:lnTo>
                    <a:pt x="60" y="43"/>
                  </a:lnTo>
                  <a:lnTo>
                    <a:pt x="52" y="50"/>
                  </a:lnTo>
                  <a:lnTo>
                    <a:pt x="38" y="52"/>
                  </a:lnTo>
                  <a:lnTo>
                    <a:pt x="30" y="47"/>
                  </a:lnTo>
                  <a:lnTo>
                    <a:pt x="21" y="27"/>
                  </a:lnTo>
                  <a:lnTo>
                    <a:pt x="7" y="14"/>
                  </a:lnTo>
                  <a:lnTo>
                    <a:pt x="0" y="6"/>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7" name="Freeform 131"/>
            <p:cNvSpPr>
              <a:spLocks/>
            </p:cNvSpPr>
            <p:nvPr/>
          </p:nvSpPr>
          <p:spPr bwMode="auto">
            <a:xfrm>
              <a:off x="897" y="1631"/>
              <a:ext cx="31" cy="127"/>
            </a:xfrm>
            <a:custGeom>
              <a:avLst/>
              <a:gdLst>
                <a:gd name="T0" fmla="*/ 25 w 121"/>
                <a:gd name="T1" fmla="*/ 8 h 508"/>
                <a:gd name="T2" fmla="*/ 14 w 121"/>
                <a:gd name="T3" fmla="*/ 115 h 508"/>
                <a:gd name="T4" fmla="*/ 34 w 121"/>
                <a:gd name="T5" fmla="*/ 218 h 508"/>
                <a:gd name="T6" fmla="*/ 33 w 121"/>
                <a:gd name="T7" fmla="*/ 250 h 508"/>
                <a:gd name="T8" fmla="*/ 34 w 121"/>
                <a:gd name="T9" fmla="*/ 289 h 508"/>
                <a:gd name="T10" fmla="*/ 47 w 121"/>
                <a:gd name="T11" fmla="*/ 327 h 508"/>
                <a:gd name="T12" fmla="*/ 78 w 121"/>
                <a:gd name="T13" fmla="*/ 405 h 508"/>
                <a:gd name="T14" fmla="*/ 92 w 121"/>
                <a:gd name="T15" fmla="*/ 442 h 508"/>
                <a:gd name="T16" fmla="*/ 116 w 121"/>
                <a:gd name="T17" fmla="*/ 479 h 508"/>
                <a:gd name="T18" fmla="*/ 121 w 121"/>
                <a:gd name="T19" fmla="*/ 498 h 508"/>
                <a:gd name="T20" fmla="*/ 116 w 121"/>
                <a:gd name="T21" fmla="*/ 508 h 508"/>
                <a:gd name="T22" fmla="*/ 106 w 121"/>
                <a:gd name="T23" fmla="*/ 503 h 508"/>
                <a:gd name="T24" fmla="*/ 96 w 121"/>
                <a:gd name="T25" fmla="*/ 489 h 508"/>
                <a:gd name="T26" fmla="*/ 61 w 121"/>
                <a:gd name="T27" fmla="*/ 413 h 508"/>
                <a:gd name="T28" fmla="*/ 50 w 121"/>
                <a:gd name="T29" fmla="*/ 375 h 508"/>
                <a:gd name="T30" fmla="*/ 31 w 121"/>
                <a:gd name="T31" fmla="*/ 335 h 508"/>
                <a:gd name="T32" fmla="*/ 15 w 121"/>
                <a:gd name="T33" fmla="*/ 250 h 508"/>
                <a:gd name="T34" fmla="*/ 18 w 121"/>
                <a:gd name="T35" fmla="*/ 215 h 508"/>
                <a:gd name="T36" fmla="*/ 13 w 121"/>
                <a:gd name="T37" fmla="*/ 165 h 508"/>
                <a:gd name="T38" fmla="*/ 0 w 121"/>
                <a:gd name="T39" fmla="*/ 116 h 508"/>
                <a:gd name="T40" fmla="*/ 4 w 121"/>
                <a:gd name="T41" fmla="*/ 62 h 508"/>
                <a:gd name="T42" fmla="*/ 10 w 121"/>
                <a:gd name="T43" fmla="*/ 8 h 508"/>
                <a:gd name="T44" fmla="*/ 18 w 121"/>
                <a:gd name="T45" fmla="*/ 0 h 508"/>
                <a:gd name="T46" fmla="*/ 25 w 121"/>
                <a:gd name="T47" fmla="*/ 8 h 508"/>
                <a:gd name="T48" fmla="*/ 25 w 121"/>
                <a:gd name="T49" fmla="*/ 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508">
                  <a:moveTo>
                    <a:pt x="25" y="8"/>
                  </a:moveTo>
                  <a:lnTo>
                    <a:pt x="14" y="115"/>
                  </a:lnTo>
                  <a:lnTo>
                    <a:pt x="34" y="218"/>
                  </a:lnTo>
                  <a:lnTo>
                    <a:pt x="33" y="250"/>
                  </a:lnTo>
                  <a:lnTo>
                    <a:pt x="34" y="289"/>
                  </a:lnTo>
                  <a:lnTo>
                    <a:pt x="47" y="327"/>
                  </a:lnTo>
                  <a:lnTo>
                    <a:pt x="78" y="405"/>
                  </a:lnTo>
                  <a:lnTo>
                    <a:pt x="92" y="442"/>
                  </a:lnTo>
                  <a:lnTo>
                    <a:pt x="116" y="479"/>
                  </a:lnTo>
                  <a:lnTo>
                    <a:pt x="121" y="498"/>
                  </a:lnTo>
                  <a:lnTo>
                    <a:pt x="116" y="508"/>
                  </a:lnTo>
                  <a:lnTo>
                    <a:pt x="106" y="503"/>
                  </a:lnTo>
                  <a:lnTo>
                    <a:pt x="96" y="489"/>
                  </a:lnTo>
                  <a:lnTo>
                    <a:pt x="61" y="413"/>
                  </a:lnTo>
                  <a:lnTo>
                    <a:pt x="50" y="375"/>
                  </a:lnTo>
                  <a:lnTo>
                    <a:pt x="31" y="335"/>
                  </a:lnTo>
                  <a:lnTo>
                    <a:pt x="15" y="250"/>
                  </a:lnTo>
                  <a:lnTo>
                    <a:pt x="18" y="215"/>
                  </a:lnTo>
                  <a:lnTo>
                    <a:pt x="13" y="165"/>
                  </a:lnTo>
                  <a:lnTo>
                    <a:pt x="0" y="116"/>
                  </a:lnTo>
                  <a:lnTo>
                    <a:pt x="4" y="62"/>
                  </a:lnTo>
                  <a:lnTo>
                    <a:pt x="10" y="8"/>
                  </a:lnTo>
                  <a:lnTo>
                    <a:pt x="18" y="0"/>
                  </a:lnTo>
                  <a:lnTo>
                    <a:pt x="25" y="8"/>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8" name="Freeform 132"/>
            <p:cNvSpPr>
              <a:spLocks/>
            </p:cNvSpPr>
            <p:nvPr/>
          </p:nvSpPr>
          <p:spPr bwMode="auto">
            <a:xfrm>
              <a:off x="933" y="1720"/>
              <a:ext cx="56" cy="41"/>
            </a:xfrm>
            <a:custGeom>
              <a:avLst/>
              <a:gdLst>
                <a:gd name="T0" fmla="*/ 8 w 226"/>
                <a:gd name="T1" fmla="*/ 146 h 162"/>
                <a:gd name="T2" fmla="*/ 56 w 226"/>
                <a:gd name="T3" fmla="*/ 138 h 162"/>
                <a:gd name="T4" fmla="*/ 98 w 226"/>
                <a:gd name="T5" fmla="*/ 108 h 162"/>
                <a:gd name="T6" fmla="*/ 154 w 226"/>
                <a:gd name="T7" fmla="*/ 48 h 162"/>
                <a:gd name="T8" fmla="*/ 214 w 226"/>
                <a:gd name="T9" fmla="*/ 3 h 162"/>
                <a:gd name="T10" fmla="*/ 224 w 226"/>
                <a:gd name="T11" fmla="*/ 0 h 162"/>
                <a:gd name="T12" fmla="*/ 226 w 226"/>
                <a:gd name="T13" fmla="*/ 11 h 162"/>
                <a:gd name="T14" fmla="*/ 185 w 226"/>
                <a:gd name="T15" fmla="*/ 71 h 162"/>
                <a:gd name="T16" fmla="*/ 157 w 226"/>
                <a:gd name="T17" fmla="*/ 105 h 162"/>
                <a:gd name="T18" fmla="*/ 140 w 226"/>
                <a:gd name="T19" fmla="*/ 119 h 162"/>
                <a:gd name="T20" fmla="*/ 123 w 226"/>
                <a:gd name="T21" fmla="*/ 136 h 162"/>
                <a:gd name="T22" fmla="*/ 96 w 226"/>
                <a:gd name="T23" fmla="*/ 153 h 162"/>
                <a:gd name="T24" fmla="*/ 70 w 226"/>
                <a:gd name="T25" fmla="*/ 162 h 162"/>
                <a:gd name="T26" fmla="*/ 7 w 226"/>
                <a:gd name="T27" fmla="*/ 161 h 162"/>
                <a:gd name="T28" fmla="*/ 0 w 226"/>
                <a:gd name="T29" fmla="*/ 152 h 162"/>
                <a:gd name="T30" fmla="*/ 8 w 226"/>
                <a:gd name="T31" fmla="*/ 146 h 162"/>
                <a:gd name="T32" fmla="*/ 8 w 226"/>
                <a:gd name="T33"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2">
                  <a:moveTo>
                    <a:pt x="8" y="146"/>
                  </a:moveTo>
                  <a:lnTo>
                    <a:pt x="56" y="138"/>
                  </a:lnTo>
                  <a:lnTo>
                    <a:pt x="98" y="108"/>
                  </a:lnTo>
                  <a:lnTo>
                    <a:pt x="154" y="48"/>
                  </a:lnTo>
                  <a:lnTo>
                    <a:pt x="214" y="3"/>
                  </a:lnTo>
                  <a:lnTo>
                    <a:pt x="224" y="0"/>
                  </a:lnTo>
                  <a:lnTo>
                    <a:pt x="226" y="11"/>
                  </a:lnTo>
                  <a:lnTo>
                    <a:pt x="185" y="71"/>
                  </a:lnTo>
                  <a:lnTo>
                    <a:pt x="157" y="105"/>
                  </a:lnTo>
                  <a:lnTo>
                    <a:pt x="140" y="119"/>
                  </a:lnTo>
                  <a:lnTo>
                    <a:pt x="123" y="136"/>
                  </a:lnTo>
                  <a:lnTo>
                    <a:pt x="96" y="153"/>
                  </a:lnTo>
                  <a:lnTo>
                    <a:pt x="70" y="162"/>
                  </a:lnTo>
                  <a:lnTo>
                    <a:pt x="7" y="161"/>
                  </a:lnTo>
                  <a:lnTo>
                    <a:pt x="0" y="152"/>
                  </a:lnTo>
                  <a:lnTo>
                    <a:pt x="8" y="146"/>
                  </a:lnTo>
                  <a:lnTo>
                    <a:pt x="8"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09" name="Freeform 133"/>
            <p:cNvSpPr>
              <a:spLocks/>
            </p:cNvSpPr>
            <p:nvPr/>
          </p:nvSpPr>
          <p:spPr bwMode="auto">
            <a:xfrm>
              <a:off x="892" y="1658"/>
              <a:ext cx="23" cy="7"/>
            </a:xfrm>
            <a:custGeom>
              <a:avLst/>
              <a:gdLst>
                <a:gd name="T0" fmla="*/ 1 w 88"/>
                <a:gd name="T1" fmla="*/ 16 h 28"/>
                <a:gd name="T2" fmla="*/ 20 w 88"/>
                <a:gd name="T3" fmla="*/ 4 h 28"/>
                <a:gd name="T4" fmla="*/ 40 w 88"/>
                <a:gd name="T5" fmla="*/ 0 h 28"/>
                <a:gd name="T6" fmla="*/ 82 w 88"/>
                <a:gd name="T7" fmla="*/ 9 h 28"/>
                <a:gd name="T8" fmla="*/ 88 w 88"/>
                <a:gd name="T9" fmla="*/ 18 h 28"/>
                <a:gd name="T10" fmla="*/ 80 w 88"/>
                <a:gd name="T11" fmla="*/ 24 h 28"/>
                <a:gd name="T12" fmla="*/ 39 w 88"/>
                <a:gd name="T13" fmla="*/ 19 h 28"/>
                <a:gd name="T14" fmla="*/ 11 w 88"/>
                <a:gd name="T15" fmla="*/ 28 h 28"/>
                <a:gd name="T16" fmla="*/ 0 w 88"/>
                <a:gd name="T17" fmla="*/ 26 h 28"/>
                <a:gd name="T18" fmla="*/ 1 w 88"/>
                <a:gd name="T19" fmla="*/ 16 h 28"/>
                <a:gd name="T20" fmla="*/ 1 w 88"/>
                <a:gd name="T2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28">
                  <a:moveTo>
                    <a:pt x="1" y="16"/>
                  </a:moveTo>
                  <a:lnTo>
                    <a:pt x="20" y="4"/>
                  </a:lnTo>
                  <a:lnTo>
                    <a:pt x="40" y="0"/>
                  </a:lnTo>
                  <a:lnTo>
                    <a:pt x="82" y="9"/>
                  </a:lnTo>
                  <a:lnTo>
                    <a:pt x="88" y="18"/>
                  </a:lnTo>
                  <a:lnTo>
                    <a:pt x="80" y="24"/>
                  </a:lnTo>
                  <a:lnTo>
                    <a:pt x="39" y="19"/>
                  </a:lnTo>
                  <a:lnTo>
                    <a:pt x="11" y="28"/>
                  </a:lnTo>
                  <a:lnTo>
                    <a:pt x="0" y="26"/>
                  </a:lnTo>
                  <a:lnTo>
                    <a:pt x="1" y="16"/>
                  </a:ln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0" name="Freeform 134"/>
            <p:cNvSpPr>
              <a:spLocks/>
            </p:cNvSpPr>
            <p:nvPr/>
          </p:nvSpPr>
          <p:spPr bwMode="auto">
            <a:xfrm>
              <a:off x="942" y="1656"/>
              <a:ext cx="26" cy="12"/>
            </a:xfrm>
            <a:custGeom>
              <a:avLst/>
              <a:gdLst>
                <a:gd name="T0" fmla="*/ 4 w 106"/>
                <a:gd name="T1" fmla="*/ 19 h 46"/>
                <a:gd name="T2" fmla="*/ 38 w 106"/>
                <a:gd name="T3" fmla="*/ 0 h 46"/>
                <a:gd name="T4" fmla="*/ 81 w 106"/>
                <a:gd name="T5" fmla="*/ 12 h 46"/>
                <a:gd name="T6" fmla="*/ 103 w 106"/>
                <a:gd name="T7" fmla="*/ 36 h 46"/>
                <a:gd name="T8" fmla="*/ 106 w 106"/>
                <a:gd name="T9" fmla="*/ 42 h 46"/>
                <a:gd name="T10" fmla="*/ 103 w 106"/>
                <a:gd name="T11" fmla="*/ 46 h 46"/>
                <a:gd name="T12" fmla="*/ 92 w 106"/>
                <a:gd name="T13" fmla="*/ 46 h 46"/>
                <a:gd name="T14" fmla="*/ 67 w 106"/>
                <a:gd name="T15" fmla="*/ 37 h 46"/>
                <a:gd name="T16" fmla="*/ 42 w 106"/>
                <a:gd name="T17" fmla="*/ 29 h 46"/>
                <a:gd name="T18" fmla="*/ 9 w 106"/>
                <a:gd name="T19" fmla="*/ 33 h 46"/>
                <a:gd name="T20" fmla="*/ 0 w 106"/>
                <a:gd name="T21" fmla="*/ 29 h 46"/>
                <a:gd name="T22" fmla="*/ 4 w 106"/>
                <a:gd name="T23" fmla="*/ 19 h 46"/>
                <a:gd name="T24" fmla="*/ 4 w 106"/>
                <a:gd name="T25"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46">
                  <a:moveTo>
                    <a:pt x="4" y="19"/>
                  </a:moveTo>
                  <a:lnTo>
                    <a:pt x="38" y="0"/>
                  </a:lnTo>
                  <a:lnTo>
                    <a:pt x="81" y="12"/>
                  </a:lnTo>
                  <a:lnTo>
                    <a:pt x="103" y="36"/>
                  </a:lnTo>
                  <a:lnTo>
                    <a:pt x="106" y="42"/>
                  </a:lnTo>
                  <a:lnTo>
                    <a:pt x="103" y="46"/>
                  </a:lnTo>
                  <a:lnTo>
                    <a:pt x="92" y="46"/>
                  </a:lnTo>
                  <a:lnTo>
                    <a:pt x="67" y="37"/>
                  </a:lnTo>
                  <a:lnTo>
                    <a:pt x="42" y="29"/>
                  </a:lnTo>
                  <a:lnTo>
                    <a:pt x="9" y="33"/>
                  </a:lnTo>
                  <a:lnTo>
                    <a:pt x="0" y="29"/>
                  </a:lnTo>
                  <a:lnTo>
                    <a:pt x="4" y="19"/>
                  </a:lnTo>
                  <a:lnTo>
                    <a:pt x="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1" name="Freeform 135"/>
            <p:cNvSpPr>
              <a:spLocks/>
            </p:cNvSpPr>
            <p:nvPr/>
          </p:nvSpPr>
          <p:spPr bwMode="auto">
            <a:xfrm>
              <a:off x="940" y="1671"/>
              <a:ext cx="31" cy="11"/>
            </a:xfrm>
            <a:custGeom>
              <a:avLst/>
              <a:gdLst>
                <a:gd name="T0" fmla="*/ 5 w 122"/>
                <a:gd name="T1" fmla="*/ 13 h 43"/>
                <a:gd name="T2" fmla="*/ 33 w 122"/>
                <a:gd name="T3" fmla="*/ 1 h 43"/>
                <a:gd name="T4" fmla="*/ 59 w 122"/>
                <a:gd name="T5" fmla="*/ 0 h 43"/>
                <a:gd name="T6" fmla="*/ 88 w 122"/>
                <a:gd name="T7" fmla="*/ 9 h 43"/>
                <a:gd name="T8" fmla="*/ 116 w 122"/>
                <a:gd name="T9" fmla="*/ 20 h 43"/>
                <a:gd name="T10" fmla="*/ 122 w 122"/>
                <a:gd name="T11" fmla="*/ 28 h 43"/>
                <a:gd name="T12" fmla="*/ 116 w 122"/>
                <a:gd name="T13" fmla="*/ 35 h 43"/>
                <a:gd name="T14" fmla="*/ 79 w 122"/>
                <a:gd name="T15" fmla="*/ 43 h 43"/>
                <a:gd name="T16" fmla="*/ 49 w 122"/>
                <a:gd name="T17" fmla="*/ 34 h 43"/>
                <a:gd name="T18" fmla="*/ 10 w 122"/>
                <a:gd name="T19" fmla="*/ 28 h 43"/>
                <a:gd name="T20" fmla="*/ 0 w 122"/>
                <a:gd name="T21" fmla="*/ 23 h 43"/>
                <a:gd name="T22" fmla="*/ 5 w 122"/>
                <a:gd name="T23" fmla="*/ 13 h 43"/>
                <a:gd name="T24" fmla="*/ 5 w 122"/>
                <a:gd name="T2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3">
                  <a:moveTo>
                    <a:pt x="5" y="13"/>
                  </a:moveTo>
                  <a:lnTo>
                    <a:pt x="33" y="1"/>
                  </a:lnTo>
                  <a:lnTo>
                    <a:pt x="59" y="0"/>
                  </a:lnTo>
                  <a:lnTo>
                    <a:pt x="88" y="9"/>
                  </a:lnTo>
                  <a:lnTo>
                    <a:pt x="116" y="20"/>
                  </a:lnTo>
                  <a:lnTo>
                    <a:pt x="122" y="28"/>
                  </a:lnTo>
                  <a:lnTo>
                    <a:pt x="116" y="35"/>
                  </a:lnTo>
                  <a:lnTo>
                    <a:pt x="79" y="43"/>
                  </a:lnTo>
                  <a:lnTo>
                    <a:pt x="49" y="34"/>
                  </a:lnTo>
                  <a:lnTo>
                    <a:pt x="10" y="28"/>
                  </a:lnTo>
                  <a:lnTo>
                    <a:pt x="0" y="23"/>
                  </a:lnTo>
                  <a:lnTo>
                    <a:pt x="5" y="13"/>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2" name="Freeform 136"/>
            <p:cNvSpPr>
              <a:spLocks/>
            </p:cNvSpPr>
            <p:nvPr/>
          </p:nvSpPr>
          <p:spPr bwMode="auto">
            <a:xfrm>
              <a:off x="920" y="1664"/>
              <a:ext cx="10" cy="40"/>
            </a:xfrm>
            <a:custGeom>
              <a:avLst/>
              <a:gdLst>
                <a:gd name="T0" fmla="*/ 40 w 40"/>
                <a:gd name="T1" fmla="*/ 7 h 159"/>
                <a:gd name="T2" fmla="*/ 39 w 40"/>
                <a:gd name="T3" fmla="*/ 89 h 159"/>
                <a:gd name="T4" fmla="*/ 27 w 40"/>
                <a:gd name="T5" fmla="*/ 133 h 159"/>
                <a:gd name="T6" fmla="*/ 14 w 40"/>
                <a:gd name="T7" fmla="*/ 152 h 159"/>
                <a:gd name="T8" fmla="*/ 6 w 40"/>
                <a:gd name="T9" fmla="*/ 159 h 159"/>
                <a:gd name="T10" fmla="*/ 0 w 40"/>
                <a:gd name="T11" fmla="*/ 150 h 159"/>
                <a:gd name="T12" fmla="*/ 3 w 40"/>
                <a:gd name="T13" fmla="*/ 125 h 159"/>
                <a:gd name="T14" fmla="*/ 13 w 40"/>
                <a:gd name="T15" fmla="*/ 85 h 159"/>
                <a:gd name="T16" fmla="*/ 25 w 40"/>
                <a:gd name="T17" fmla="*/ 7 h 159"/>
                <a:gd name="T18" fmla="*/ 33 w 40"/>
                <a:gd name="T19" fmla="*/ 0 h 159"/>
                <a:gd name="T20" fmla="*/ 40 w 40"/>
                <a:gd name="T21" fmla="*/ 7 h 159"/>
                <a:gd name="T22" fmla="*/ 40 w 40"/>
                <a:gd name="T23" fmla="*/ 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59">
                  <a:moveTo>
                    <a:pt x="40" y="7"/>
                  </a:moveTo>
                  <a:lnTo>
                    <a:pt x="39" y="89"/>
                  </a:lnTo>
                  <a:lnTo>
                    <a:pt x="27" y="133"/>
                  </a:lnTo>
                  <a:lnTo>
                    <a:pt x="14" y="152"/>
                  </a:lnTo>
                  <a:lnTo>
                    <a:pt x="6" y="159"/>
                  </a:lnTo>
                  <a:lnTo>
                    <a:pt x="0" y="150"/>
                  </a:lnTo>
                  <a:lnTo>
                    <a:pt x="3" y="125"/>
                  </a:lnTo>
                  <a:lnTo>
                    <a:pt x="13" y="85"/>
                  </a:lnTo>
                  <a:lnTo>
                    <a:pt x="25" y="7"/>
                  </a:lnTo>
                  <a:lnTo>
                    <a:pt x="33" y="0"/>
                  </a:lnTo>
                  <a:lnTo>
                    <a:pt x="40" y="7"/>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3" name="Freeform 137"/>
            <p:cNvSpPr>
              <a:spLocks/>
            </p:cNvSpPr>
            <p:nvPr/>
          </p:nvSpPr>
          <p:spPr bwMode="auto">
            <a:xfrm>
              <a:off x="923" y="1705"/>
              <a:ext cx="20" cy="8"/>
            </a:xfrm>
            <a:custGeom>
              <a:avLst/>
              <a:gdLst>
                <a:gd name="T0" fmla="*/ 8 w 80"/>
                <a:gd name="T1" fmla="*/ 2 h 31"/>
                <a:gd name="T2" fmla="*/ 64 w 80"/>
                <a:gd name="T3" fmla="*/ 0 h 31"/>
                <a:gd name="T4" fmla="*/ 75 w 80"/>
                <a:gd name="T5" fmla="*/ 5 h 31"/>
                <a:gd name="T6" fmla="*/ 80 w 80"/>
                <a:gd name="T7" fmla="*/ 15 h 31"/>
                <a:gd name="T8" fmla="*/ 75 w 80"/>
                <a:gd name="T9" fmla="*/ 26 h 31"/>
                <a:gd name="T10" fmla="*/ 64 w 80"/>
                <a:gd name="T11" fmla="*/ 31 h 31"/>
                <a:gd name="T12" fmla="*/ 8 w 80"/>
                <a:gd name="T13" fmla="*/ 17 h 31"/>
                <a:gd name="T14" fmla="*/ 0 w 80"/>
                <a:gd name="T15" fmla="*/ 10 h 31"/>
                <a:gd name="T16" fmla="*/ 8 w 80"/>
                <a:gd name="T17" fmla="*/ 2 h 31"/>
                <a:gd name="T18" fmla="*/ 8 w 80"/>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31">
                  <a:moveTo>
                    <a:pt x="8" y="2"/>
                  </a:moveTo>
                  <a:lnTo>
                    <a:pt x="64" y="0"/>
                  </a:lnTo>
                  <a:lnTo>
                    <a:pt x="75" y="5"/>
                  </a:lnTo>
                  <a:lnTo>
                    <a:pt x="80" y="15"/>
                  </a:lnTo>
                  <a:lnTo>
                    <a:pt x="75" y="26"/>
                  </a:lnTo>
                  <a:lnTo>
                    <a:pt x="64" y="31"/>
                  </a:lnTo>
                  <a:lnTo>
                    <a:pt x="8" y="17"/>
                  </a:lnTo>
                  <a:lnTo>
                    <a:pt x="0" y="10"/>
                  </a:lnTo>
                  <a:lnTo>
                    <a:pt x="8" y="2"/>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4" name="Freeform 138"/>
            <p:cNvSpPr>
              <a:spLocks/>
            </p:cNvSpPr>
            <p:nvPr/>
          </p:nvSpPr>
          <p:spPr bwMode="auto">
            <a:xfrm>
              <a:off x="918" y="1723"/>
              <a:ext cx="36" cy="8"/>
            </a:xfrm>
            <a:custGeom>
              <a:avLst/>
              <a:gdLst>
                <a:gd name="T0" fmla="*/ 8 w 144"/>
                <a:gd name="T1" fmla="*/ 1 h 30"/>
                <a:gd name="T2" fmla="*/ 66 w 144"/>
                <a:gd name="T3" fmla="*/ 6 h 30"/>
                <a:gd name="T4" fmla="*/ 124 w 144"/>
                <a:gd name="T5" fmla="*/ 0 h 30"/>
                <a:gd name="T6" fmla="*/ 144 w 144"/>
                <a:gd name="T7" fmla="*/ 10 h 30"/>
                <a:gd name="T8" fmla="*/ 134 w 144"/>
                <a:gd name="T9" fmla="*/ 30 h 30"/>
                <a:gd name="T10" fmla="*/ 71 w 144"/>
                <a:gd name="T11" fmla="*/ 29 h 30"/>
                <a:gd name="T12" fmla="*/ 8 w 144"/>
                <a:gd name="T13" fmla="*/ 16 h 30"/>
                <a:gd name="T14" fmla="*/ 0 w 144"/>
                <a:gd name="T15" fmla="*/ 9 h 30"/>
                <a:gd name="T16" fmla="*/ 8 w 144"/>
                <a:gd name="T17" fmla="*/ 1 h 30"/>
                <a:gd name="T18" fmla="*/ 8 w 144"/>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30">
                  <a:moveTo>
                    <a:pt x="8" y="1"/>
                  </a:moveTo>
                  <a:lnTo>
                    <a:pt x="66" y="6"/>
                  </a:lnTo>
                  <a:lnTo>
                    <a:pt x="124" y="0"/>
                  </a:lnTo>
                  <a:lnTo>
                    <a:pt x="144" y="10"/>
                  </a:lnTo>
                  <a:lnTo>
                    <a:pt x="134" y="30"/>
                  </a:lnTo>
                  <a:lnTo>
                    <a:pt x="71" y="29"/>
                  </a:lnTo>
                  <a:lnTo>
                    <a:pt x="8" y="16"/>
                  </a:lnTo>
                  <a:lnTo>
                    <a:pt x="0" y="9"/>
                  </a:lnTo>
                  <a:lnTo>
                    <a:pt x="8"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5" name="Freeform 139"/>
            <p:cNvSpPr>
              <a:spLocks/>
            </p:cNvSpPr>
            <p:nvPr/>
          </p:nvSpPr>
          <p:spPr bwMode="auto">
            <a:xfrm>
              <a:off x="995" y="1674"/>
              <a:ext cx="17" cy="45"/>
            </a:xfrm>
            <a:custGeom>
              <a:avLst/>
              <a:gdLst>
                <a:gd name="T0" fmla="*/ 12 w 64"/>
                <a:gd name="T1" fmla="*/ 12 h 177"/>
                <a:gd name="T2" fmla="*/ 36 w 64"/>
                <a:gd name="T3" fmla="*/ 0 h 177"/>
                <a:gd name="T4" fmla="*/ 61 w 64"/>
                <a:gd name="T5" fmla="*/ 12 h 177"/>
                <a:gd name="T6" fmla="*/ 64 w 64"/>
                <a:gd name="T7" fmla="*/ 60 h 177"/>
                <a:gd name="T8" fmla="*/ 56 w 64"/>
                <a:gd name="T9" fmla="*/ 92 h 177"/>
                <a:gd name="T10" fmla="*/ 55 w 64"/>
                <a:gd name="T11" fmla="*/ 135 h 177"/>
                <a:gd name="T12" fmla="*/ 45 w 64"/>
                <a:gd name="T13" fmla="*/ 154 h 177"/>
                <a:gd name="T14" fmla="*/ 29 w 64"/>
                <a:gd name="T15" fmla="*/ 173 h 177"/>
                <a:gd name="T16" fmla="*/ 17 w 64"/>
                <a:gd name="T17" fmla="*/ 177 h 177"/>
                <a:gd name="T18" fmla="*/ 6 w 64"/>
                <a:gd name="T19" fmla="*/ 171 h 177"/>
                <a:gd name="T20" fmla="*/ 0 w 64"/>
                <a:gd name="T21" fmla="*/ 162 h 177"/>
                <a:gd name="T22" fmla="*/ 6 w 64"/>
                <a:gd name="T23" fmla="*/ 153 h 177"/>
                <a:gd name="T24" fmla="*/ 17 w 64"/>
                <a:gd name="T25" fmla="*/ 146 h 177"/>
                <a:gd name="T26" fmla="*/ 6 w 64"/>
                <a:gd name="T27" fmla="*/ 151 h 177"/>
                <a:gd name="T28" fmla="*/ 31 w 64"/>
                <a:gd name="T29" fmla="*/ 96 h 177"/>
                <a:gd name="T30" fmla="*/ 35 w 64"/>
                <a:gd name="T31" fmla="*/ 47 h 177"/>
                <a:gd name="T32" fmla="*/ 49 w 64"/>
                <a:gd name="T33" fmla="*/ 20 h 177"/>
                <a:gd name="T34" fmla="*/ 24 w 64"/>
                <a:gd name="T35" fmla="*/ 20 h 177"/>
                <a:gd name="T36" fmla="*/ 14 w 64"/>
                <a:gd name="T37" fmla="*/ 22 h 177"/>
                <a:gd name="T38" fmla="*/ 12 w 64"/>
                <a:gd name="T39" fmla="*/ 12 h 177"/>
                <a:gd name="T40" fmla="*/ 12 w 64"/>
                <a:gd name="T41" fmla="*/ 1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77">
                  <a:moveTo>
                    <a:pt x="12" y="12"/>
                  </a:moveTo>
                  <a:lnTo>
                    <a:pt x="36" y="0"/>
                  </a:lnTo>
                  <a:lnTo>
                    <a:pt x="61" y="12"/>
                  </a:lnTo>
                  <a:lnTo>
                    <a:pt x="64" y="60"/>
                  </a:lnTo>
                  <a:lnTo>
                    <a:pt x="56" y="92"/>
                  </a:lnTo>
                  <a:lnTo>
                    <a:pt x="55" y="135"/>
                  </a:lnTo>
                  <a:lnTo>
                    <a:pt x="45" y="154"/>
                  </a:lnTo>
                  <a:lnTo>
                    <a:pt x="29" y="173"/>
                  </a:lnTo>
                  <a:lnTo>
                    <a:pt x="17" y="177"/>
                  </a:lnTo>
                  <a:lnTo>
                    <a:pt x="6" y="171"/>
                  </a:lnTo>
                  <a:lnTo>
                    <a:pt x="0" y="162"/>
                  </a:lnTo>
                  <a:lnTo>
                    <a:pt x="6" y="153"/>
                  </a:lnTo>
                  <a:lnTo>
                    <a:pt x="17" y="146"/>
                  </a:lnTo>
                  <a:lnTo>
                    <a:pt x="6" y="151"/>
                  </a:lnTo>
                  <a:lnTo>
                    <a:pt x="31" y="96"/>
                  </a:lnTo>
                  <a:lnTo>
                    <a:pt x="35" y="47"/>
                  </a:lnTo>
                  <a:lnTo>
                    <a:pt x="49" y="20"/>
                  </a:lnTo>
                  <a:lnTo>
                    <a:pt x="24" y="20"/>
                  </a:lnTo>
                  <a:lnTo>
                    <a:pt x="14" y="22"/>
                  </a:lnTo>
                  <a:lnTo>
                    <a:pt x="12" y="12"/>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6" name="Freeform 140"/>
            <p:cNvSpPr>
              <a:spLocks/>
            </p:cNvSpPr>
            <p:nvPr/>
          </p:nvSpPr>
          <p:spPr bwMode="auto">
            <a:xfrm>
              <a:off x="992" y="1720"/>
              <a:ext cx="12" cy="28"/>
            </a:xfrm>
            <a:custGeom>
              <a:avLst/>
              <a:gdLst>
                <a:gd name="T0" fmla="*/ 19 w 48"/>
                <a:gd name="T1" fmla="*/ 6 h 113"/>
                <a:gd name="T2" fmla="*/ 28 w 48"/>
                <a:gd name="T3" fmla="*/ 43 h 113"/>
                <a:gd name="T4" fmla="*/ 47 w 48"/>
                <a:gd name="T5" fmla="*/ 78 h 113"/>
                <a:gd name="T6" fmla="*/ 48 w 48"/>
                <a:gd name="T7" fmla="*/ 91 h 113"/>
                <a:gd name="T8" fmla="*/ 42 w 48"/>
                <a:gd name="T9" fmla="*/ 113 h 113"/>
                <a:gd name="T10" fmla="*/ 22 w 48"/>
                <a:gd name="T11" fmla="*/ 110 h 113"/>
                <a:gd name="T12" fmla="*/ 8 w 48"/>
                <a:gd name="T13" fmla="*/ 100 h 113"/>
                <a:gd name="T14" fmla="*/ 0 w 48"/>
                <a:gd name="T15" fmla="*/ 53 h 113"/>
                <a:gd name="T16" fmla="*/ 4 w 48"/>
                <a:gd name="T17" fmla="*/ 6 h 113"/>
                <a:gd name="T18" fmla="*/ 12 w 48"/>
                <a:gd name="T19" fmla="*/ 0 h 113"/>
                <a:gd name="T20" fmla="*/ 19 w 48"/>
                <a:gd name="T21" fmla="*/ 6 h 113"/>
                <a:gd name="T22" fmla="*/ 19 w 48"/>
                <a:gd name="T23"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3">
                  <a:moveTo>
                    <a:pt x="19" y="6"/>
                  </a:moveTo>
                  <a:lnTo>
                    <a:pt x="28" y="43"/>
                  </a:lnTo>
                  <a:lnTo>
                    <a:pt x="47" y="78"/>
                  </a:lnTo>
                  <a:lnTo>
                    <a:pt x="48" y="91"/>
                  </a:lnTo>
                  <a:lnTo>
                    <a:pt x="42" y="113"/>
                  </a:lnTo>
                  <a:lnTo>
                    <a:pt x="22" y="110"/>
                  </a:lnTo>
                  <a:lnTo>
                    <a:pt x="8" y="100"/>
                  </a:lnTo>
                  <a:lnTo>
                    <a:pt x="0" y="53"/>
                  </a:lnTo>
                  <a:lnTo>
                    <a:pt x="4" y="6"/>
                  </a:lnTo>
                  <a:lnTo>
                    <a:pt x="12" y="0"/>
                  </a:lnTo>
                  <a:lnTo>
                    <a:pt x="19" y="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7" name="Freeform 141"/>
            <p:cNvSpPr>
              <a:spLocks/>
            </p:cNvSpPr>
            <p:nvPr/>
          </p:nvSpPr>
          <p:spPr bwMode="auto">
            <a:xfrm>
              <a:off x="1007" y="1752"/>
              <a:ext cx="91" cy="249"/>
            </a:xfrm>
            <a:custGeom>
              <a:avLst/>
              <a:gdLst>
                <a:gd name="T0" fmla="*/ 11 w 361"/>
                <a:gd name="T1" fmla="*/ 2 h 993"/>
                <a:gd name="T2" fmla="*/ 41 w 361"/>
                <a:gd name="T3" fmla="*/ 39 h 993"/>
                <a:gd name="T4" fmla="*/ 72 w 361"/>
                <a:gd name="T5" fmla="*/ 71 h 993"/>
                <a:gd name="T6" fmla="*/ 102 w 361"/>
                <a:gd name="T7" fmla="*/ 99 h 993"/>
                <a:gd name="T8" fmla="*/ 131 w 361"/>
                <a:gd name="T9" fmla="*/ 124 h 993"/>
                <a:gd name="T10" fmla="*/ 161 w 361"/>
                <a:gd name="T11" fmla="*/ 149 h 993"/>
                <a:gd name="T12" fmla="*/ 190 w 361"/>
                <a:gd name="T13" fmla="*/ 177 h 993"/>
                <a:gd name="T14" fmla="*/ 219 w 361"/>
                <a:gd name="T15" fmla="*/ 207 h 993"/>
                <a:gd name="T16" fmla="*/ 247 w 361"/>
                <a:gd name="T17" fmla="*/ 245 h 993"/>
                <a:gd name="T18" fmla="*/ 272 w 361"/>
                <a:gd name="T19" fmla="*/ 279 h 993"/>
                <a:gd name="T20" fmla="*/ 296 w 361"/>
                <a:gd name="T21" fmla="*/ 314 h 993"/>
                <a:gd name="T22" fmla="*/ 319 w 361"/>
                <a:gd name="T23" fmla="*/ 346 h 993"/>
                <a:gd name="T24" fmla="*/ 338 w 361"/>
                <a:gd name="T25" fmla="*/ 378 h 993"/>
                <a:gd name="T26" fmla="*/ 361 w 361"/>
                <a:gd name="T27" fmla="*/ 446 h 993"/>
                <a:gd name="T28" fmla="*/ 361 w 361"/>
                <a:gd name="T29" fmla="*/ 482 h 993"/>
                <a:gd name="T30" fmla="*/ 351 w 361"/>
                <a:gd name="T31" fmla="*/ 519 h 993"/>
                <a:gd name="T32" fmla="*/ 343 w 361"/>
                <a:gd name="T33" fmla="*/ 626 h 993"/>
                <a:gd name="T34" fmla="*/ 361 w 361"/>
                <a:gd name="T35" fmla="*/ 732 h 993"/>
                <a:gd name="T36" fmla="*/ 359 w 361"/>
                <a:gd name="T37" fmla="*/ 824 h 993"/>
                <a:gd name="T38" fmla="*/ 342 w 361"/>
                <a:gd name="T39" fmla="*/ 916 h 993"/>
                <a:gd name="T40" fmla="*/ 315 w 361"/>
                <a:gd name="T41" fmla="*/ 987 h 993"/>
                <a:gd name="T42" fmla="*/ 306 w 361"/>
                <a:gd name="T43" fmla="*/ 993 h 993"/>
                <a:gd name="T44" fmla="*/ 300 w 361"/>
                <a:gd name="T45" fmla="*/ 986 h 993"/>
                <a:gd name="T46" fmla="*/ 300 w 361"/>
                <a:gd name="T47" fmla="*/ 907 h 993"/>
                <a:gd name="T48" fmla="*/ 318 w 361"/>
                <a:gd name="T49" fmla="*/ 735 h 993"/>
                <a:gd name="T50" fmla="*/ 310 w 361"/>
                <a:gd name="T51" fmla="*/ 507 h 993"/>
                <a:gd name="T52" fmla="*/ 320 w 361"/>
                <a:gd name="T53" fmla="*/ 440 h 993"/>
                <a:gd name="T54" fmla="*/ 303 w 361"/>
                <a:gd name="T55" fmla="*/ 379 h 993"/>
                <a:gd name="T56" fmla="*/ 286 w 361"/>
                <a:gd name="T57" fmla="*/ 350 h 993"/>
                <a:gd name="T58" fmla="*/ 267 w 361"/>
                <a:gd name="T59" fmla="*/ 321 h 993"/>
                <a:gd name="T60" fmla="*/ 247 w 361"/>
                <a:gd name="T61" fmla="*/ 291 h 993"/>
                <a:gd name="T62" fmla="*/ 226 w 361"/>
                <a:gd name="T63" fmla="*/ 260 h 993"/>
                <a:gd name="T64" fmla="*/ 198 w 361"/>
                <a:gd name="T65" fmla="*/ 223 h 993"/>
                <a:gd name="T66" fmla="*/ 170 w 361"/>
                <a:gd name="T67" fmla="*/ 191 h 993"/>
                <a:gd name="T68" fmla="*/ 142 w 361"/>
                <a:gd name="T69" fmla="*/ 162 h 993"/>
                <a:gd name="T70" fmla="*/ 115 w 361"/>
                <a:gd name="T71" fmla="*/ 135 h 993"/>
                <a:gd name="T72" fmla="*/ 87 w 361"/>
                <a:gd name="T73" fmla="*/ 109 h 993"/>
                <a:gd name="T74" fmla="*/ 58 w 361"/>
                <a:gd name="T75" fmla="*/ 81 h 993"/>
                <a:gd name="T76" fmla="*/ 29 w 361"/>
                <a:gd name="T77" fmla="*/ 48 h 993"/>
                <a:gd name="T78" fmla="*/ 0 w 361"/>
                <a:gd name="T79" fmla="*/ 10 h 993"/>
                <a:gd name="T80" fmla="*/ 1 w 361"/>
                <a:gd name="T81" fmla="*/ 0 h 993"/>
                <a:gd name="T82" fmla="*/ 11 w 361"/>
                <a:gd name="T83" fmla="*/ 2 h 993"/>
                <a:gd name="T84" fmla="*/ 11 w 361"/>
                <a:gd name="T85" fmla="*/ 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993">
                  <a:moveTo>
                    <a:pt x="11" y="2"/>
                  </a:moveTo>
                  <a:lnTo>
                    <a:pt x="41" y="39"/>
                  </a:lnTo>
                  <a:lnTo>
                    <a:pt x="72" y="71"/>
                  </a:lnTo>
                  <a:lnTo>
                    <a:pt x="102" y="99"/>
                  </a:lnTo>
                  <a:lnTo>
                    <a:pt x="131" y="124"/>
                  </a:lnTo>
                  <a:lnTo>
                    <a:pt x="161" y="149"/>
                  </a:lnTo>
                  <a:lnTo>
                    <a:pt x="190" y="177"/>
                  </a:lnTo>
                  <a:lnTo>
                    <a:pt x="219" y="207"/>
                  </a:lnTo>
                  <a:lnTo>
                    <a:pt x="247" y="245"/>
                  </a:lnTo>
                  <a:lnTo>
                    <a:pt x="272" y="279"/>
                  </a:lnTo>
                  <a:lnTo>
                    <a:pt x="296" y="314"/>
                  </a:lnTo>
                  <a:lnTo>
                    <a:pt x="319" y="346"/>
                  </a:lnTo>
                  <a:lnTo>
                    <a:pt x="338" y="378"/>
                  </a:lnTo>
                  <a:lnTo>
                    <a:pt x="361" y="446"/>
                  </a:lnTo>
                  <a:lnTo>
                    <a:pt x="361" y="482"/>
                  </a:lnTo>
                  <a:lnTo>
                    <a:pt x="351" y="519"/>
                  </a:lnTo>
                  <a:lnTo>
                    <a:pt x="343" y="626"/>
                  </a:lnTo>
                  <a:lnTo>
                    <a:pt x="361" y="732"/>
                  </a:lnTo>
                  <a:lnTo>
                    <a:pt x="359" y="824"/>
                  </a:lnTo>
                  <a:lnTo>
                    <a:pt x="342" y="916"/>
                  </a:lnTo>
                  <a:lnTo>
                    <a:pt x="315" y="987"/>
                  </a:lnTo>
                  <a:lnTo>
                    <a:pt x="306" y="993"/>
                  </a:lnTo>
                  <a:lnTo>
                    <a:pt x="300" y="986"/>
                  </a:lnTo>
                  <a:lnTo>
                    <a:pt x="300" y="907"/>
                  </a:lnTo>
                  <a:lnTo>
                    <a:pt x="318" y="735"/>
                  </a:lnTo>
                  <a:lnTo>
                    <a:pt x="310" y="507"/>
                  </a:lnTo>
                  <a:lnTo>
                    <a:pt x="320" y="440"/>
                  </a:lnTo>
                  <a:lnTo>
                    <a:pt x="303" y="379"/>
                  </a:lnTo>
                  <a:lnTo>
                    <a:pt x="286" y="350"/>
                  </a:lnTo>
                  <a:lnTo>
                    <a:pt x="267" y="321"/>
                  </a:lnTo>
                  <a:lnTo>
                    <a:pt x="247" y="291"/>
                  </a:lnTo>
                  <a:lnTo>
                    <a:pt x="226" y="260"/>
                  </a:lnTo>
                  <a:lnTo>
                    <a:pt x="198" y="223"/>
                  </a:lnTo>
                  <a:lnTo>
                    <a:pt x="170" y="191"/>
                  </a:lnTo>
                  <a:lnTo>
                    <a:pt x="142" y="162"/>
                  </a:lnTo>
                  <a:lnTo>
                    <a:pt x="115" y="135"/>
                  </a:lnTo>
                  <a:lnTo>
                    <a:pt x="87" y="109"/>
                  </a:lnTo>
                  <a:lnTo>
                    <a:pt x="58" y="81"/>
                  </a:lnTo>
                  <a:lnTo>
                    <a:pt x="29" y="48"/>
                  </a:lnTo>
                  <a:lnTo>
                    <a:pt x="0" y="10"/>
                  </a:lnTo>
                  <a:lnTo>
                    <a:pt x="1" y="0"/>
                  </a:lnTo>
                  <a:lnTo>
                    <a:pt x="11" y="2"/>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8" name="Freeform 142"/>
            <p:cNvSpPr>
              <a:spLocks/>
            </p:cNvSpPr>
            <p:nvPr/>
          </p:nvSpPr>
          <p:spPr bwMode="auto">
            <a:xfrm>
              <a:off x="983" y="1954"/>
              <a:ext cx="84" cy="42"/>
            </a:xfrm>
            <a:custGeom>
              <a:avLst/>
              <a:gdLst>
                <a:gd name="T0" fmla="*/ 3 w 337"/>
                <a:gd name="T1" fmla="*/ 23 h 170"/>
                <a:gd name="T2" fmla="*/ 27 w 337"/>
                <a:gd name="T3" fmla="*/ 7 h 170"/>
                <a:gd name="T4" fmla="*/ 53 w 337"/>
                <a:gd name="T5" fmla="*/ 0 h 170"/>
                <a:gd name="T6" fmla="*/ 115 w 337"/>
                <a:gd name="T7" fmla="*/ 3 h 170"/>
                <a:gd name="T8" fmla="*/ 239 w 337"/>
                <a:gd name="T9" fmla="*/ 14 h 170"/>
                <a:gd name="T10" fmla="*/ 273 w 337"/>
                <a:gd name="T11" fmla="*/ 40 h 170"/>
                <a:gd name="T12" fmla="*/ 302 w 337"/>
                <a:gd name="T13" fmla="*/ 69 h 170"/>
                <a:gd name="T14" fmla="*/ 337 w 337"/>
                <a:gd name="T15" fmla="*/ 144 h 170"/>
                <a:gd name="T16" fmla="*/ 323 w 337"/>
                <a:gd name="T17" fmla="*/ 170 h 170"/>
                <a:gd name="T18" fmla="*/ 308 w 337"/>
                <a:gd name="T19" fmla="*/ 170 h 170"/>
                <a:gd name="T20" fmla="*/ 294 w 337"/>
                <a:gd name="T21" fmla="*/ 149 h 170"/>
                <a:gd name="T22" fmla="*/ 284 w 337"/>
                <a:gd name="T23" fmla="*/ 118 h 170"/>
                <a:gd name="T24" fmla="*/ 269 w 337"/>
                <a:gd name="T25" fmla="*/ 93 h 170"/>
                <a:gd name="T26" fmla="*/ 249 w 337"/>
                <a:gd name="T27" fmla="*/ 72 h 170"/>
                <a:gd name="T28" fmla="*/ 221 w 337"/>
                <a:gd name="T29" fmla="*/ 53 h 170"/>
                <a:gd name="T30" fmla="*/ 168 w 337"/>
                <a:gd name="T31" fmla="*/ 37 h 170"/>
                <a:gd name="T32" fmla="*/ 114 w 337"/>
                <a:gd name="T33" fmla="*/ 24 h 170"/>
                <a:gd name="T34" fmla="*/ 58 w 337"/>
                <a:gd name="T35" fmla="*/ 18 h 170"/>
                <a:gd name="T36" fmla="*/ 13 w 337"/>
                <a:gd name="T37" fmla="*/ 35 h 170"/>
                <a:gd name="T38" fmla="*/ 3 w 337"/>
                <a:gd name="T39" fmla="*/ 35 h 170"/>
                <a:gd name="T40" fmla="*/ 0 w 337"/>
                <a:gd name="T41" fmla="*/ 29 h 170"/>
                <a:gd name="T42" fmla="*/ 3 w 337"/>
                <a:gd name="T43" fmla="*/ 23 h 170"/>
                <a:gd name="T44" fmla="*/ 3 w 337"/>
                <a:gd name="T45" fmla="*/ 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7" h="170">
                  <a:moveTo>
                    <a:pt x="3" y="23"/>
                  </a:moveTo>
                  <a:lnTo>
                    <a:pt x="27" y="7"/>
                  </a:lnTo>
                  <a:lnTo>
                    <a:pt x="53" y="0"/>
                  </a:lnTo>
                  <a:lnTo>
                    <a:pt x="115" y="3"/>
                  </a:lnTo>
                  <a:lnTo>
                    <a:pt x="239" y="14"/>
                  </a:lnTo>
                  <a:lnTo>
                    <a:pt x="273" y="40"/>
                  </a:lnTo>
                  <a:lnTo>
                    <a:pt x="302" y="69"/>
                  </a:lnTo>
                  <a:lnTo>
                    <a:pt x="337" y="144"/>
                  </a:lnTo>
                  <a:lnTo>
                    <a:pt x="323" y="170"/>
                  </a:lnTo>
                  <a:lnTo>
                    <a:pt x="308" y="170"/>
                  </a:lnTo>
                  <a:lnTo>
                    <a:pt x="294" y="149"/>
                  </a:lnTo>
                  <a:lnTo>
                    <a:pt x="284" y="118"/>
                  </a:lnTo>
                  <a:lnTo>
                    <a:pt x="269" y="93"/>
                  </a:lnTo>
                  <a:lnTo>
                    <a:pt x="249" y="72"/>
                  </a:lnTo>
                  <a:lnTo>
                    <a:pt x="221" y="53"/>
                  </a:lnTo>
                  <a:lnTo>
                    <a:pt x="168" y="37"/>
                  </a:lnTo>
                  <a:lnTo>
                    <a:pt x="114" y="24"/>
                  </a:lnTo>
                  <a:lnTo>
                    <a:pt x="58" y="18"/>
                  </a:lnTo>
                  <a:lnTo>
                    <a:pt x="13" y="35"/>
                  </a:lnTo>
                  <a:lnTo>
                    <a:pt x="3" y="35"/>
                  </a:lnTo>
                  <a:lnTo>
                    <a:pt x="0" y="29"/>
                  </a:lnTo>
                  <a:lnTo>
                    <a:pt x="3" y="23"/>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19" name="Freeform 143"/>
            <p:cNvSpPr>
              <a:spLocks/>
            </p:cNvSpPr>
            <p:nvPr/>
          </p:nvSpPr>
          <p:spPr bwMode="auto">
            <a:xfrm>
              <a:off x="416" y="1923"/>
              <a:ext cx="641" cy="240"/>
            </a:xfrm>
            <a:custGeom>
              <a:avLst/>
              <a:gdLst>
                <a:gd name="T0" fmla="*/ 1956 w 2566"/>
                <a:gd name="T1" fmla="*/ 34 h 961"/>
                <a:gd name="T2" fmla="*/ 2040 w 2566"/>
                <a:gd name="T3" fmla="*/ 63 h 961"/>
                <a:gd name="T4" fmla="*/ 2178 w 2566"/>
                <a:gd name="T5" fmla="*/ 115 h 961"/>
                <a:gd name="T6" fmla="*/ 2239 w 2566"/>
                <a:gd name="T7" fmla="*/ 149 h 961"/>
                <a:gd name="T8" fmla="*/ 2303 w 2566"/>
                <a:gd name="T9" fmla="*/ 195 h 961"/>
                <a:gd name="T10" fmla="*/ 2346 w 2566"/>
                <a:gd name="T11" fmla="*/ 221 h 961"/>
                <a:gd name="T12" fmla="*/ 2466 w 2566"/>
                <a:gd name="T13" fmla="*/ 296 h 961"/>
                <a:gd name="T14" fmla="*/ 2528 w 2566"/>
                <a:gd name="T15" fmla="*/ 390 h 961"/>
                <a:gd name="T16" fmla="*/ 2566 w 2566"/>
                <a:gd name="T17" fmla="*/ 475 h 961"/>
                <a:gd name="T18" fmla="*/ 2550 w 2566"/>
                <a:gd name="T19" fmla="*/ 569 h 961"/>
                <a:gd name="T20" fmla="*/ 2517 w 2566"/>
                <a:gd name="T21" fmla="*/ 608 h 961"/>
                <a:gd name="T22" fmla="*/ 2473 w 2566"/>
                <a:gd name="T23" fmla="*/ 643 h 961"/>
                <a:gd name="T24" fmla="*/ 2431 w 2566"/>
                <a:gd name="T25" fmla="*/ 673 h 961"/>
                <a:gd name="T26" fmla="*/ 2350 w 2566"/>
                <a:gd name="T27" fmla="*/ 725 h 961"/>
                <a:gd name="T28" fmla="*/ 2263 w 2566"/>
                <a:gd name="T29" fmla="*/ 768 h 961"/>
                <a:gd name="T30" fmla="*/ 2162 w 2566"/>
                <a:gd name="T31" fmla="*/ 807 h 961"/>
                <a:gd name="T32" fmla="*/ 2066 w 2566"/>
                <a:gd name="T33" fmla="*/ 843 h 961"/>
                <a:gd name="T34" fmla="*/ 1980 w 2566"/>
                <a:gd name="T35" fmla="*/ 873 h 961"/>
                <a:gd name="T36" fmla="*/ 1893 w 2566"/>
                <a:gd name="T37" fmla="*/ 899 h 961"/>
                <a:gd name="T38" fmla="*/ 1618 w 2566"/>
                <a:gd name="T39" fmla="*/ 947 h 961"/>
                <a:gd name="T40" fmla="*/ 1139 w 2566"/>
                <a:gd name="T41" fmla="*/ 950 h 961"/>
                <a:gd name="T42" fmla="*/ 758 w 2566"/>
                <a:gd name="T43" fmla="*/ 896 h 961"/>
                <a:gd name="T44" fmla="*/ 508 w 2566"/>
                <a:gd name="T45" fmla="*/ 848 h 961"/>
                <a:gd name="T46" fmla="*/ 270 w 2566"/>
                <a:gd name="T47" fmla="*/ 792 h 961"/>
                <a:gd name="T48" fmla="*/ 148 w 2566"/>
                <a:gd name="T49" fmla="*/ 748 h 961"/>
                <a:gd name="T50" fmla="*/ 61 w 2566"/>
                <a:gd name="T51" fmla="*/ 715 h 961"/>
                <a:gd name="T52" fmla="*/ 0 w 2566"/>
                <a:gd name="T53" fmla="*/ 682 h 961"/>
                <a:gd name="T54" fmla="*/ 12 w 2566"/>
                <a:gd name="T55" fmla="*/ 654 h 961"/>
                <a:gd name="T56" fmla="*/ 77 w 2566"/>
                <a:gd name="T57" fmla="*/ 671 h 961"/>
                <a:gd name="T58" fmla="*/ 204 w 2566"/>
                <a:gd name="T59" fmla="*/ 710 h 961"/>
                <a:gd name="T60" fmla="*/ 382 w 2566"/>
                <a:gd name="T61" fmla="*/ 755 h 961"/>
                <a:gd name="T62" fmla="*/ 522 w 2566"/>
                <a:gd name="T63" fmla="*/ 785 h 961"/>
                <a:gd name="T64" fmla="*/ 769 w 2566"/>
                <a:gd name="T65" fmla="*/ 834 h 961"/>
                <a:gd name="T66" fmla="*/ 1027 w 2566"/>
                <a:gd name="T67" fmla="*/ 878 h 961"/>
                <a:gd name="T68" fmla="*/ 1379 w 2566"/>
                <a:gd name="T69" fmla="*/ 905 h 961"/>
                <a:gd name="T70" fmla="*/ 1782 w 2566"/>
                <a:gd name="T71" fmla="*/ 869 h 961"/>
                <a:gd name="T72" fmla="*/ 1965 w 2566"/>
                <a:gd name="T73" fmla="*/ 821 h 961"/>
                <a:gd name="T74" fmla="*/ 2095 w 2566"/>
                <a:gd name="T75" fmla="*/ 776 h 961"/>
                <a:gd name="T76" fmla="*/ 2196 w 2566"/>
                <a:gd name="T77" fmla="*/ 739 h 961"/>
                <a:gd name="T78" fmla="*/ 2285 w 2566"/>
                <a:gd name="T79" fmla="*/ 701 h 961"/>
                <a:gd name="T80" fmla="*/ 2364 w 2566"/>
                <a:gd name="T81" fmla="*/ 658 h 961"/>
                <a:gd name="T82" fmla="*/ 2444 w 2566"/>
                <a:gd name="T83" fmla="*/ 604 h 961"/>
                <a:gd name="T84" fmla="*/ 2485 w 2566"/>
                <a:gd name="T85" fmla="*/ 570 h 961"/>
                <a:gd name="T86" fmla="*/ 2522 w 2566"/>
                <a:gd name="T87" fmla="*/ 480 h 961"/>
                <a:gd name="T88" fmla="*/ 2479 w 2566"/>
                <a:gd name="T89" fmla="*/ 382 h 961"/>
                <a:gd name="T90" fmla="*/ 2439 w 2566"/>
                <a:gd name="T91" fmla="*/ 321 h 961"/>
                <a:gd name="T92" fmla="*/ 2402 w 2566"/>
                <a:gd name="T93" fmla="*/ 288 h 961"/>
                <a:gd name="T94" fmla="*/ 2329 w 2566"/>
                <a:gd name="T95" fmla="*/ 243 h 961"/>
                <a:gd name="T96" fmla="*/ 2255 w 2566"/>
                <a:gd name="T97" fmla="*/ 192 h 961"/>
                <a:gd name="T98" fmla="*/ 2196 w 2566"/>
                <a:gd name="T99" fmla="*/ 150 h 961"/>
                <a:gd name="T100" fmla="*/ 2139 w 2566"/>
                <a:gd name="T101" fmla="*/ 116 h 961"/>
                <a:gd name="T102" fmla="*/ 2074 w 2566"/>
                <a:gd name="T103" fmla="*/ 90 h 961"/>
                <a:gd name="T104" fmla="*/ 1952 w 2566"/>
                <a:gd name="T105" fmla="*/ 48 h 961"/>
                <a:gd name="T106" fmla="*/ 1865 w 2566"/>
                <a:gd name="T107" fmla="*/ 14 h 961"/>
                <a:gd name="T108" fmla="*/ 1870 w 2566"/>
                <a:gd name="T109"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6" h="961">
                  <a:moveTo>
                    <a:pt x="1870" y="0"/>
                  </a:moveTo>
                  <a:lnTo>
                    <a:pt x="1956" y="34"/>
                  </a:lnTo>
                  <a:lnTo>
                    <a:pt x="1995" y="49"/>
                  </a:lnTo>
                  <a:lnTo>
                    <a:pt x="2040" y="63"/>
                  </a:lnTo>
                  <a:lnTo>
                    <a:pt x="2114" y="87"/>
                  </a:lnTo>
                  <a:lnTo>
                    <a:pt x="2178" y="115"/>
                  </a:lnTo>
                  <a:lnTo>
                    <a:pt x="2207" y="131"/>
                  </a:lnTo>
                  <a:lnTo>
                    <a:pt x="2239" y="149"/>
                  </a:lnTo>
                  <a:lnTo>
                    <a:pt x="2269" y="171"/>
                  </a:lnTo>
                  <a:lnTo>
                    <a:pt x="2303" y="195"/>
                  </a:lnTo>
                  <a:lnTo>
                    <a:pt x="2325" y="209"/>
                  </a:lnTo>
                  <a:lnTo>
                    <a:pt x="2346" y="221"/>
                  </a:lnTo>
                  <a:lnTo>
                    <a:pt x="2388" y="240"/>
                  </a:lnTo>
                  <a:lnTo>
                    <a:pt x="2466" y="296"/>
                  </a:lnTo>
                  <a:lnTo>
                    <a:pt x="2511" y="358"/>
                  </a:lnTo>
                  <a:lnTo>
                    <a:pt x="2528" y="390"/>
                  </a:lnTo>
                  <a:lnTo>
                    <a:pt x="2547" y="427"/>
                  </a:lnTo>
                  <a:lnTo>
                    <a:pt x="2566" y="475"/>
                  </a:lnTo>
                  <a:lnTo>
                    <a:pt x="2566" y="523"/>
                  </a:lnTo>
                  <a:lnTo>
                    <a:pt x="2550" y="569"/>
                  </a:lnTo>
                  <a:lnTo>
                    <a:pt x="2536" y="589"/>
                  </a:lnTo>
                  <a:lnTo>
                    <a:pt x="2517" y="608"/>
                  </a:lnTo>
                  <a:lnTo>
                    <a:pt x="2494" y="625"/>
                  </a:lnTo>
                  <a:lnTo>
                    <a:pt x="2473" y="643"/>
                  </a:lnTo>
                  <a:lnTo>
                    <a:pt x="2451" y="659"/>
                  </a:lnTo>
                  <a:lnTo>
                    <a:pt x="2431" y="673"/>
                  </a:lnTo>
                  <a:lnTo>
                    <a:pt x="2389" y="701"/>
                  </a:lnTo>
                  <a:lnTo>
                    <a:pt x="2350" y="725"/>
                  </a:lnTo>
                  <a:lnTo>
                    <a:pt x="2307" y="748"/>
                  </a:lnTo>
                  <a:lnTo>
                    <a:pt x="2263" y="768"/>
                  </a:lnTo>
                  <a:lnTo>
                    <a:pt x="2215" y="788"/>
                  </a:lnTo>
                  <a:lnTo>
                    <a:pt x="2162" y="807"/>
                  </a:lnTo>
                  <a:lnTo>
                    <a:pt x="2112" y="826"/>
                  </a:lnTo>
                  <a:lnTo>
                    <a:pt x="2066" y="843"/>
                  </a:lnTo>
                  <a:lnTo>
                    <a:pt x="2022" y="859"/>
                  </a:lnTo>
                  <a:lnTo>
                    <a:pt x="1980" y="873"/>
                  </a:lnTo>
                  <a:lnTo>
                    <a:pt x="1937" y="887"/>
                  </a:lnTo>
                  <a:lnTo>
                    <a:pt x="1893" y="899"/>
                  </a:lnTo>
                  <a:lnTo>
                    <a:pt x="1793" y="925"/>
                  </a:lnTo>
                  <a:lnTo>
                    <a:pt x="1618" y="947"/>
                  </a:lnTo>
                  <a:lnTo>
                    <a:pt x="1378" y="961"/>
                  </a:lnTo>
                  <a:lnTo>
                    <a:pt x="1139" y="950"/>
                  </a:lnTo>
                  <a:lnTo>
                    <a:pt x="899" y="920"/>
                  </a:lnTo>
                  <a:lnTo>
                    <a:pt x="758" y="896"/>
                  </a:lnTo>
                  <a:lnTo>
                    <a:pt x="633" y="872"/>
                  </a:lnTo>
                  <a:lnTo>
                    <a:pt x="508" y="848"/>
                  </a:lnTo>
                  <a:lnTo>
                    <a:pt x="366" y="819"/>
                  </a:lnTo>
                  <a:lnTo>
                    <a:pt x="270" y="792"/>
                  </a:lnTo>
                  <a:lnTo>
                    <a:pt x="188" y="763"/>
                  </a:lnTo>
                  <a:lnTo>
                    <a:pt x="148" y="748"/>
                  </a:lnTo>
                  <a:lnTo>
                    <a:pt x="106" y="731"/>
                  </a:lnTo>
                  <a:lnTo>
                    <a:pt x="61" y="715"/>
                  </a:lnTo>
                  <a:lnTo>
                    <a:pt x="13" y="696"/>
                  </a:lnTo>
                  <a:lnTo>
                    <a:pt x="0" y="682"/>
                  </a:lnTo>
                  <a:lnTo>
                    <a:pt x="0" y="667"/>
                  </a:lnTo>
                  <a:lnTo>
                    <a:pt x="12" y="654"/>
                  </a:lnTo>
                  <a:lnTo>
                    <a:pt x="29" y="653"/>
                  </a:lnTo>
                  <a:lnTo>
                    <a:pt x="77" y="671"/>
                  </a:lnTo>
                  <a:lnTo>
                    <a:pt x="121" y="686"/>
                  </a:lnTo>
                  <a:lnTo>
                    <a:pt x="204" y="710"/>
                  </a:lnTo>
                  <a:lnTo>
                    <a:pt x="287" y="731"/>
                  </a:lnTo>
                  <a:lnTo>
                    <a:pt x="382" y="755"/>
                  </a:lnTo>
                  <a:lnTo>
                    <a:pt x="455" y="771"/>
                  </a:lnTo>
                  <a:lnTo>
                    <a:pt x="522" y="785"/>
                  </a:lnTo>
                  <a:lnTo>
                    <a:pt x="645" y="810"/>
                  </a:lnTo>
                  <a:lnTo>
                    <a:pt x="769" y="834"/>
                  </a:lnTo>
                  <a:lnTo>
                    <a:pt x="909" y="859"/>
                  </a:lnTo>
                  <a:lnTo>
                    <a:pt x="1027" y="878"/>
                  </a:lnTo>
                  <a:lnTo>
                    <a:pt x="1144" y="893"/>
                  </a:lnTo>
                  <a:lnTo>
                    <a:pt x="1379" y="905"/>
                  </a:lnTo>
                  <a:lnTo>
                    <a:pt x="1614" y="892"/>
                  </a:lnTo>
                  <a:lnTo>
                    <a:pt x="1782" y="869"/>
                  </a:lnTo>
                  <a:lnTo>
                    <a:pt x="1880" y="846"/>
                  </a:lnTo>
                  <a:lnTo>
                    <a:pt x="1965" y="821"/>
                  </a:lnTo>
                  <a:lnTo>
                    <a:pt x="2050" y="792"/>
                  </a:lnTo>
                  <a:lnTo>
                    <a:pt x="2095" y="776"/>
                  </a:lnTo>
                  <a:lnTo>
                    <a:pt x="2144" y="758"/>
                  </a:lnTo>
                  <a:lnTo>
                    <a:pt x="2196" y="739"/>
                  </a:lnTo>
                  <a:lnTo>
                    <a:pt x="2242" y="721"/>
                  </a:lnTo>
                  <a:lnTo>
                    <a:pt x="2285" y="701"/>
                  </a:lnTo>
                  <a:lnTo>
                    <a:pt x="2325" y="681"/>
                  </a:lnTo>
                  <a:lnTo>
                    <a:pt x="2364" y="658"/>
                  </a:lnTo>
                  <a:lnTo>
                    <a:pt x="2403" y="633"/>
                  </a:lnTo>
                  <a:lnTo>
                    <a:pt x="2444" y="604"/>
                  </a:lnTo>
                  <a:lnTo>
                    <a:pt x="2464" y="587"/>
                  </a:lnTo>
                  <a:lnTo>
                    <a:pt x="2485" y="570"/>
                  </a:lnTo>
                  <a:lnTo>
                    <a:pt x="2521" y="513"/>
                  </a:lnTo>
                  <a:lnTo>
                    <a:pt x="2522" y="480"/>
                  </a:lnTo>
                  <a:lnTo>
                    <a:pt x="2511" y="447"/>
                  </a:lnTo>
                  <a:lnTo>
                    <a:pt x="2479" y="382"/>
                  </a:lnTo>
                  <a:lnTo>
                    <a:pt x="2463" y="350"/>
                  </a:lnTo>
                  <a:lnTo>
                    <a:pt x="2439" y="321"/>
                  </a:lnTo>
                  <a:lnTo>
                    <a:pt x="2421" y="303"/>
                  </a:lnTo>
                  <a:lnTo>
                    <a:pt x="2402" y="288"/>
                  </a:lnTo>
                  <a:lnTo>
                    <a:pt x="2367" y="264"/>
                  </a:lnTo>
                  <a:lnTo>
                    <a:pt x="2329" y="243"/>
                  </a:lnTo>
                  <a:lnTo>
                    <a:pt x="2288" y="216"/>
                  </a:lnTo>
                  <a:lnTo>
                    <a:pt x="2255" y="192"/>
                  </a:lnTo>
                  <a:lnTo>
                    <a:pt x="2225" y="171"/>
                  </a:lnTo>
                  <a:lnTo>
                    <a:pt x="2196" y="150"/>
                  </a:lnTo>
                  <a:lnTo>
                    <a:pt x="2168" y="133"/>
                  </a:lnTo>
                  <a:lnTo>
                    <a:pt x="2139" y="116"/>
                  </a:lnTo>
                  <a:lnTo>
                    <a:pt x="2108" y="102"/>
                  </a:lnTo>
                  <a:lnTo>
                    <a:pt x="2074" y="90"/>
                  </a:lnTo>
                  <a:lnTo>
                    <a:pt x="2036" y="77"/>
                  </a:lnTo>
                  <a:lnTo>
                    <a:pt x="1952" y="48"/>
                  </a:lnTo>
                  <a:lnTo>
                    <a:pt x="1913" y="32"/>
                  </a:lnTo>
                  <a:lnTo>
                    <a:pt x="1865" y="14"/>
                  </a:lnTo>
                  <a:lnTo>
                    <a:pt x="1860" y="5"/>
                  </a:lnTo>
                  <a:lnTo>
                    <a:pt x="1870" y="0"/>
                  </a:lnTo>
                  <a:lnTo>
                    <a:pt x="18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0" name="Freeform 144"/>
            <p:cNvSpPr>
              <a:spLocks/>
            </p:cNvSpPr>
            <p:nvPr/>
          </p:nvSpPr>
          <p:spPr bwMode="auto">
            <a:xfrm>
              <a:off x="795" y="1920"/>
              <a:ext cx="49" cy="49"/>
            </a:xfrm>
            <a:custGeom>
              <a:avLst/>
              <a:gdLst>
                <a:gd name="T0" fmla="*/ 55 w 198"/>
                <a:gd name="T1" fmla="*/ 14 h 196"/>
                <a:gd name="T2" fmla="*/ 30 w 198"/>
                <a:gd name="T3" fmla="*/ 52 h 196"/>
                <a:gd name="T4" fmla="*/ 31 w 198"/>
                <a:gd name="T5" fmla="*/ 74 h 196"/>
                <a:gd name="T6" fmla="*/ 42 w 198"/>
                <a:gd name="T7" fmla="*/ 92 h 196"/>
                <a:gd name="T8" fmla="*/ 75 w 198"/>
                <a:gd name="T9" fmla="*/ 113 h 196"/>
                <a:gd name="T10" fmla="*/ 133 w 198"/>
                <a:gd name="T11" fmla="*/ 148 h 196"/>
                <a:gd name="T12" fmla="*/ 160 w 198"/>
                <a:gd name="T13" fmla="*/ 167 h 196"/>
                <a:gd name="T14" fmla="*/ 193 w 198"/>
                <a:gd name="T15" fmla="*/ 181 h 196"/>
                <a:gd name="T16" fmla="*/ 198 w 198"/>
                <a:gd name="T17" fmla="*/ 190 h 196"/>
                <a:gd name="T18" fmla="*/ 189 w 198"/>
                <a:gd name="T19" fmla="*/ 196 h 196"/>
                <a:gd name="T20" fmla="*/ 125 w 198"/>
                <a:gd name="T21" fmla="*/ 173 h 196"/>
                <a:gd name="T22" fmla="*/ 61 w 198"/>
                <a:gd name="T23" fmla="*/ 149 h 196"/>
                <a:gd name="T24" fmla="*/ 15 w 198"/>
                <a:gd name="T25" fmla="*/ 120 h 196"/>
                <a:gd name="T26" fmla="*/ 0 w 198"/>
                <a:gd name="T27" fmla="*/ 91 h 196"/>
                <a:gd name="T28" fmla="*/ 1 w 198"/>
                <a:gd name="T29" fmla="*/ 58 h 196"/>
                <a:gd name="T30" fmla="*/ 17 w 198"/>
                <a:gd name="T31" fmla="*/ 27 h 196"/>
                <a:gd name="T32" fmla="*/ 31 w 198"/>
                <a:gd name="T33" fmla="*/ 12 h 196"/>
                <a:gd name="T34" fmla="*/ 47 w 198"/>
                <a:gd name="T35" fmla="*/ 0 h 196"/>
                <a:gd name="T36" fmla="*/ 58 w 198"/>
                <a:gd name="T37" fmla="*/ 3 h 196"/>
                <a:gd name="T38" fmla="*/ 55 w 198"/>
                <a:gd name="T39" fmla="*/ 14 h 196"/>
                <a:gd name="T40" fmla="*/ 55 w 198"/>
                <a:gd name="T41"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 h="196">
                  <a:moveTo>
                    <a:pt x="55" y="14"/>
                  </a:moveTo>
                  <a:lnTo>
                    <a:pt x="30" y="52"/>
                  </a:lnTo>
                  <a:lnTo>
                    <a:pt x="31" y="74"/>
                  </a:lnTo>
                  <a:lnTo>
                    <a:pt x="42" y="92"/>
                  </a:lnTo>
                  <a:lnTo>
                    <a:pt x="75" y="113"/>
                  </a:lnTo>
                  <a:lnTo>
                    <a:pt x="133" y="148"/>
                  </a:lnTo>
                  <a:lnTo>
                    <a:pt x="160" y="167"/>
                  </a:lnTo>
                  <a:lnTo>
                    <a:pt x="193" y="181"/>
                  </a:lnTo>
                  <a:lnTo>
                    <a:pt x="198" y="190"/>
                  </a:lnTo>
                  <a:lnTo>
                    <a:pt x="189" y="196"/>
                  </a:lnTo>
                  <a:lnTo>
                    <a:pt x="125" y="173"/>
                  </a:lnTo>
                  <a:lnTo>
                    <a:pt x="61" y="149"/>
                  </a:lnTo>
                  <a:lnTo>
                    <a:pt x="15" y="120"/>
                  </a:lnTo>
                  <a:lnTo>
                    <a:pt x="0" y="91"/>
                  </a:lnTo>
                  <a:lnTo>
                    <a:pt x="1" y="58"/>
                  </a:lnTo>
                  <a:lnTo>
                    <a:pt x="17" y="27"/>
                  </a:lnTo>
                  <a:lnTo>
                    <a:pt x="31" y="12"/>
                  </a:lnTo>
                  <a:lnTo>
                    <a:pt x="47" y="0"/>
                  </a:lnTo>
                  <a:lnTo>
                    <a:pt x="58" y="3"/>
                  </a:lnTo>
                  <a:lnTo>
                    <a:pt x="55" y="14"/>
                  </a:lnTo>
                  <a:lnTo>
                    <a:pt x="5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1" name="Freeform 145"/>
            <p:cNvSpPr>
              <a:spLocks/>
            </p:cNvSpPr>
            <p:nvPr/>
          </p:nvSpPr>
          <p:spPr bwMode="auto">
            <a:xfrm>
              <a:off x="839" y="1931"/>
              <a:ext cx="43" cy="41"/>
            </a:xfrm>
            <a:custGeom>
              <a:avLst/>
              <a:gdLst>
                <a:gd name="T0" fmla="*/ 9 w 174"/>
                <a:gd name="T1" fmla="*/ 0 h 164"/>
                <a:gd name="T2" fmla="*/ 53 w 174"/>
                <a:gd name="T3" fmla="*/ 21 h 164"/>
                <a:gd name="T4" fmla="*/ 86 w 174"/>
                <a:gd name="T5" fmla="*/ 58 h 164"/>
                <a:gd name="T6" fmla="*/ 133 w 174"/>
                <a:gd name="T7" fmla="*/ 107 h 164"/>
                <a:gd name="T8" fmla="*/ 158 w 174"/>
                <a:gd name="T9" fmla="*/ 139 h 164"/>
                <a:gd name="T10" fmla="*/ 172 w 174"/>
                <a:gd name="T11" fmla="*/ 153 h 164"/>
                <a:gd name="T12" fmla="*/ 174 w 174"/>
                <a:gd name="T13" fmla="*/ 159 h 164"/>
                <a:gd name="T14" fmla="*/ 172 w 174"/>
                <a:gd name="T15" fmla="*/ 164 h 164"/>
                <a:gd name="T16" fmla="*/ 160 w 174"/>
                <a:gd name="T17" fmla="*/ 164 h 164"/>
                <a:gd name="T18" fmla="*/ 145 w 174"/>
                <a:gd name="T19" fmla="*/ 152 h 164"/>
                <a:gd name="T20" fmla="*/ 117 w 174"/>
                <a:gd name="T21" fmla="*/ 117 h 164"/>
                <a:gd name="T22" fmla="*/ 75 w 174"/>
                <a:gd name="T23" fmla="*/ 68 h 164"/>
                <a:gd name="T24" fmla="*/ 45 w 174"/>
                <a:gd name="T25" fmla="*/ 35 h 164"/>
                <a:gd name="T26" fmla="*/ 28 w 174"/>
                <a:gd name="T27" fmla="*/ 23 h 164"/>
                <a:gd name="T28" fmla="*/ 6 w 174"/>
                <a:gd name="T29" fmla="*/ 14 h 164"/>
                <a:gd name="T30" fmla="*/ 0 w 174"/>
                <a:gd name="T31" fmla="*/ 6 h 164"/>
                <a:gd name="T32" fmla="*/ 9 w 174"/>
                <a:gd name="T33" fmla="*/ 0 h 164"/>
                <a:gd name="T34" fmla="*/ 9 w 174"/>
                <a:gd name="T3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64">
                  <a:moveTo>
                    <a:pt x="9" y="0"/>
                  </a:moveTo>
                  <a:lnTo>
                    <a:pt x="53" y="21"/>
                  </a:lnTo>
                  <a:lnTo>
                    <a:pt x="86" y="58"/>
                  </a:lnTo>
                  <a:lnTo>
                    <a:pt x="133" y="107"/>
                  </a:lnTo>
                  <a:lnTo>
                    <a:pt x="158" y="139"/>
                  </a:lnTo>
                  <a:lnTo>
                    <a:pt x="172" y="153"/>
                  </a:lnTo>
                  <a:lnTo>
                    <a:pt x="174" y="159"/>
                  </a:lnTo>
                  <a:lnTo>
                    <a:pt x="172" y="164"/>
                  </a:lnTo>
                  <a:lnTo>
                    <a:pt x="160" y="164"/>
                  </a:lnTo>
                  <a:lnTo>
                    <a:pt x="145" y="152"/>
                  </a:lnTo>
                  <a:lnTo>
                    <a:pt x="117" y="117"/>
                  </a:lnTo>
                  <a:lnTo>
                    <a:pt x="75" y="68"/>
                  </a:lnTo>
                  <a:lnTo>
                    <a:pt x="45" y="35"/>
                  </a:lnTo>
                  <a:lnTo>
                    <a:pt x="28" y="23"/>
                  </a:lnTo>
                  <a:lnTo>
                    <a:pt x="6" y="14"/>
                  </a:lnTo>
                  <a:lnTo>
                    <a:pt x="0" y="6"/>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2" name="Freeform 146"/>
            <p:cNvSpPr>
              <a:spLocks/>
            </p:cNvSpPr>
            <p:nvPr/>
          </p:nvSpPr>
          <p:spPr bwMode="auto">
            <a:xfrm>
              <a:off x="831" y="1941"/>
              <a:ext cx="32" cy="28"/>
            </a:xfrm>
            <a:custGeom>
              <a:avLst/>
              <a:gdLst>
                <a:gd name="T0" fmla="*/ 11 w 131"/>
                <a:gd name="T1" fmla="*/ 0 h 114"/>
                <a:gd name="T2" fmla="*/ 64 w 131"/>
                <a:gd name="T3" fmla="*/ 38 h 114"/>
                <a:gd name="T4" fmla="*/ 96 w 131"/>
                <a:gd name="T5" fmla="*/ 73 h 114"/>
                <a:gd name="T6" fmla="*/ 128 w 131"/>
                <a:gd name="T7" fmla="*/ 101 h 114"/>
                <a:gd name="T8" fmla="*/ 131 w 131"/>
                <a:gd name="T9" fmla="*/ 111 h 114"/>
                <a:gd name="T10" fmla="*/ 120 w 131"/>
                <a:gd name="T11" fmla="*/ 114 h 114"/>
                <a:gd name="T12" fmla="*/ 80 w 131"/>
                <a:gd name="T13" fmla="*/ 92 h 114"/>
                <a:gd name="T14" fmla="*/ 42 w 131"/>
                <a:gd name="T15" fmla="*/ 49 h 114"/>
                <a:gd name="T16" fmla="*/ 26 w 131"/>
                <a:gd name="T17" fmla="*/ 28 h 114"/>
                <a:gd name="T18" fmla="*/ 2 w 131"/>
                <a:gd name="T19" fmla="*/ 13 h 114"/>
                <a:gd name="T20" fmla="*/ 0 w 131"/>
                <a:gd name="T21" fmla="*/ 3 h 114"/>
                <a:gd name="T22" fmla="*/ 11 w 131"/>
                <a:gd name="T23" fmla="*/ 0 h 114"/>
                <a:gd name="T24" fmla="*/ 11 w 131"/>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14">
                  <a:moveTo>
                    <a:pt x="11" y="0"/>
                  </a:moveTo>
                  <a:lnTo>
                    <a:pt x="64" y="38"/>
                  </a:lnTo>
                  <a:lnTo>
                    <a:pt x="96" y="73"/>
                  </a:lnTo>
                  <a:lnTo>
                    <a:pt x="128" y="101"/>
                  </a:lnTo>
                  <a:lnTo>
                    <a:pt x="131" y="111"/>
                  </a:lnTo>
                  <a:lnTo>
                    <a:pt x="120" y="114"/>
                  </a:lnTo>
                  <a:lnTo>
                    <a:pt x="80" y="92"/>
                  </a:lnTo>
                  <a:lnTo>
                    <a:pt x="42" y="49"/>
                  </a:lnTo>
                  <a:lnTo>
                    <a:pt x="26" y="28"/>
                  </a:lnTo>
                  <a:lnTo>
                    <a:pt x="2" y="13"/>
                  </a:lnTo>
                  <a:lnTo>
                    <a:pt x="0" y="3"/>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3" name="Freeform 147"/>
            <p:cNvSpPr>
              <a:spLocks/>
            </p:cNvSpPr>
            <p:nvPr/>
          </p:nvSpPr>
          <p:spPr bwMode="auto">
            <a:xfrm>
              <a:off x="879" y="1935"/>
              <a:ext cx="14" cy="16"/>
            </a:xfrm>
            <a:custGeom>
              <a:avLst/>
              <a:gdLst>
                <a:gd name="T0" fmla="*/ 9 w 57"/>
                <a:gd name="T1" fmla="*/ 0 h 62"/>
                <a:gd name="T2" fmla="*/ 48 w 57"/>
                <a:gd name="T3" fmla="*/ 23 h 62"/>
                <a:gd name="T4" fmla="*/ 57 w 57"/>
                <a:gd name="T5" fmla="*/ 42 h 62"/>
                <a:gd name="T6" fmla="*/ 48 w 57"/>
                <a:gd name="T7" fmla="*/ 55 h 62"/>
                <a:gd name="T8" fmla="*/ 28 w 57"/>
                <a:gd name="T9" fmla="*/ 62 h 62"/>
                <a:gd name="T10" fmla="*/ 8 w 57"/>
                <a:gd name="T11" fmla="*/ 61 h 62"/>
                <a:gd name="T12" fmla="*/ 0 w 57"/>
                <a:gd name="T13" fmla="*/ 53 h 62"/>
                <a:gd name="T14" fmla="*/ 7 w 57"/>
                <a:gd name="T15" fmla="*/ 45 h 62"/>
                <a:gd name="T16" fmla="*/ 23 w 57"/>
                <a:gd name="T17" fmla="*/ 39 h 62"/>
                <a:gd name="T18" fmla="*/ 41 w 57"/>
                <a:gd name="T19" fmla="*/ 34 h 62"/>
                <a:gd name="T20" fmla="*/ 43 w 57"/>
                <a:gd name="T21" fmla="*/ 29 h 62"/>
                <a:gd name="T22" fmla="*/ 36 w 57"/>
                <a:gd name="T23" fmla="*/ 23 h 62"/>
                <a:gd name="T24" fmla="*/ 9 w 57"/>
                <a:gd name="T25" fmla="*/ 15 h 62"/>
                <a:gd name="T26" fmla="*/ 2 w 57"/>
                <a:gd name="T27" fmla="*/ 7 h 62"/>
                <a:gd name="T28" fmla="*/ 9 w 57"/>
                <a:gd name="T29" fmla="*/ 0 h 62"/>
                <a:gd name="T30" fmla="*/ 9 w 57"/>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2">
                  <a:moveTo>
                    <a:pt x="9" y="0"/>
                  </a:moveTo>
                  <a:lnTo>
                    <a:pt x="48" y="23"/>
                  </a:lnTo>
                  <a:lnTo>
                    <a:pt x="57" y="42"/>
                  </a:lnTo>
                  <a:lnTo>
                    <a:pt x="48" y="55"/>
                  </a:lnTo>
                  <a:lnTo>
                    <a:pt x="28" y="62"/>
                  </a:lnTo>
                  <a:lnTo>
                    <a:pt x="8" y="61"/>
                  </a:lnTo>
                  <a:lnTo>
                    <a:pt x="0" y="53"/>
                  </a:lnTo>
                  <a:lnTo>
                    <a:pt x="7" y="45"/>
                  </a:lnTo>
                  <a:lnTo>
                    <a:pt x="23" y="39"/>
                  </a:lnTo>
                  <a:lnTo>
                    <a:pt x="41" y="34"/>
                  </a:lnTo>
                  <a:lnTo>
                    <a:pt x="43" y="29"/>
                  </a:lnTo>
                  <a:lnTo>
                    <a:pt x="36" y="23"/>
                  </a:lnTo>
                  <a:lnTo>
                    <a:pt x="9" y="15"/>
                  </a:lnTo>
                  <a:lnTo>
                    <a:pt x="2" y="7"/>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4" name="Freeform 148"/>
            <p:cNvSpPr>
              <a:spLocks/>
            </p:cNvSpPr>
            <p:nvPr/>
          </p:nvSpPr>
          <p:spPr bwMode="auto">
            <a:xfrm>
              <a:off x="817" y="1916"/>
              <a:ext cx="33" cy="9"/>
            </a:xfrm>
            <a:custGeom>
              <a:avLst/>
              <a:gdLst>
                <a:gd name="T0" fmla="*/ 4 w 132"/>
                <a:gd name="T1" fmla="*/ 22 h 35"/>
                <a:gd name="T2" fmla="*/ 40 w 132"/>
                <a:gd name="T3" fmla="*/ 7 h 35"/>
                <a:gd name="T4" fmla="*/ 71 w 132"/>
                <a:gd name="T5" fmla="*/ 0 h 35"/>
                <a:gd name="T6" fmla="*/ 130 w 132"/>
                <a:gd name="T7" fmla="*/ 17 h 35"/>
                <a:gd name="T8" fmla="*/ 132 w 132"/>
                <a:gd name="T9" fmla="*/ 27 h 35"/>
                <a:gd name="T10" fmla="*/ 120 w 132"/>
                <a:gd name="T11" fmla="*/ 29 h 35"/>
                <a:gd name="T12" fmla="*/ 95 w 132"/>
                <a:gd name="T13" fmla="*/ 16 h 35"/>
                <a:gd name="T14" fmla="*/ 69 w 132"/>
                <a:gd name="T15" fmla="*/ 15 h 35"/>
                <a:gd name="T16" fmla="*/ 11 w 132"/>
                <a:gd name="T17" fmla="*/ 35 h 35"/>
                <a:gd name="T18" fmla="*/ 0 w 132"/>
                <a:gd name="T19" fmla="*/ 32 h 35"/>
                <a:gd name="T20" fmla="*/ 4 w 132"/>
                <a:gd name="T21" fmla="*/ 22 h 35"/>
                <a:gd name="T22" fmla="*/ 4 w 132"/>
                <a:gd name="T23"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35">
                  <a:moveTo>
                    <a:pt x="4" y="22"/>
                  </a:moveTo>
                  <a:lnTo>
                    <a:pt x="40" y="7"/>
                  </a:lnTo>
                  <a:lnTo>
                    <a:pt x="71" y="0"/>
                  </a:lnTo>
                  <a:lnTo>
                    <a:pt x="130" y="17"/>
                  </a:lnTo>
                  <a:lnTo>
                    <a:pt x="132" y="27"/>
                  </a:lnTo>
                  <a:lnTo>
                    <a:pt x="120" y="29"/>
                  </a:lnTo>
                  <a:lnTo>
                    <a:pt x="95" y="16"/>
                  </a:lnTo>
                  <a:lnTo>
                    <a:pt x="69" y="15"/>
                  </a:lnTo>
                  <a:lnTo>
                    <a:pt x="11" y="35"/>
                  </a:lnTo>
                  <a:lnTo>
                    <a:pt x="0" y="32"/>
                  </a:lnTo>
                  <a:lnTo>
                    <a:pt x="4" y="22"/>
                  </a:lnTo>
                  <a:lnTo>
                    <a:pt x="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5" name="Freeform 149"/>
            <p:cNvSpPr>
              <a:spLocks/>
            </p:cNvSpPr>
            <p:nvPr/>
          </p:nvSpPr>
          <p:spPr bwMode="auto">
            <a:xfrm>
              <a:off x="853" y="1925"/>
              <a:ext cx="45" cy="38"/>
            </a:xfrm>
            <a:custGeom>
              <a:avLst/>
              <a:gdLst>
                <a:gd name="T0" fmla="*/ 10 w 179"/>
                <a:gd name="T1" fmla="*/ 0 h 152"/>
                <a:gd name="T2" fmla="*/ 44 w 179"/>
                <a:gd name="T3" fmla="*/ 28 h 152"/>
                <a:gd name="T4" fmla="*/ 59 w 179"/>
                <a:gd name="T5" fmla="*/ 43 h 152"/>
                <a:gd name="T6" fmla="*/ 78 w 179"/>
                <a:gd name="T7" fmla="*/ 59 h 152"/>
                <a:gd name="T8" fmla="*/ 87 w 179"/>
                <a:gd name="T9" fmla="*/ 65 h 152"/>
                <a:gd name="T10" fmla="*/ 108 w 179"/>
                <a:gd name="T11" fmla="*/ 84 h 152"/>
                <a:gd name="T12" fmla="*/ 116 w 179"/>
                <a:gd name="T13" fmla="*/ 89 h 152"/>
                <a:gd name="T14" fmla="*/ 135 w 179"/>
                <a:gd name="T15" fmla="*/ 105 h 152"/>
                <a:gd name="T16" fmla="*/ 156 w 179"/>
                <a:gd name="T17" fmla="*/ 123 h 152"/>
                <a:gd name="T18" fmla="*/ 177 w 179"/>
                <a:gd name="T19" fmla="*/ 141 h 152"/>
                <a:gd name="T20" fmla="*/ 179 w 179"/>
                <a:gd name="T21" fmla="*/ 151 h 152"/>
                <a:gd name="T22" fmla="*/ 168 w 179"/>
                <a:gd name="T23" fmla="*/ 152 h 152"/>
                <a:gd name="T24" fmla="*/ 146 w 179"/>
                <a:gd name="T25" fmla="*/ 136 h 152"/>
                <a:gd name="T26" fmla="*/ 124 w 179"/>
                <a:gd name="T27" fmla="*/ 119 h 152"/>
                <a:gd name="T28" fmla="*/ 106 w 179"/>
                <a:gd name="T29" fmla="*/ 103 h 152"/>
                <a:gd name="T30" fmla="*/ 98 w 179"/>
                <a:gd name="T31" fmla="*/ 95 h 152"/>
                <a:gd name="T32" fmla="*/ 78 w 179"/>
                <a:gd name="T33" fmla="*/ 78 h 152"/>
                <a:gd name="T34" fmla="*/ 69 w 179"/>
                <a:gd name="T35" fmla="*/ 72 h 152"/>
                <a:gd name="T36" fmla="*/ 36 w 179"/>
                <a:gd name="T37" fmla="*/ 42 h 152"/>
                <a:gd name="T38" fmla="*/ 21 w 179"/>
                <a:gd name="T39" fmla="*/ 27 h 152"/>
                <a:gd name="T40" fmla="*/ 2 w 179"/>
                <a:gd name="T41" fmla="*/ 14 h 152"/>
                <a:gd name="T42" fmla="*/ 0 w 179"/>
                <a:gd name="T43" fmla="*/ 4 h 152"/>
                <a:gd name="T44" fmla="*/ 10 w 179"/>
                <a:gd name="T45" fmla="*/ 0 h 152"/>
                <a:gd name="T46" fmla="*/ 10 w 179"/>
                <a:gd name="T4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152">
                  <a:moveTo>
                    <a:pt x="10" y="0"/>
                  </a:moveTo>
                  <a:lnTo>
                    <a:pt x="44" y="28"/>
                  </a:lnTo>
                  <a:lnTo>
                    <a:pt x="59" y="43"/>
                  </a:lnTo>
                  <a:lnTo>
                    <a:pt x="78" y="59"/>
                  </a:lnTo>
                  <a:lnTo>
                    <a:pt x="87" y="65"/>
                  </a:lnTo>
                  <a:lnTo>
                    <a:pt x="108" y="84"/>
                  </a:lnTo>
                  <a:lnTo>
                    <a:pt x="116" y="89"/>
                  </a:lnTo>
                  <a:lnTo>
                    <a:pt x="135" y="105"/>
                  </a:lnTo>
                  <a:lnTo>
                    <a:pt x="156" y="123"/>
                  </a:lnTo>
                  <a:lnTo>
                    <a:pt x="177" y="141"/>
                  </a:lnTo>
                  <a:lnTo>
                    <a:pt x="179" y="151"/>
                  </a:lnTo>
                  <a:lnTo>
                    <a:pt x="168" y="152"/>
                  </a:lnTo>
                  <a:lnTo>
                    <a:pt x="146" y="136"/>
                  </a:lnTo>
                  <a:lnTo>
                    <a:pt x="124" y="119"/>
                  </a:lnTo>
                  <a:lnTo>
                    <a:pt x="106" y="103"/>
                  </a:lnTo>
                  <a:lnTo>
                    <a:pt x="98" y="95"/>
                  </a:lnTo>
                  <a:lnTo>
                    <a:pt x="78" y="78"/>
                  </a:lnTo>
                  <a:lnTo>
                    <a:pt x="69" y="72"/>
                  </a:lnTo>
                  <a:lnTo>
                    <a:pt x="36" y="42"/>
                  </a:lnTo>
                  <a:lnTo>
                    <a:pt x="21" y="27"/>
                  </a:lnTo>
                  <a:lnTo>
                    <a:pt x="2" y="14"/>
                  </a:lnTo>
                  <a:lnTo>
                    <a:pt x="0" y="4"/>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6" name="Freeform 150"/>
            <p:cNvSpPr>
              <a:spLocks/>
            </p:cNvSpPr>
            <p:nvPr/>
          </p:nvSpPr>
          <p:spPr bwMode="auto">
            <a:xfrm>
              <a:off x="814" y="1977"/>
              <a:ext cx="68" cy="17"/>
            </a:xfrm>
            <a:custGeom>
              <a:avLst/>
              <a:gdLst>
                <a:gd name="T0" fmla="*/ 8 w 273"/>
                <a:gd name="T1" fmla="*/ 0 h 67"/>
                <a:gd name="T2" fmla="*/ 132 w 273"/>
                <a:gd name="T3" fmla="*/ 19 h 67"/>
                <a:gd name="T4" fmla="*/ 269 w 273"/>
                <a:gd name="T5" fmla="*/ 53 h 67"/>
                <a:gd name="T6" fmla="*/ 273 w 273"/>
                <a:gd name="T7" fmla="*/ 63 h 67"/>
                <a:gd name="T8" fmla="*/ 263 w 273"/>
                <a:gd name="T9" fmla="*/ 67 h 67"/>
                <a:gd name="T10" fmla="*/ 196 w 273"/>
                <a:gd name="T11" fmla="*/ 45 h 67"/>
                <a:gd name="T12" fmla="*/ 128 w 273"/>
                <a:gd name="T13" fmla="*/ 34 h 67"/>
                <a:gd name="T14" fmla="*/ 68 w 273"/>
                <a:gd name="T15" fmla="*/ 21 h 67"/>
                <a:gd name="T16" fmla="*/ 8 w 273"/>
                <a:gd name="T17" fmla="*/ 15 h 67"/>
                <a:gd name="T18" fmla="*/ 0 w 273"/>
                <a:gd name="T19" fmla="*/ 7 h 67"/>
                <a:gd name="T20" fmla="*/ 8 w 273"/>
                <a:gd name="T21" fmla="*/ 0 h 67"/>
                <a:gd name="T22" fmla="*/ 8 w 273"/>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67">
                  <a:moveTo>
                    <a:pt x="8" y="0"/>
                  </a:moveTo>
                  <a:lnTo>
                    <a:pt x="132" y="19"/>
                  </a:lnTo>
                  <a:lnTo>
                    <a:pt x="269" y="53"/>
                  </a:lnTo>
                  <a:lnTo>
                    <a:pt x="273" y="63"/>
                  </a:lnTo>
                  <a:lnTo>
                    <a:pt x="263" y="67"/>
                  </a:lnTo>
                  <a:lnTo>
                    <a:pt x="196" y="45"/>
                  </a:lnTo>
                  <a:lnTo>
                    <a:pt x="128" y="34"/>
                  </a:lnTo>
                  <a:lnTo>
                    <a:pt x="68" y="21"/>
                  </a:lnTo>
                  <a:lnTo>
                    <a:pt x="8" y="15"/>
                  </a:lnTo>
                  <a:lnTo>
                    <a:pt x="0" y="7"/>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7" name="Freeform 151"/>
            <p:cNvSpPr>
              <a:spLocks/>
            </p:cNvSpPr>
            <p:nvPr/>
          </p:nvSpPr>
          <p:spPr bwMode="auto">
            <a:xfrm>
              <a:off x="624" y="1577"/>
              <a:ext cx="62" cy="64"/>
            </a:xfrm>
            <a:custGeom>
              <a:avLst/>
              <a:gdLst>
                <a:gd name="T0" fmla="*/ 250 w 250"/>
                <a:gd name="T1" fmla="*/ 10 h 259"/>
                <a:gd name="T2" fmla="*/ 235 w 250"/>
                <a:gd name="T3" fmla="*/ 43 h 259"/>
                <a:gd name="T4" fmla="*/ 216 w 250"/>
                <a:gd name="T5" fmla="*/ 67 h 259"/>
                <a:gd name="T6" fmla="*/ 191 w 250"/>
                <a:gd name="T7" fmla="*/ 85 h 259"/>
                <a:gd name="T8" fmla="*/ 159 w 250"/>
                <a:gd name="T9" fmla="*/ 101 h 259"/>
                <a:gd name="T10" fmla="*/ 84 w 250"/>
                <a:gd name="T11" fmla="*/ 125 h 259"/>
                <a:gd name="T12" fmla="*/ 32 w 250"/>
                <a:gd name="T13" fmla="*/ 179 h 259"/>
                <a:gd name="T14" fmla="*/ 16 w 250"/>
                <a:gd name="T15" fmla="*/ 251 h 259"/>
                <a:gd name="T16" fmla="*/ 8 w 250"/>
                <a:gd name="T17" fmla="*/ 259 h 259"/>
                <a:gd name="T18" fmla="*/ 0 w 250"/>
                <a:gd name="T19" fmla="*/ 251 h 259"/>
                <a:gd name="T20" fmla="*/ 3 w 250"/>
                <a:gd name="T21" fmla="*/ 205 h 259"/>
                <a:gd name="T22" fmla="*/ 14 w 250"/>
                <a:gd name="T23" fmla="*/ 164 h 259"/>
                <a:gd name="T24" fmla="*/ 36 w 250"/>
                <a:gd name="T25" fmla="*/ 130 h 259"/>
                <a:gd name="T26" fmla="*/ 51 w 250"/>
                <a:gd name="T27" fmla="*/ 114 h 259"/>
                <a:gd name="T28" fmla="*/ 69 w 250"/>
                <a:gd name="T29" fmla="*/ 100 h 259"/>
                <a:gd name="T30" fmla="*/ 109 w 250"/>
                <a:gd name="T31" fmla="*/ 83 h 259"/>
                <a:gd name="T32" fmla="*/ 151 w 250"/>
                <a:gd name="T33" fmla="*/ 72 h 259"/>
                <a:gd name="T34" fmla="*/ 202 w 250"/>
                <a:gd name="T35" fmla="*/ 48 h 259"/>
                <a:gd name="T36" fmla="*/ 235 w 250"/>
                <a:gd name="T37" fmla="*/ 5 h 259"/>
                <a:gd name="T38" fmla="*/ 245 w 250"/>
                <a:gd name="T39" fmla="*/ 0 h 259"/>
                <a:gd name="T40" fmla="*/ 250 w 250"/>
                <a:gd name="T41" fmla="*/ 10 h 259"/>
                <a:gd name="T42" fmla="*/ 250 w 250"/>
                <a:gd name="T43" fmla="*/ 1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259">
                  <a:moveTo>
                    <a:pt x="250" y="10"/>
                  </a:moveTo>
                  <a:lnTo>
                    <a:pt x="235" y="43"/>
                  </a:lnTo>
                  <a:lnTo>
                    <a:pt x="216" y="67"/>
                  </a:lnTo>
                  <a:lnTo>
                    <a:pt x="191" y="85"/>
                  </a:lnTo>
                  <a:lnTo>
                    <a:pt x="159" y="101"/>
                  </a:lnTo>
                  <a:lnTo>
                    <a:pt x="84" y="125"/>
                  </a:lnTo>
                  <a:lnTo>
                    <a:pt x="32" y="179"/>
                  </a:lnTo>
                  <a:lnTo>
                    <a:pt x="16" y="251"/>
                  </a:lnTo>
                  <a:lnTo>
                    <a:pt x="8" y="259"/>
                  </a:lnTo>
                  <a:lnTo>
                    <a:pt x="0" y="251"/>
                  </a:lnTo>
                  <a:lnTo>
                    <a:pt x="3" y="205"/>
                  </a:lnTo>
                  <a:lnTo>
                    <a:pt x="14" y="164"/>
                  </a:lnTo>
                  <a:lnTo>
                    <a:pt x="36" y="130"/>
                  </a:lnTo>
                  <a:lnTo>
                    <a:pt x="51" y="114"/>
                  </a:lnTo>
                  <a:lnTo>
                    <a:pt x="69" y="100"/>
                  </a:lnTo>
                  <a:lnTo>
                    <a:pt x="109" y="83"/>
                  </a:lnTo>
                  <a:lnTo>
                    <a:pt x="151" y="72"/>
                  </a:lnTo>
                  <a:lnTo>
                    <a:pt x="202" y="48"/>
                  </a:lnTo>
                  <a:lnTo>
                    <a:pt x="235" y="5"/>
                  </a:lnTo>
                  <a:lnTo>
                    <a:pt x="245" y="0"/>
                  </a:lnTo>
                  <a:lnTo>
                    <a:pt x="250" y="10"/>
                  </a:lnTo>
                  <a:lnTo>
                    <a:pt x="25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28" name="Freeform 152"/>
            <p:cNvSpPr>
              <a:spLocks/>
            </p:cNvSpPr>
            <p:nvPr/>
          </p:nvSpPr>
          <p:spPr bwMode="auto">
            <a:xfrm>
              <a:off x="583" y="1556"/>
              <a:ext cx="94" cy="85"/>
            </a:xfrm>
            <a:custGeom>
              <a:avLst/>
              <a:gdLst>
                <a:gd name="T0" fmla="*/ 370 w 375"/>
                <a:gd name="T1" fmla="*/ 15 h 370"/>
                <a:gd name="T2" fmla="*/ 267 w 375"/>
                <a:gd name="T3" fmla="*/ 44 h 370"/>
                <a:gd name="T4" fmla="*/ 221 w 375"/>
                <a:gd name="T5" fmla="*/ 63 h 370"/>
                <a:gd name="T6" fmla="*/ 173 w 375"/>
                <a:gd name="T7" fmla="*/ 90 h 370"/>
                <a:gd name="T8" fmla="*/ 149 w 375"/>
                <a:gd name="T9" fmla="*/ 112 h 370"/>
                <a:gd name="T10" fmla="*/ 138 w 375"/>
                <a:gd name="T11" fmla="*/ 141 h 370"/>
                <a:gd name="T12" fmla="*/ 120 w 375"/>
                <a:gd name="T13" fmla="*/ 207 h 370"/>
                <a:gd name="T14" fmla="*/ 108 w 375"/>
                <a:gd name="T15" fmla="*/ 244 h 370"/>
                <a:gd name="T16" fmla="*/ 92 w 375"/>
                <a:gd name="T17" fmla="*/ 273 h 370"/>
                <a:gd name="T18" fmla="*/ 75 w 375"/>
                <a:gd name="T19" fmla="*/ 301 h 370"/>
                <a:gd name="T20" fmla="*/ 56 w 375"/>
                <a:gd name="T21" fmla="*/ 333 h 370"/>
                <a:gd name="T22" fmla="*/ 36 w 375"/>
                <a:gd name="T23" fmla="*/ 352 h 370"/>
                <a:gd name="T24" fmla="*/ 13 w 375"/>
                <a:gd name="T25" fmla="*/ 370 h 370"/>
                <a:gd name="T26" fmla="*/ 3 w 375"/>
                <a:gd name="T27" fmla="*/ 370 h 370"/>
                <a:gd name="T28" fmla="*/ 0 w 375"/>
                <a:gd name="T29" fmla="*/ 365 h 370"/>
                <a:gd name="T30" fmla="*/ 3 w 375"/>
                <a:gd name="T31" fmla="*/ 360 h 370"/>
                <a:gd name="T32" fmla="*/ 23 w 375"/>
                <a:gd name="T33" fmla="*/ 314 h 370"/>
                <a:gd name="T34" fmla="*/ 86 w 375"/>
                <a:gd name="T35" fmla="*/ 194 h 370"/>
                <a:gd name="T36" fmla="*/ 116 w 375"/>
                <a:gd name="T37" fmla="*/ 126 h 370"/>
                <a:gd name="T38" fmla="*/ 135 w 375"/>
                <a:gd name="T39" fmla="*/ 98 h 370"/>
                <a:gd name="T40" fmla="*/ 148 w 375"/>
                <a:gd name="T41" fmla="*/ 86 h 370"/>
                <a:gd name="T42" fmla="*/ 164 w 375"/>
                <a:gd name="T43" fmla="*/ 76 h 370"/>
                <a:gd name="T44" fmla="*/ 190 w 375"/>
                <a:gd name="T45" fmla="*/ 61 h 370"/>
                <a:gd name="T46" fmla="*/ 214 w 375"/>
                <a:gd name="T47" fmla="*/ 48 h 370"/>
                <a:gd name="T48" fmla="*/ 260 w 375"/>
                <a:gd name="T49" fmla="*/ 29 h 370"/>
                <a:gd name="T50" fmla="*/ 310 w 375"/>
                <a:gd name="T51" fmla="*/ 15 h 370"/>
                <a:gd name="T52" fmla="*/ 366 w 375"/>
                <a:gd name="T53" fmla="*/ 0 h 370"/>
                <a:gd name="T54" fmla="*/ 375 w 375"/>
                <a:gd name="T55" fmla="*/ 6 h 370"/>
                <a:gd name="T56" fmla="*/ 370 w 375"/>
                <a:gd name="T57" fmla="*/ 15 h 370"/>
                <a:gd name="T58" fmla="*/ 370 w 375"/>
                <a:gd name="T59" fmla="*/ 1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5" h="370">
                  <a:moveTo>
                    <a:pt x="370" y="15"/>
                  </a:moveTo>
                  <a:lnTo>
                    <a:pt x="267" y="44"/>
                  </a:lnTo>
                  <a:lnTo>
                    <a:pt x="221" y="63"/>
                  </a:lnTo>
                  <a:lnTo>
                    <a:pt x="173" y="90"/>
                  </a:lnTo>
                  <a:lnTo>
                    <a:pt x="149" y="112"/>
                  </a:lnTo>
                  <a:lnTo>
                    <a:pt x="138" y="141"/>
                  </a:lnTo>
                  <a:lnTo>
                    <a:pt x="120" y="207"/>
                  </a:lnTo>
                  <a:lnTo>
                    <a:pt x="108" y="244"/>
                  </a:lnTo>
                  <a:lnTo>
                    <a:pt x="92" y="273"/>
                  </a:lnTo>
                  <a:lnTo>
                    <a:pt x="75" y="301"/>
                  </a:lnTo>
                  <a:lnTo>
                    <a:pt x="56" y="333"/>
                  </a:lnTo>
                  <a:lnTo>
                    <a:pt x="36" y="352"/>
                  </a:lnTo>
                  <a:lnTo>
                    <a:pt x="13" y="370"/>
                  </a:lnTo>
                  <a:lnTo>
                    <a:pt x="3" y="370"/>
                  </a:lnTo>
                  <a:lnTo>
                    <a:pt x="0" y="365"/>
                  </a:lnTo>
                  <a:lnTo>
                    <a:pt x="3" y="360"/>
                  </a:lnTo>
                  <a:lnTo>
                    <a:pt x="23" y="314"/>
                  </a:lnTo>
                  <a:lnTo>
                    <a:pt x="86" y="194"/>
                  </a:lnTo>
                  <a:lnTo>
                    <a:pt x="116" y="126"/>
                  </a:lnTo>
                  <a:lnTo>
                    <a:pt x="135" y="98"/>
                  </a:lnTo>
                  <a:lnTo>
                    <a:pt x="148" y="86"/>
                  </a:lnTo>
                  <a:lnTo>
                    <a:pt x="164" y="76"/>
                  </a:lnTo>
                  <a:lnTo>
                    <a:pt x="190" y="61"/>
                  </a:lnTo>
                  <a:lnTo>
                    <a:pt x="214" y="48"/>
                  </a:lnTo>
                  <a:lnTo>
                    <a:pt x="260" y="29"/>
                  </a:lnTo>
                  <a:lnTo>
                    <a:pt x="310" y="15"/>
                  </a:lnTo>
                  <a:lnTo>
                    <a:pt x="366" y="0"/>
                  </a:lnTo>
                  <a:lnTo>
                    <a:pt x="375" y="6"/>
                  </a:lnTo>
                  <a:lnTo>
                    <a:pt x="370" y="15"/>
                  </a:lnTo>
                  <a:lnTo>
                    <a:pt x="37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1" name="Freeform 155"/>
            <p:cNvSpPr>
              <a:spLocks/>
            </p:cNvSpPr>
            <p:nvPr/>
          </p:nvSpPr>
          <p:spPr bwMode="auto">
            <a:xfrm>
              <a:off x="687" y="1560"/>
              <a:ext cx="40" cy="85"/>
            </a:xfrm>
            <a:custGeom>
              <a:avLst/>
              <a:gdLst>
                <a:gd name="T0" fmla="*/ 7 w 267"/>
                <a:gd name="T1" fmla="*/ 0 h 328"/>
                <a:gd name="T2" fmla="*/ 50 w 267"/>
                <a:gd name="T3" fmla="*/ 12 h 328"/>
                <a:gd name="T4" fmla="*/ 83 w 267"/>
                <a:gd name="T5" fmla="*/ 35 h 328"/>
                <a:gd name="T6" fmla="*/ 128 w 267"/>
                <a:gd name="T7" fmla="*/ 107 h 328"/>
                <a:gd name="T8" fmla="*/ 154 w 267"/>
                <a:gd name="T9" fmla="*/ 160 h 328"/>
                <a:gd name="T10" fmla="*/ 175 w 267"/>
                <a:gd name="T11" fmla="*/ 216 h 328"/>
                <a:gd name="T12" fmla="*/ 178 w 267"/>
                <a:gd name="T13" fmla="*/ 230 h 328"/>
                <a:gd name="T14" fmla="*/ 187 w 267"/>
                <a:gd name="T15" fmla="*/ 244 h 328"/>
                <a:gd name="T16" fmla="*/ 222 w 267"/>
                <a:gd name="T17" fmla="*/ 285 h 328"/>
                <a:gd name="T18" fmla="*/ 240 w 267"/>
                <a:gd name="T19" fmla="*/ 302 h 328"/>
                <a:gd name="T20" fmla="*/ 264 w 267"/>
                <a:gd name="T21" fmla="*/ 314 h 328"/>
                <a:gd name="T22" fmla="*/ 267 w 267"/>
                <a:gd name="T23" fmla="*/ 324 h 328"/>
                <a:gd name="T24" fmla="*/ 257 w 267"/>
                <a:gd name="T25" fmla="*/ 328 h 328"/>
                <a:gd name="T26" fmla="*/ 151 w 267"/>
                <a:gd name="T27" fmla="*/ 268 h 328"/>
                <a:gd name="T28" fmla="*/ 141 w 267"/>
                <a:gd name="T29" fmla="*/ 244 h 328"/>
                <a:gd name="T30" fmla="*/ 139 w 267"/>
                <a:gd name="T31" fmla="*/ 236 h 328"/>
                <a:gd name="T32" fmla="*/ 134 w 267"/>
                <a:gd name="T33" fmla="*/ 221 h 328"/>
                <a:gd name="T34" fmla="*/ 104 w 267"/>
                <a:gd name="T35" fmla="*/ 117 h 328"/>
                <a:gd name="T36" fmla="*/ 88 w 267"/>
                <a:gd name="T37" fmla="*/ 81 h 328"/>
                <a:gd name="T38" fmla="*/ 68 w 267"/>
                <a:gd name="T39" fmla="*/ 50 h 328"/>
                <a:gd name="T40" fmla="*/ 55 w 267"/>
                <a:gd name="T41" fmla="*/ 38 h 328"/>
                <a:gd name="T42" fmla="*/ 41 w 267"/>
                <a:gd name="T43" fmla="*/ 28 h 328"/>
                <a:gd name="T44" fmla="*/ 6 w 267"/>
                <a:gd name="T45" fmla="*/ 15 h 328"/>
                <a:gd name="T46" fmla="*/ 0 w 267"/>
                <a:gd name="T47" fmla="*/ 6 h 328"/>
                <a:gd name="T48" fmla="*/ 7 w 267"/>
                <a:gd name="T49" fmla="*/ 0 h 328"/>
                <a:gd name="T50" fmla="*/ 7 w 267"/>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7" h="328">
                  <a:moveTo>
                    <a:pt x="7" y="0"/>
                  </a:moveTo>
                  <a:lnTo>
                    <a:pt x="50" y="12"/>
                  </a:lnTo>
                  <a:lnTo>
                    <a:pt x="83" y="35"/>
                  </a:lnTo>
                  <a:lnTo>
                    <a:pt x="128" y="107"/>
                  </a:lnTo>
                  <a:lnTo>
                    <a:pt x="154" y="160"/>
                  </a:lnTo>
                  <a:lnTo>
                    <a:pt x="175" y="216"/>
                  </a:lnTo>
                  <a:lnTo>
                    <a:pt x="178" y="230"/>
                  </a:lnTo>
                  <a:lnTo>
                    <a:pt x="187" y="244"/>
                  </a:lnTo>
                  <a:lnTo>
                    <a:pt x="222" y="285"/>
                  </a:lnTo>
                  <a:lnTo>
                    <a:pt x="240" y="302"/>
                  </a:lnTo>
                  <a:lnTo>
                    <a:pt x="264" y="314"/>
                  </a:lnTo>
                  <a:lnTo>
                    <a:pt x="267" y="324"/>
                  </a:lnTo>
                  <a:lnTo>
                    <a:pt x="257" y="328"/>
                  </a:lnTo>
                  <a:lnTo>
                    <a:pt x="151" y="268"/>
                  </a:lnTo>
                  <a:lnTo>
                    <a:pt x="141" y="244"/>
                  </a:lnTo>
                  <a:lnTo>
                    <a:pt x="139" y="236"/>
                  </a:lnTo>
                  <a:lnTo>
                    <a:pt x="134" y="221"/>
                  </a:lnTo>
                  <a:lnTo>
                    <a:pt x="104" y="117"/>
                  </a:lnTo>
                  <a:lnTo>
                    <a:pt x="88" y="81"/>
                  </a:lnTo>
                  <a:lnTo>
                    <a:pt x="68" y="50"/>
                  </a:lnTo>
                  <a:lnTo>
                    <a:pt x="55" y="38"/>
                  </a:lnTo>
                  <a:lnTo>
                    <a:pt x="41" y="28"/>
                  </a:lnTo>
                  <a:lnTo>
                    <a:pt x="6" y="15"/>
                  </a:lnTo>
                  <a:lnTo>
                    <a:pt x="0" y="6"/>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2" name="Freeform 156"/>
            <p:cNvSpPr>
              <a:spLocks/>
            </p:cNvSpPr>
            <p:nvPr/>
          </p:nvSpPr>
          <p:spPr bwMode="auto">
            <a:xfrm>
              <a:off x="684" y="1589"/>
              <a:ext cx="36" cy="62"/>
            </a:xfrm>
            <a:custGeom>
              <a:avLst/>
              <a:gdLst>
                <a:gd name="T0" fmla="*/ 10 w 142"/>
                <a:gd name="T1" fmla="*/ 0 h 249"/>
                <a:gd name="T2" fmla="*/ 49 w 142"/>
                <a:gd name="T3" fmla="*/ 23 h 249"/>
                <a:gd name="T4" fmla="*/ 75 w 142"/>
                <a:gd name="T5" fmla="*/ 62 h 249"/>
                <a:gd name="T6" fmla="*/ 97 w 142"/>
                <a:gd name="T7" fmla="*/ 140 h 249"/>
                <a:gd name="T8" fmla="*/ 116 w 142"/>
                <a:gd name="T9" fmla="*/ 192 h 249"/>
                <a:gd name="T10" fmla="*/ 126 w 142"/>
                <a:gd name="T11" fmla="*/ 215 h 249"/>
                <a:gd name="T12" fmla="*/ 142 w 142"/>
                <a:gd name="T13" fmla="*/ 237 h 249"/>
                <a:gd name="T14" fmla="*/ 142 w 142"/>
                <a:gd name="T15" fmla="*/ 249 h 249"/>
                <a:gd name="T16" fmla="*/ 131 w 142"/>
                <a:gd name="T17" fmla="*/ 248 h 249"/>
                <a:gd name="T18" fmla="*/ 64 w 142"/>
                <a:gd name="T19" fmla="*/ 154 h 249"/>
                <a:gd name="T20" fmla="*/ 59 w 142"/>
                <a:gd name="T21" fmla="*/ 110 h 249"/>
                <a:gd name="T22" fmla="*/ 56 w 142"/>
                <a:gd name="T23" fmla="*/ 68 h 249"/>
                <a:gd name="T24" fmla="*/ 49 w 142"/>
                <a:gd name="T25" fmla="*/ 49 h 249"/>
                <a:gd name="T26" fmla="*/ 36 w 142"/>
                <a:gd name="T27" fmla="*/ 34 h 249"/>
                <a:gd name="T28" fmla="*/ 21 w 142"/>
                <a:gd name="T29" fmla="*/ 23 h 249"/>
                <a:gd name="T30" fmla="*/ 3 w 142"/>
                <a:gd name="T31" fmla="*/ 14 h 249"/>
                <a:gd name="T32" fmla="*/ 0 w 142"/>
                <a:gd name="T33" fmla="*/ 4 h 249"/>
                <a:gd name="T34" fmla="*/ 10 w 142"/>
                <a:gd name="T35" fmla="*/ 0 h 249"/>
                <a:gd name="T36" fmla="*/ 10 w 142"/>
                <a:gd name="T3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249">
                  <a:moveTo>
                    <a:pt x="10" y="0"/>
                  </a:moveTo>
                  <a:lnTo>
                    <a:pt x="49" y="23"/>
                  </a:lnTo>
                  <a:lnTo>
                    <a:pt x="75" y="62"/>
                  </a:lnTo>
                  <a:lnTo>
                    <a:pt x="97" y="140"/>
                  </a:lnTo>
                  <a:lnTo>
                    <a:pt x="116" y="192"/>
                  </a:lnTo>
                  <a:lnTo>
                    <a:pt x="126" y="215"/>
                  </a:lnTo>
                  <a:lnTo>
                    <a:pt x="142" y="237"/>
                  </a:lnTo>
                  <a:lnTo>
                    <a:pt x="142" y="249"/>
                  </a:lnTo>
                  <a:lnTo>
                    <a:pt x="131" y="248"/>
                  </a:lnTo>
                  <a:lnTo>
                    <a:pt x="64" y="154"/>
                  </a:lnTo>
                  <a:lnTo>
                    <a:pt x="59" y="110"/>
                  </a:lnTo>
                  <a:lnTo>
                    <a:pt x="56" y="68"/>
                  </a:lnTo>
                  <a:lnTo>
                    <a:pt x="49" y="49"/>
                  </a:lnTo>
                  <a:lnTo>
                    <a:pt x="36" y="34"/>
                  </a:lnTo>
                  <a:lnTo>
                    <a:pt x="21" y="23"/>
                  </a:lnTo>
                  <a:lnTo>
                    <a:pt x="3" y="14"/>
                  </a:lnTo>
                  <a:lnTo>
                    <a:pt x="0" y="4"/>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5" name="Freeform 159"/>
            <p:cNvSpPr>
              <a:spLocks/>
            </p:cNvSpPr>
            <p:nvPr/>
          </p:nvSpPr>
          <p:spPr bwMode="auto">
            <a:xfrm>
              <a:off x="634" y="1653"/>
              <a:ext cx="85" cy="42"/>
            </a:xfrm>
            <a:custGeom>
              <a:avLst/>
              <a:gdLst>
                <a:gd name="T0" fmla="*/ 15 w 343"/>
                <a:gd name="T1" fmla="*/ 81 h 170"/>
                <a:gd name="T2" fmla="*/ 21 w 343"/>
                <a:gd name="T3" fmla="*/ 101 h 170"/>
                <a:gd name="T4" fmla="*/ 39 w 343"/>
                <a:gd name="T5" fmla="*/ 115 h 170"/>
                <a:gd name="T6" fmla="*/ 88 w 343"/>
                <a:gd name="T7" fmla="*/ 130 h 170"/>
                <a:gd name="T8" fmla="*/ 154 w 343"/>
                <a:gd name="T9" fmla="*/ 151 h 170"/>
                <a:gd name="T10" fmla="*/ 207 w 343"/>
                <a:gd name="T11" fmla="*/ 139 h 170"/>
                <a:gd name="T12" fmla="*/ 228 w 343"/>
                <a:gd name="T13" fmla="*/ 122 h 170"/>
                <a:gd name="T14" fmla="*/ 251 w 343"/>
                <a:gd name="T15" fmla="*/ 99 h 170"/>
                <a:gd name="T16" fmla="*/ 324 w 343"/>
                <a:gd name="T17" fmla="*/ 22 h 170"/>
                <a:gd name="T18" fmla="*/ 324 w 343"/>
                <a:gd name="T19" fmla="*/ 8 h 170"/>
                <a:gd name="T20" fmla="*/ 332 w 343"/>
                <a:gd name="T21" fmla="*/ 0 h 170"/>
                <a:gd name="T22" fmla="*/ 339 w 343"/>
                <a:gd name="T23" fmla="*/ 8 h 170"/>
                <a:gd name="T24" fmla="*/ 343 w 343"/>
                <a:gd name="T25" fmla="*/ 26 h 170"/>
                <a:gd name="T26" fmla="*/ 328 w 343"/>
                <a:gd name="T27" fmla="*/ 53 h 170"/>
                <a:gd name="T28" fmla="*/ 309 w 343"/>
                <a:gd name="T29" fmla="*/ 74 h 170"/>
                <a:gd name="T30" fmla="*/ 287 w 343"/>
                <a:gd name="T31" fmla="*/ 91 h 170"/>
                <a:gd name="T32" fmla="*/ 263 w 343"/>
                <a:gd name="T33" fmla="*/ 113 h 170"/>
                <a:gd name="T34" fmla="*/ 238 w 343"/>
                <a:gd name="T35" fmla="*/ 138 h 170"/>
                <a:gd name="T36" fmla="*/ 213 w 343"/>
                <a:gd name="T37" fmla="*/ 157 h 170"/>
                <a:gd name="T38" fmla="*/ 185 w 343"/>
                <a:gd name="T39" fmla="*/ 168 h 170"/>
                <a:gd name="T40" fmla="*/ 151 w 343"/>
                <a:gd name="T41" fmla="*/ 170 h 170"/>
                <a:gd name="T42" fmla="*/ 83 w 343"/>
                <a:gd name="T43" fmla="*/ 148 h 170"/>
                <a:gd name="T44" fmla="*/ 26 w 343"/>
                <a:gd name="T45" fmla="*/ 125 h 170"/>
                <a:gd name="T46" fmla="*/ 7 w 343"/>
                <a:gd name="T47" fmla="*/ 108 h 170"/>
                <a:gd name="T48" fmla="*/ 0 w 343"/>
                <a:gd name="T49" fmla="*/ 81 h 170"/>
                <a:gd name="T50" fmla="*/ 7 w 343"/>
                <a:gd name="T51" fmla="*/ 74 h 170"/>
                <a:gd name="T52" fmla="*/ 15 w 343"/>
                <a:gd name="T53" fmla="*/ 81 h 170"/>
                <a:gd name="T54" fmla="*/ 15 w 343"/>
                <a:gd name="T55" fmla="*/ 8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3" h="170">
                  <a:moveTo>
                    <a:pt x="15" y="81"/>
                  </a:moveTo>
                  <a:lnTo>
                    <a:pt x="21" y="101"/>
                  </a:lnTo>
                  <a:lnTo>
                    <a:pt x="39" y="115"/>
                  </a:lnTo>
                  <a:lnTo>
                    <a:pt x="88" y="130"/>
                  </a:lnTo>
                  <a:lnTo>
                    <a:pt x="154" y="151"/>
                  </a:lnTo>
                  <a:lnTo>
                    <a:pt x="207" y="139"/>
                  </a:lnTo>
                  <a:lnTo>
                    <a:pt x="228" y="122"/>
                  </a:lnTo>
                  <a:lnTo>
                    <a:pt x="251" y="99"/>
                  </a:lnTo>
                  <a:lnTo>
                    <a:pt x="324" y="22"/>
                  </a:lnTo>
                  <a:lnTo>
                    <a:pt x="324" y="8"/>
                  </a:lnTo>
                  <a:lnTo>
                    <a:pt x="332" y="0"/>
                  </a:lnTo>
                  <a:lnTo>
                    <a:pt x="339" y="8"/>
                  </a:lnTo>
                  <a:lnTo>
                    <a:pt x="343" y="26"/>
                  </a:lnTo>
                  <a:lnTo>
                    <a:pt x="328" y="53"/>
                  </a:lnTo>
                  <a:lnTo>
                    <a:pt x="309" y="74"/>
                  </a:lnTo>
                  <a:lnTo>
                    <a:pt x="287" y="91"/>
                  </a:lnTo>
                  <a:lnTo>
                    <a:pt x="263" y="113"/>
                  </a:lnTo>
                  <a:lnTo>
                    <a:pt x="238" y="138"/>
                  </a:lnTo>
                  <a:lnTo>
                    <a:pt x="213" y="157"/>
                  </a:lnTo>
                  <a:lnTo>
                    <a:pt x="185" y="168"/>
                  </a:lnTo>
                  <a:lnTo>
                    <a:pt x="151" y="170"/>
                  </a:lnTo>
                  <a:lnTo>
                    <a:pt x="83" y="148"/>
                  </a:lnTo>
                  <a:lnTo>
                    <a:pt x="26" y="125"/>
                  </a:lnTo>
                  <a:lnTo>
                    <a:pt x="7" y="108"/>
                  </a:lnTo>
                  <a:lnTo>
                    <a:pt x="0" y="81"/>
                  </a:lnTo>
                  <a:lnTo>
                    <a:pt x="7" y="74"/>
                  </a:lnTo>
                  <a:lnTo>
                    <a:pt x="15" y="81"/>
                  </a:lnTo>
                  <a:lnTo>
                    <a:pt x="15"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6" name="Freeform 160"/>
            <p:cNvSpPr>
              <a:spLocks/>
            </p:cNvSpPr>
            <p:nvPr/>
          </p:nvSpPr>
          <p:spPr bwMode="auto">
            <a:xfrm>
              <a:off x="650" y="1692"/>
              <a:ext cx="12" cy="42"/>
            </a:xfrm>
            <a:custGeom>
              <a:avLst/>
              <a:gdLst>
                <a:gd name="T0" fmla="*/ 14 w 49"/>
                <a:gd name="T1" fmla="*/ 4 h 167"/>
                <a:gd name="T2" fmla="*/ 48 w 49"/>
                <a:gd name="T3" fmla="*/ 91 h 167"/>
                <a:gd name="T4" fmla="*/ 49 w 49"/>
                <a:gd name="T5" fmla="*/ 126 h 167"/>
                <a:gd name="T6" fmla="*/ 37 w 49"/>
                <a:gd name="T7" fmla="*/ 164 h 167"/>
                <a:gd name="T8" fmla="*/ 27 w 49"/>
                <a:gd name="T9" fmla="*/ 167 h 167"/>
                <a:gd name="T10" fmla="*/ 24 w 49"/>
                <a:gd name="T11" fmla="*/ 157 h 167"/>
                <a:gd name="T12" fmla="*/ 27 w 49"/>
                <a:gd name="T13" fmla="*/ 126 h 167"/>
                <a:gd name="T14" fmla="*/ 27 w 49"/>
                <a:gd name="T15" fmla="*/ 95 h 167"/>
                <a:gd name="T16" fmla="*/ 0 w 49"/>
                <a:gd name="T17" fmla="*/ 10 h 167"/>
                <a:gd name="T18" fmla="*/ 5 w 49"/>
                <a:gd name="T19" fmla="*/ 0 h 167"/>
                <a:gd name="T20" fmla="*/ 14 w 49"/>
                <a:gd name="T21" fmla="*/ 4 h 167"/>
                <a:gd name="T22" fmla="*/ 14 w 49"/>
                <a:gd name="T23"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67">
                  <a:moveTo>
                    <a:pt x="14" y="4"/>
                  </a:moveTo>
                  <a:lnTo>
                    <a:pt x="48" y="91"/>
                  </a:lnTo>
                  <a:lnTo>
                    <a:pt x="49" y="126"/>
                  </a:lnTo>
                  <a:lnTo>
                    <a:pt x="37" y="164"/>
                  </a:lnTo>
                  <a:lnTo>
                    <a:pt x="27" y="167"/>
                  </a:lnTo>
                  <a:lnTo>
                    <a:pt x="24" y="157"/>
                  </a:lnTo>
                  <a:lnTo>
                    <a:pt x="27" y="126"/>
                  </a:lnTo>
                  <a:lnTo>
                    <a:pt x="27" y="95"/>
                  </a:lnTo>
                  <a:lnTo>
                    <a:pt x="0" y="10"/>
                  </a:lnTo>
                  <a:lnTo>
                    <a:pt x="5" y="0"/>
                  </a:lnTo>
                  <a:lnTo>
                    <a:pt x="14" y="4"/>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7" name="Freeform 161"/>
            <p:cNvSpPr>
              <a:spLocks/>
            </p:cNvSpPr>
            <p:nvPr/>
          </p:nvSpPr>
          <p:spPr bwMode="auto">
            <a:xfrm>
              <a:off x="711" y="1670"/>
              <a:ext cx="8" cy="45"/>
            </a:xfrm>
            <a:custGeom>
              <a:avLst/>
              <a:gdLst>
                <a:gd name="T0" fmla="*/ 19 w 31"/>
                <a:gd name="T1" fmla="*/ 5 h 180"/>
                <a:gd name="T2" fmla="*/ 25 w 31"/>
                <a:gd name="T3" fmla="*/ 53 h 180"/>
                <a:gd name="T4" fmla="*/ 22 w 31"/>
                <a:gd name="T5" fmla="*/ 102 h 180"/>
                <a:gd name="T6" fmla="*/ 26 w 31"/>
                <a:gd name="T7" fmla="*/ 161 h 180"/>
                <a:gd name="T8" fmla="*/ 30 w 31"/>
                <a:gd name="T9" fmla="*/ 170 h 180"/>
                <a:gd name="T10" fmla="*/ 31 w 31"/>
                <a:gd name="T11" fmla="*/ 175 h 180"/>
                <a:gd name="T12" fmla="*/ 30 w 31"/>
                <a:gd name="T13" fmla="*/ 180 h 180"/>
                <a:gd name="T14" fmla="*/ 19 w 31"/>
                <a:gd name="T15" fmla="*/ 180 h 180"/>
                <a:gd name="T16" fmla="*/ 5 w 31"/>
                <a:gd name="T17" fmla="*/ 166 h 180"/>
                <a:gd name="T18" fmla="*/ 0 w 31"/>
                <a:gd name="T19" fmla="*/ 102 h 180"/>
                <a:gd name="T20" fmla="*/ 5 w 31"/>
                <a:gd name="T21" fmla="*/ 8 h 180"/>
                <a:gd name="T22" fmla="*/ 10 w 31"/>
                <a:gd name="T23" fmla="*/ 0 h 180"/>
                <a:gd name="T24" fmla="*/ 19 w 31"/>
                <a:gd name="T25" fmla="*/ 5 h 180"/>
                <a:gd name="T26" fmla="*/ 19 w 31"/>
                <a:gd name="T27" fmla="*/ 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80">
                  <a:moveTo>
                    <a:pt x="19" y="5"/>
                  </a:moveTo>
                  <a:lnTo>
                    <a:pt x="25" y="53"/>
                  </a:lnTo>
                  <a:lnTo>
                    <a:pt x="22" y="102"/>
                  </a:lnTo>
                  <a:lnTo>
                    <a:pt x="26" y="161"/>
                  </a:lnTo>
                  <a:lnTo>
                    <a:pt x="30" y="170"/>
                  </a:lnTo>
                  <a:lnTo>
                    <a:pt x="31" y="175"/>
                  </a:lnTo>
                  <a:lnTo>
                    <a:pt x="30" y="180"/>
                  </a:lnTo>
                  <a:lnTo>
                    <a:pt x="19" y="180"/>
                  </a:lnTo>
                  <a:lnTo>
                    <a:pt x="5" y="166"/>
                  </a:lnTo>
                  <a:lnTo>
                    <a:pt x="0" y="102"/>
                  </a:lnTo>
                  <a:lnTo>
                    <a:pt x="5" y="8"/>
                  </a:lnTo>
                  <a:lnTo>
                    <a:pt x="10" y="0"/>
                  </a:lnTo>
                  <a:lnTo>
                    <a:pt x="19" y="5"/>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8" name="Freeform 162"/>
            <p:cNvSpPr>
              <a:spLocks/>
            </p:cNvSpPr>
            <p:nvPr/>
          </p:nvSpPr>
          <p:spPr bwMode="auto">
            <a:xfrm>
              <a:off x="656" y="1716"/>
              <a:ext cx="50" cy="19"/>
            </a:xfrm>
            <a:custGeom>
              <a:avLst/>
              <a:gdLst>
                <a:gd name="T0" fmla="*/ 8 w 199"/>
                <a:gd name="T1" fmla="*/ 54 h 77"/>
                <a:gd name="T2" fmla="*/ 90 w 199"/>
                <a:gd name="T3" fmla="*/ 47 h 77"/>
                <a:gd name="T4" fmla="*/ 113 w 199"/>
                <a:gd name="T5" fmla="*/ 43 h 77"/>
                <a:gd name="T6" fmla="*/ 153 w 199"/>
                <a:gd name="T7" fmla="*/ 27 h 77"/>
                <a:gd name="T8" fmla="*/ 189 w 199"/>
                <a:gd name="T9" fmla="*/ 0 h 77"/>
                <a:gd name="T10" fmla="*/ 199 w 199"/>
                <a:gd name="T11" fmla="*/ 1 h 77"/>
                <a:gd name="T12" fmla="*/ 197 w 199"/>
                <a:gd name="T13" fmla="*/ 11 h 77"/>
                <a:gd name="T14" fmla="*/ 177 w 199"/>
                <a:gd name="T15" fmla="*/ 30 h 77"/>
                <a:gd name="T16" fmla="*/ 160 w 199"/>
                <a:gd name="T17" fmla="*/ 48 h 77"/>
                <a:gd name="T18" fmla="*/ 142 w 199"/>
                <a:gd name="T19" fmla="*/ 62 h 77"/>
                <a:gd name="T20" fmla="*/ 117 w 199"/>
                <a:gd name="T21" fmla="*/ 73 h 77"/>
                <a:gd name="T22" fmla="*/ 90 w 199"/>
                <a:gd name="T23" fmla="*/ 77 h 77"/>
                <a:gd name="T24" fmla="*/ 8 w 199"/>
                <a:gd name="T25" fmla="*/ 69 h 77"/>
                <a:gd name="T26" fmla="*/ 0 w 199"/>
                <a:gd name="T27" fmla="*/ 62 h 77"/>
                <a:gd name="T28" fmla="*/ 8 w 199"/>
                <a:gd name="T29" fmla="*/ 54 h 77"/>
                <a:gd name="T30" fmla="*/ 8 w 199"/>
                <a:gd name="T31"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77">
                  <a:moveTo>
                    <a:pt x="8" y="54"/>
                  </a:moveTo>
                  <a:lnTo>
                    <a:pt x="90" y="47"/>
                  </a:lnTo>
                  <a:lnTo>
                    <a:pt x="113" y="43"/>
                  </a:lnTo>
                  <a:lnTo>
                    <a:pt x="153" y="27"/>
                  </a:lnTo>
                  <a:lnTo>
                    <a:pt x="189" y="0"/>
                  </a:lnTo>
                  <a:lnTo>
                    <a:pt x="199" y="1"/>
                  </a:lnTo>
                  <a:lnTo>
                    <a:pt x="197" y="11"/>
                  </a:lnTo>
                  <a:lnTo>
                    <a:pt x="177" y="30"/>
                  </a:lnTo>
                  <a:lnTo>
                    <a:pt x="160" y="48"/>
                  </a:lnTo>
                  <a:lnTo>
                    <a:pt x="142" y="62"/>
                  </a:lnTo>
                  <a:lnTo>
                    <a:pt x="117" y="73"/>
                  </a:lnTo>
                  <a:lnTo>
                    <a:pt x="90" y="77"/>
                  </a:lnTo>
                  <a:lnTo>
                    <a:pt x="8" y="69"/>
                  </a:lnTo>
                  <a:lnTo>
                    <a:pt x="0" y="62"/>
                  </a:lnTo>
                  <a:lnTo>
                    <a:pt x="8" y="54"/>
                  </a:lnTo>
                  <a:lnTo>
                    <a:pt x="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39" name="Freeform 163"/>
            <p:cNvSpPr>
              <a:spLocks/>
            </p:cNvSpPr>
            <p:nvPr/>
          </p:nvSpPr>
          <p:spPr bwMode="auto">
            <a:xfrm>
              <a:off x="655" y="1622"/>
              <a:ext cx="7" cy="24"/>
            </a:xfrm>
            <a:custGeom>
              <a:avLst/>
              <a:gdLst>
                <a:gd name="T0" fmla="*/ 12 w 27"/>
                <a:gd name="T1" fmla="*/ 2 h 98"/>
                <a:gd name="T2" fmla="*/ 27 w 27"/>
                <a:gd name="T3" fmla="*/ 52 h 98"/>
                <a:gd name="T4" fmla="*/ 14 w 27"/>
                <a:gd name="T5" fmla="*/ 93 h 98"/>
                <a:gd name="T6" fmla="*/ 5 w 27"/>
                <a:gd name="T7" fmla="*/ 98 h 98"/>
                <a:gd name="T8" fmla="*/ 0 w 27"/>
                <a:gd name="T9" fmla="*/ 89 h 98"/>
                <a:gd name="T10" fmla="*/ 3 w 27"/>
                <a:gd name="T11" fmla="*/ 50 h 98"/>
                <a:gd name="T12" fmla="*/ 1 w 27"/>
                <a:gd name="T13" fmla="*/ 10 h 98"/>
                <a:gd name="T14" fmla="*/ 2 w 27"/>
                <a:gd name="T15" fmla="*/ 0 h 98"/>
                <a:gd name="T16" fmla="*/ 12 w 27"/>
                <a:gd name="T17" fmla="*/ 2 h 98"/>
                <a:gd name="T18" fmla="*/ 12 w 27"/>
                <a:gd name="T19"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8">
                  <a:moveTo>
                    <a:pt x="12" y="2"/>
                  </a:moveTo>
                  <a:lnTo>
                    <a:pt x="27" y="52"/>
                  </a:lnTo>
                  <a:lnTo>
                    <a:pt x="14" y="93"/>
                  </a:lnTo>
                  <a:lnTo>
                    <a:pt x="5" y="98"/>
                  </a:lnTo>
                  <a:lnTo>
                    <a:pt x="0" y="89"/>
                  </a:lnTo>
                  <a:lnTo>
                    <a:pt x="3" y="50"/>
                  </a:lnTo>
                  <a:lnTo>
                    <a:pt x="1" y="10"/>
                  </a:lnTo>
                  <a:lnTo>
                    <a:pt x="2" y="0"/>
                  </a:lnTo>
                  <a:lnTo>
                    <a:pt x="12" y="2"/>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0" name="Freeform 164"/>
            <p:cNvSpPr>
              <a:spLocks/>
            </p:cNvSpPr>
            <p:nvPr/>
          </p:nvSpPr>
          <p:spPr bwMode="auto">
            <a:xfrm>
              <a:off x="658" y="1649"/>
              <a:ext cx="14" cy="5"/>
            </a:xfrm>
            <a:custGeom>
              <a:avLst/>
              <a:gdLst>
                <a:gd name="T0" fmla="*/ 9 w 59"/>
                <a:gd name="T1" fmla="*/ 0 h 20"/>
                <a:gd name="T2" fmla="*/ 47 w 59"/>
                <a:gd name="T3" fmla="*/ 1 h 20"/>
                <a:gd name="T4" fmla="*/ 59 w 59"/>
                <a:gd name="T5" fmla="*/ 9 h 20"/>
                <a:gd name="T6" fmla="*/ 51 w 59"/>
                <a:gd name="T7" fmla="*/ 20 h 20"/>
                <a:gd name="T8" fmla="*/ 7 w 59"/>
                <a:gd name="T9" fmla="*/ 14 h 20"/>
                <a:gd name="T10" fmla="*/ 0 w 59"/>
                <a:gd name="T11" fmla="*/ 5 h 20"/>
                <a:gd name="T12" fmla="*/ 9 w 59"/>
                <a:gd name="T13" fmla="*/ 0 h 20"/>
                <a:gd name="T14" fmla="*/ 9 w 5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0">
                  <a:moveTo>
                    <a:pt x="9" y="0"/>
                  </a:moveTo>
                  <a:lnTo>
                    <a:pt x="47" y="1"/>
                  </a:lnTo>
                  <a:lnTo>
                    <a:pt x="59" y="9"/>
                  </a:lnTo>
                  <a:lnTo>
                    <a:pt x="51" y="20"/>
                  </a:lnTo>
                  <a:lnTo>
                    <a:pt x="7" y="14"/>
                  </a:lnTo>
                  <a:lnTo>
                    <a:pt x="0" y="5"/>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1" name="Freeform 165"/>
            <p:cNvSpPr>
              <a:spLocks/>
            </p:cNvSpPr>
            <p:nvPr/>
          </p:nvSpPr>
          <p:spPr bwMode="auto">
            <a:xfrm>
              <a:off x="653" y="1658"/>
              <a:ext cx="33" cy="9"/>
            </a:xfrm>
            <a:custGeom>
              <a:avLst/>
              <a:gdLst>
                <a:gd name="T0" fmla="*/ 1 w 130"/>
                <a:gd name="T1" fmla="*/ 26 h 37"/>
                <a:gd name="T2" fmla="*/ 16 w 130"/>
                <a:gd name="T3" fmla="*/ 12 h 37"/>
                <a:gd name="T4" fmla="*/ 34 w 130"/>
                <a:gd name="T5" fmla="*/ 7 h 37"/>
                <a:gd name="T6" fmla="*/ 50 w 130"/>
                <a:gd name="T7" fmla="*/ 18 h 37"/>
                <a:gd name="T8" fmla="*/ 78 w 130"/>
                <a:gd name="T9" fmla="*/ 0 h 37"/>
                <a:gd name="T10" fmla="*/ 98 w 130"/>
                <a:gd name="T11" fmla="*/ 10 h 37"/>
                <a:gd name="T12" fmla="*/ 120 w 130"/>
                <a:gd name="T13" fmla="*/ 12 h 37"/>
                <a:gd name="T14" fmla="*/ 130 w 130"/>
                <a:gd name="T15" fmla="*/ 14 h 37"/>
                <a:gd name="T16" fmla="*/ 127 w 130"/>
                <a:gd name="T17" fmla="*/ 24 h 37"/>
                <a:gd name="T18" fmla="*/ 103 w 130"/>
                <a:gd name="T19" fmla="*/ 24 h 37"/>
                <a:gd name="T20" fmla="*/ 78 w 130"/>
                <a:gd name="T21" fmla="*/ 15 h 37"/>
                <a:gd name="T22" fmla="*/ 67 w 130"/>
                <a:gd name="T23" fmla="*/ 26 h 37"/>
                <a:gd name="T24" fmla="*/ 55 w 130"/>
                <a:gd name="T25" fmla="*/ 36 h 37"/>
                <a:gd name="T26" fmla="*/ 33 w 130"/>
                <a:gd name="T27" fmla="*/ 22 h 37"/>
                <a:gd name="T28" fmla="*/ 10 w 130"/>
                <a:gd name="T29" fmla="*/ 37 h 37"/>
                <a:gd name="T30" fmla="*/ 0 w 130"/>
                <a:gd name="T31" fmla="*/ 36 h 37"/>
                <a:gd name="T32" fmla="*/ 1 w 130"/>
                <a:gd name="T33" fmla="*/ 26 h 37"/>
                <a:gd name="T34" fmla="*/ 1 w 130"/>
                <a:gd name="T3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37">
                  <a:moveTo>
                    <a:pt x="1" y="26"/>
                  </a:moveTo>
                  <a:lnTo>
                    <a:pt x="16" y="12"/>
                  </a:lnTo>
                  <a:lnTo>
                    <a:pt x="34" y="7"/>
                  </a:lnTo>
                  <a:lnTo>
                    <a:pt x="50" y="18"/>
                  </a:lnTo>
                  <a:lnTo>
                    <a:pt x="78" y="0"/>
                  </a:lnTo>
                  <a:lnTo>
                    <a:pt x="98" y="10"/>
                  </a:lnTo>
                  <a:lnTo>
                    <a:pt x="120" y="12"/>
                  </a:lnTo>
                  <a:lnTo>
                    <a:pt x="130" y="14"/>
                  </a:lnTo>
                  <a:lnTo>
                    <a:pt x="127" y="24"/>
                  </a:lnTo>
                  <a:lnTo>
                    <a:pt x="103" y="24"/>
                  </a:lnTo>
                  <a:lnTo>
                    <a:pt x="78" y="15"/>
                  </a:lnTo>
                  <a:lnTo>
                    <a:pt x="67" y="26"/>
                  </a:lnTo>
                  <a:lnTo>
                    <a:pt x="55" y="36"/>
                  </a:lnTo>
                  <a:lnTo>
                    <a:pt x="33" y="22"/>
                  </a:lnTo>
                  <a:lnTo>
                    <a:pt x="10" y="37"/>
                  </a:lnTo>
                  <a:lnTo>
                    <a:pt x="0" y="36"/>
                  </a:lnTo>
                  <a:lnTo>
                    <a:pt x="1" y="26"/>
                  </a:lnTo>
                  <a:lnTo>
                    <a:pt x="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2" name="Freeform 166"/>
            <p:cNvSpPr>
              <a:spLocks/>
            </p:cNvSpPr>
            <p:nvPr/>
          </p:nvSpPr>
          <p:spPr bwMode="auto">
            <a:xfrm>
              <a:off x="658" y="1666"/>
              <a:ext cx="21" cy="10"/>
            </a:xfrm>
            <a:custGeom>
              <a:avLst/>
              <a:gdLst>
                <a:gd name="T0" fmla="*/ 11 w 88"/>
                <a:gd name="T1" fmla="*/ 9 h 38"/>
                <a:gd name="T2" fmla="*/ 43 w 88"/>
                <a:gd name="T3" fmla="*/ 21 h 38"/>
                <a:gd name="T4" fmla="*/ 67 w 88"/>
                <a:gd name="T5" fmla="*/ 7 h 38"/>
                <a:gd name="T6" fmla="*/ 81 w 88"/>
                <a:gd name="T7" fmla="*/ 0 h 38"/>
                <a:gd name="T8" fmla="*/ 88 w 88"/>
                <a:gd name="T9" fmla="*/ 14 h 38"/>
                <a:gd name="T10" fmla="*/ 74 w 88"/>
                <a:gd name="T11" fmla="*/ 33 h 38"/>
                <a:gd name="T12" fmla="*/ 51 w 88"/>
                <a:gd name="T13" fmla="*/ 38 h 38"/>
                <a:gd name="T14" fmla="*/ 2 w 88"/>
                <a:gd name="T15" fmla="*/ 20 h 38"/>
                <a:gd name="T16" fmla="*/ 0 w 88"/>
                <a:gd name="T17" fmla="*/ 10 h 38"/>
                <a:gd name="T18" fmla="*/ 11 w 88"/>
                <a:gd name="T19" fmla="*/ 9 h 38"/>
                <a:gd name="T20" fmla="*/ 11 w 88"/>
                <a:gd name="T2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8">
                  <a:moveTo>
                    <a:pt x="11" y="9"/>
                  </a:moveTo>
                  <a:lnTo>
                    <a:pt x="43" y="21"/>
                  </a:lnTo>
                  <a:lnTo>
                    <a:pt x="67" y="7"/>
                  </a:lnTo>
                  <a:lnTo>
                    <a:pt x="81" y="0"/>
                  </a:lnTo>
                  <a:lnTo>
                    <a:pt x="88" y="14"/>
                  </a:lnTo>
                  <a:lnTo>
                    <a:pt x="74" y="33"/>
                  </a:lnTo>
                  <a:lnTo>
                    <a:pt x="51" y="38"/>
                  </a:lnTo>
                  <a:lnTo>
                    <a:pt x="2" y="20"/>
                  </a:lnTo>
                  <a:lnTo>
                    <a:pt x="0" y="10"/>
                  </a:lnTo>
                  <a:lnTo>
                    <a:pt x="11" y="9"/>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3" name="Freeform 167"/>
            <p:cNvSpPr>
              <a:spLocks/>
            </p:cNvSpPr>
            <p:nvPr/>
          </p:nvSpPr>
          <p:spPr bwMode="auto">
            <a:xfrm>
              <a:off x="629" y="1618"/>
              <a:ext cx="20" cy="11"/>
            </a:xfrm>
            <a:custGeom>
              <a:avLst/>
              <a:gdLst>
                <a:gd name="T0" fmla="*/ 0 w 84"/>
                <a:gd name="T1" fmla="*/ 35 h 46"/>
                <a:gd name="T2" fmla="*/ 31 w 84"/>
                <a:gd name="T3" fmla="*/ 11 h 46"/>
                <a:gd name="T4" fmla="*/ 76 w 84"/>
                <a:gd name="T5" fmla="*/ 0 h 46"/>
                <a:gd name="T6" fmla="*/ 84 w 84"/>
                <a:gd name="T7" fmla="*/ 8 h 46"/>
                <a:gd name="T8" fmla="*/ 76 w 84"/>
                <a:gd name="T9" fmla="*/ 16 h 46"/>
                <a:gd name="T10" fmla="*/ 38 w 84"/>
                <a:gd name="T11" fmla="*/ 24 h 46"/>
                <a:gd name="T12" fmla="*/ 9 w 84"/>
                <a:gd name="T13" fmla="*/ 46 h 46"/>
                <a:gd name="T14" fmla="*/ 0 w 84"/>
                <a:gd name="T15" fmla="*/ 35 h 46"/>
                <a:gd name="T16" fmla="*/ 0 w 84"/>
                <a:gd name="T17" fmla="*/ 3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46">
                  <a:moveTo>
                    <a:pt x="0" y="35"/>
                  </a:moveTo>
                  <a:lnTo>
                    <a:pt x="31" y="11"/>
                  </a:lnTo>
                  <a:lnTo>
                    <a:pt x="76" y="0"/>
                  </a:lnTo>
                  <a:lnTo>
                    <a:pt x="84" y="8"/>
                  </a:lnTo>
                  <a:lnTo>
                    <a:pt x="76" y="16"/>
                  </a:lnTo>
                  <a:lnTo>
                    <a:pt x="38" y="24"/>
                  </a:lnTo>
                  <a:lnTo>
                    <a:pt x="9" y="46"/>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4" name="Freeform 168"/>
            <p:cNvSpPr>
              <a:spLocks/>
            </p:cNvSpPr>
            <p:nvPr/>
          </p:nvSpPr>
          <p:spPr bwMode="auto">
            <a:xfrm>
              <a:off x="673" y="1613"/>
              <a:ext cx="24" cy="7"/>
            </a:xfrm>
            <a:custGeom>
              <a:avLst/>
              <a:gdLst>
                <a:gd name="T0" fmla="*/ 7 w 96"/>
                <a:gd name="T1" fmla="*/ 3 h 28"/>
                <a:gd name="T2" fmla="*/ 55 w 96"/>
                <a:gd name="T3" fmla="*/ 0 h 28"/>
                <a:gd name="T4" fmla="*/ 95 w 96"/>
                <a:gd name="T5" fmla="*/ 18 h 28"/>
                <a:gd name="T6" fmla="*/ 96 w 96"/>
                <a:gd name="T7" fmla="*/ 23 h 28"/>
                <a:gd name="T8" fmla="*/ 95 w 96"/>
                <a:gd name="T9" fmla="*/ 28 h 28"/>
                <a:gd name="T10" fmla="*/ 84 w 96"/>
                <a:gd name="T11" fmla="*/ 28 h 28"/>
                <a:gd name="T12" fmla="*/ 67 w 96"/>
                <a:gd name="T13" fmla="*/ 18 h 28"/>
                <a:gd name="T14" fmla="*/ 50 w 96"/>
                <a:gd name="T15" fmla="*/ 14 h 28"/>
                <a:gd name="T16" fmla="*/ 8 w 96"/>
                <a:gd name="T17" fmla="*/ 18 h 28"/>
                <a:gd name="T18" fmla="*/ 0 w 96"/>
                <a:gd name="T19" fmla="*/ 11 h 28"/>
                <a:gd name="T20" fmla="*/ 7 w 96"/>
                <a:gd name="T21" fmla="*/ 3 h 28"/>
                <a:gd name="T22" fmla="*/ 7 w 96"/>
                <a:gd name="T2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28">
                  <a:moveTo>
                    <a:pt x="7" y="3"/>
                  </a:moveTo>
                  <a:lnTo>
                    <a:pt x="55" y="0"/>
                  </a:lnTo>
                  <a:lnTo>
                    <a:pt x="95" y="18"/>
                  </a:lnTo>
                  <a:lnTo>
                    <a:pt x="96" y="23"/>
                  </a:lnTo>
                  <a:lnTo>
                    <a:pt x="95" y="28"/>
                  </a:lnTo>
                  <a:lnTo>
                    <a:pt x="84" y="28"/>
                  </a:lnTo>
                  <a:lnTo>
                    <a:pt x="67" y="18"/>
                  </a:lnTo>
                  <a:lnTo>
                    <a:pt x="50" y="14"/>
                  </a:lnTo>
                  <a:lnTo>
                    <a:pt x="8" y="18"/>
                  </a:lnTo>
                  <a:lnTo>
                    <a:pt x="0" y="11"/>
                  </a:lnTo>
                  <a:lnTo>
                    <a:pt x="7"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5" name="Freeform 169"/>
            <p:cNvSpPr>
              <a:spLocks/>
            </p:cNvSpPr>
            <p:nvPr/>
          </p:nvSpPr>
          <p:spPr bwMode="auto">
            <a:xfrm>
              <a:off x="672" y="1624"/>
              <a:ext cx="25" cy="7"/>
            </a:xfrm>
            <a:custGeom>
              <a:avLst/>
              <a:gdLst>
                <a:gd name="T0" fmla="*/ 7 w 99"/>
                <a:gd name="T1" fmla="*/ 17 h 30"/>
                <a:gd name="T2" fmla="*/ 25 w 99"/>
                <a:gd name="T3" fmla="*/ 8 h 30"/>
                <a:gd name="T4" fmla="*/ 41 w 99"/>
                <a:gd name="T5" fmla="*/ 0 h 30"/>
                <a:gd name="T6" fmla="*/ 73 w 99"/>
                <a:gd name="T7" fmla="*/ 4 h 30"/>
                <a:gd name="T8" fmla="*/ 87 w 99"/>
                <a:gd name="T9" fmla="*/ 3 h 30"/>
                <a:gd name="T10" fmla="*/ 97 w 99"/>
                <a:gd name="T11" fmla="*/ 3 h 30"/>
                <a:gd name="T12" fmla="*/ 99 w 99"/>
                <a:gd name="T13" fmla="*/ 8 h 30"/>
                <a:gd name="T14" fmla="*/ 97 w 99"/>
                <a:gd name="T15" fmla="*/ 14 h 30"/>
                <a:gd name="T16" fmla="*/ 70 w 99"/>
                <a:gd name="T17" fmla="*/ 27 h 30"/>
                <a:gd name="T18" fmla="*/ 36 w 99"/>
                <a:gd name="T19" fmla="*/ 30 h 30"/>
                <a:gd name="T20" fmla="*/ 7 w 99"/>
                <a:gd name="T21" fmla="*/ 30 h 30"/>
                <a:gd name="T22" fmla="*/ 0 w 99"/>
                <a:gd name="T23" fmla="*/ 24 h 30"/>
                <a:gd name="T24" fmla="*/ 7 w 99"/>
                <a:gd name="T25" fmla="*/ 17 h 30"/>
                <a:gd name="T26" fmla="*/ 7 w 99"/>
                <a:gd name="T2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0">
                  <a:moveTo>
                    <a:pt x="7" y="17"/>
                  </a:moveTo>
                  <a:lnTo>
                    <a:pt x="25" y="8"/>
                  </a:lnTo>
                  <a:lnTo>
                    <a:pt x="41" y="0"/>
                  </a:lnTo>
                  <a:lnTo>
                    <a:pt x="73" y="4"/>
                  </a:lnTo>
                  <a:lnTo>
                    <a:pt x="87" y="3"/>
                  </a:lnTo>
                  <a:lnTo>
                    <a:pt x="97" y="3"/>
                  </a:lnTo>
                  <a:lnTo>
                    <a:pt x="99" y="8"/>
                  </a:lnTo>
                  <a:lnTo>
                    <a:pt x="97" y="14"/>
                  </a:lnTo>
                  <a:lnTo>
                    <a:pt x="70" y="27"/>
                  </a:lnTo>
                  <a:lnTo>
                    <a:pt x="36" y="30"/>
                  </a:lnTo>
                  <a:lnTo>
                    <a:pt x="7" y="30"/>
                  </a:lnTo>
                  <a:lnTo>
                    <a:pt x="0" y="24"/>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6" name="Freeform 170"/>
            <p:cNvSpPr>
              <a:spLocks/>
            </p:cNvSpPr>
            <p:nvPr/>
          </p:nvSpPr>
          <p:spPr bwMode="auto">
            <a:xfrm>
              <a:off x="629" y="1629"/>
              <a:ext cx="21" cy="7"/>
            </a:xfrm>
            <a:custGeom>
              <a:avLst/>
              <a:gdLst>
                <a:gd name="T0" fmla="*/ 7 w 85"/>
                <a:gd name="T1" fmla="*/ 10 h 29"/>
                <a:gd name="T2" fmla="*/ 51 w 85"/>
                <a:gd name="T3" fmla="*/ 1 h 29"/>
                <a:gd name="T4" fmla="*/ 75 w 85"/>
                <a:gd name="T5" fmla="*/ 0 h 29"/>
                <a:gd name="T6" fmla="*/ 85 w 85"/>
                <a:gd name="T7" fmla="*/ 1 h 29"/>
                <a:gd name="T8" fmla="*/ 84 w 85"/>
                <a:gd name="T9" fmla="*/ 11 h 29"/>
                <a:gd name="T10" fmla="*/ 70 w 85"/>
                <a:gd name="T11" fmla="*/ 22 h 29"/>
                <a:gd name="T12" fmla="*/ 51 w 85"/>
                <a:gd name="T13" fmla="*/ 29 h 29"/>
                <a:gd name="T14" fmla="*/ 7 w 85"/>
                <a:gd name="T15" fmla="*/ 27 h 29"/>
                <a:gd name="T16" fmla="*/ 0 w 85"/>
                <a:gd name="T17" fmla="*/ 19 h 29"/>
                <a:gd name="T18" fmla="*/ 7 w 85"/>
                <a:gd name="T19" fmla="*/ 10 h 29"/>
                <a:gd name="T20" fmla="*/ 7 w 85"/>
                <a:gd name="T2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9">
                  <a:moveTo>
                    <a:pt x="7" y="10"/>
                  </a:moveTo>
                  <a:lnTo>
                    <a:pt x="51" y="1"/>
                  </a:lnTo>
                  <a:lnTo>
                    <a:pt x="75" y="0"/>
                  </a:lnTo>
                  <a:lnTo>
                    <a:pt x="85" y="1"/>
                  </a:lnTo>
                  <a:lnTo>
                    <a:pt x="84" y="11"/>
                  </a:lnTo>
                  <a:lnTo>
                    <a:pt x="70" y="22"/>
                  </a:lnTo>
                  <a:lnTo>
                    <a:pt x="51" y="29"/>
                  </a:lnTo>
                  <a:lnTo>
                    <a:pt x="7" y="27"/>
                  </a:lnTo>
                  <a:lnTo>
                    <a:pt x="0" y="19"/>
                  </a:lnTo>
                  <a:lnTo>
                    <a:pt x="7" y="10"/>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7" name="Freeform 171"/>
            <p:cNvSpPr>
              <a:spLocks/>
            </p:cNvSpPr>
            <p:nvPr/>
          </p:nvSpPr>
          <p:spPr bwMode="auto">
            <a:xfrm>
              <a:off x="565" y="1834"/>
              <a:ext cx="28" cy="11"/>
            </a:xfrm>
            <a:custGeom>
              <a:avLst/>
              <a:gdLst>
                <a:gd name="T0" fmla="*/ 11 w 113"/>
                <a:gd name="T1" fmla="*/ 0 h 46"/>
                <a:gd name="T2" fmla="*/ 79 w 113"/>
                <a:gd name="T3" fmla="*/ 17 h 46"/>
                <a:gd name="T4" fmla="*/ 107 w 113"/>
                <a:gd name="T5" fmla="*/ 13 h 46"/>
                <a:gd name="T6" fmla="*/ 113 w 113"/>
                <a:gd name="T7" fmla="*/ 27 h 46"/>
                <a:gd name="T8" fmla="*/ 80 w 113"/>
                <a:gd name="T9" fmla="*/ 46 h 46"/>
                <a:gd name="T10" fmla="*/ 76 w 113"/>
                <a:gd name="T11" fmla="*/ 45 h 46"/>
                <a:gd name="T12" fmla="*/ 4 w 113"/>
                <a:gd name="T13" fmla="*/ 14 h 46"/>
                <a:gd name="T14" fmla="*/ 0 w 113"/>
                <a:gd name="T15" fmla="*/ 4 h 46"/>
                <a:gd name="T16" fmla="*/ 11 w 113"/>
                <a:gd name="T17" fmla="*/ 0 h 46"/>
                <a:gd name="T18" fmla="*/ 11 w 11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6">
                  <a:moveTo>
                    <a:pt x="11" y="0"/>
                  </a:moveTo>
                  <a:lnTo>
                    <a:pt x="79" y="17"/>
                  </a:lnTo>
                  <a:lnTo>
                    <a:pt x="107" y="13"/>
                  </a:lnTo>
                  <a:lnTo>
                    <a:pt x="113" y="27"/>
                  </a:lnTo>
                  <a:lnTo>
                    <a:pt x="80" y="46"/>
                  </a:lnTo>
                  <a:lnTo>
                    <a:pt x="76" y="45"/>
                  </a:lnTo>
                  <a:lnTo>
                    <a:pt x="4" y="14"/>
                  </a:lnTo>
                  <a:lnTo>
                    <a:pt x="0" y="4"/>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8" name="Freeform 172"/>
            <p:cNvSpPr>
              <a:spLocks/>
            </p:cNvSpPr>
            <p:nvPr/>
          </p:nvSpPr>
          <p:spPr bwMode="auto">
            <a:xfrm>
              <a:off x="896" y="1669"/>
              <a:ext cx="21" cy="8"/>
            </a:xfrm>
            <a:custGeom>
              <a:avLst/>
              <a:gdLst>
                <a:gd name="T0" fmla="*/ 6 w 85"/>
                <a:gd name="T1" fmla="*/ 7 h 34"/>
                <a:gd name="T2" fmla="*/ 46 w 85"/>
                <a:gd name="T3" fmla="*/ 0 h 34"/>
                <a:gd name="T4" fmla="*/ 80 w 85"/>
                <a:gd name="T5" fmla="*/ 11 h 34"/>
                <a:gd name="T6" fmla="*/ 85 w 85"/>
                <a:gd name="T7" fmla="*/ 24 h 34"/>
                <a:gd name="T8" fmla="*/ 80 w 85"/>
                <a:gd name="T9" fmla="*/ 34 h 34"/>
                <a:gd name="T10" fmla="*/ 58 w 85"/>
                <a:gd name="T11" fmla="*/ 34 h 34"/>
                <a:gd name="T12" fmla="*/ 36 w 85"/>
                <a:gd name="T13" fmla="*/ 22 h 34"/>
                <a:gd name="T14" fmla="*/ 8 w 85"/>
                <a:gd name="T15" fmla="*/ 22 h 34"/>
                <a:gd name="T16" fmla="*/ 0 w 85"/>
                <a:gd name="T17" fmla="*/ 16 h 34"/>
                <a:gd name="T18" fmla="*/ 6 w 85"/>
                <a:gd name="T19" fmla="*/ 7 h 34"/>
                <a:gd name="T20" fmla="*/ 6 w 85"/>
                <a:gd name="T2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34">
                  <a:moveTo>
                    <a:pt x="6" y="7"/>
                  </a:moveTo>
                  <a:lnTo>
                    <a:pt x="46" y="0"/>
                  </a:lnTo>
                  <a:lnTo>
                    <a:pt x="80" y="11"/>
                  </a:lnTo>
                  <a:lnTo>
                    <a:pt x="85" y="24"/>
                  </a:lnTo>
                  <a:lnTo>
                    <a:pt x="80" y="34"/>
                  </a:lnTo>
                  <a:lnTo>
                    <a:pt x="58" y="34"/>
                  </a:lnTo>
                  <a:lnTo>
                    <a:pt x="36" y="22"/>
                  </a:lnTo>
                  <a:lnTo>
                    <a:pt x="8" y="22"/>
                  </a:lnTo>
                  <a:lnTo>
                    <a:pt x="0" y="16"/>
                  </a:lnTo>
                  <a:lnTo>
                    <a:pt x="6" y="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49" name="Freeform 173"/>
            <p:cNvSpPr>
              <a:spLocks/>
            </p:cNvSpPr>
            <p:nvPr/>
          </p:nvSpPr>
          <p:spPr bwMode="auto">
            <a:xfrm>
              <a:off x="316" y="1687"/>
              <a:ext cx="91" cy="41"/>
            </a:xfrm>
            <a:custGeom>
              <a:avLst/>
              <a:gdLst>
                <a:gd name="T0" fmla="*/ 2 w 364"/>
                <a:gd name="T1" fmla="*/ 60 h 164"/>
                <a:gd name="T2" fmla="*/ 37 w 364"/>
                <a:gd name="T3" fmla="*/ 36 h 164"/>
                <a:gd name="T4" fmla="*/ 69 w 364"/>
                <a:gd name="T5" fmla="*/ 14 h 164"/>
                <a:gd name="T6" fmla="*/ 103 w 364"/>
                <a:gd name="T7" fmla="*/ 0 h 164"/>
                <a:gd name="T8" fmla="*/ 143 w 364"/>
                <a:gd name="T9" fmla="*/ 2 h 164"/>
                <a:gd name="T10" fmla="*/ 220 w 364"/>
                <a:gd name="T11" fmla="*/ 34 h 164"/>
                <a:gd name="T12" fmla="*/ 252 w 364"/>
                <a:gd name="T13" fmla="*/ 55 h 164"/>
                <a:gd name="T14" fmla="*/ 285 w 364"/>
                <a:gd name="T15" fmla="*/ 82 h 164"/>
                <a:gd name="T16" fmla="*/ 321 w 364"/>
                <a:gd name="T17" fmla="*/ 119 h 164"/>
                <a:gd name="T18" fmla="*/ 338 w 364"/>
                <a:gd name="T19" fmla="*/ 135 h 164"/>
                <a:gd name="T20" fmla="*/ 361 w 364"/>
                <a:gd name="T21" fmla="*/ 150 h 164"/>
                <a:gd name="T22" fmla="*/ 364 w 364"/>
                <a:gd name="T23" fmla="*/ 160 h 164"/>
                <a:gd name="T24" fmla="*/ 355 w 364"/>
                <a:gd name="T25" fmla="*/ 164 h 164"/>
                <a:gd name="T26" fmla="*/ 265 w 364"/>
                <a:gd name="T27" fmla="*/ 105 h 164"/>
                <a:gd name="T28" fmla="*/ 235 w 364"/>
                <a:gd name="T29" fmla="*/ 79 h 164"/>
                <a:gd name="T30" fmla="*/ 206 w 364"/>
                <a:gd name="T31" fmla="*/ 59 h 164"/>
                <a:gd name="T32" fmla="*/ 173 w 364"/>
                <a:gd name="T33" fmla="*/ 44 h 164"/>
                <a:gd name="T34" fmla="*/ 135 w 364"/>
                <a:gd name="T35" fmla="*/ 31 h 164"/>
                <a:gd name="T36" fmla="*/ 101 w 364"/>
                <a:gd name="T37" fmla="*/ 28 h 164"/>
                <a:gd name="T38" fmla="*/ 69 w 364"/>
                <a:gd name="T39" fmla="*/ 36 h 164"/>
                <a:gd name="T40" fmla="*/ 40 w 364"/>
                <a:gd name="T41" fmla="*/ 54 h 164"/>
                <a:gd name="T42" fmla="*/ 10 w 364"/>
                <a:gd name="T43" fmla="*/ 73 h 164"/>
                <a:gd name="T44" fmla="*/ 0 w 364"/>
                <a:gd name="T45" fmla="*/ 71 h 164"/>
                <a:gd name="T46" fmla="*/ 2 w 364"/>
                <a:gd name="T47" fmla="*/ 60 h 164"/>
                <a:gd name="T48" fmla="*/ 2 w 364"/>
                <a:gd name="T49"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4" h="164">
                  <a:moveTo>
                    <a:pt x="2" y="60"/>
                  </a:moveTo>
                  <a:lnTo>
                    <a:pt x="37" y="36"/>
                  </a:lnTo>
                  <a:lnTo>
                    <a:pt x="69" y="14"/>
                  </a:lnTo>
                  <a:lnTo>
                    <a:pt x="103" y="0"/>
                  </a:lnTo>
                  <a:lnTo>
                    <a:pt x="143" y="2"/>
                  </a:lnTo>
                  <a:lnTo>
                    <a:pt x="220" y="34"/>
                  </a:lnTo>
                  <a:lnTo>
                    <a:pt x="252" y="55"/>
                  </a:lnTo>
                  <a:lnTo>
                    <a:pt x="285" y="82"/>
                  </a:lnTo>
                  <a:lnTo>
                    <a:pt x="321" y="119"/>
                  </a:lnTo>
                  <a:lnTo>
                    <a:pt x="338" y="135"/>
                  </a:lnTo>
                  <a:lnTo>
                    <a:pt x="361" y="150"/>
                  </a:lnTo>
                  <a:lnTo>
                    <a:pt x="364" y="160"/>
                  </a:lnTo>
                  <a:lnTo>
                    <a:pt x="355" y="164"/>
                  </a:lnTo>
                  <a:lnTo>
                    <a:pt x="265" y="105"/>
                  </a:lnTo>
                  <a:lnTo>
                    <a:pt x="235" y="79"/>
                  </a:lnTo>
                  <a:lnTo>
                    <a:pt x="206" y="59"/>
                  </a:lnTo>
                  <a:lnTo>
                    <a:pt x="173" y="44"/>
                  </a:lnTo>
                  <a:lnTo>
                    <a:pt x="135" y="31"/>
                  </a:lnTo>
                  <a:lnTo>
                    <a:pt x="101" y="28"/>
                  </a:lnTo>
                  <a:lnTo>
                    <a:pt x="69" y="36"/>
                  </a:lnTo>
                  <a:lnTo>
                    <a:pt x="40" y="54"/>
                  </a:lnTo>
                  <a:lnTo>
                    <a:pt x="10" y="73"/>
                  </a:lnTo>
                  <a:lnTo>
                    <a:pt x="0" y="71"/>
                  </a:lnTo>
                  <a:lnTo>
                    <a:pt x="2" y="60"/>
                  </a:lnTo>
                  <a:lnTo>
                    <a:pt x="2"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0" name="Freeform 174"/>
            <p:cNvSpPr>
              <a:spLocks/>
            </p:cNvSpPr>
            <p:nvPr/>
          </p:nvSpPr>
          <p:spPr bwMode="auto">
            <a:xfrm>
              <a:off x="427" y="2089"/>
              <a:ext cx="637" cy="109"/>
            </a:xfrm>
            <a:custGeom>
              <a:avLst/>
              <a:gdLst>
                <a:gd name="T0" fmla="*/ 48 w 2550"/>
                <a:gd name="T1" fmla="*/ 176 h 438"/>
                <a:gd name="T2" fmla="*/ 178 w 2550"/>
                <a:gd name="T3" fmla="*/ 208 h 438"/>
                <a:gd name="T4" fmla="*/ 492 w 2550"/>
                <a:gd name="T5" fmla="*/ 277 h 438"/>
                <a:gd name="T6" fmla="*/ 629 w 2550"/>
                <a:gd name="T7" fmla="*/ 314 h 438"/>
                <a:gd name="T8" fmla="*/ 756 w 2550"/>
                <a:gd name="T9" fmla="*/ 344 h 438"/>
                <a:gd name="T10" fmla="*/ 971 w 2550"/>
                <a:gd name="T11" fmla="*/ 372 h 438"/>
                <a:gd name="T12" fmla="*/ 1376 w 2550"/>
                <a:gd name="T13" fmla="*/ 372 h 438"/>
                <a:gd name="T14" fmla="*/ 1729 w 2550"/>
                <a:gd name="T15" fmla="*/ 338 h 438"/>
                <a:gd name="T16" fmla="*/ 1887 w 2550"/>
                <a:gd name="T17" fmla="*/ 309 h 438"/>
                <a:gd name="T18" fmla="*/ 2044 w 2550"/>
                <a:gd name="T19" fmla="*/ 272 h 438"/>
                <a:gd name="T20" fmla="*/ 2118 w 2550"/>
                <a:gd name="T21" fmla="*/ 248 h 438"/>
                <a:gd name="T22" fmla="*/ 2206 w 2550"/>
                <a:gd name="T23" fmla="*/ 214 h 438"/>
                <a:gd name="T24" fmla="*/ 2285 w 2550"/>
                <a:gd name="T25" fmla="*/ 176 h 438"/>
                <a:gd name="T26" fmla="*/ 2363 w 2550"/>
                <a:gd name="T27" fmla="*/ 127 h 438"/>
                <a:gd name="T28" fmla="*/ 2406 w 2550"/>
                <a:gd name="T29" fmla="*/ 97 h 438"/>
                <a:gd name="T30" fmla="*/ 2454 w 2550"/>
                <a:gd name="T31" fmla="*/ 68 h 438"/>
                <a:gd name="T32" fmla="*/ 2549 w 2550"/>
                <a:gd name="T33" fmla="*/ 0 h 438"/>
                <a:gd name="T34" fmla="*/ 2536 w 2550"/>
                <a:gd name="T35" fmla="*/ 42 h 438"/>
                <a:gd name="T36" fmla="*/ 2496 w 2550"/>
                <a:gd name="T37" fmla="*/ 99 h 438"/>
                <a:gd name="T38" fmla="*/ 2454 w 2550"/>
                <a:gd name="T39" fmla="*/ 137 h 438"/>
                <a:gd name="T40" fmla="*/ 2416 w 2550"/>
                <a:gd name="T41" fmla="*/ 165 h 438"/>
                <a:gd name="T42" fmla="*/ 2353 w 2550"/>
                <a:gd name="T43" fmla="*/ 207 h 438"/>
                <a:gd name="T44" fmla="*/ 2272 w 2550"/>
                <a:gd name="T45" fmla="*/ 252 h 438"/>
                <a:gd name="T46" fmla="*/ 2187 w 2550"/>
                <a:gd name="T47" fmla="*/ 289 h 438"/>
                <a:gd name="T48" fmla="*/ 2084 w 2550"/>
                <a:gd name="T49" fmla="*/ 324 h 438"/>
                <a:gd name="T50" fmla="*/ 1978 w 2550"/>
                <a:gd name="T51" fmla="*/ 351 h 438"/>
                <a:gd name="T52" fmla="*/ 1839 w 2550"/>
                <a:gd name="T53" fmla="*/ 381 h 438"/>
                <a:gd name="T54" fmla="*/ 1633 w 2550"/>
                <a:gd name="T55" fmla="*/ 414 h 438"/>
                <a:gd name="T56" fmla="*/ 1122 w 2550"/>
                <a:gd name="T57" fmla="*/ 438 h 438"/>
                <a:gd name="T58" fmla="*/ 814 w 2550"/>
                <a:gd name="T59" fmla="*/ 416 h 438"/>
                <a:gd name="T60" fmla="*/ 619 w 2550"/>
                <a:gd name="T61" fmla="*/ 368 h 438"/>
                <a:gd name="T62" fmla="*/ 482 w 2550"/>
                <a:gd name="T63" fmla="*/ 329 h 438"/>
                <a:gd name="T64" fmla="*/ 286 w 2550"/>
                <a:gd name="T65" fmla="*/ 277 h 438"/>
                <a:gd name="T66" fmla="*/ 171 w 2550"/>
                <a:gd name="T67" fmla="*/ 251 h 438"/>
                <a:gd name="T68" fmla="*/ 46 w 2550"/>
                <a:gd name="T69" fmla="*/ 210 h 438"/>
                <a:gd name="T70" fmla="*/ 0 w 2550"/>
                <a:gd name="T71" fmla="*/ 169 h 438"/>
                <a:gd name="T72" fmla="*/ 8 w 2550"/>
                <a:gd name="T73" fmla="*/ 1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0" h="438">
                  <a:moveTo>
                    <a:pt x="8" y="157"/>
                  </a:moveTo>
                  <a:lnTo>
                    <a:pt x="48" y="176"/>
                  </a:lnTo>
                  <a:lnTo>
                    <a:pt x="89" y="190"/>
                  </a:lnTo>
                  <a:lnTo>
                    <a:pt x="178" y="208"/>
                  </a:lnTo>
                  <a:lnTo>
                    <a:pt x="413" y="258"/>
                  </a:lnTo>
                  <a:lnTo>
                    <a:pt x="492" y="277"/>
                  </a:lnTo>
                  <a:lnTo>
                    <a:pt x="562" y="296"/>
                  </a:lnTo>
                  <a:lnTo>
                    <a:pt x="629" y="314"/>
                  </a:lnTo>
                  <a:lnTo>
                    <a:pt x="692" y="330"/>
                  </a:lnTo>
                  <a:lnTo>
                    <a:pt x="756" y="344"/>
                  </a:lnTo>
                  <a:lnTo>
                    <a:pt x="822" y="356"/>
                  </a:lnTo>
                  <a:lnTo>
                    <a:pt x="971" y="372"/>
                  </a:lnTo>
                  <a:lnTo>
                    <a:pt x="1124" y="376"/>
                  </a:lnTo>
                  <a:lnTo>
                    <a:pt x="1376" y="372"/>
                  </a:lnTo>
                  <a:lnTo>
                    <a:pt x="1628" y="352"/>
                  </a:lnTo>
                  <a:lnTo>
                    <a:pt x="1729" y="338"/>
                  </a:lnTo>
                  <a:lnTo>
                    <a:pt x="1830" y="320"/>
                  </a:lnTo>
                  <a:lnTo>
                    <a:pt x="1887" y="309"/>
                  </a:lnTo>
                  <a:lnTo>
                    <a:pt x="1965" y="290"/>
                  </a:lnTo>
                  <a:lnTo>
                    <a:pt x="2044" y="272"/>
                  </a:lnTo>
                  <a:lnTo>
                    <a:pt x="2066" y="265"/>
                  </a:lnTo>
                  <a:lnTo>
                    <a:pt x="2118" y="248"/>
                  </a:lnTo>
                  <a:lnTo>
                    <a:pt x="2165" y="232"/>
                  </a:lnTo>
                  <a:lnTo>
                    <a:pt x="2206" y="214"/>
                  </a:lnTo>
                  <a:lnTo>
                    <a:pt x="2246" y="197"/>
                  </a:lnTo>
                  <a:lnTo>
                    <a:pt x="2285" y="176"/>
                  </a:lnTo>
                  <a:lnTo>
                    <a:pt x="2323" y="154"/>
                  </a:lnTo>
                  <a:lnTo>
                    <a:pt x="2363" y="127"/>
                  </a:lnTo>
                  <a:lnTo>
                    <a:pt x="2383" y="112"/>
                  </a:lnTo>
                  <a:lnTo>
                    <a:pt x="2406" y="97"/>
                  </a:lnTo>
                  <a:lnTo>
                    <a:pt x="2430" y="83"/>
                  </a:lnTo>
                  <a:lnTo>
                    <a:pt x="2454" y="68"/>
                  </a:lnTo>
                  <a:lnTo>
                    <a:pt x="2539" y="0"/>
                  </a:lnTo>
                  <a:lnTo>
                    <a:pt x="2549" y="0"/>
                  </a:lnTo>
                  <a:lnTo>
                    <a:pt x="2550" y="10"/>
                  </a:lnTo>
                  <a:lnTo>
                    <a:pt x="2536" y="42"/>
                  </a:lnTo>
                  <a:lnTo>
                    <a:pt x="2518" y="72"/>
                  </a:lnTo>
                  <a:lnTo>
                    <a:pt x="2496" y="99"/>
                  </a:lnTo>
                  <a:lnTo>
                    <a:pt x="2469" y="126"/>
                  </a:lnTo>
                  <a:lnTo>
                    <a:pt x="2454" y="137"/>
                  </a:lnTo>
                  <a:lnTo>
                    <a:pt x="2439" y="149"/>
                  </a:lnTo>
                  <a:lnTo>
                    <a:pt x="2416" y="165"/>
                  </a:lnTo>
                  <a:lnTo>
                    <a:pt x="2395" y="180"/>
                  </a:lnTo>
                  <a:lnTo>
                    <a:pt x="2353" y="207"/>
                  </a:lnTo>
                  <a:lnTo>
                    <a:pt x="2312" y="231"/>
                  </a:lnTo>
                  <a:lnTo>
                    <a:pt x="2272" y="252"/>
                  </a:lnTo>
                  <a:lnTo>
                    <a:pt x="2232" y="271"/>
                  </a:lnTo>
                  <a:lnTo>
                    <a:pt x="2187" y="289"/>
                  </a:lnTo>
                  <a:lnTo>
                    <a:pt x="2138" y="306"/>
                  </a:lnTo>
                  <a:lnTo>
                    <a:pt x="2084" y="324"/>
                  </a:lnTo>
                  <a:lnTo>
                    <a:pt x="2057" y="332"/>
                  </a:lnTo>
                  <a:lnTo>
                    <a:pt x="1978" y="351"/>
                  </a:lnTo>
                  <a:lnTo>
                    <a:pt x="1898" y="370"/>
                  </a:lnTo>
                  <a:lnTo>
                    <a:pt x="1839" y="381"/>
                  </a:lnTo>
                  <a:lnTo>
                    <a:pt x="1735" y="399"/>
                  </a:lnTo>
                  <a:lnTo>
                    <a:pt x="1633" y="414"/>
                  </a:lnTo>
                  <a:lnTo>
                    <a:pt x="1378" y="434"/>
                  </a:lnTo>
                  <a:lnTo>
                    <a:pt x="1122" y="438"/>
                  </a:lnTo>
                  <a:lnTo>
                    <a:pt x="964" y="434"/>
                  </a:lnTo>
                  <a:lnTo>
                    <a:pt x="814" y="416"/>
                  </a:lnTo>
                  <a:lnTo>
                    <a:pt x="682" y="386"/>
                  </a:lnTo>
                  <a:lnTo>
                    <a:pt x="619" y="368"/>
                  </a:lnTo>
                  <a:lnTo>
                    <a:pt x="552" y="349"/>
                  </a:lnTo>
                  <a:lnTo>
                    <a:pt x="482" y="329"/>
                  </a:lnTo>
                  <a:lnTo>
                    <a:pt x="402" y="309"/>
                  </a:lnTo>
                  <a:lnTo>
                    <a:pt x="286" y="277"/>
                  </a:lnTo>
                  <a:lnTo>
                    <a:pt x="233" y="264"/>
                  </a:lnTo>
                  <a:lnTo>
                    <a:pt x="171" y="251"/>
                  </a:lnTo>
                  <a:lnTo>
                    <a:pt x="85" y="228"/>
                  </a:lnTo>
                  <a:lnTo>
                    <a:pt x="46" y="210"/>
                  </a:lnTo>
                  <a:lnTo>
                    <a:pt x="5" y="188"/>
                  </a:lnTo>
                  <a:lnTo>
                    <a:pt x="0" y="169"/>
                  </a:lnTo>
                  <a:lnTo>
                    <a:pt x="8" y="157"/>
                  </a:lnTo>
                  <a:lnTo>
                    <a:pt x="8"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1" name="Freeform 175"/>
            <p:cNvSpPr>
              <a:spLocks/>
            </p:cNvSpPr>
            <p:nvPr/>
          </p:nvSpPr>
          <p:spPr bwMode="auto">
            <a:xfrm>
              <a:off x="777" y="1968"/>
              <a:ext cx="38" cy="11"/>
            </a:xfrm>
            <a:custGeom>
              <a:avLst/>
              <a:gdLst>
                <a:gd name="T0" fmla="*/ 0 w 155"/>
                <a:gd name="T1" fmla="*/ 29 h 44"/>
                <a:gd name="T2" fmla="*/ 12 w 155"/>
                <a:gd name="T3" fmla="*/ 15 h 44"/>
                <a:gd name="T4" fmla="*/ 30 w 155"/>
                <a:gd name="T5" fmla="*/ 9 h 44"/>
                <a:gd name="T6" fmla="*/ 70 w 155"/>
                <a:gd name="T7" fmla="*/ 12 h 44"/>
                <a:gd name="T8" fmla="*/ 103 w 155"/>
                <a:gd name="T9" fmla="*/ 16 h 44"/>
                <a:gd name="T10" fmla="*/ 133 w 155"/>
                <a:gd name="T11" fmla="*/ 0 h 44"/>
                <a:gd name="T12" fmla="*/ 155 w 155"/>
                <a:gd name="T13" fmla="*/ 2 h 44"/>
                <a:gd name="T14" fmla="*/ 151 w 155"/>
                <a:gd name="T15" fmla="*/ 24 h 44"/>
                <a:gd name="T16" fmla="*/ 130 w 155"/>
                <a:gd name="T17" fmla="*/ 38 h 44"/>
                <a:gd name="T18" fmla="*/ 107 w 155"/>
                <a:gd name="T19" fmla="*/ 44 h 44"/>
                <a:gd name="T20" fmla="*/ 61 w 155"/>
                <a:gd name="T21" fmla="*/ 34 h 44"/>
                <a:gd name="T22" fmla="*/ 34 w 155"/>
                <a:gd name="T23" fmla="*/ 28 h 44"/>
                <a:gd name="T24" fmla="*/ 12 w 155"/>
                <a:gd name="T25" fmla="*/ 36 h 44"/>
                <a:gd name="T26" fmla="*/ 2 w 155"/>
                <a:gd name="T27" fmla="*/ 39 h 44"/>
                <a:gd name="T28" fmla="*/ 0 w 155"/>
                <a:gd name="T29" fmla="*/ 29 h 44"/>
                <a:gd name="T30" fmla="*/ 0 w 155"/>
                <a:gd name="T31"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44">
                  <a:moveTo>
                    <a:pt x="0" y="29"/>
                  </a:moveTo>
                  <a:lnTo>
                    <a:pt x="12" y="15"/>
                  </a:lnTo>
                  <a:lnTo>
                    <a:pt x="30" y="9"/>
                  </a:lnTo>
                  <a:lnTo>
                    <a:pt x="70" y="12"/>
                  </a:lnTo>
                  <a:lnTo>
                    <a:pt x="103" y="16"/>
                  </a:lnTo>
                  <a:lnTo>
                    <a:pt x="133" y="0"/>
                  </a:lnTo>
                  <a:lnTo>
                    <a:pt x="155" y="2"/>
                  </a:lnTo>
                  <a:lnTo>
                    <a:pt x="151" y="24"/>
                  </a:lnTo>
                  <a:lnTo>
                    <a:pt x="130" y="38"/>
                  </a:lnTo>
                  <a:lnTo>
                    <a:pt x="107" y="44"/>
                  </a:lnTo>
                  <a:lnTo>
                    <a:pt x="61" y="34"/>
                  </a:lnTo>
                  <a:lnTo>
                    <a:pt x="34" y="28"/>
                  </a:lnTo>
                  <a:lnTo>
                    <a:pt x="12" y="36"/>
                  </a:lnTo>
                  <a:lnTo>
                    <a:pt x="2" y="39"/>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2" name="Freeform 176"/>
            <p:cNvSpPr>
              <a:spLocks/>
            </p:cNvSpPr>
            <p:nvPr/>
          </p:nvSpPr>
          <p:spPr bwMode="auto">
            <a:xfrm>
              <a:off x="805" y="1982"/>
              <a:ext cx="8" cy="11"/>
            </a:xfrm>
            <a:custGeom>
              <a:avLst/>
              <a:gdLst>
                <a:gd name="T0" fmla="*/ 30 w 30"/>
                <a:gd name="T1" fmla="*/ 11 h 42"/>
                <a:gd name="T2" fmla="*/ 30 w 30"/>
                <a:gd name="T3" fmla="*/ 26 h 42"/>
                <a:gd name="T4" fmla="*/ 25 w 30"/>
                <a:gd name="T5" fmla="*/ 38 h 42"/>
                <a:gd name="T6" fmla="*/ 15 w 30"/>
                <a:gd name="T7" fmla="*/ 42 h 42"/>
                <a:gd name="T8" fmla="*/ 0 w 30"/>
                <a:gd name="T9" fmla="*/ 26 h 42"/>
                <a:gd name="T10" fmla="*/ 5 w 30"/>
                <a:gd name="T11" fmla="*/ 11 h 42"/>
                <a:gd name="T12" fmla="*/ 9 w 30"/>
                <a:gd name="T13" fmla="*/ 2 h 42"/>
                <a:gd name="T14" fmla="*/ 18 w 30"/>
                <a:gd name="T15" fmla="*/ 0 h 42"/>
                <a:gd name="T16" fmla="*/ 30 w 30"/>
                <a:gd name="T17" fmla="*/ 11 h 42"/>
                <a:gd name="T18" fmla="*/ 30 w 30"/>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30" y="11"/>
                  </a:moveTo>
                  <a:lnTo>
                    <a:pt x="30" y="26"/>
                  </a:lnTo>
                  <a:lnTo>
                    <a:pt x="25" y="38"/>
                  </a:lnTo>
                  <a:lnTo>
                    <a:pt x="15" y="42"/>
                  </a:lnTo>
                  <a:lnTo>
                    <a:pt x="0" y="26"/>
                  </a:lnTo>
                  <a:lnTo>
                    <a:pt x="5" y="11"/>
                  </a:lnTo>
                  <a:lnTo>
                    <a:pt x="9" y="2"/>
                  </a:lnTo>
                  <a:lnTo>
                    <a:pt x="18" y="0"/>
                  </a:lnTo>
                  <a:lnTo>
                    <a:pt x="30" y="11"/>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3" name="Freeform 177"/>
            <p:cNvSpPr>
              <a:spLocks/>
            </p:cNvSpPr>
            <p:nvPr/>
          </p:nvSpPr>
          <p:spPr bwMode="auto">
            <a:xfrm>
              <a:off x="767" y="1981"/>
              <a:ext cx="14" cy="7"/>
            </a:xfrm>
            <a:custGeom>
              <a:avLst/>
              <a:gdLst>
                <a:gd name="T0" fmla="*/ 9 w 56"/>
                <a:gd name="T1" fmla="*/ 0 h 27"/>
                <a:gd name="T2" fmla="*/ 47 w 56"/>
                <a:gd name="T3" fmla="*/ 2 h 27"/>
                <a:gd name="T4" fmla="*/ 56 w 56"/>
                <a:gd name="T5" fmla="*/ 18 h 27"/>
                <a:gd name="T6" fmla="*/ 51 w 56"/>
                <a:gd name="T7" fmla="*/ 26 h 27"/>
                <a:gd name="T8" fmla="*/ 41 w 56"/>
                <a:gd name="T9" fmla="*/ 27 h 27"/>
                <a:gd name="T10" fmla="*/ 7 w 56"/>
                <a:gd name="T11" fmla="*/ 15 h 27"/>
                <a:gd name="T12" fmla="*/ 0 w 56"/>
                <a:gd name="T13" fmla="*/ 6 h 27"/>
                <a:gd name="T14" fmla="*/ 9 w 56"/>
                <a:gd name="T15" fmla="*/ 0 h 27"/>
                <a:gd name="T16" fmla="*/ 9 w 5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7">
                  <a:moveTo>
                    <a:pt x="9" y="0"/>
                  </a:moveTo>
                  <a:lnTo>
                    <a:pt x="47" y="2"/>
                  </a:lnTo>
                  <a:lnTo>
                    <a:pt x="56" y="18"/>
                  </a:lnTo>
                  <a:lnTo>
                    <a:pt x="51" y="26"/>
                  </a:lnTo>
                  <a:lnTo>
                    <a:pt x="41" y="27"/>
                  </a:lnTo>
                  <a:lnTo>
                    <a:pt x="7" y="15"/>
                  </a:lnTo>
                  <a:lnTo>
                    <a:pt x="0" y="6"/>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4" name="Freeform 178"/>
            <p:cNvSpPr>
              <a:spLocks/>
            </p:cNvSpPr>
            <p:nvPr/>
          </p:nvSpPr>
          <p:spPr bwMode="auto">
            <a:xfrm>
              <a:off x="767" y="1974"/>
              <a:ext cx="12" cy="4"/>
            </a:xfrm>
            <a:custGeom>
              <a:avLst/>
              <a:gdLst>
                <a:gd name="T0" fmla="*/ 9 w 45"/>
                <a:gd name="T1" fmla="*/ 0 h 17"/>
                <a:gd name="T2" fmla="*/ 38 w 45"/>
                <a:gd name="T3" fmla="*/ 4 h 17"/>
                <a:gd name="T4" fmla="*/ 45 w 45"/>
                <a:gd name="T5" fmla="*/ 10 h 17"/>
                <a:gd name="T6" fmla="*/ 38 w 45"/>
                <a:gd name="T7" fmla="*/ 17 h 17"/>
                <a:gd name="T8" fmla="*/ 6 w 45"/>
                <a:gd name="T9" fmla="*/ 14 h 17"/>
                <a:gd name="T10" fmla="*/ 0 w 45"/>
                <a:gd name="T11" fmla="*/ 5 h 17"/>
                <a:gd name="T12" fmla="*/ 9 w 45"/>
                <a:gd name="T13" fmla="*/ 0 h 17"/>
                <a:gd name="T14" fmla="*/ 9 w 4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7">
                  <a:moveTo>
                    <a:pt x="9" y="0"/>
                  </a:moveTo>
                  <a:lnTo>
                    <a:pt x="38" y="4"/>
                  </a:lnTo>
                  <a:lnTo>
                    <a:pt x="45" y="10"/>
                  </a:lnTo>
                  <a:lnTo>
                    <a:pt x="38" y="17"/>
                  </a:lnTo>
                  <a:lnTo>
                    <a:pt x="6" y="14"/>
                  </a:lnTo>
                  <a:lnTo>
                    <a:pt x="0" y="5"/>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4755" name="Freeform 179"/>
            <p:cNvSpPr>
              <a:spLocks/>
            </p:cNvSpPr>
            <p:nvPr/>
          </p:nvSpPr>
          <p:spPr bwMode="auto">
            <a:xfrm>
              <a:off x="256" y="1771"/>
              <a:ext cx="99" cy="41"/>
            </a:xfrm>
            <a:custGeom>
              <a:avLst/>
              <a:gdLst>
                <a:gd name="T0" fmla="*/ 9 w 395"/>
                <a:gd name="T1" fmla="*/ 0 h 164"/>
                <a:gd name="T2" fmla="*/ 202 w 395"/>
                <a:gd name="T3" fmla="*/ 56 h 164"/>
                <a:gd name="T4" fmla="*/ 245 w 395"/>
                <a:gd name="T5" fmla="*/ 73 h 164"/>
                <a:gd name="T6" fmla="*/ 289 w 395"/>
                <a:gd name="T7" fmla="*/ 94 h 164"/>
                <a:gd name="T8" fmla="*/ 337 w 395"/>
                <a:gd name="T9" fmla="*/ 118 h 164"/>
                <a:gd name="T10" fmla="*/ 390 w 395"/>
                <a:gd name="T11" fmla="*/ 143 h 164"/>
                <a:gd name="T12" fmla="*/ 395 w 395"/>
                <a:gd name="T13" fmla="*/ 159 h 164"/>
                <a:gd name="T14" fmla="*/ 379 w 395"/>
                <a:gd name="T15" fmla="*/ 164 h 164"/>
                <a:gd name="T16" fmla="*/ 327 w 395"/>
                <a:gd name="T17" fmla="*/ 139 h 164"/>
                <a:gd name="T18" fmla="*/ 280 w 395"/>
                <a:gd name="T19" fmla="*/ 115 h 164"/>
                <a:gd name="T20" fmla="*/ 237 w 395"/>
                <a:gd name="T21" fmla="*/ 94 h 164"/>
                <a:gd name="T22" fmla="*/ 196 w 395"/>
                <a:gd name="T23" fmla="*/ 73 h 164"/>
                <a:gd name="T24" fmla="*/ 154 w 395"/>
                <a:gd name="T25" fmla="*/ 56 h 164"/>
                <a:gd name="T26" fmla="*/ 109 w 395"/>
                <a:gd name="T27" fmla="*/ 40 h 164"/>
                <a:gd name="T28" fmla="*/ 61 w 395"/>
                <a:gd name="T29" fmla="*/ 27 h 164"/>
                <a:gd name="T30" fmla="*/ 6 w 395"/>
                <a:gd name="T31" fmla="*/ 15 h 164"/>
                <a:gd name="T32" fmla="*/ 0 w 395"/>
                <a:gd name="T33" fmla="*/ 6 h 164"/>
                <a:gd name="T34" fmla="*/ 9 w 395"/>
                <a:gd name="T35" fmla="*/ 0 h 164"/>
                <a:gd name="T36" fmla="*/ 9 w 395"/>
                <a:gd name="T3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164">
                  <a:moveTo>
                    <a:pt x="9" y="0"/>
                  </a:moveTo>
                  <a:lnTo>
                    <a:pt x="202" y="56"/>
                  </a:lnTo>
                  <a:lnTo>
                    <a:pt x="245" y="73"/>
                  </a:lnTo>
                  <a:lnTo>
                    <a:pt x="289" y="94"/>
                  </a:lnTo>
                  <a:lnTo>
                    <a:pt x="337" y="118"/>
                  </a:lnTo>
                  <a:lnTo>
                    <a:pt x="390" y="143"/>
                  </a:lnTo>
                  <a:lnTo>
                    <a:pt x="395" y="159"/>
                  </a:lnTo>
                  <a:lnTo>
                    <a:pt x="379" y="164"/>
                  </a:lnTo>
                  <a:lnTo>
                    <a:pt x="327" y="139"/>
                  </a:lnTo>
                  <a:lnTo>
                    <a:pt x="280" y="115"/>
                  </a:lnTo>
                  <a:lnTo>
                    <a:pt x="237" y="94"/>
                  </a:lnTo>
                  <a:lnTo>
                    <a:pt x="196" y="73"/>
                  </a:lnTo>
                  <a:lnTo>
                    <a:pt x="154" y="56"/>
                  </a:lnTo>
                  <a:lnTo>
                    <a:pt x="109" y="40"/>
                  </a:lnTo>
                  <a:lnTo>
                    <a:pt x="61" y="27"/>
                  </a:lnTo>
                  <a:lnTo>
                    <a:pt x="6" y="15"/>
                  </a:lnTo>
                  <a:lnTo>
                    <a:pt x="0" y="6"/>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pic>
        <p:nvPicPr>
          <p:cNvPr id="24757" name="Picture 181" descr="PE0153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842963"/>
            <a:ext cx="129222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4758" name="Picture 182" descr="PE01553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3225" y="2922588"/>
            <a:ext cx="944563" cy="1585912"/>
          </a:xfrm>
          <a:prstGeom prst="rect">
            <a:avLst/>
          </a:prstGeom>
          <a:noFill/>
          <a:extLst>
            <a:ext uri="{909E8E84-426E-40DD-AFC4-6F175D3DCCD1}">
              <a14:hiddenFill xmlns:a14="http://schemas.microsoft.com/office/drawing/2010/main">
                <a:solidFill>
                  <a:srgbClr val="FFFFFF"/>
                </a:solidFill>
              </a14:hiddenFill>
            </a:ext>
          </a:extLst>
        </p:spPr>
      </p:pic>
      <p:pic>
        <p:nvPicPr>
          <p:cNvPr id="24761" name="Picture 185" descr="PE0194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9838" y="5827713"/>
            <a:ext cx="1106487" cy="1030287"/>
          </a:xfrm>
          <a:prstGeom prst="rect">
            <a:avLst/>
          </a:prstGeom>
          <a:noFill/>
          <a:extLst>
            <a:ext uri="{909E8E84-426E-40DD-AFC4-6F175D3DCCD1}">
              <a14:hiddenFill xmlns:a14="http://schemas.microsoft.com/office/drawing/2010/main">
                <a:solidFill>
                  <a:srgbClr val="FFFFFF"/>
                </a:solidFill>
              </a14:hiddenFill>
            </a:ext>
          </a:extLst>
        </p:spPr>
      </p:pic>
      <p:pic>
        <p:nvPicPr>
          <p:cNvPr id="24762" name="Picture 186" descr="PE02641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8663" y="5035550"/>
            <a:ext cx="1754187" cy="1031875"/>
          </a:xfrm>
          <a:prstGeom prst="rect">
            <a:avLst/>
          </a:prstGeom>
          <a:noFill/>
          <a:extLst>
            <a:ext uri="{909E8E84-426E-40DD-AFC4-6F175D3DCCD1}">
              <a14:hiddenFill xmlns:a14="http://schemas.microsoft.com/office/drawing/2010/main">
                <a:solidFill>
                  <a:srgbClr val="FFFFFF"/>
                </a:solidFill>
              </a14:hiddenFill>
            </a:ext>
          </a:extLst>
        </p:spPr>
      </p:pic>
      <p:sp>
        <p:nvSpPr>
          <p:cNvPr id="24763" name="AutoShape 187" descr="Stationery"/>
          <p:cNvSpPr>
            <a:spLocks noChangeArrowheads="1"/>
          </p:cNvSpPr>
          <p:nvPr/>
        </p:nvSpPr>
        <p:spPr bwMode="auto">
          <a:xfrm>
            <a:off x="3367088" y="76200"/>
            <a:ext cx="5395912" cy="485775"/>
          </a:xfrm>
          <a:prstGeom prst="bevel">
            <a:avLst>
              <a:gd name="adj" fmla="val 12500"/>
            </a:avLst>
          </a:prstGeom>
          <a:blipFill dpi="0" rotWithShape="0">
            <a:blip r:embed="rId9"/>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07504" y="3379265"/>
            <a:ext cx="892899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cs typeface="Times New Roman (Arabic)"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cs typeface="Times New Roman (Arabic)"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cs typeface="Times New Roman (Arabic)"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cs typeface="Times New Roman (Arabic)"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cs typeface="Times New Roman (Arabic)"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cs typeface="Times New Roman (Arabic)"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cs typeface="Times New Roman (Arabic)"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cs typeface="Times New Roman (Arabic)"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cs typeface="Times New Roman (Arabic)" panose="02020603050405020304" pitchFamily="18" charset="0"/>
              </a:defRPr>
            </a:lvl9pPr>
          </a:lstStyle>
          <a:p>
            <a:pPr algn="ctr">
              <a:spcBef>
                <a:spcPct val="0"/>
              </a:spcBef>
              <a:buFontTx/>
              <a:buNone/>
            </a:pPr>
            <a:r>
              <a:rPr lang="fa-IR" altLang="fa-IR" sz="5400" b="1" dirty="0">
                <a:solidFill>
                  <a:srgbClr val="FF0000"/>
                </a:solidFill>
                <a:latin typeface="Tahoma" panose="020B0604030504040204" pitchFamily="34" charset="0"/>
                <a:cs typeface="B Titr" panose="00000700000000000000" pitchFamily="2" charset="-78"/>
              </a:rPr>
              <a:t>کانال تلگرامی بانک پاور پوینت</a:t>
            </a:r>
            <a:br>
              <a:rPr lang="fa-IR" altLang="fa-IR" sz="5400" b="1" dirty="0">
                <a:solidFill>
                  <a:srgbClr val="FF0000"/>
                </a:solidFill>
                <a:latin typeface="Tahoma" panose="020B0604030504040204" pitchFamily="34" charset="0"/>
                <a:cs typeface="B Titr" panose="00000700000000000000" pitchFamily="2" charset="-78"/>
              </a:rPr>
            </a:br>
            <a:r>
              <a:rPr lang="fa-IR" altLang="fa-IR" sz="2800" b="1" dirty="0">
                <a:solidFill>
                  <a:srgbClr val="FF0000"/>
                </a:solidFill>
                <a:latin typeface="Tahoma" panose="020B0604030504040204" pitchFamily="34" charset="0"/>
                <a:cs typeface="B Titr" panose="00000700000000000000" pitchFamily="2" charset="-78"/>
              </a:rPr>
              <a:t/>
            </a:r>
            <a:br>
              <a:rPr lang="fa-IR" altLang="fa-IR" sz="2800" b="1" dirty="0">
                <a:solidFill>
                  <a:srgbClr val="FF0000"/>
                </a:solidFill>
                <a:latin typeface="Tahoma" panose="020B0604030504040204" pitchFamily="34" charset="0"/>
                <a:cs typeface="B Titr" panose="00000700000000000000" pitchFamily="2" charset="-78"/>
              </a:rPr>
            </a:br>
            <a:r>
              <a:rPr lang="en-US" altLang="fa-IR" sz="5400" b="1" dirty="0">
                <a:solidFill>
                  <a:srgbClr val="FF0000"/>
                </a:solidFill>
                <a:latin typeface="Tahoma" panose="020B0604030504040204" pitchFamily="34" charset="0"/>
                <a:cs typeface="B Titr" panose="00000700000000000000" pitchFamily="2" charset="-78"/>
              </a:rPr>
              <a:t>@</a:t>
            </a:r>
            <a:r>
              <a:rPr lang="en-US" altLang="fa-IR" sz="5400" b="1" dirty="0" err="1">
                <a:solidFill>
                  <a:srgbClr val="FF0000"/>
                </a:solidFill>
                <a:latin typeface="Tahoma" panose="020B0604030504040204" pitchFamily="34" charset="0"/>
                <a:cs typeface="B Titr" panose="00000700000000000000" pitchFamily="2" charset="-78"/>
              </a:rPr>
              <a:t>PptBank</a:t>
            </a:r>
            <a:r>
              <a:rPr lang="fa-IR" altLang="fa-IR" sz="5400" b="1" dirty="0">
                <a:solidFill>
                  <a:srgbClr val="FF0000"/>
                </a:solidFill>
                <a:latin typeface="Tahoma" panose="020B0604030504040204" pitchFamily="34" charset="0"/>
                <a:cs typeface="B Titr" panose="00000700000000000000" pitchFamily="2" charset="-78"/>
              </a:rPr>
              <a:t/>
            </a:r>
            <a:br>
              <a:rPr lang="fa-IR" altLang="fa-IR" sz="5400" b="1" dirty="0">
                <a:solidFill>
                  <a:srgbClr val="FF0000"/>
                </a:solidFill>
                <a:latin typeface="Tahoma" panose="020B0604030504040204" pitchFamily="34" charset="0"/>
                <a:cs typeface="B Titr" panose="00000700000000000000" pitchFamily="2" charset="-78"/>
              </a:rPr>
            </a:br>
            <a:r>
              <a:rPr lang="en-US" altLang="fa-IR" sz="2000" b="1" dirty="0">
                <a:solidFill>
                  <a:srgbClr val="000000"/>
                </a:solidFill>
                <a:latin typeface="Tahoma" panose="020B0604030504040204" pitchFamily="34" charset="0"/>
                <a:cs typeface="Times New Roman" panose="02020603050405020304" pitchFamily="18" charset="0"/>
              </a:rPr>
              <a:t/>
            </a:r>
            <a:br>
              <a:rPr lang="en-US" altLang="fa-IR" sz="2000" b="1" dirty="0">
                <a:solidFill>
                  <a:srgbClr val="000000"/>
                </a:solidFill>
                <a:latin typeface="Tahoma" panose="020B0604030504040204" pitchFamily="34" charset="0"/>
                <a:cs typeface="Times New Roman" panose="02020603050405020304" pitchFamily="18" charset="0"/>
              </a:rPr>
            </a:br>
            <a:r>
              <a:rPr lang="en-US" altLang="fa-IR" sz="2000" b="1" dirty="0">
                <a:solidFill>
                  <a:srgbClr val="FFFF00"/>
                </a:solidFill>
                <a:latin typeface="Tahoma" panose="020B0604030504040204" pitchFamily="34" charset="0"/>
                <a:cs typeface="Times New Roman" panose="02020603050405020304" pitchFamily="18" charset="0"/>
                <a:hlinkClick r:id="rId3"/>
              </a:rPr>
              <a:t>https://telegram.me/joinchat/CrBIZT1leC0x3lRhxgL_5g</a:t>
            </a:r>
            <a:endParaRPr lang="fa-IR" altLang="fa-IR" sz="2000" b="1" dirty="0">
              <a:solidFill>
                <a:srgbClr val="FFFF00"/>
              </a:solidFill>
              <a:latin typeface="Tahoma" panose="020B0604030504040204" pitchFamily="34" charset="0"/>
              <a:cs typeface="Times New Roman" panose="02020603050405020304" pitchFamily="18" charset="0"/>
            </a:endParaRPr>
          </a:p>
        </p:txBody>
      </p:sp>
      <p:sp>
        <p:nvSpPr>
          <p:cNvPr id="2" name="Cloud 1"/>
          <p:cNvSpPr/>
          <p:nvPr/>
        </p:nvSpPr>
        <p:spPr>
          <a:xfrm>
            <a:off x="323528" y="1489297"/>
            <a:ext cx="8712968" cy="17904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latin typeface="Titr"/>
                <a:cs typeface="B Titr" panose="00000700000000000000" pitchFamily="2" charset="-78"/>
              </a:rPr>
              <a:t>جهت پرداخت حق الزحمه تهیه این فایل</a:t>
            </a:r>
          </a:p>
          <a:p>
            <a:pPr algn="ctr"/>
            <a:endParaRPr lang="fa-IR" sz="2400" dirty="0">
              <a:latin typeface="Titr"/>
              <a:cs typeface="B Titr" panose="00000700000000000000" pitchFamily="2" charset="-78"/>
            </a:endParaRPr>
          </a:p>
          <a:p>
            <a:pPr algn="ctr"/>
            <a:r>
              <a:rPr lang="fa-IR" sz="2400" dirty="0">
                <a:latin typeface="Titr"/>
                <a:cs typeface="B Titr" panose="00000700000000000000" pitchFamily="2" charset="-78"/>
              </a:rPr>
              <a:t>لطفا کانال ما را به 5 نفر از دوستانتان معرفی نمایید</a:t>
            </a:r>
          </a:p>
        </p:txBody>
      </p:sp>
      <p:sp>
        <p:nvSpPr>
          <p:cNvPr id="3" name="Smiley Face 2"/>
          <p:cNvSpPr/>
          <p:nvPr/>
        </p:nvSpPr>
        <p:spPr>
          <a:xfrm>
            <a:off x="1140487" y="2237998"/>
            <a:ext cx="348152" cy="2486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567"/>
          </a:p>
        </p:txBody>
      </p:sp>
      <p:sp>
        <p:nvSpPr>
          <p:cNvPr id="4" name="Heart 3"/>
          <p:cNvSpPr/>
          <p:nvPr/>
        </p:nvSpPr>
        <p:spPr>
          <a:xfrm>
            <a:off x="1115616" y="2492896"/>
            <a:ext cx="397889" cy="29841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567">
              <a:solidFill>
                <a:srgbClr val="FF0000"/>
              </a:solidFill>
            </a:endParaRPr>
          </a:p>
        </p:txBody>
      </p:sp>
    </p:spTree>
    <p:extLst>
      <p:ext uri="{BB962C8B-B14F-4D97-AF65-F5344CB8AC3E}">
        <p14:creationId xmlns:p14="http://schemas.microsoft.com/office/powerpoint/2010/main" val="120226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fld id="{2AF8FC96-7D5A-4D33-B2D9-2C07ECE4583D}" type="slidenum">
              <a:rPr lang="en-US" altLang="fa-IR"/>
              <a:pPr/>
              <a:t>20</a:t>
            </a:fld>
            <a:endParaRPr lang="en-US" altLang="fa-IR"/>
          </a:p>
        </p:txBody>
      </p:sp>
      <p:sp>
        <p:nvSpPr>
          <p:cNvPr id="25604" name="AutoShape 4"/>
          <p:cNvSpPr>
            <a:spLocks noChangeArrowheads="1"/>
          </p:cNvSpPr>
          <p:nvPr/>
        </p:nvSpPr>
        <p:spPr bwMode="auto">
          <a:xfrm>
            <a:off x="2241550" y="1284288"/>
            <a:ext cx="4967288" cy="4687887"/>
          </a:xfrm>
          <a:prstGeom prst="plaque">
            <a:avLst>
              <a:gd name="adj" fmla="val 50000"/>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b="0">
                <a:solidFill>
                  <a:srgbClr val="0000FF"/>
                </a:solidFill>
                <a:cs typeface="Traffic" pitchFamily="2" charset="0"/>
              </a:rPr>
              <a:t>راهبری و مديريت</a:t>
            </a:r>
            <a:endParaRPr lang="en-US" altLang="fa-IR" b="0">
              <a:solidFill>
                <a:srgbClr val="0000FF"/>
              </a:solidFill>
              <a:cs typeface="Traffic" pitchFamily="2" charset="0"/>
            </a:endParaRPr>
          </a:p>
        </p:txBody>
      </p:sp>
      <p:sp>
        <p:nvSpPr>
          <p:cNvPr id="25605" name="AutoShape 5"/>
          <p:cNvSpPr>
            <a:spLocks noChangeArrowheads="1"/>
          </p:cNvSpPr>
          <p:nvPr/>
        </p:nvSpPr>
        <p:spPr bwMode="auto">
          <a:xfrm>
            <a:off x="5091113" y="708025"/>
            <a:ext cx="3306762" cy="273526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90758"/>
              </a:gs>
              <a:gs pos="100000">
                <a:srgbClr val="E7FF6F"/>
              </a:gs>
            </a:gsLst>
            <a:lin ang="0" scaled="1"/>
          </a:gradFill>
          <a:ln>
            <a:noFill/>
          </a:ln>
          <a:effectLst>
            <a:prstShdw prst="shdw17" dist="17961" dir="2700000">
              <a:srgbClr val="F9075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2800" b="0"/>
              <a:t>ساماندهی تعاملات</a:t>
            </a:r>
            <a:endParaRPr lang="en-US" altLang="fa-IR" sz="2800" b="0"/>
          </a:p>
        </p:txBody>
      </p:sp>
      <p:sp>
        <p:nvSpPr>
          <p:cNvPr id="25606" name="AutoShape 6"/>
          <p:cNvSpPr>
            <a:spLocks noChangeArrowheads="1"/>
          </p:cNvSpPr>
          <p:nvPr/>
        </p:nvSpPr>
        <p:spPr bwMode="auto">
          <a:xfrm>
            <a:off x="5080000" y="3859213"/>
            <a:ext cx="3306763" cy="2735262"/>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104DC8"/>
              </a:gs>
              <a:gs pos="100000">
                <a:srgbClr val="C2EE06"/>
              </a:gs>
            </a:gsLst>
            <a:lin ang="18900000" scaled="1"/>
          </a:gradFill>
          <a:ln>
            <a:noFill/>
          </a:ln>
          <a:effectLst>
            <a:prstShdw prst="shdw17" dist="17961" dir="2700000">
              <a:srgbClr val="104DC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80000"/>
              </a:lnSpc>
            </a:pPr>
            <a:r>
              <a:rPr lang="fa-IR" altLang="fa-IR" sz="2800" b="0"/>
              <a:t>يک</a:t>
            </a:r>
            <a:r>
              <a:rPr lang="ar-SA" altLang="fa-IR" sz="2800" b="0"/>
              <a:t>پارچه سازی</a:t>
            </a:r>
            <a:endParaRPr lang="en-US" altLang="fa-IR" sz="2800" b="0"/>
          </a:p>
          <a:p>
            <a:pPr>
              <a:lnSpc>
                <a:spcPct val="80000"/>
              </a:lnSpc>
            </a:pPr>
            <a:r>
              <a:rPr lang="ar-SA" altLang="fa-IR" sz="2800" b="0"/>
              <a:t> فعاليتهای لازم</a:t>
            </a:r>
          </a:p>
          <a:p>
            <a:pPr>
              <a:lnSpc>
                <a:spcPct val="80000"/>
              </a:lnSpc>
            </a:pPr>
            <a:r>
              <a:rPr lang="ar-SA" altLang="fa-IR" sz="2800" b="0"/>
              <a:t>برای</a:t>
            </a:r>
            <a:endParaRPr lang="en-US" altLang="fa-IR" sz="2800" b="0"/>
          </a:p>
          <a:p>
            <a:pPr>
              <a:lnSpc>
                <a:spcPct val="80000"/>
              </a:lnSpc>
            </a:pPr>
            <a:r>
              <a:rPr lang="ar-SA" altLang="fa-IR" sz="2800" b="0"/>
              <a:t> حرکات اصلاحی</a:t>
            </a:r>
            <a:endParaRPr lang="en-US" altLang="fa-IR" sz="2800" b="0"/>
          </a:p>
        </p:txBody>
      </p:sp>
      <p:sp>
        <p:nvSpPr>
          <p:cNvPr id="25607" name="AutoShape 7"/>
          <p:cNvSpPr>
            <a:spLocks noChangeArrowheads="1"/>
          </p:cNvSpPr>
          <p:nvPr/>
        </p:nvSpPr>
        <p:spPr bwMode="auto">
          <a:xfrm>
            <a:off x="1085850" y="3844925"/>
            <a:ext cx="3306763" cy="273526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C2EE06"/>
              </a:gs>
              <a:gs pos="100000">
                <a:srgbClr val="104DC8"/>
              </a:gs>
            </a:gsLst>
            <a:lin ang="2700000" scaled="1"/>
          </a:gradFill>
          <a:ln>
            <a:noFill/>
          </a:ln>
          <a:effectLst>
            <a:prstShdw prst="shdw17" dist="17961" dir="2700000">
              <a:srgbClr val="104DC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80000"/>
              </a:lnSpc>
            </a:pPr>
            <a:r>
              <a:rPr lang="fa-IR" altLang="fa-IR" sz="2800" b="0"/>
              <a:t>تمرکز زدايی</a:t>
            </a:r>
            <a:endParaRPr lang="en-US" altLang="fa-IR" sz="2800" b="0"/>
          </a:p>
        </p:txBody>
      </p:sp>
      <p:sp>
        <p:nvSpPr>
          <p:cNvPr id="25608" name="AutoShape 8"/>
          <p:cNvSpPr>
            <a:spLocks noChangeArrowheads="1"/>
          </p:cNvSpPr>
          <p:nvPr/>
        </p:nvSpPr>
        <p:spPr bwMode="auto">
          <a:xfrm>
            <a:off x="1017588" y="708025"/>
            <a:ext cx="3306762" cy="273526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E7FF6F"/>
              </a:gs>
              <a:gs pos="100000">
                <a:srgbClr val="F90758"/>
              </a:gs>
            </a:gsLst>
            <a:lin ang="0" scaled="1"/>
          </a:gradFill>
          <a:ln>
            <a:noFill/>
          </a:ln>
          <a:effectLst>
            <a:prstShdw prst="shdw17" dist="17961" dir="2700000">
              <a:srgbClr val="F9075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2800" b="0"/>
              <a:t>تفويض اختيار</a:t>
            </a:r>
            <a:endParaRPr lang="en-US" altLang="fa-IR" sz="2800" b="0"/>
          </a:p>
        </p:txBody>
      </p:sp>
      <p:pic>
        <p:nvPicPr>
          <p:cNvPr id="25613" name="Picture 13" descr="pe0147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85800"/>
            <a:ext cx="1154113"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25699" name="Group 99"/>
          <p:cNvGrpSpPr>
            <a:grpSpLocks/>
          </p:cNvGrpSpPr>
          <p:nvPr/>
        </p:nvGrpSpPr>
        <p:grpSpPr bwMode="auto">
          <a:xfrm>
            <a:off x="7112000" y="3352800"/>
            <a:ext cx="1803400" cy="1189038"/>
            <a:chOff x="4390" y="2272"/>
            <a:chExt cx="1136" cy="749"/>
          </a:xfrm>
        </p:grpSpPr>
        <p:sp>
          <p:nvSpPr>
            <p:cNvPr id="25617" name="Freeform 17"/>
            <p:cNvSpPr>
              <a:spLocks/>
            </p:cNvSpPr>
            <p:nvPr/>
          </p:nvSpPr>
          <p:spPr bwMode="auto">
            <a:xfrm>
              <a:off x="4390" y="2272"/>
              <a:ext cx="1136" cy="749"/>
            </a:xfrm>
            <a:custGeom>
              <a:avLst/>
              <a:gdLst>
                <a:gd name="T0" fmla="*/ 113 w 2272"/>
                <a:gd name="T1" fmla="*/ 1075 h 1498"/>
                <a:gd name="T2" fmla="*/ 169 w 2272"/>
                <a:gd name="T3" fmla="*/ 1145 h 1498"/>
                <a:gd name="T4" fmla="*/ 238 w 2272"/>
                <a:gd name="T5" fmla="*/ 1209 h 1498"/>
                <a:gd name="T6" fmla="*/ 318 w 2272"/>
                <a:gd name="T7" fmla="*/ 1269 h 1498"/>
                <a:gd name="T8" fmla="*/ 375 w 2272"/>
                <a:gd name="T9" fmla="*/ 1306 h 1498"/>
                <a:gd name="T10" fmla="*/ 425 w 2272"/>
                <a:gd name="T11" fmla="*/ 1333 h 1498"/>
                <a:gd name="T12" fmla="*/ 477 w 2272"/>
                <a:gd name="T13" fmla="*/ 1359 h 1498"/>
                <a:gd name="T14" fmla="*/ 531 w 2272"/>
                <a:gd name="T15" fmla="*/ 1383 h 1498"/>
                <a:gd name="T16" fmla="*/ 611 w 2272"/>
                <a:gd name="T17" fmla="*/ 1414 h 1498"/>
                <a:gd name="T18" fmla="*/ 705 w 2272"/>
                <a:gd name="T19" fmla="*/ 1443 h 1498"/>
                <a:gd name="T20" fmla="*/ 801 w 2272"/>
                <a:gd name="T21" fmla="*/ 1466 h 1498"/>
                <a:gd name="T22" fmla="*/ 903 w 2272"/>
                <a:gd name="T23" fmla="*/ 1482 h 1498"/>
                <a:gd name="T24" fmla="*/ 966 w 2272"/>
                <a:gd name="T25" fmla="*/ 1490 h 1498"/>
                <a:gd name="T26" fmla="*/ 1018 w 2272"/>
                <a:gd name="T27" fmla="*/ 1493 h 1498"/>
                <a:gd name="T28" fmla="*/ 1070 w 2272"/>
                <a:gd name="T29" fmla="*/ 1497 h 1498"/>
                <a:gd name="T30" fmla="*/ 1123 w 2272"/>
                <a:gd name="T31" fmla="*/ 1498 h 1498"/>
                <a:gd name="T32" fmla="*/ 1199 w 2272"/>
                <a:gd name="T33" fmla="*/ 1497 h 1498"/>
                <a:gd name="T34" fmla="*/ 1279 w 2272"/>
                <a:gd name="T35" fmla="*/ 1492 h 1498"/>
                <a:gd name="T36" fmla="*/ 1359 w 2272"/>
                <a:gd name="T37" fmla="*/ 1484 h 1498"/>
                <a:gd name="T38" fmla="*/ 1436 w 2272"/>
                <a:gd name="T39" fmla="*/ 1472 h 1498"/>
                <a:gd name="T40" fmla="*/ 1547 w 2272"/>
                <a:gd name="T41" fmla="*/ 1447 h 1498"/>
                <a:gd name="T42" fmla="*/ 1663 w 2272"/>
                <a:gd name="T43" fmla="*/ 1413 h 1498"/>
                <a:gd name="T44" fmla="*/ 1772 w 2272"/>
                <a:gd name="T45" fmla="*/ 1369 h 1498"/>
                <a:gd name="T46" fmla="*/ 1871 w 2272"/>
                <a:gd name="T47" fmla="*/ 1320 h 1498"/>
                <a:gd name="T48" fmla="*/ 1965 w 2272"/>
                <a:gd name="T49" fmla="*/ 1261 h 1498"/>
                <a:gd name="T50" fmla="*/ 2047 w 2272"/>
                <a:gd name="T51" fmla="*/ 1196 h 1498"/>
                <a:gd name="T52" fmla="*/ 2120 w 2272"/>
                <a:gd name="T53" fmla="*/ 1123 h 1498"/>
                <a:gd name="T54" fmla="*/ 2181 w 2272"/>
                <a:gd name="T55" fmla="*/ 1043 h 1498"/>
                <a:gd name="T56" fmla="*/ 2241 w 2272"/>
                <a:gd name="T57" fmla="*/ 923 h 1498"/>
                <a:gd name="T58" fmla="*/ 2271 w 2272"/>
                <a:gd name="T59" fmla="*/ 784 h 1498"/>
                <a:gd name="T60" fmla="*/ 2264 w 2272"/>
                <a:gd name="T61" fmla="*/ 656 h 1498"/>
                <a:gd name="T62" fmla="*/ 2227 w 2272"/>
                <a:gd name="T63" fmla="*/ 540 h 1498"/>
                <a:gd name="T64" fmla="*/ 2164 w 2272"/>
                <a:gd name="T65" fmla="*/ 429 h 1498"/>
                <a:gd name="T66" fmla="*/ 2076 w 2272"/>
                <a:gd name="T67" fmla="*/ 329 h 1498"/>
                <a:gd name="T68" fmla="*/ 2008 w 2272"/>
                <a:gd name="T69" fmla="*/ 269 h 1498"/>
                <a:gd name="T70" fmla="*/ 1948 w 2272"/>
                <a:gd name="T71" fmla="*/ 226 h 1498"/>
                <a:gd name="T72" fmla="*/ 1882 w 2272"/>
                <a:gd name="T73" fmla="*/ 184 h 1498"/>
                <a:gd name="T74" fmla="*/ 1811 w 2272"/>
                <a:gd name="T75" fmla="*/ 147 h 1498"/>
                <a:gd name="T76" fmla="*/ 1742 w 2272"/>
                <a:gd name="T77" fmla="*/ 116 h 1498"/>
                <a:gd name="T78" fmla="*/ 1672 w 2272"/>
                <a:gd name="T79" fmla="*/ 89 h 1498"/>
                <a:gd name="T80" fmla="*/ 1594 w 2272"/>
                <a:gd name="T81" fmla="*/ 63 h 1498"/>
                <a:gd name="T82" fmla="*/ 1512 w 2272"/>
                <a:gd name="T83" fmla="*/ 41 h 1498"/>
                <a:gd name="T84" fmla="*/ 1427 w 2272"/>
                <a:gd name="T85" fmla="*/ 24 h 1498"/>
                <a:gd name="T86" fmla="*/ 1338 w 2272"/>
                <a:gd name="T87" fmla="*/ 12 h 1498"/>
                <a:gd name="T88" fmla="*/ 1249 w 2272"/>
                <a:gd name="T89" fmla="*/ 3 h 1498"/>
                <a:gd name="T90" fmla="*/ 1160 w 2272"/>
                <a:gd name="T91" fmla="*/ 0 h 1498"/>
                <a:gd name="T92" fmla="*/ 1079 w 2272"/>
                <a:gd name="T93" fmla="*/ 1 h 1498"/>
                <a:gd name="T94" fmla="*/ 1004 w 2272"/>
                <a:gd name="T95" fmla="*/ 5 h 1498"/>
                <a:gd name="T96" fmla="*/ 930 w 2272"/>
                <a:gd name="T97" fmla="*/ 12 h 1498"/>
                <a:gd name="T98" fmla="*/ 858 w 2272"/>
                <a:gd name="T99" fmla="*/ 22 h 1498"/>
                <a:gd name="T100" fmla="*/ 722 w 2272"/>
                <a:gd name="T101" fmla="*/ 51 h 1498"/>
                <a:gd name="T102" fmla="*/ 573 w 2272"/>
                <a:gd name="T103" fmla="*/ 98 h 1498"/>
                <a:gd name="T104" fmla="*/ 438 w 2272"/>
                <a:gd name="T105" fmla="*/ 158 h 1498"/>
                <a:gd name="T106" fmla="*/ 317 w 2272"/>
                <a:gd name="T107" fmla="*/ 230 h 1498"/>
                <a:gd name="T108" fmla="*/ 244 w 2272"/>
                <a:gd name="T109" fmla="*/ 286 h 1498"/>
                <a:gd name="T110" fmla="*/ 189 w 2272"/>
                <a:gd name="T111" fmla="*/ 335 h 1498"/>
                <a:gd name="T112" fmla="*/ 140 w 2272"/>
                <a:gd name="T113" fmla="*/ 387 h 1498"/>
                <a:gd name="T114" fmla="*/ 98 w 2272"/>
                <a:gd name="T115" fmla="*/ 443 h 1498"/>
                <a:gd name="T116" fmla="*/ 36 w 2272"/>
                <a:gd name="T117" fmla="*/ 562 h 1498"/>
                <a:gd name="T118" fmla="*/ 1 w 2272"/>
                <a:gd name="T119" fmla="*/ 709 h 1498"/>
                <a:gd name="T120" fmla="*/ 12 w 2272"/>
                <a:gd name="T121" fmla="*/ 856 h 1498"/>
                <a:gd name="T122" fmla="*/ 59 w 2272"/>
                <a:gd name="T123" fmla="*/ 989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2" h="1498">
                  <a:moveTo>
                    <a:pt x="77" y="1021"/>
                  </a:moveTo>
                  <a:lnTo>
                    <a:pt x="89" y="1040"/>
                  </a:lnTo>
                  <a:lnTo>
                    <a:pt x="100" y="1058"/>
                  </a:lnTo>
                  <a:lnTo>
                    <a:pt x="113" y="1075"/>
                  </a:lnTo>
                  <a:lnTo>
                    <a:pt x="127" y="1093"/>
                  </a:lnTo>
                  <a:lnTo>
                    <a:pt x="140" y="1110"/>
                  </a:lnTo>
                  <a:lnTo>
                    <a:pt x="154" y="1127"/>
                  </a:lnTo>
                  <a:lnTo>
                    <a:pt x="169" y="1145"/>
                  </a:lnTo>
                  <a:lnTo>
                    <a:pt x="185" y="1161"/>
                  </a:lnTo>
                  <a:lnTo>
                    <a:pt x="203" y="1177"/>
                  </a:lnTo>
                  <a:lnTo>
                    <a:pt x="220" y="1193"/>
                  </a:lnTo>
                  <a:lnTo>
                    <a:pt x="238" y="1209"/>
                  </a:lnTo>
                  <a:lnTo>
                    <a:pt x="258" y="1224"/>
                  </a:lnTo>
                  <a:lnTo>
                    <a:pt x="278" y="1240"/>
                  </a:lnTo>
                  <a:lnTo>
                    <a:pt x="297" y="1255"/>
                  </a:lnTo>
                  <a:lnTo>
                    <a:pt x="318" y="1269"/>
                  </a:lnTo>
                  <a:lnTo>
                    <a:pt x="340" y="1284"/>
                  </a:lnTo>
                  <a:lnTo>
                    <a:pt x="351" y="1292"/>
                  </a:lnTo>
                  <a:lnTo>
                    <a:pt x="364" y="1299"/>
                  </a:lnTo>
                  <a:lnTo>
                    <a:pt x="375" y="1306"/>
                  </a:lnTo>
                  <a:lnTo>
                    <a:pt x="388" y="1313"/>
                  </a:lnTo>
                  <a:lnTo>
                    <a:pt x="400" y="1320"/>
                  </a:lnTo>
                  <a:lnTo>
                    <a:pt x="412" y="1326"/>
                  </a:lnTo>
                  <a:lnTo>
                    <a:pt x="425" y="1333"/>
                  </a:lnTo>
                  <a:lnTo>
                    <a:pt x="438" y="1340"/>
                  </a:lnTo>
                  <a:lnTo>
                    <a:pt x="450" y="1346"/>
                  </a:lnTo>
                  <a:lnTo>
                    <a:pt x="464" y="1353"/>
                  </a:lnTo>
                  <a:lnTo>
                    <a:pt x="477" y="1359"/>
                  </a:lnTo>
                  <a:lnTo>
                    <a:pt x="491" y="1366"/>
                  </a:lnTo>
                  <a:lnTo>
                    <a:pt x="503" y="1371"/>
                  </a:lnTo>
                  <a:lnTo>
                    <a:pt x="517" y="1377"/>
                  </a:lnTo>
                  <a:lnTo>
                    <a:pt x="531" y="1383"/>
                  </a:lnTo>
                  <a:lnTo>
                    <a:pt x="545" y="1389"/>
                  </a:lnTo>
                  <a:lnTo>
                    <a:pt x="567" y="1398"/>
                  </a:lnTo>
                  <a:lnTo>
                    <a:pt x="588" y="1406"/>
                  </a:lnTo>
                  <a:lnTo>
                    <a:pt x="611" y="1414"/>
                  </a:lnTo>
                  <a:lnTo>
                    <a:pt x="635" y="1421"/>
                  </a:lnTo>
                  <a:lnTo>
                    <a:pt x="658" y="1429"/>
                  </a:lnTo>
                  <a:lnTo>
                    <a:pt x="681" y="1436"/>
                  </a:lnTo>
                  <a:lnTo>
                    <a:pt x="705" y="1443"/>
                  </a:lnTo>
                  <a:lnTo>
                    <a:pt x="728" y="1448"/>
                  </a:lnTo>
                  <a:lnTo>
                    <a:pt x="752" y="1454"/>
                  </a:lnTo>
                  <a:lnTo>
                    <a:pt x="777" y="1460"/>
                  </a:lnTo>
                  <a:lnTo>
                    <a:pt x="801" y="1466"/>
                  </a:lnTo>
                  <a:lnTo>
                    <a:pt x="827" y="1470"/>
                  </a:lnTo>
                  <a:lnTo>
                    <a:pt x="851" y="1475"/>
                  </a:lnTo>
                  <a:lnTo>
                    <a:pt x="876" y="1478"/>
                  </a:lnTo>
                  <a:lnTo>
                    <a:pt x="903" y="1482"/>
                  </a:lnTo>
                  <a:lnTo>
                    <a:pt x="928" y="1485"/>
                  </a:lnTo>
                  <a:lnTo>
                    <a:pt x="941" y="1486"/>
                  </a:lnTo>
                  <a:lnTo>
                    <a:pt x="953" y="1488"/>
                  </a:lnTo>
                  <a:lnTo>
                    <a:pt x="966" y="1490"/>
                  </a:lnTo>
                  <a:lnTo>
                    <a:pt x="979" y="1491"/>
                  </a:lnTo>
                  <a:lnTo>
                    <a:pt x="993" y="1492"/>
                  </a:lnTo>
                  <a:lnTo>
                    <a:pt x="1005" y="1493"/>
                  </a:lnTo>
                  <a:lnTo>
                    <a:pt x="1018" y="1493"/>
                  </a:lnTo>
                  <a:lnTo>
                    <a:pt x="1031" y="1495"/>
                  </a:lnTo>
                  <a:lnTo>
                    <a:pt x="1044" y="1496"/>
                  </a:lnTo>
                  <a:lnTo>
                    <a:pt x="1057" y="1496"/>
                  </a:lnTo>
                  <a:lnTo>
                    <a:pt x="1070" y="1497"/>
                  </a:lnTo>
                  <a:lnTo>
                    <a:pt x="1084" y="1497"/>
                  </a:lnTo>
                  <a:lnTo>
                    <a:pt x="1096" y="1498"/>
                  </a:lnTo>
                  <a:lnTo>
                    <a:pt x="1110" y="1498"/>
                  </a:lnTo>
                  <a:lnTo>
                    <a:pt x="1123" y="1498"/>
                  </a:lnTo>
                  <a:lnTo>
                    <a:pt x="1137" y="1498"/>
                  </a:lnTo>
                  <a:lnTo>
                    <a:pt x="1157" y="1498"/>
                  </a:lnTo>
                  <a:lnTo>
                    <a:pt x="1178" y="1498"/>
                  </a:lnTo>
                  <a:lnTo>
                    <a:pt x="1199" y="1497"/>
                  </a:lnTo>
                  <a:lnTo>
                    <a:pt x="1218" y="1496"/>
                  </a:lnTo>
                  <a:lnTo>
                    <a:pt x="1239" y="1495"/>
                  </a:lnTo>
                  <a:lnTo>
                    <a:pt x="1260" y="1493"/>
                  </a:lnTo>
                  <a:lnTo>
                    <a:pt x="1279" y="1492"/>
                  </a:lnTo>
                  <a:lnTo>
                    <a:pt x="1299" y="1490"/>
                  </a:lnTo>
                  <a:lnTo>
                    <a:pt x="1320" y="1489"/>
                  </a:lnTo>
                  <a:lnTo>
                    <a:pt x="1339" y="1486"/>
                  </a:lnTo>
                  <a:lnTo>
                    <a:pt x="1359" y="1484"/>
                  </a:lnTo>
                  <a:lnTo>
                    <a:pt x="1378" y="1481"/>
                  </a:lnTo>
                  <a:lnTo>
                    <a:pt x="1397" y="1478"/>
                  </a:lnTo>
                  <a:lnTo>
                    <a:pt x="1416" y="1475"/>
                  </a:lnTo>
                  <a:lnTo>
                    <a:pt x="1436" y="1472"/>
                  </a:lnTo>
                  <a:lnTo>
                    <a:pt x="1454" y="1468"/>
                  </a:lnTo>
                  <a:lnTo>
                    <a:pt x="1485" y="1462"/>
                  </a:lnTo>
                  <a:lnTo>
                    <a:pt x="1517" y="1455"/>
                  </a:lnTo>
                  <a:lnTo>
                    <a:pt x="1547" y="1447"/>
                  </a:lnTo>
                  <a:lnTo>
                    <a:pt x="1576" y="1439"/>
                  </a:lnTo>
                  <a:lnTo>
                    <a:pt x="1605" y="1431"/>
                  </a:lnTo>
                  <a:lnTo>
                    <a:pt x="1634" y="1422"/>
                  </a:lnTo>
                  <a:lnTo>
                    <a:pt x="1663" y="1413"/>
                  </a:lnTo>
                  <a:lnTo>
                    <a:pt x="1690" y="1402"/>
                  </a:lnTo>
                  <a:lnTo>
                    <a:pt x="1718" y="1392"/>
                  </a:lnTo>
                  <a:lnTo>
                    <a:pt x="1746" y="1381"/>
                  </a:lnTo>
                  <a:lnTo>
                    <a:pt x="1772" y="1369"/>
                  </a:lnTo>
                  <a:lnTo>
                    <a:pt x="1798" y="1358"/>
                  </a:lnTo>
                  <a:lnTo>
                    <a:pt x="1823" y="1345"/>
                  </a:lnTo>
                  <a:lnTo>
                    <a:pt x="1847" y="1332"/>
                  </a:lnTo>
                  <a:lnTo>
                    <a:pt x="1871" y="1320"/>
                  </a:lnTo>
                  <a:lnTo>
                    <a:pt x="1895" y="1306"/>
                  </a:lnTo>
                  <a:lnTo>
                    <a:pt x="1920" y="1291"/>
                  </a:lnTo>
                  <a:lnTo>
                    <a:pt x="1943" y="1277"/>
                  </a:lnTo>
                  <a:lnTo>
                    <a:pt x="1965" y="1261"/>
                  </a:lnTo>
                  <a:lnTo>
                    <a:pt x="1986" y="1246"/>
                  </a:lnTo>
                  <a:lnTo>
                    <a:pt x="2007" y="1230"/>
                  </a:lnTo>
                  <a:lnTo>
                    <a:pt x="2028" y="1212"/>
                  </a:lnTo>
                  <a:lnTo>
                    <a:pt x="2047" y="1196"/>
                  </a:lnTo>
                  <a:lnTo>
                    <a:pt x="2066" y="1179"/>
                  </a:lnTo>
                  <a:lnTo>
                    <a:pt x="2085" y="1161"/>
                  </a:lnTo>
                  <a:lnTo>
                    <a:pt x="2103" y="1142"/>
                  </a:lnTo>
                  <a:lnTo>
                    <a:pt x="2120" y="1123"/>
                  </a:lnTo>
                  <a:lnTo>
                    <a:pt x="2137" y="1103"/>
                  </a:lnTo>
                  <a:lnTo>
                    <a:pt x="2152" y="1083"/>
                  </a:lnTo>
                  <a:lnTo>
                    <a:pt x="2167" y="1064"/>
                  </a:lnTo>
                  <a:lnTo>
                    <a:pt x="2181" y="1043"/>
                  </a:lnTo>
                  <a:lnTo>
                    <a:pt x="2194" y="1022"/>
                  </a:lnTo>
                  <a:lnTo>
                    <a:pt x="2212" y="990"/>
                  </a:lnTo>
                  <a:lnTo>
                    <a:pt x="2227" y="957"/>
                  </a:lnTo>
                  <a:lnTo>
                    <a:pt x="2241" y="923"/>
                  </a:lnTo>
                  <a:lnTo>
                    <a:pt x="2252" y="890"/>
                  </a:lnTo>
                  <a:lnTo>
                    <a:pt x="2260" y="856"/>
                  </a:lnTo>
                  <a:lnTo>
                    <a:pt x="2267" y="820"/>
                  </a:lnTo>
                  <a:lnTo>
                    <a:pt x="2271" y="784"/>
                  </a:lnTo>
                  <a:lnTo>
                    <a:pt x="2272" y="748"/>
                  </a:lnTo>
                  <a:lnTo>
                    <a:pt x="2271" y="717"/>
                  </a:lnTo>
                  <a:lnTo>
                    <a:pt x="2269" y="687"/>
                  </a:lnTo>
                  <a:lnTo>
                    <a:pt x="2264" y="656"/>
                  </a:lnTo>
                  <a:lnTo>
                    <a:pt x="2257" y="626"/>
                  </a:lnTo>
                  <a:lnTo>
                    <a:pt x="2249" y="598"/>
                  </a:lnTo>
                  <a:lnTo>
                    <a:pt x="2239" y="568"/>
                  </a:lnTo>
                  <a:lnTo>
                    <a:pt x="2227" y="540"/>
                  </a:lnTo>
                  <a:lnTo>
                    <a:pt x="2213" y="511"/>
                  </a:lnTo>
                  <a:lnTo>
                    <a:pt x="2198" y="484"/>
                  </a:lnTo>
                  <a:lnTo>
                    <a:pt x="2181" y="456"/>
                  </a:lnTo>
                  <a:lnTo>
                    <a:pt x="2164" y="429"/>
                  </a:lnTo>
                  <a:lnTo>
                    <a:pt x="2144" y="403"/>
                  </a:lnTo>
                  <a:lnTo>
                    <a:pt x="2122" y="378"/>
                  </a:lnTo>
                  <a:lnTo>
                    <a:pt x="2100" y="353"/>
                  </a:lnTo>
                  <a:lnTo>
                    <a:pt x="2076" y="329"/>
                  </a:lnTo>
                  <a:lnTo>
                    <a:pt x="2051" y="305"/>
                  </a:lnTo>
                  <a:lnTo>
                    <a:pt x="2037" y="294"/>
                  </a:lnTo>
                  <a:lnTo>
                    <a:pt x="2023" y="281"/>
                  </a:lnTo>
                  <a:lnTo>
                    <a:pt x="2008" y="269"/>
                  </a:lnTo>
                  <a:lnTo>
                    <a:pt x="1994" y="258"/>
                  </a:lnTo>
                  <a:lnTo>
                    <a:pt x="1978" y="248"/>
                  </a:lnTo>
                  <a:lnTo>
                    <a:pt x="1963" y="236"/>
                  </a:lnTo>
                  <a:lnTo>
                    <a:pt x="1948" y="226"/>
                  </a:lnTo>
                  <a:lnTo>
                    <a:pt x="1932" y="214"/>
                  </a:lnTo>
                  <a:lnTo>
                    <a:pt x="1915" y="205"/>
                  </a:lnTo>
                  <a:lnTo>
                    <a:pt x="1899" y="195"/>
                  </a:lnTo>
                  <a:lnTo>
                    <a:pt x="1882" y="184"/>
                  </a:lnTo>
                  <a:lnTo>
                    <a:pt x="1864" y="175"/>
                  </a:lnTo>
                  <a:lnTo>
                    <a:pt x="1847" y="165"/>
                  </a:lnTo>
                  <a:lnTo>
                    <a:pt x="1830" y="155"/>
                  </a:lnTo>
                  <a:lnTo>
                    <a:pt x="1811" y="147"/>
                  </a:lnTo>
                  <a:lnTo>
                    <a:pt x="1793" y="138"/>
                  </a:lnTo>
                  <a:lnTo>
                    <a:pt x="1777" y="130"/>
                  </a:lnTo>
                  <a:lnTo>
                    <a:pt x="1760" y="123"/>
                  </a:lnTo>
                  <a:lnTo>
                    <a:pt x="1742" y="116"/>
                  </a:lnTo>
                  <a:lnTo>
                    <a:pt x="1725" y="108"/>
                  </a:lnTo>
                  <a:lnTo>
                    <a:pt x="1708" y="101"/>
                  </a:lnTo>
                  <a:lnTo>
                    <a:pt x="1689" y="94"/>
                  </a:lnTo>
                  <a:lnTo>
                    <a:pt x="1672" y="89"/>
                  </a:lnTo>
                  <a:lnTo>
                    <a:pt x="1654" y="82"/>
                  </a:lnTo>
                  <a:lnTo>
                    <a:pt x="1634" y="75"/>
                  </a:lnTo>
                  <a:lnTo>
                    <a:pt x="1614" y="69"/>
                  </a:lnTo>
                  <a:lnTo>
                    <a:pt x="1594" y="63"/>
                  </a:lnTo>
                  <a:lnTo>
                    <a:pt x="1573" y="58"/>
                  </a:lnTo>
                  <a:lnTo>
                    <a:pt x="1553" y="52"/>
                  </a:lnTo>
                  <a:lnTo>
                    <a:pt x="1533" y="47"/>
                  </a:lnTo>
                  <a:lnTo>
                    <a:pt x="1512" y="41"/>
                  </a:lnTo>
                  <a:lnTo>
                    <a:pt x="1490" y="37"/>
                  </a:lnTo>
                  <a:lnTo>
                    <a:pt x="1469" y="33"/>
                  </a:lnTo>
                  <a:lnTo>
                    <a:pt x="1447" y="29"/>
                  </a:lnTo>
                  <a:lnTo>
                    <a:pt x="1427" y="24"/>
                  </a:lnTo>
                  <a:lnTo>
                    <a:pt x="1405" y="21"/>
                  </a:lnTo>
                  <a:lnTo>
                    <a:pt x="1383" y="17"/>
                  </a:lnTo>
                  <a:lnTo>
                    <a:pt x="1361" y="15"/>
                  </a:lnTo>
                  <a:lnTo>
                    <a:pt x="1338" y="12"/>
                  </a:lnTo>
                  <a:lnTo>
                    <a:pt x="1316" y="9"/>
                  </a:lnTo>
                  <a:lnTo>
                    <a:pt x="1294" y="7"/>
                  </a:lnTo>
                  <a:lnTo>
                    <a:pt x="1272" y="5"/>
                  </a:lnTo>
                  <a:lnTo>
                    <a:pt x="1249" y="3"/>
                  </a:lnTo>
                  <a:lnTo>
                    <a:pt x="1228" y="2"/>
                  </a:lnTo>
                  <a:lnTo>
                    <a:pt x="1205" y="1"/>
                  </a:lnTo>
                  <a:lnTo>
                    <a:pt x="1183" y="0"/>
                  </a:lnTo>
                  <a:lnTo>
                    <a:pt x="1160" y="0"/>
                  </a:lnTo>
                  <a:lnTo>
                    <a:pt x="1137" y="0"/>
                  </a:lnTo>
                  <a:lnTo>
                    <a:pt x="1117" y="0"/>
                  </a:lnTo>
                  <a:lnTo>
                    <a:pt x="1099" y="0"/>
                  </a:lnTo>
                  <a:lnTo>
                    <a:pt x="1079" y="1"/>
                  </a:lnTo>
                  <a:lnTo>
                    <a:pt x="1061" y="1"/>
                  </a:lnTo>
                  <a:lnTo>
                    <a:pt x="1041" y="2"/>
                  </a:lnTo>
                  <a:lnTo>
                    <a:pt x="1023" y="3"/>
                  </a:lnTo>
                  <a:lnTo>
                    <a:pt x="1004" y="5"/>
                  </a:lnTo>
                  <a:lnTo>
                    <a:pt x="986" y="6"/>
                  </a:lnTo>
                  <a:lnTo>
                    <a:pt x="967" y="8"/>
                  </a:lnTo>
                  <a:lnTo>
                    <a:pt x="949" y="9"/>
                  </a:lnTo>
                  <a:lnTo>
                    <a:pt x="930" y="12"/>
                  </a:lnTo>
                  <a:lnTo>
                    <a:pt x="912" y="14"/>
                  </a:lnTo>
                  <a:lnTo>
                    <a:pt x="895" y="16"/>
                  </a:lnTo>
                  <a:lnTo>
                    <a:pt x="876" y="20"/>
                  </a:lnTo>
                  <a:lnTo>
                    <a:pt x="858" y="22"/>
                  </a:lnTo>
                  <a:lnTo>
                    <a:pt x="841" y="25"/>
                  </a:lnTo>
                  <a:lnTo>
                    <a:pt x="800" y="33"/>
                  </a:lnTo>
                  <a:lnTo>
                    <a:pt x="761" y="41"/>
                  </a:lnTo>
                  <a:lnTo>
                    <a:pt x="722" y="51"/>
                  </a:lnTo>
                  <a:lnTo>
                    <a:pt x="684" y="61"/>
                  </a:lnTo>
                  <a:lnTo>
                    <a:pt x="646" y="73"/>
                  </a:lnTo>
                  <a:lnTo>
                    <a:pt x="609" y="85"/>
                  </a:lnTo>
                  <a:lnTo>
                    <a:pt x="573" y="98"/>
                  </a:lnTo>
                  <a:lnTo>
                    <a:pt x="538" y="112"/>
                  </a:lnTo>
                  <a:lnTo>
                    <a:pt x="503" y="127"/>
                  </a:lnTo>
                  <a:lnTo>
                    <a:pt x="470" y="142"/>
                  </a:lnTo>
                  <a:lnTo>
                    <a:pt x="438" y="158"/>
                  </a:lnTo>
                  <a:lnTo>
                    <a:pt x="406" y="175"/>
                  </a:lnTo>
                  <a:lnTo>
                    <a:pt x="375" y="192"/>
                  </a:lnTo>
                  <a:lnTo>
                    <a:pt x="345" y="211"/>
                  </a:lnTo>
                  <a:lnTo>
                    <a:pt x="317" y="230"/>
                  </a:lnTo>
                  <a:lnTo>
                    <a:pt x="289" y="250"/>
                  </a:lnTo>
                  <a:lnTo>
                    <a:pt x="274" y="261"/>
                  </a:lnTo>
                  <a:lnTo>
                    <a:pt x="259" y="273"/>
                  </a:lnTo>
                  <a:lnTo>
                    <a:pt x="244" y="286"/>
                  </a:lnTo>
                  <a:lnTo>
                    <a:pt x="229" y="297"/>
                  </a:lnTo>
                  <a:lnTo>
                    <a:pt x="215" y="310"/>
                  </a:lnTo>
                  <a:lnTo>
                    <a:pt x="203" y="322"/>
                  </a:lnTo>
                  <a:lnTo>
                    <a:pt x="189" y="335"/>
                  </a:lnTo>
                  <a:lnTo>
                    <a:pt x="176" y="348"/>
                  </a:lnTo>
                  <a:lnTo>
                    <a:pt x="164" y="360"/>
                  </a:lnTo>
                  <a:lnTo>
                    <a:pt x="152" y="374"/>
                  </a:lnTo>
                  <a:lnTo>
                    <a:pt x="140" y="387"/>
                  </a:lnTo>
                  <a:lnTo>
                    <a:pt x="129" y="401"/>
                  </a:lnTo>
                  <a:lnTo>
                    <a:pt x="119" y="415"/>
                  </a:lnTo>
                  <a:lnTo>
                    <a:pt x="108" y="428"/>
                  </a:lnTo>
                  <a:lnTo>
                    <a:pt x="98" y="443"/>
                  </a:lnTo>
                  <a:lnTo>
                    <a:pt x="89" y="457"/>
                  </a:lnTo>
                  <a:lnTo>
                    <a:pt x="68" y="492"/>
                  </a:lnTo>
                  <a:lnTo>
                    <a:pt x="51" y="526"/>
                  </a:lnTo>
                  <a:lnTo>
                    <a:pt x="36" y="562"/>
                  </a:lnTo>
                  <a:lnTo>
                    <a:pt x="23" y="598"/>
                  </a:lnTo>
                  <a:lnTo>
                    <a:pt x="13" y="634"/>
                  </a:lnTo>
                  <a:lnTo>
                    <a:pt x="6" y="671"/>
                  </a:lnTo>
                  <a:lnTo>
                    <a:pt x="1" y="709"/>
                  </a:lnTo>
                  <a:lnTo>
                    <a:pt x="0" y="748"/>
                  </a:lnTo>
                  <a:lnTo>
                    <a:pt x="1" y="784"/>
                  </a:lnTo>
                  <a:lnTo>
                    <a:pt x="5" y="820"/>
                  </a:lnTo>
                  <a:lnTo>
                    <a:pt x="12" y="856"/>
                  </a:lnTo>
                  <a:lnTo>
                    <a:pt x="20" y="890"/>
                  </a:lnTo>
                  <a:lnTo>
                    <a:pt x="30" y="923"/>
                  </a:lnTo>
                  <a:lnTo>
                    <a:pt x="44" y="957"/>
                  </a:lnTo>
                  <a:lnTo>
                    <a:pt x="59" y="989"/>
                  </a:lnTo>
                  <a:lnTo>
                    <a:pt x="77" y="102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18" name="Freeform 18"/>
            <p:cNvSpPr>
              <a:spLocks/>
            </p:cNvSpPr>
            <p:nvPr/>
          </p:nvSpPr>
          <p:spPr bwMode="auto">
            <a:xfrm>
              <a:off x="4619" y="2429"/>
              <a:ext cx="749" cy="592"/>
            </a:xfrm>
            <a:custGeom>
              <a:avLst/>
              <a:gdLst>
                <a:gd name="T0" fmla="*/ 1079 w 1498"/>
                <a:gd name="T1" fmla="*/ 779 h 1184"/>
                <a:gd name="T2" fmla="*/ 1077 w 1498"/>
                <a:gd name="T3" fmla="*/ 703 h 1184"/>
                <a:gd name="T4" fmla="*/ 1057 w 1498"/>
                <a:gd name="T5" fmla="*/ 629 h 1184"/>
                <a:gd name="T6" fmla="*/ 1023 w 1498"/>
                <a:gd name="T7" fmla="*/ 562 h 1184"/>
                <a:gd name="T8" fmla="*/ 973 w 1498"/>
                <a:gd name="T9" fmla="*/ 506 h 1184"/>
                <a:gd name="T10" fmla="*/ 913 w 1498"/>
                <a:gd name="T11" fmla="*/ 461 h 1184"/>
                <a:gd name="T12" fmla="*/ 843 w 1498"/>
                <a:gd name="T13" fmla="*/ 432 h 1184"/>
                <a:gd name="T14" fmla="*/ 768 w 1498"/>
                <a:gd name="T15" fmla="*/ 418 h 1184"/>
                <a:gd name="T16" fmla="*/ 694 w 1498"/>
                <a:gd name="T17" fmla="*/ 423 h 1184"/>
                <a:gd name="T18" fmla="*/ 621 w 1498"/>
                <a:gd name="T19" fmla="*/ 445 h 1184"/>
                <a:gd name="T20" fmla="*/ 554 w 1498"/>
                <a:gd name="T21" fmla="*/ 482 h 1184"/>
                <a:gd name="T22" fmla="*/ 499 w 1498"/>
                <a:gd name="T23" fmla="*/ 532 h 1184"/>
                <a:gd name="T24" fmla="*/ 456 w 1498"/>
                <a:gd name="T25" fmla="*/ 596 h 1184"/>
                <a:gd name="T26" fmla="*/ 429 w 1498"/>
                <a:gd name="T27" fmla="*/ 666 h 1184"/>
                <a:gd name="T28" fmla="*/ 418 w 1498"/>
                <a:gd name="T29" fmla="*/ 741 h 1184"/>
                <a:gd name="T30" fmla="*/ 425 w 1498"/>
                <a:gd name="T31" fmla="*/ 816 h 1184"/>
                <a:gd name="T32" fmla="*/ 448 w 1498"/>
                <a:gd name="T33" fmla="*/ 888 h 1184"/>
                <a:gd name="T34" fmla="*/ 115 w 1498"/>
                <a:gd name="T35" fmla="*/ 1086 h 1184"/>
                <a:gd name="T36" fmla="*/ 209 w 1498"/>
                <a:gd name="T37" fmla="*/ 1118 h 1184"/>
                <a:gd name="T38" fmla="*/ 487 w 1498"/>
                <a:gd name="T39" fmla="*/ 953 h 1184"/>
                <a:gd name="T40" fmla="*/ 303 w 1498"/>
                <a:gd name="T41" fmla="*/ 1143 h 1184"/>
                <a:gd name="T42" fmla="*/ 372 w 1498"/>
                <a:gd name="T43" fmla="*/ 1156 h 1184"/>
                <a:gd name="T44" fmla="*/ 540 w 1498"/>
                <a:gd name="T45" fmla="*/ 1007 h 1184"/>
                <a:gd name="T46" fmla="*/ 453 w 1498"/>
                <a:gd name="T47" fmla="*/ 1169 h 1184"/>
                <a:gd name="T48" fmla="*/ 504 w 1498"/>
                <a:gd name="T49" fmla="*/ 1176 h 1184"/>
                <a:gd name="T50" fmla="*/ 604 w 1498"/>
                <a:gd name="T51" fmla="*/ 1048 h 1184"/>
                <a:gd name="T52" fmla="*/ 575 w 1498"/>
                <a:gd name="T53" fmla="*/ 1181 h 1184"/>
                <a:gd name="T54" fmla="*/ 616 w 1498"/>
                <a:gd name="T55" fmla="*/ 1183 h 1184"/>
                <a:gd name="T56" fmla="*/ 675 w 1498"/>
                <a:gd name="T57" fmla="*/ 1073 h 1184"/>
                <a:gd name="T58" fmla="*/ 674 w 1498"/>
                <a:gd name="T59" fmla="*/ 1184 h 1184"/>
                <a:gd name="T60" fmla="*/ 687 w 1498"/>
                <a:gd name="T61" fmla="*/ 1184 h 1184"/>
                <a:gd name="T62" fmla="*/ 718 w 1498"/>
                <a:gd name="T63" fmla="*/ 1184 h 1184"/>
                <a:gd name="T64" fmla="*/ 750 w 1498"/>
                <a:gd name="T65" fmla="*/ 1082 h 1184"/>
                <a:gd name="T66" fmla="*/ 782 w 1498"/>
                <a:gd name="T67" fmla="*/ 1182 h 1184"/>
                <a:gd name="T68" fmla="*/ 817 w 1498"/>
                <a:gd name="T69" fmla="*/ 1178 h 1184"/>
                <a:gd name="T70" fmla="*/ 825 w 1498"/>
                <a:gd name="T71" fmla="*/ 1073 h 1184"/>
                <a:gd name="T72" fmla="*/ 881 w 1498"/>
                <a:gd name="T73" fmla="*/ 1172 h 1184"/>
                <a:gd name="T74" fmla="*/ 919 w 1498"/>
                <a:gd name="T75" fmla="*/ 1167 h 1184"/>
                <a:gd name="T76" fmla="*/ 896 w 1498"/>
                <a:gd name="T77" fmla="*/ 1048 h 1184"/>
                <a:gd name="T78" fmla="*/ 986 w 1498"/>
                <a:gd name="T79" fmla="*/ 1156 h 1184"/>
                <a:gd name="T80" fmla="*/ 1030 w 1498"/>
                <a:gd name="T81" fmla="*/ 1147 h 1184"/>
                <a:gd name="T82" fmla="*/ 958 w 1498"/>
                <a:gd name="T83" fmla="*/ 1007 h 1184"/>
                <a:gd name="T84" fmla="*/ 1103 w 1498"/>
                <a:gd name="T85" fmla="*/ 1129 h 1184"/>
                <a:gd name="T86" fmla="*/ 1161 w 1498"/>
                <a:gd name="T87" fmla="*/ 1113 h 1184"/>
                <a:gd name="T88" fmla="*/ 1011 w 1498"/>
                <a:gd name="T89" fmla="*/ 953 h 1184"/>
                <a:gd name="T90" fmla="*/ 1244 w 1498"/>
                <a:gd name="T91" fmla="*/ 1084 h 1184"/>
                <a:gd name="T92" fmla="*/ 1319 w 1498"/>
                <a:gd name="T93" fmla="*/ 1054 h 1184"/>
                <a:gd name="T94" fmla="*/ 1051 w 1498"/>
                <a:gd name="T95" fmla="*/ 888 h 1184"/>
                <a:gd name="T96" fmla="*/ 1411 w 1498"/>
                <a:gd name="T97" fmla="*/ 1007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8" h="1184">
                  <a:moveTo>
                    <a:pt x="1474" y="940"/>
                  </a:moveTo>
                  <a:lnTo>
                    <a:pt x="1074" y="816"/>
                  </a:lnTo>
                  <a:lnTo>
                    <a:pt x="1490" y="857"/>
                  </a:lnTo>
                  <a:lnTo>
                    <a:pt x="1079" y="779"/>
                  </a:lnTo>
                  <a:lnTo>
                    <a:pt x="1498" y="771"/>
                  </a:lnTo>
                  <a:lnTo>
                    <a:pt x="1080" y="741"/>
                  </a:lnTo>
                  <a:lnTo>
                    <a:pt x="1496" y="685"/>
                  </a:lnTo>
                  <a:lnTo>
                    <a:pt x="1077" y="703"/>
                  </a:lnTo>
                  <a:lnTo>
                    <a:pt x="1484" y="601"/>
                  </a:lnTo>
                  <a:lnTo>
                    <a:pt x="1069" y="666"/>
                  </a:lnTo>
                  <a:lnTo>
                    <a:pt x="1462" y="518"/>
                  </a:lnTo>
                  <a:lnTo>
                    <a:pt x="1057" y="629"/>
                  </a:lnTo>
                  <a:lnTo>
                    <a:pt x="1431" y="438"/>
                  </a:lnTo>
                  <a:lnTo>
                    <a:pt x="1042" y="596"/>
                  </a:lnTo>
                  <a:lnTo>
                    <a:pt x="1390" y="363"/>
                  </a:lnTo>
                  <a:lnTo>
                    <a:pt x="1023" y="562"/>
                  </a:lnTo>
                  <a:lnTo>
                    <a:pt x="1342" y="292"/>
                  </a:lnTo>
                  <a:lnTo>
                    <a:pt x="1000" y="532"/>
                  </a:lnTo>
                  <a:lnTo>
                    <a:pt x="1287" y="227"/>
                  </a:lnTo>
                  <a:lnTo>
                    <a:pt x="973" y="506"/>
                  </a:lnTo>
                  <a:lnTo>
                    <a:pt x="1223" y="170"/>
                  </a:lnTo>
                  <a:lnTo>
                    <a:pt x="945" y="482"/>
                  </a:lnTo>
                  <a:lnTo>
                    <a:pt x="1154" y="119"/>
                  </a:lnTo>
                  <a:lnTo>
                    <a:pt x="913" y="461"/>
                  </a:lnTo>
                  <a:lnTo>
                    <a:pt x="1079" y="77"/>
                  </a:lnTo>
                  <a:lnTo>
                    <a:pt x="879" y="445"/>
                  </a:lnTo>
                  <a:lnTo>
                    <a:pt x="1001" y="44"/>
                  </a:lnTo>
                  <a:lnTo>
                    <a:pt x="843" y="432"/>
                  </a:lnTo>
                  <a:lnTo>
                    <a:pt x="919" y="20"/>
                  </a:lnTo>
                  <a:lnTo>
                    <a:pt x="806" y="423"/>
                  </a:lnTo>
                  <a:lnTo>
                    <a:pt x="835" y="5"/>
                  </a:lnTo>
                  <a:lnTo>
                    <a:pt x="768" y="418"/>
                  </a:lnTo>
                  <a:lnTo>
                    <a:pt x="750" y="0"/>
                  </a:lnTo>
                  <a:lnTo>
                    <a:pt x="730" y="418"/>
                  </a:lnTo>
                  <a:lnTo>
                    <a:pt x="664" y="5"/>
                  </a:lnTo>
                  <a:lnTo>
                    <a:pt x="694" y="423"/>
                  </a:lnTo>
                  <a:lnTo>
                    <a:pt x="580" y="20"/>
                  </a:lnTo>
                  <a:lnTo>
                    <a:pt x="657" y="432"/>
                  </a:lnTo>
                  <a:lnTo>
                    <a:pt x="498" y="44"/>
                  </a:lnTo>
                  <a:lnTo>
                    <a:pt x="621" y="445"/>
                  </a:lnTo>
                  <a:lnTo>
                    <a:pt x="418" y="77"/>
                  </a:lnTo>
                  <a:lnTo>
                    <a:pt x="586" y="461"/>
                  </a:lnTo>
                  <a:lnTo>
                    <a:pt x="345" y="120"/>
                  </a:lnTo>
                  <a:lnTo>
                    <a:pt x="554" y="482"/>
                  </a:lnTo>
                  <a:lnTo>
                    <a:pt x="274" y="170"/>
                  </a:lnTo>
                  <a:lnTo>
                    <a:pt x="525" y="506"/>
                  </a:lnTo>
                  <a:lnTo>
                    <a:pt x="212" y="228"/>
                  </a:lnTo>
                  <a:lnTo>
                    <a:pt x="499" y="532"/>
                  </a:lnTo>
                  <a:lnTo>
                    <a:pt x="156" y="293"/>
                  </a:lnTo>
                  <a:lnTo>
                    <a:pt x="476" y="563"/>
                  </a:lnTo>
                  <a:lnTo>
                    <a:pt x="107" y="363"/>
                  </a:lnTo>
                  <a:lnTo>
                    <a:pt x="456" y="596"/>
                  </a:lnTo>
                  <a:lnTo>
                    <a:pt x="67" y="439"/>
                  </a:lnTo>
                  <a:lnTo>
                    <a:pt x="440" y="630"/>
                  </a:lnTo>
                  <a:lnTo>
                    <a:pt x="37" y="518"/>
                  </a:lnTo>
                  <a:lnTo>
                    <a:pt x="429" y="666"/>
                  </a:lnTo>
                  <a:lnTo>
                    <a:pt x="15" y="601"/>
                  </a:lnTo>
                  <a:lnTo>
                    <a:pt x="422" y="703"/>
                  </a:lnTo>
                  <a:lnTo>
                    <a:pt x="6" y="706"/>
                  </a:lnTo>
                  <a:lnTo>
                    <a:pt x="418" y="741"/>
                  </a:lnTo>
                  <a:lnTo>
                    <a:pt x="0" y="772"/>
                  </a:lnTo>
                  <a:lnTo>
                    <a:pt x="419" y="779"/>
                  </a:lnTo>
                  <a:lnTo>
                    <a:pt x="7" y="857"/>
                  </a:lnTo>
                  <a:lnTo>
                    <a:pt x="425" y="816"/>
                  </a:lnTo>
                  <a:lnTo>
                    <a:pt x="24" y="941"/>
                  </a:lnTo>
                  <a:lnTo>
                    <a:pt x="434" y="852"/>
                  </a:lnTo>
                  <a:lnTo>
                    <a:pt x="51" y="1023"/>
                  </a:lnTo>
                  <a:lnTo>
                    <a:pt x="448" y="888"/>
                  </a:lnTo>
                  <a:lnTo>
                    <a:pt x="113" y="1085"/>
                  </a:lnTo>
                  <a:lnTo>
                    <a:pt x="114" y="1085"/>
                  </a:lnTo>
                  <a:lnTo>
                    <a:pt x="115" y="1085"/>
                  </a:lnTo>
                  <a:lnTo>
                    <a:pt x="115" y="1086"/>
                  </a:lnTo>
                  <a:lnTo>
                    <a:pt x="117" y="1086"/>
                  </a:lnTo>
                  <a:lnTo>
                    <a:pt x="466" y="921"/>
                  </a:lnTo>
                  <a:lnTo>
                    <a:pt x="206" y="1117"/>
                  </a:lnTo>
                  <a:lnTo>
                    <a:pt x="209" y="1118"/>
                  </a:lnTo>
                  <a:lnTo>
                    <a:pt x="212" y="1118"/>
                  </a:lnTo>
                  <a:lnTo>
                    <a:pt x="215" y="1118"/>
                  </a:lnTo>
                  <a:lnTo>
                    <a:pt x="217" y="1120"/>
                  </a:lnTo>
                  <a:lnTo>
                    <a:pt x="487" y="953"/>
                  </a:lnTo>
                  <a:lnTo>
                    <a:pt x="291" y="1139"/>
                  </a:lnTo>
                  <a:lnTo>
                    <a:pt x="295" y="1140"/>
                  </a:lnTo>
                  <a:lnTo>
                    <a:pt x="299" y="1141"/>
                  </a:lnTo>
                  <a:lnTo>
                    <a:pt x="303" y="1143"/>
                  </a:lnTo>
                  <a:lnTo>
                    <a:pt x="307" y="1144"/>
                  </a:lnTo>
                  <a:lnTo>
                    <a:pt x="512" y="981"/>
                  </a:lnTo>
                  <a:lnTo>
                    <a:pt x="367" y="1155"/>
                  </a:lnTo>
                  <a:lnTo>
                    <a:pt x="372" y="1156"/>
                  </a:lnTo>
                  <a:lnTo>
                    <a:pt x="377" y="1158"/>
                  </a:lnTo>
                  <a:lnTo>
                    <a:pt x="383" y="1159"/>
                  </a:lnTo>
                  <a:lnTo>
                    <a:pt x="387" y="1160"/>
                  </a:lnTo>
                  <a:lnTo>
                    <a:pt x="540" y="1007"/>
                  </a:lnTo>
                  <a:lnTo>
                    <a:pt x="434" y="1167"/>
                  </a:lnTo>
                  <a:lnTo>
                    <a:pt x="440" y="1168"/>
                  </a:lnTo>
                  <a:lnTo>
                    <a:pt x="447" y="1168"/>
                  </a:lnTo>
                  <a:lnTo>
                    <a:pt x="453" y="1169"/>
                  </a:lnTo>
                  <a:lnTo>
                    <a:pt x="459" y="1170"/>
                  </a:lnTo>
                  <a:lnTo>
                    <a:pt x="570" y="1029"/>
                  </a:lnTo>
                  <a:lnTo>
                    <a:pt x="497" y="1175"/>
                  </a:lnTo>
                  <a:lnTo>
                    <a:pt x="504" y="1176"/>
                  </a:lnTo>
                  <a:lnTo>
                    <a:pt x="510" y="1176"/>
                  </a:lnTo>
                  <a:lnTo>
                    <a:pt x="516" y="1176"/>
                  </a:lnTo>
                  <a:lnTo>
                    <a:pt x="523" y="1177"/>
                  </a:lnTo>
                  <a:lnTo>
                    <a:pt x="604" y="1048"/>
                  </a:lnTo>
                  <a:lnTo>
                    <a:pt x="554" y="1179"/>
                  </a:lnTo>
                  <a:lnTo>
                    <a:pt x="561" y="1181"/>
                  </a:lnTo>
                  <a:lnTo>
                    <a:pt x="568" y="1181"/>
                  </a:lnTo>
                  <a:lnTo>
                    <a:pt x="575" y="1181"/>
                  </a:lnTo>
                  <a:lnTo>
                    <a:pt x="582" y="1182"/>
                  </a:lnTo>
                  <a:lnTo>
                    <a:pt x="638" y="1062"/>
                  </a:lnTo>
                  <a:lnTo>
                    <a:pt x="609" y="1183"/>
                  </a:lnTo>
                  <a:lnTo>
                    <a:pt x="616" y="1183"/>
                  </a:lnTo>
                  <a:lnTo>
                    <a:pt x="623" y="1183"/>
                  </a:lnTo>
                  <a:lnTo>
                    <a:pt x="630" y="1184"/>
                  </a:lnTo>
                  <a:lnTo>
                    <a:pt x="637" y="1184"/>
                  </a:lnTo>
                  <a:lnTo>
                    <a:pt x="675" y="1073"/>
                  </a:lnTo>
                  <a:lnTo>
                    <a:pt x="661" y="1184"/>
                  </a:lnTo>
                  <a:lnTo>
                    <a:pt x="666" y="1184"/>
                  </a:lnTo>
                  <a:lnTo>
                    <a:pt x="671" y="1184"/>
                  </a:lnTo>
                  <a:lnTo>
                    <a:pt x="674" y="1184"/>
                  </a:lnTo>
                  <a:lnTo>
                    <a:pt x="679" y="1184"/>
                  </a:lnTo>
                  <a:lnTo>
                    <a:pt x="681" y="1184"/>
                  </a:lnTo>
                  <a:lnTo>
                    <a:pt x="684" y="1184"/>
                  </a:lnTo>
                  <a:lnTo>
                    <a:pt x="687" y="1184"/>
                  </a:lnTo>
                  <a:lnTo>
                    <a:pt x="689" y="1184"/>
                  </a:lnTo>
                  <a:lnTo>
                    <a:pt x="712" y="1079"/>
                  </a:lnTo>
                  <a:lnTo>
                    <a:pt x="711" y="1184"/>
                  </a:lnTo>
                  <a:lnTo>
                    <a:pt x="718" y="1184"/>
                  </a:lnTo>
                  <a:lnTo>
                    <a:pt x="726" y="1184"/>
                  </a:lnTo>
                  <a:lnTo>
                    <a:pt x="733" y="1184"/>
                  </a:lnTo>
                  <a:lnTo>
                    <a:pt x="740" y="1183"/>
                  </a:lnTo>
                  <a:lnTo>
                    <a:pt x="750" y="1082"/>
                  </a:lnTo>
                  <a:lnTo>
                    <a:pt x="760" y="1182"/>
                  </a:lnTo>
                  <a:lnTo>
                    <a:pt x="767" y="1182"/>
                  </a:lnTo>
                  <a:lnTo>
                    <a:pt x="775" y="1182"/>
                  </a:lnTo>
                  <a:lnTo>
                    <a:pt x="782" y="1182"/>
                  </a:lnTo>
                  <a:lnTo>
                    <a:pt x="789" y="1181"/>
                  </a:lnTo>
                  <a:lnTo>
                    <a:pt x="788" y="1079"/>
                  </a:lnTo>
                  <a:lnTo>
                    <a:pt x="810" y="1179"/>
                  </a:lnTo>
                  <a:lnTo>
                    <a:pt x="817" y="1178"/>
                  </a:lnTo>
                  <a:lnTo>
                    <a:pt x="824" y="1178"/>
                  </a:lnTo>
                  <a:lnTo>
                    <a:pt x="831" y="1177"/>
                  </a:lnTo>
                  <a:lnTo>
                    <a:pt x="839" y="1177"/>
                  </a:lnTo>
                  <a:lnTo>
                    <a:pt x="825" y="1073"/>
                  </a:lnTo>
                  <a:lnTo>
                    <a:pt x="861" y="1175"/>
                  </a:lnTo>
                  <a:lnTo>
                    <a:pt x="867" y="1174"/>
                  </a:lnTo>
                  <a:lnTo>
                    <a:pt x="874" y="1172"/>
                  </a:lnTo>
                  <a:lnTo>
                    <a:pt x="881" y="1172"/>
                  </a:lnTo>
                  <a:lnTo>
                    <a:pt x="888" y="1171"/>
                  </a:lnTo>
                  <a:lnTo>
                    <a:pt x="862" y="1062"/>
                  </a:lnTo>
                  <a:lnTo>
                    <a:pt x="912" y="1168"/>
                  </a:lnTo>
                  <a:lnTo>
                    <a:pt x="919" y="1167"/>
                  </a:lnTo>
                  <a:lnTo>
                    <a:pt x="926" y="1166"/>
                  </a:lnTo>
                  <a:lnTo>
                    <a:pt x="933" y="1166"/>
                  </a:lnTo>
                  <a:lnTo>
                    <a:pt x="940" y="1164"/>
                  </a:lnTo>
                  <a:lnTo>
                    <a:pt x="896" y="1048"/>
                  </a:lnTo>
                  <a:lnTo>
                    <a:pt x="965" y="1160"/>
                  </a:lnTo>
                  <a:lnTo>
                    <a:pt x="972" y="1159"/>
                  </a:lnTo>
                  <a:lnTo>
                    <a:pt x="979" y="1158"/>
                  </a:lnTo>
                  <a:lnTo>
                    <a:pt x="986" y="1156"/>
                  </a:lnTo>
                  <a:lnTo>
                    <a:pt x="992" y="1155"/>
                  </a:lnTo>
                  <a:lnTo>
                    <a:pt x="930" y="1029"/>
                  </a:lnTo>
                  <a:lnTo>
                    <a:pt x="1024" y="1148"/>
                  </a:lnTo>
                  <a:lnTo>
                    <a:pt x="1030" y="1147"/>
                  </a:lnTo>
                  <a:lnTo>
                    <a:pt x="1037" y="1146"/>
                  </a:lnTo>
                  <a:lnTo>
                    <a:pt x="1042" y="1145"/>
                  </a:lnTo>
                  <a:lnTo>
                    <a:pt x="1049" y="1144"/>
                  </a:lnTo>
                  <a:lnTo>
                    <a:pt x="958" y="1007"/>
                  </a:lnTo>
                  <a:lnTo>
                    <a:pt x="1086" y="1134"/>
                  </a:lnTo>
                  <a:lnTo>
                    <a:pt x="1092" y="1132"/>
                  </a:lnTo>
                  <a:lnTo>
                    <a:pt x="1098" y="1131"/>
                  </a:lnTo>
                  <a:lnTo>
                    <a:pt x="1103" y="1129"/>
                  </a:lnTo>
                  <a:lnTo>
                    <a:pt x="1109" y="1128"/>
                  </a:lnTo>
                  <a:lnTo>
                    <a:pt x="987" y="981"/>
                  </a:lnTo>
                  <a:lnTo>
                    <a:pt x="1155" y="1115"/>
                  </a:lnTo>
                  <a:lnTo>
                    <a:pt x="1161" y="1113"/>
                  </a:lnTo>
                  <a:lnTo>
                    <a:pt x="1166" y="1111"/>
                  </a:lnTo>
                  <a:lnTo>
                    <a:pt x="1171" y="1109"/>
                  </a:lnTo>
                  <a:lnTo>
                    <a:pt x="1176" y="1108"/>
                  </a:lnTo>
                  <a:lnTo>
                    <a:pt x="1011" y="953"/>
                  </a:lnTo>
                  <a:lnTo>
                    <a:pt x="1232" y="1088"/>
                  </a:lnTo>
                  <a:lnTo>
                    <a:pt x="1236" y="1087"/>
                  </a:lnTo>
                  <a:lnTo>
                    <a:pt x="1241" y="1086"/>
                  </a:lnTo>
                  <a:lnTo>
                    <a:pt x="1244" y="1084"/>
                  </a:lnTo>
                  <a:lnTo>
                    <a:pt x="1247" y="1083"/>
                  </a:lnTo>
                  <a:lnTo>
                    <a:pt x="1033" y="921"/>
                  </a:lnTo>
                  <a:lnTo>
                    <a:pt x="1317" y="1055"/>
                  </a:lnTo>
                  <a:lnTo>
                    <a:pt x="1319" y="1054"/>
                  </a:lnTo>
                  <a:lnTo>
                    <a:pt x="1322" y="1052"/>
                  </a:lnTo>
                  <a:lnTo>
                    <a:pt x="1325" y="1050"/>
                  </a:lnTo>
                  <a:lnTo>
                    <a:pt x="1327" y="1049"/>
                  </a:lnTo>
                  <a:lnTo>
                    <a:pt x="1051" y="888"/>
                  </a:lnTo>
                  <a:lnTo>
                    <a:pt x="1409" y="1009"/>
                  </a:lnTo>
                  <a:lnTo>
                    <a:pt x="1410" y="1008"/>
                  </a:lnTo>
                  <a:lnTo>
                    <a:pt x="1411" y="1008"/>
                  </a:lnTo>
                  <a:lnTo>
                    <a:pt x="1411" y="1007"/>
                  </a:lnTo>
                  <a:lnTo>
                    <a:pt x="1412" y="1007"/>
                  </a:lnTo>
                  <a:lnTo>
                    <a:pt x="1064" y="852"/>
                  </a:lnTo>
                  <a:lnTo>
                    <a:pt x="1474" y="94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19" name="Freeform 19"/>
            <p:cNvSpPr>
              <a:spLocks/>
            </p:cNvSpPr>
            <p:nvPr/>
          </p:nvSpPr>
          <p:spPr bwMode="auto">
            <a:xfrm>
              <a:off x="5200" y="2636"/>
              <a:ext cx="302" cy="303"/>
            </a:xfrm>
            <a:custGeom>
              <a:avLst/>
              <a:gdLst>
                <a:gd name="T0" fmla="*/ 439 w 606"/>
                <a:gd name="T1" fmla="*/ 15 h 605"/>
                <a:gd name="T2" fmla="*/ 203 w 606"/>
                <a:gd name="T3" fmla="*/ 0 h 605"/>
                <a:gd name="T4" fmla="*/ 50 w 606"/>
                <a:gd name="T5" fmla="*/ 25 h 605"/>
                <a:gd name="T6" fmla="*/ 0 w 606"/>
                <a:gd name="T7" fmla="*/ 133 h 605"/>
                <a:gd name="T8" fmla="*/ 30 w 606"/>
                <a:gd name="T9" fmla="*/ 579 h 605"/>
                <a:gd name="T10" fmla="*/ 226 w 606"/>
                <a:gd name="T11" fmla="*/ 605 h 605"/>
                <a:gd name="T12" fmla="*/ 259 w 606"/>
                <a:gd name="T13" fmla="*/ 587 h 605"/>
                <a:gd name="T14" fmla="*/ 290 w 606"/>
                <a:gd name="T15" fmla="*/ 569 h 605"/>
                <a:gd name="T16" fmla="*/ 321 w 606"/>
                <a:gd name="T17" fmla="*/ 549 h 605"/>
                <a:gd name="T18" fmla="*/ 351 w 606"/>
                <a:gd name="T19" fmla="*/ 528 h 605"/>
                <a:gd name="T20" fmla="*/ 380 w 606"/>
                <a:gd name="T21" fmla="*/ 508 h 605"/>
                <a:gd name="T22" fmla="*/ 407 w 606"/>
                <a:gd name="T23" fmla="*/ 486 h 605"/>
                <a:gd name="T24" fmla="*/ 433 w 606"/>
                <a:gd name="T25" fmla="*/ 463 h 605"/>
                <a:gd name="T26" fmla="*/ 457 w 606"/>
                <a:gd name="T27" fmla="*/ 440 h 605"/>
                <a:gd name="T28" fmla="*/ 481 w 606"/>
                <a:gd name="T29" fmla="*/ 417 h 605"/>
                <a:gd name="T30" fmla="*/ 503 w 606"/>
                <a:gd name="T31" fmla="*/ 392 h 605"/>
                <a:gd name="T32" fmla="*/ 524 w 606"/>
                <a:gd name="T33" fmla="*/ 367 h 605"/>
                <a:gd name="T34" fmla="*/ 544 w 606"/>
                <a:gd name="T35" fmla="*/ 342 h 605"/>
                <a:gd name="T36" fmla="*/ 561 w 606"/>
                <a:gd name="T37" fmla="*/ 315 h 605"/>
                <a:gd name="T38" fmla="*/ 578 w 606"/>
                <a:gd name="T39" fmla="*/ 289 h 605"/>
                <a:gd name="T40" fmla="*/ 592 w 606"/>
                <a:gd name="T41" fmla="*/ 262 h 605"/>
                <a:gd name="T42" fmla="*/ 606 w 606"/>
                <a:gd name="T43" fmla="*/ 235 h 605"/>
                <a:gd name="T44" fmla="*/ 606 w 606"/>
                <a:gd name="T45" fmla="*/ 154 h 605"/>
                <a:gd name="T46" fmla="*/ 439 w 606"/>
                <a:gd name="T47" fmla="*/ 1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6" h="605">
                  <a:moveTo>
                    <a:pt x="439" y="15"/>
                  </a:moveTo>
                  <a:lnTo>
                    <a:pt x="203" y="0"/>
                  </a:lnTo>
                  <a:lnTo>
                    <a:pt x="50" y="25"/>
                  </a:lnTo>
                  <a:lnTo>
                    <a:pt x="0" y="133"/>
                  </a:lnTo>
                  <a:lnTo>
                    <a:pt x="30" y="579"/>
                  </a:lnTo>
                  <a:lnTo>
                    <a:pt x="226" y="605"/>
                  </a:lnTo>
                  <a:lnTo>
                    <a:pt x="259" y="587"/>
                  </a:lnTo>
                  <a:lnTo>
                    <a:pt x="290" y="569"/>
                  </a:lnTo>
                  <a:lnTo>
                    <a:pt x="321" y="549"/>
                  </a:lnTo>
                  <a:lnTo>
                    <a:pt x="351" y="528"/>
                  </a:lnTo>
                  <a:lnTo>
                    <a:pt x="380" y="508"/>
                  </a:lnTo>
                  <a:lnTo>
                    <a:pt x="407" y="486"/>
                  </a:lnTo>
                  <a:lnTo>
                    <a:pt x="433" y="463"/>
                  </a:lnTo>
                  <a:lnTo>
                    <a:pt x="457" y="440"/>
                  </a:lnTo>
                  <a:lnTo>
                    <a:pt x="481" y="417"/>
                  </a:lnTo>
                  <a:lnTo>
                    <a:pt x="503" y="392"/>
                  </a:lnTo>
                  <a:lnTo>
                    <a:pt x="524" y="367"/>
                  </a:lnTo>
                  <a:lnTo>
                    <a:pt x="544" y="342"/>
                  </a:lnTo>
                  <a:lnTo>
                    <a:pt x="561" y="315"/>
                  </a:lnTo>
                  <a:lnTo>
                    <a:pt x="578" y="289"/>
                  </a:lnTo>
                  <a:lnTo>
                    <a:pt x="592" y="262"/>
                  </a:lnTo>
                  <a:lnTo>
                    <a:pt x="606" y="235"/>
                  </a:lnTo>
                  <a:lnTo>
                    <a:pt x="606" y="154"/>
                  </a:lnTo>
                  <a:lnTo>
                    <a:pt x="439"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0" name="Freeform 20"/>
            <p:cNvSpPr>
              <a:spLocks/>
            </p:cNvSpPr>
            <p:nvPr/>
          </p:nvSpPr>
          <p:spPr bwMode="auto">
            <a:xfrm>
              <a:off x="5057" y="2649"/>
              <a:ext cx="206" cy="132"/>
            </a:xfrm>
            <a:custGeom>
              <a:avLst/>
              <a:gdLst>
                <a:gd name="T0" fmla="*/ 336 w 413"/>
                <a:gd name="T1" fmla="*/ 0 h 264"/>
                <a:gd name="T2" fmla="*/ 151 w 413"/>
                <a:gd name="T3" fmla="*/ 180 h 264"/>
                <a:gd name="T4" fmla="*/ 0 w 413"/>
                <a:gd name="T5" fmla="*/ 169 h 264"/>
                <a:gd name="T6" fmla="*/ 4 w 413"/>
                <a:gd name="T7" fmla="*/ 250 h 264"/>
                <a:gd name="T8" fmla="*/ 187 w 413"/>
                <a:gd name="T9" fmla="*/ 264 h 264"/>
                <a:gd name="T10" fmla="*/ 413 w 413"/>
                <a:gd name="T11" fmla="*/ 167 h 264"/>
                <a:gd name="T12" fmla="*/ 336 w 413"/>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413" h="264">
                  <a:moveTo>
                    <a:pt x="336" y="0"/>
                  </a:moveTo>
                  <a:lnTo>
                    <a:pt x="151" y="180"/>
                  </a:lnTo>
                  <a:lnTo>
                    <a:pt x="0" y="169"/>
                  </a:lnTo>
                  <a:lnTo>
                    <a:pt x="4" y="250"/>
                  </a:lnTo>
                  <a:lnTo>
                    <a:pt x="187" y="264"/>
                  </a:lnTo>
                  <a:lnTo>
                    <a:pt x="413" y="167"/>
                  </a:lnTo>
                  <a:lnTo>
                    <a:pt x="33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1" name="Freeform 21"/>
            <p:cNvSpPr>
              <a:spLocks/>
            </p:cNvSpPr>
            <p:nvPr/>
          </p:nvSpPr>
          <p:spPr bwMode="auto">
            <a:xfrm>
              <a:off x="4839" y="2621"/>
              <a:ext cx="229" cy="277"/>
            </a:xfrm>
            <a:custGeom>
              <a:avLst/>
              <a:gdLst>
                <a:gd name="T0" fmla="*/ 146 w 457"/>
                <a:gd name="T1" fmla="*/ 555 h 555"/>
                <a:gd name="T2" fmla="*/ 362 w 457"/>
                <a:gd name="T3" fmla="*/ 420 h 555"/>
                <a:gd name="T4" fmla="*/ 457 w 457"/>
                <a:gd name="T5" fmla="*/ 37 h 555"/>
                <a:gd name="T6" fmla="*/ 296 w 457"/>
                <a:gd name="T7" fmla="*/ 0 h 555"/>
                <a:gd name="T8" fmla="*/ 0 w 457"/>
                <a:gd name="T9" fmla="*/ 46 h 555"/>
                <a:gd name="T10" fmla="*/ 67 w 457"/>
                <a:gd name="T11" fmla="*/ 466 h 555"/>
                <a:gd name="T12" fmla="*/ 146 w 457"/>
                <a:gd name="T13" fmla="*/ 555 h 555"/>
              </a:gdLst>
              <a:ahLst/>
              <a:cxnLst>
                <a:cxn ang="0">
                  <a:pos x="T0" y="T1"/>
                </a:cxn>
                <a:cxn ang="0">
                  <a:pos x="T2" y="T3"/>
                </a:cxn>
                <a:cxn ang="0">
                  <a:pos x="T4" y="T5"/>
                </a:cxn>
                <a:cxn ang="0">
                  <a:pos x="T6" y="T7"/>
                </a:cxn>
                <a:cxn ang="0">
                  <a:pos x="T8" y="T9"/>
                </a:cxn>
                <a:cxn ang="0">
                  <a:pos x="T10" y="T11"/>
                </a:cxn>
                <a:cxn ang="0">
                  <a:pos x="T12" y="T13"/>
                </a:cxn>
              </a:cxnLst>
              <a:rect l="0" t="0" r="r" b="b"/>
              <a:pathLst>
                <a:path w="457" h="555">
                  <a:moveTo>
                    <a:pt x="146" y="555"/>
                  </a:moveTo>
                  <a:lnTo>
                    <a:pt x="362" y="420"/>
                  </a:lnTo>
                  <a:lnTo>
                    <a:pt x="457" y="37"/>
                  </a:lnTo>
                  <a:lnTo>
                    <a:pt x="296" y="0"/>
                  </a:lnTo>
                  <a:lnTo>
                    <a:pt x="0" y="46"/>
                  </a:lnTo>
                  <a:lnTo>
                    <a:pt x="67" y="466"/>
                  </a:lnTo>
                  <a:lnTo>
                    <a:pt x="146" y="55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2" name="Freeform 22"/>
            <p:cNvSpPr>
              <a:spLocks/>
            </p:cNvSpPr>
            <p:nvPr/>
          </p:nvSpPr>
          <p:spPr bwMode="auto">
            <a:xfrm>
              <a:off x="4877" y="2639"/>
              <a:ext cx="226" cy="259"/>
            </a:xfrm>
            <a:custGeom>
              <a:avLst/>
              <a:gdLst>
                <a:gd name="T0" fmla="*/ 454 w 454"/>
                <a:gd name="T1" fmla="*/ 458 h 518"/>
                <a:gd name="T2" fmla="*/ 382 w 454"/>
                <a:gd name="T3" fmla="*/ 0 h 518"/>
                <a:gd name="T4" fmla="*/ 0 w 454"/>
                <a:gd name="T5" fmla="*/ 59 h 518"/>
                <a:gd name="T6" fmla="*/ 71 w 454"/>
                <a:gd name="T7" fmla="*/ 518 h 518"/>
                <a:gd name="T8" fmla="*/ 454 w 454"/>
                <a:gd name="T9" fmla="*/ 458 h 518"/>
              </a:gdLst>
              <a:ahLst/>
              <a:cxnLst>
                <a:cxn ang="0">
                  <a:pos x="T0" y="T1"/>
                </a:cxn>
                <a:cxn ang="0">
                  <a:pos x="T2" y="T3"/>
                </a:cxn>
                <a:cxn ang="0">
                  <a:pos x="T4" y="T5"/>
                </a:cxn>
                <a:cxn ang="0">
                  <a:pos x="T6" y="T7"/>
                </a:cxn>
                <a:cxn ang="0">
                  <a:pos x="T8" y="T9"/>
                </a:cxn>
              </a:cxnLst>
              <a:rect l="0" t="0" r="r" b="b"/>
              <a:pathLst>
                <a:path w="454" h="518">
                  <a:moveTo>
                    <a:pt x="454" y="458"/>
                  </a:moveTo>
                  <a:lnTo>
                    <a:pt x="382" y="0"/>
                  </a:lnTo>
                  <a:lnTo>
                    <a:pt x="0" y="59"/>
                  </a:lnTo>
                  <a:lnTo>
                    <a:pt x="71" y="518"/>
                  </a:lnTo>
                  <a:lnTo>
                    <a:pt x="454" y="45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3" name="Freeform 23"/>
            <p:cNvSpPr>
              <a:spLocks/>
            </p:cNvSpPr>
            <p:nvPr/>
          </p:nvSpPr>
          <p:spPr bwMode="auto">
            <a:xfrm>
              <a:off x="5041" y="2783"/>
              <a:ext cx="88" cy="72"/>
            </a:xfrm>
            <a:custGeom>
              <a:avLst/>
              <a:gdLst>
                <a:gd name="T0" fmla="*/ 97 w 176"/>
                <a:gd name="T1" fmla="*/ 29 h 144"/>
                <a:gd name="T2" fmla="*/ 45 w 176"/>
                <a:gd name="T3" fmla="*/ 0 h 144"/>
                <a:gd name="T4" fmla="*/ 58 w 176"/>
                <a:gd name="T5" fmla="*/ 23 h 144"/>
                <a:gd name="T6" fmla="*/ 0 w 176"/>
                <a:gd name="T7" fmla="*/ 87 h 144"/>
                <a:gd name="T8" fmla="*/ 31 w 176"/>
                <a:gd name="T9" fmla="*/ 74 h 144"/>
                <a:gd name="T10" fmla="*/ 1 w 176"/>
                <a:gd name="T11" fmla="*/ 117 h 144"/>
                <a:gd name="T12" fmla="*/ 37 w 176"/>
                <a:gd name="T13" fmla="*/ 93 h 144"/>
                <a:gd name="T14" fmla="*/ 16 w 176"/>
                <a:gd name="T15" fmla="*/ 144 h 144"/>
                <a:gd name="T16" fmla="*/ 62 w 176"/>
                <a:gd name="T17" fmla="*/ 95 h 144"/>
                <a:gd name="T18" fmla="*/ 65 w 176"/>
                <a:gd name="T19" fmla="*/ 95 h 144"/>
                <a:gd name="T20" fmla="*/ 70 w 176"/>
                <a:gd name="T21" fmla="*/ 96 h 144"/>
                <a:gd name="T22" fmla="*/ 81 w 176"/>
                <a:gd name="T23" fmla="*/ 97 h 144"/>
                <a:gd name="T24" fmla="*/ 92 w 176"/>
                <a:gd name="T25" fmla="*/ 97 h 144"/>
                <a:gd name="T26" fmla="*/ 106 w 176"/>
                <a:gd name="T27" fmla="*/ 97 h 144"/>
                <a:gd name="T28" fmla="*/ 120 w 176"/>
                <a:gd name="T29" fmla="*/ 94 h 144"/>
                <a:gd name="T30" fmla="*/ 134 w 176"/>
                <a:gd name="T31" fmla="*/ 88 h 144"/>
                <a:gd name="T32" fmla="*/ 148 w 176"/>
                <a:gd name="T33" fmla="*/ 80 h 144"/>
                <a:gd name="T34" fmla="*/ 166 w 176"/>
                <a:gd name="T35" fmla="*/ 79 h 144"/>
                <a:gd name="T36" fmla="*/ 176 w 176"/>
                <a:gd name="T37" fmla="*/ 41 h 144"/>
                <a:gd name="T38" fmla="*/ 97 w 176"/>
                <a:gd name="T39" fmla="*/ 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44">
                  <a:moveTo>
                    <a:pt x="97" y="29"/>
                  </a:moveTo>
                  <a:lnTo>
                    <a:pt x="45" y="0"/>
                  </a:lnTo>
                  <a:lnTo>
                    <a:pt x="58" y="23"/>
                  </a:lnTo>
                  <a:lnTo>
                    <a:pt x="0" y="87"/>
                  </a:lnTo>
                  <a:lnTo>
                    <a:pt x="31" y="74"/>
                  </a:lnTo>
                  <a:lnTo>
                    <a:pt x="1" y="117"/>
                  </a:lnTo>
                  <a:lnTo>
                    <a:pt x="37" y="93"/>
                  </a:lnTo>
                  <a:lnTo>
                    <a:pt x="16" y="144"/>
                  </a:lnTo>
                  <a:lnTo>
                    <a:pt x="62" y="95"/>
                  </a:lnTo>
                  <a:lnTo>
                    <a:pt x="65" y="95"/>
                  </a:lnTo>
                  <a:lnTo>
                    <a:pt x="70" y="96"/>
                  </a:lnTo>
                  <a:lnTo>
                    <a:pt x="81" y="97"/>
                  </a:lnTo>
                  <a:lnTo>
                    <a:pt x="92" y="97"/>
                  </a:lnTo>
                  <a:lnTo>
                    <a:pt x="106" y="97"/>
                  </a:lnTo>
                  <a:lnTo>
                    <a:pt x="120" y="94"/>
                  </a:lnTo>
                  <a:lnTo>
                    <a:pt x="134" y="88"/>
                  </a:lnTo>
                  <a:lnTo>
                    <a:pt x="148" y="80"/>
                  </a:lnTo>
                  <a:lnTo>
                    <a:pt x="166" y="79"/>
                  </a:lnTo>
                  <a:lnTo>
                    <a:pt x="176" y="41"/>
                  </a:lnTo>
                  <a:lnTo>
                    <a:pt x="97" y="29"/>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4" name="Freeform 24"/>
            <p:cNvSpPr>
              <a:spLocks/>
            </p:cNvSpPr>
            <p:nvPr/>
          </p:nvSpPr>
          <p:spPr bwMode="auto">
            <a:xfrm>
              <a:off x="5121" y="2697"/>
              <a:ext cx="239" cy="173"/>
            </a:xfrm>
            <a:custGeom>
              <a:avLst/>
              <a:gdLst>
                <a:gd name="T0" fmla="*/ 407 w 478"/>
                <a:gd name="T1" fmla="*/ 0 h 345"/>
                <a:gd name="T2" fmla="*/ 190 w 478"/>
                <a:gd name="T3" fmla="*/ 194 h 345"/>
                <a:gd name="T4" fmla="*/ 0 w 478"/>
                <a:gd name="T5" fmla="*/ 188 h 345"/>
                <a:gd name="T6" fmla="*/ 9 w 478"/>
                <a:gd name="T7" fmla="*/ 305 h 345"/>
                <a:gd name="T8" fmla="*/ 444 w 478"/>
                <a:gd name="T9" fmla="*/ 345 h 345"/>
                <a:gd name="T10" fmla="*/ 478 w 478"/>
                <a:gd name="T11" fmla="*/ 231 h 345"/>
                <a:gd name="T12" fmla="*/ 407 w 478"/>
                <a:gd name="T13" fmla="*/ 0 h 345"/>
              </a:gdLst>
              <a:ahLst/>
              <a:cxnLst>
                <a:cxn ang="0">
                  <a:pos x="T0" y="T1"/>
                </a:cxn>
                <a:cxn ang="0">
                  <a:pos x="T2" y="T3"/>
                </a:cxn>
                <a:cxn ang="0">
                  <a:pos x="T4" y="T5"/>
                </a:cxn>
                <a:cxn ang="0">
                  <a:pos x="T6" y="T7"/>
                </a:cxn>
                <a:cxn ang="0">
                  <a:pos x="T8" y="T9"/>
                </a:cxn>
                <a:cxn ang="0">
                  <a:pos x="T10" y="T11"/>
                </a:cxn>
                <a:cxn ang="0">
                  <a:pos x="T12" y="T13"/>
                </a:cxn>
              </a:cxnLst>
              <a:rect l="0" t="0" r="r" b="b"/>
              <a:pathLst>
                <a:path w="478" h="345">
                  <a:moveTo>
                    <a:pt x="407" y="0"/>
                  </a:moveTo>
                  <a:lnTo>
                    <a:pt x="190" y="194"/>
                  </a:lnTo>
                  <a:lnTo>
                    <a:pt x="0" y="188"/>
                  </a:lnTo>
                  <a:lnTo>
                    <a:pt x="9" y="305"/>
                  </a:lnTo>
                  <a:lnTo>
                    <a:pt x="444" y="345"/>
                  </a:lnTo>
                  <a:lnTo>
                    <a:pt x="478" y="231"/>
                  </a:lnTo>
                  <a:lnTo>
                    <a:pt x="40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5" name="Freeform 25"/>
            <p:cNvSpPr>
              <a:spLocks/>
            </p:cNvSpPr>
            <p:nvPr/>
          </p:nvSpPr>
          <p:spPr bwMode="auto">
            <a:xfrm>
              <a:off x="5274" y="2622"/>
              <a:ext cx="147" cy="141"/>
            </a:xfrm>
            <a:custGeom>
              <a:avLst/>
              <a:gdLst>
                <a:gd name="T0" fmla="*/ 54 w 294"/>
                <a:gd name="T1" fmla="*/ 1 h 281"/>
                <a:gd name="T2" fmla="*/ 46 w 294"/>
                <a:gd name="T3" fmla="*/ 55 h 281"/>
                <a:gd name="T4" fmla="*/ 0 w 294"/>
                <a:gd name="T5" fmla="*/ 281 h 281"/>
                <a:gd name="T6" fmla="*/ 294 w 294"/>
                <a:gd name="T7" fmla="*/ 46 h 281"/>
                <a:gd name="T8" fmla="*/ 289 w 294"/>
                <a:gd name="T9" fmla="*/ 0 h 281"/>
                <a:gd name="T10" fmla="*/ 99 w 294"/>
                <a:gd name="T11" fmla="*/ 32 h 281"/>
                <a:gd name="T12" fmla="*/ 54 w 294"/>
                <a:gd name="T13" fmla="*/ 1 h 281"/>
              </a:gdLst>
              <a:ahLst/>
              <a:cxnLst>
                <a:cxn ang="0">
                  <a:pos x="T0" y="T1"/>
                </a:cxn>
                <a:cxn ang="0">
                  <a:pos x="T2" y="T3"/>
                </a:cxn>
                <a:cxn ang="0">
                  <a:pos x="T4" y="T5"/>
                </a:cxn>
                <a:cxn ang="0">
                  <a:pos x="T6" y="T7"/>
                </a:cxn>
                <a:cxn ang="0">
                  <a:pos x="T8" y="T9"/>
                </a:cxn>
                <a:cxn ang="0">
                  <a:pos x="T10" y="T11"/>
                </a:cxn>
                <a:cxn ang="0">
                  <a:pos x="T12" y="T13"/>
                </a:cxn>
              </a:cxnLst>
              <a:rect l="0" t="0" r="r" b="b"/>
              <a:pathLst>
                <a:path w="294" h="281">
                  <a:moveTo>
                    <a:pt x="54" y="1"/>
                  </a:moveTo>
                  <a:lnTo>
                    <a:pt x="46" y="55"/>
                  </a:lnTo>
                  <a:lnTo>
                    <a:pt x="0" y="281"/>
                  </a:lnTo>
                  <a:lnTo>
                    <a:pt x="294" y="46"/>
                  </a:lnTo>
                  <a:lnTo>
                    <a:pt x="289" y="0"/>
                  </a:lnTo>
                  <a:lnTo>
                    <a:pt x="99" y="32"/>
                  </a:lnTo>
                  <a:lnTo>
                    <a:pt x="5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6" name="Freeform 26"/>
            <p:cNvSpPr>
              <a:spLocks/>
            </p:cNvSpPr>
            <p:nvPr/>
          </p:nvSpPr>
          <p:spPr bwMode="auto">
            <a:xfrm>
              <a:off x="5231" y="2783"/>
              <a:ext cx="240" cy="92"/>
            </a:xfrm>
            <a:custGeom>
              <a:avLst/>
              <a:gdLst>
                <a:gd name="T0" fmla="*/ 0 w 479"/>
                <a:gd name="T1" fmla="*/ 166 h 185"/>
                <a:gd name="T2" fmla="*/ 295 w 479"/>
                <a:gd name="T3" fmla="*/ 185 h 185"/>
                <a:gd name="T4" fmla="*/ 479 w 479"/>
                <a:gd name="T5" fmla="*/ 0 h 185"/>
                <a:gd name="T6" fmla="*/ 280 w 479"/>
                <a:gd name="T7" fmla="*/ 151 h 185"/>
                <a:gd name="T8" fmla="*/ 0 w 479"/>
                <a:gd name="T9" fmla="*/ 166 h 185"/>
              </a:gdLst>
              <a:ahLst/>
              <a:cxnLst>
                <a:cxn ang="0">
                  <a:pos x="T0" y="T1"/>
                </a:cxn>
                <a:cxn ang="0">
                  <a:pos x="T2" y="T3"/>
                </a:cxn>
                <a:cxn ang="0">
                  <a:pos x="T4" y="T5"/>
                </a:cxn>
                <a:cxn ang="0">
                  <a:pos x="T6" y="T7"/>
                </a:cxn>
                <a:cxn ang="0">
                  <a:pos x="T8" y="T9"/>
                </a:cxn>
              </a:cxnLst>
              <a:rect l="0" t="0" r="r" b="b"/>
              <a:pathLst>
                <a:path w="479" h="185">
                  <a:moveTo>
                    <a:pt x="0" y="166"/>
                  </a:moveTo>
                  <a:lnTo>
                    <a:pt x="295" y="185"/>
                  </a:lnTo>
                  <a:lnTo>
                    <a:pt x="479" y="0"/>
                  </a:lnTo>
                  <a:lnTo>
                    <a:pt x="280" y="151"/>
                  </a:lnTo>
                  <a:lnTo>
                    <a:pt x="0"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7" name="Freeform 27"/>
            <p:cNvSpPr>
              <a:spLocks/>
            </p:cNvSpPr>
            <p:nvPr/>
          </p:nvSpPr>
          <p:spPr bwMode="auto">
            <a:xfrm>
              <a:off x="5218" y="2670"/>
              <a:ext cx="18" cy="98"/>
            </a:xfrm>
            <a:custGeom>
              <a:avLst/>
              <a:gdLst>
                <a:gd name="T0" fmla="*/ 14 w 37"/>
                <a:gd name="T1" fmla="*/ 19 h 196"/>
                <a:gd name="T2" fmla="*/ 0 w 37"/>
                <a:gd name="T3" fmla="*/ 196 h 196"/>
                <a:gd name="T4" fmla="*/ 37 w 37"/>
                <a:gd name="T5" fmla="*/ 0 h 196"/>
                <a:gd name="T6" fmla="*/ 14 w 37"/>
                <a:gd name="T7" fmla="*/ 19 h 196"/>
              </a:gdLst>
              <a:ahLst/>
              <a:cxnLst>
                <a:cxn ang="0">
                  <a:pos x="T0" y="T1"/>
                </a:cxn>
                <a:cxn ang="0">
                  <a:pos x="T2" y="T3"/>
                </a:cxn>
                <a:cxn ang="0">
                  <a:pos x="T4" y="T5"/>
                </a:cxn>
                <a:cxn ang="0">
                  <a:pos x="T6" y="T7"/>
                </a:cxn>
              </a:cxnLst>
              <a:rect l="0" t="0" r="r" b="b"/>
              <a:pathLst>
                <a:path w="37" h="196">
                  <a:moveTo>
                    <a:pt x="14" y="19"/>
                  </a:moveTo>
                  <a:lnTo>
                    <a:pt x="0" y="196"/>
                  </a:lnTo>
                  <a:lnTo>
                    <a:pt x="37" y="0"/>
                  </a:lnTo>
                  <a:lnTo>
                    <a:pt x="1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8" name="Freeform 28"/>
            <p:cNvSpPr>
              <a:spLocks/>
            </p:cNvSpPr>
            <p:nvPr/>
          </p:nvSpPr>
          <p:spPr bwMode="auto">
            <a:xfrm>
              <a:off x="5231" y="2891"/>
              <a:ext cx="14" cy="14"/>
            </a:xfrm>
            <a:custGeom>
              <a:avLst/>
              <a:gdLst>
                <a:gd name="T0" fmla="*/ 14 w 29"/>
                <a:gd name="T1" fmla="*/ 27 h 27"/>
                <a:gd name="T2" fmla="*/ 20 w 29"/>
                <a:gd name="T3" fmla="*/ 26 h 27"/>
                <a:gd name="T4" fmla="*/ 24 w 29"/>
                <a:gd name="T5" fmla="*/ 24 h 27"/>
                <a:gd name="T6" fmla="*/ 28 w 29"/>
                <a:gd name="T7" fmla="*/ 19 h 27"/>
                <a:gd name="T8" fmla="*/ 29 w 29"/>
                <a:gd name="T9" fmla="*/ 14 h 27"/>
                <a:gd name="T10" fmla="*/ 28 w 29"/>
                <a:gd name="T11" fmla="*/ 9 h 27"/>
                <a:gd name="T12" fmla="*/ 24 w 29"/>
                <a:gd name="T13" fmla="*/ 4 h 27"/>
                <a:gd name="T14" fmla="*/ 20 w 29"/>
                <a:gd name="T15" fmla="*/ 1 h 27"/>
                <a:gd name="T16" fmla="*/ 14 w 29"/>
                <a:gd name="T17" fmla="*/ 0 h 27"/>
                <a:gd name="T18" fmla="*/ 9 w 29"/>
                <a:gd name="T19" fmla="*/ 1 h 27"/>
                <a:gd name="T20" fmla="*/ 5 w 29"/>
                <a:gd name="T21" fmla="*/ 4 h 27"/>
                <a:gd name="T22" fmla="*/ 1 w 29"/>
                <a:gd name="T23" fmla="*/ 9 h 27"/>
                <a:gd name="T24" fmla="*/ 0 w 29"/>
                <a:gd name="T25" fmla="*/ 14 h 27"/>
                <a:gd name="T26" fmla="*/ 1 w 29"/>
                <a:gd name="T27" fmla="*/ 19 h 27"/>
                <a:gd name="T28" fmla="*/ 5 w 29"/>
                <a:gd name="T29" fmla="*/ 24 h 27"/>
                <a:gd name="T30" fmla="*/ 9 w 29"/>
                <a:gd name="T31" fmla="*/ 26 h 27"/>
                <a:gd name="T32" fmla="*/ 14 w 29"/>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7">
                  <a:moveTo>
                    <a:pt x="14" y="27"/>
                  </a:moveTo>
                  <a:lnTo>
                    <a:pt x="20" y="26"/>
                  </a:lnTo>
                  <a:lnTo>
                    <a:pt x="24" y="24"/>
                  </a:lnTo>
                  <a:lnTo>
                    <a:pt x="28" y="19"/>
                  </a:lnTo>
                  <a:lnTo>
                    <a:pt x="29" y="14"/>
                  </a:lnTo>
                  <a:lnTo>
                    <a:pt x="28" y="9"/>
                  </a:lnTo>
                  <a:lnTo>
                    <a:pt x="24" y="4"/>
                  </a:lnTo>
                  <a:lnTo>
                    <a:pt x="20" y="1"/>
                  </a:lnTo>
                  <a:lnTo>
                    <a:pt x="14" y="0"/>
                  </a:lnTo>
                  <a:lnTo>
                    <a:pt x="9" y="1"/>
                  </a:lnTo>
                  <a:lnTo>
                    <a:pt x="5" y="4"/>
                  </a:lnTo>
                  <a:lnTo>
                    <a:pt x="1" y="9"/>
                  </a:lnTo>
                  <a:lnTo>
                    <a:pt x="0" y="14"/>
                  </a:lnTo>
                  <a:lnTo>
                    <a:pt x="1" y="19"/>
                  </a:lnTo>
                  <a:lnTo>
                    <a:pt x="5" y="24"/>
                  </a:lnTo>
                  <a:lnTo>
                    <a:pt x="9" y="26"/>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29" name="Freeform 29"/>
            <p:cNvSpPr>
              <a:spLocks/>
            </p:cNvSpPr>
            <p:nvPr/>
          </p:nvSpPr>
          <p:spPr bwMode="auto">
            <a:xfrm>
              <a:off x="5216" y="2706"/>
              <a:ext cx="152" cy="89"/>
            </a:xfrm>
            <a:custGeom>
              <a:avLst/>
              <a:gdLst>
                <a:gd name="T0" fmla="*/ 0 w 304"/>
                <a:gd name="T1" fmla="*/ 178 h 178"/>
                <a:gd name="T2" fmla="*/ 174 w 304"/>
                <a:gd name="T3" fmla="*/ 157 h 178"/>
                <a:gd name="T4" fmla="*/ 304 w 304"/>
                <a:gd name="T5" fmla="*/ 0 h 178"/>
                <a:gd name="T6" fmla="*/ 166 w 304"/>
                <a:gd name="T7" fmla="*/ 143 h 178"/>
                <a:gd name="T8" fmla="*/ 0 w 304"/>
                <a:gd name="T9" fmla="*/ 178 h 178"/>
              </a:gdLst>
              <a:ahLst/>
              <a:cxnLst>
                <a:cxn ang="0">
                  <a:pos x="T0" y="T1"/>
                </a:cxn>
                <a:cxn ang="0">
                  <a:pos x="T2" y="T3"/>
                </a:cxn>
                <a:cxn ang="0">
                  <a:pos x="T4" y="T5"/>
                </a:cxn>
                <a:cxn ang="0">
                  <a:pos x="T6" y="T7"/>
                </a:cxn>
                <a:cxn ang="0">
                  <a:pos x="T8" y="T9"/>
                </a:cxn>
              </a:cxnLst>
              <a:rect l="0" t="0" r="r" b="b"/>
              <a:pathLst>
                <a:path w="304" h="178">
                  <a:moveTo>
                    <a:pt x="0" y="178"/>
                  </a:moveTo>
                  <a:lnTo>
                    <a:pt x="174" y="157"/>
                  </a:lnTo>
                  <a:lnTo>
                    <a:pt x="304" y="0"/>
                  </a:lnTo>
                  <a:lnTo>
                    <a:pt x="166" y="143"/>
                  </a:lnTo>
                  <a:lnTo>
                    <a:pt x="0" y="178"/>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0" name="Freeform 30"/>
            <p:cNvSpPr>
              <a:spLocks/>
            </p:cNvSpPr>
            <p:nvPr/>
          </p:nvSpPr>
          <p:spPr bwMode="auto">
            <a:xfrm>
              <a:off x="5299" y="2775"/>
              <a:ext cx="48" cy="32"/>
            </a:xfrm>
            <a:custGeom>
              <a:avLst/>
              <a:gdLst>
                <a:gd name="T0" fmla="*/ 0 w 96"/>
                <a:gd name="T1" fmla="*/ 14 h 65"/>
                <a:gd name="T2" fmla="*/ 96 w 96"/>
                <a:gd name="T3" fmla="*/ 65 h 65"/>
                <a:gd name="T4" fmla="*/ 18 w 96"/>
                <a:gd name="T5" fmla="*/ 0 h 65"/>
                <a:gd name="T6" fmla="*/ 0 w 96"/>
                <a:gd name="T7" fmla="*/ 14 h 65"/>
              </a:gdLst>
              <a:ahLst/>
              <a:cxnLst>
                <a:cxn ang="0">
                  <a:pos x="T0" y="T1"/>
                </a:cxn>
                <a:cxn ang="0">
                  <a:pos x="T2" y="T3"/>
                </a:cxn>
                <a:cxn ang="0">
                  <a:pos x="T4" y="T5"/>
                </a:cxn>
                <a:cxn ang="0">
                  <a:pos x="T6" y="T7"/>
                </a:cxn>
              </a:cxnLst>
              <a:rect l="0" t="0" r="r" b="b"/>
              <a:pathLst>
                <a:path w="96" h="65">
                  <a:moveTo>
                    <a:pt x="0" y="14"/>
                  </a:moveTo>
                  <a:lnTo>
                    <a:pt x="96" y="65"/>
                  </a:lnTo>
                  <a:lnTo>
                    <a:pt x="18" y="0"/>
                  </a:lnTo>
                  <a:lnTo>
                    <a:pt x="0" y="14"/>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1" name="Freeform 31"/>
            <p:cNvSpPr>
              <a:spLocks/>
            </p:cNvSpPr>
            <p:nvPr/>
          </p:nvSpPr>
          <p:spPr bwMode="auto">
            <a:xfrm>
              <a:off x="5350" y="2757"/>
              <a:ext cx="64" cy="6"/>
            </a:xfrm>
            <a:custGeom>
              <a:avLst/>
              <a:gdLst>
                <a:gd name="T0" fmla="*/ 0 w 129"/>
                <a:gd name="T1" fmla="*/ 0 h 10"/>
                <a:gd name="T2" fmla="*/ 8 w 129"/>
                <a:gd name="T3" fmla="*/ 0 h 10"/>
                <a:gd name="T4" fmla="*/ 23 w 129"/>
                <a:gd name="T5" fmla="*/ 1 h 10"/>
                <a:gd name="T6" fmla="*/ 45 w 129"/>
                <a:gd name="T7" fmla="*/ 3 h 10"/>
                <a:gd name="T8" fmla="*/ 68 w 129"/>
                <a:gd name="T9" fmla="*/ 4 h 10"/>
                <a:gd name="T10" fmla="*/ 89 w 129"/>
                <a:gd name="T11" fmla="*/ 7 h 10"/>
                <a:gd name="T12" fmla="*/ 109 w 129"/>
                <a:gd name="T13" fmla="*/ 9 h 10"/>
                <a:gd name="T14" fmla="*/ 123 w 129"/>
                <a:gd name="T15" fmla="*/ 10 h 10"/>
                <a:gd name="T16" fmla="*/ 129 w 129"/>
                <a:gd name="T17" fmla="*/ 10 h 10"/>
                <a:gd name="T18" fmla="*/ 5 w 129"/>
                <a:gd name="T19" fmla="*/ 8 h 10"/>
                <a:gd name="T20" fmla="*/ 0 w 12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0">
                  <a:moveTo>
                    <a:pt x="0" y="0"/>
                  </a:moveTo>
                  <a:lnTo>
                    <a:pt x="8" y="0"/>
                  </a:lnTo>
                  <a:lnTo>
                    <a:pt x="23" y="1"/>
                  </a:lnTo>
                  <a:lnTo>
                    <a:pt x="45" y="3"/>
                  </a:lnTo>
                  <a:lnTo>
                    <a:pt x="68" y="4"/>
                  </a:lnTo>
                  <a:lnTo>
                    <a:pt x="89" y="7"/>
                  </a:lnTo>
                  <a:lnTo>
                    <a:pt x="109" y="9"/>
                  </a:lnTo>
                  <a:lnTo>
                    <a:pt x="123" y="10"/>
                  </a:lnTo>
                  <a:lnTo>
                    <a:pt x="129" y="10"/>
                  </a:lnTo>
                  <a:lnTo>
                    <a:pt x="5" y="8"/>
                  </a:lnTo>
                  <a:lnTo>
                    <a:pt x="0"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2" name="Freeform 32"/>
            <p:cNvSpPr>
              <a:spLocks/>
            </p:cNvSpPr>
            <p:nvPr/>
          </p:nvSpPr>
          <p:spPr bwMode="auto">
            <a:xfrm>
              <a:off x="5305" y="2692"/>
              <a:ext cx="6" cy="7"/>
            </a:xfrm>
            <a:custGeom>
              <a:avLst/>
              <a:gdLst>
                <a:gd name="T0" fmla="*/ 6 w 11"/>
                <a:gd name="T1" fmla="*/ 15 h 15"/>
                <a:gd name="T2" fmla="*/ 8 w 11"/>
                <a:gd name="T3" fmla="*/ 14 h 15"/>
                <a:gd name="T4" fmla="*/ 10 w 11"/>
                <a:gd name="T5" fmla="*/ 13 h 15"/>
                <a:gd name="T6" fmla="*/ 11 w 11"/>
                <a:gd name="T7" fmla="*/ 11 h 15"/>
                <a:gd name="T8" fmla="*/ 11 w 11"/>
                <a:gd name="T9" fmla="*/ 8 h 15"/>
                <a:gd name="T10" fmla="*/ 11 w 11"/>
                <a:gd name="T11" fmla="*/ 5 h 15"/>
                <a:gd name="T12" fmla="*/ 10 w 11"/>
                <a:gd name="T13" fmla="*/ 3 h 15"/>
                <a:gd name="T14" fmla="*/ 8 w 11"/>
                <a:gd name="T15" fmla="*/ 2 h 15"/>
                <a:gd name="T16" fmla="*/ 6 w 11"/>
                <a:gd name="T17" fmla="*/ 0 h 15"/>
                <a:gd name="T18" fmla="*/ 3 w 11"/>
                <a:gd name="T19" fmla="*/ 2 h 15"/>
                <a:gd name="T20" fmla="*/ 1 w 11"/>
                <a:gd name="T21" fmla="*/ 3 h 15"/>
                <a:gd name="T22" fmla="*/ 0 w 11"/>
                <a:gd name="T23" fmla="*/ 5 h 15"/>
                <a:gd name="T24" fmla="*/ 0 w 11"/>
                <a:gd name="T25" fmla="*/ 8 h 15"/>
                <a:gd name="T26" fmla="*/ 0 w 11"/>
                <a:gd name="T27" fmla="*/ 11 h 15"/>
                <a:gd name="T28" fmla="*/ 1 w 11"/>
                <a:gd name="T29" fmla="*/ 13 h 15"/>
                <a:gd name="T30" fmla="*/ 3 w 11"/>
                <a:gd name="T31" fmla="*/ 14 h 15"/>
                <a:gd name="T32" fmla="*/ 6 w 11"/>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5">
                  <a:moveTo>
                    <a:pt x="6" y="15"/>
                  </a:moveTo>
                  <a:lnTo>
                    <a:pt x="8" y="14"/>
                  </a:lnTo>
                  <a:lnTo>
                    <a:pt x="10" y="13"/>
                  </a:lnTo>
                  <a:lnTo>
                    <a:pt x="11" y="11"/>
                  </a:lnTo>
                  <a:lnTo>
                    <a:pt x="11" y="8"/>
                  </a:lnTo>
                  <a:lnTo>
                    <a:pt x="11" y="5"/>
                  </a:lnTo>
                  <a:lnTo>
                    <a:pt x="10" y="3"/>
                  </a:lnTo>
                  <a:lnTo>
                    <a:pt x="8" y="2"/>
                  </a:lnTo>
                  <a:lnTo>
                    <a:pt x="6" y="0"/>
                  </a:lnTo>
                  <a:lnTo>
                    <a:pt x="3" y="2"/>
                  </a:lnTo>
                  <a:lnTo>
                    <a:pt x="1" y="3"/>
                  </a:lnTo>
                  <a:lnTo>
                    <a:pt x="0" y="5"/>
                  </a:lnTo>
                  <a:lnTo>
                    <a:pt x="0" y="8"/>
                  </a:lnTo>
                  <a:lnTo>
                    <a:pt x="0" y="11"/>
                  </a:lnTo>
                  <a:lnTo>
                    <a:pt x="1" y="13"/>
                  </a:lnTo>
                  <a:lnTo>
                    <a:pt x="3" y="14"/>
                  </a:lnTo>
                  <a:lnTo>
                    <a:pt x="6"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3" name="Freeform 33"/>
            <p:cNvSpPr>
              <a:spLocks/>
            </p:cNvSpPr>
            <p:nvPr/>
          </p:nvSpPr>
          <p:spPr bwMode="auto">
            <a:xfrm>
              <a:off x="5253" y="2887"/>
              <a:ext cx="76" cy="19"/>
            </a:xfrm>
            <a:custGeom>
              <a:avLst/>
              <a:gdLst>
                <a:gd name="T0" fmla="*/ 0 w 153"/>
                <a:gd name="T1" fmla="*/ 4 h 39"/>
                <a:gd name="T2" fmla="*/ 153 w 153"/>
                <a:gd name="T3" fmla="*/ 39 h 39"/>
                <a:gd name="T4" fmla="*/ 150 w 153"/>
                <a:gd name="T5" fmla="*/ 37 h 39"/>
                <a:gd name="T6" fmla="*/ 139 w 153"/>
                <a:gd name="T7" fmla="*/ 31 h 39"/>
                <a:gd name="T8" fmla="*/ 124 w 153"/>
                <a:gd name="T9" fmla="*/ 22 h 39"/>
                <a:gd name="T10" fmla="*/ 105 w 153"/>
                <a:gd name="T11" fmla="*/ 14 h 39"/>
                <a:gd name="T12" fmla="*/ 82 w 153"/>
                <a:gd name="T13" fmla="*/ 5 h 39"/>
                <a:gd name="T14" fmla="*/ 55 w 153"/>
                <a:gd name="T15" fmla="*/ 1 h 39"/>
                <a:gd name="T16" fmla="*/ 28 w 153"/>
                <a:gd name="T17" fmla="*/ 0 h 39"/>
                <a:gd name="T18" fmla="*/ 0 w 153"/>
                <a:gd name="T1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39">
                  <a:moveTo>
                    <a:pt x="0" y="4"/>
                  </a:moveTo>
                  <a:lnTo>
                    <a:pt x="153" y="39"/>
                  </a:lnTo>
                  <a:lnTo>
                    <a:pt x="150" y="37"/>
                  </a:lnTo>
                  <a:lnTo>
                    <a:pt x="139" y="31"/>
                  </a:lnTo>
                  <a:lnTo>
                    <a:pt x="124" y="22"/>
                  </a:lnTo>
                  <a:lnTo>
                    <a:pt x="105" y="14"/>
                  </a:lnTo>
                  <a:lnTo>
                    <a:pt x="82" y="5"/>
                  </a:lnTo>
                  <a:lnTo>
                    <a:pt x="55" y="1"/>
                  </a:lnTo>
                  <a:lnTo>
                    <a:pt x="28"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4" name="Freeform 34"/>
            <p:cNvSpPr>
              <a:spLocks/>
            </p:cNvSpPr>
            <p:nvPr/>
          </p:nvSpPr>
          <p:spPr bwMode="auto">
            <a:xfrm>
              <a:off x="5148" y="2672"/>
              <a:ext cx="64" cy="69"/>
            </a:xfrm>
            <a:custGeom>
              <a:avLst/>
              <a:gdLst>
                <a:gd name="T0" fmla="*/ 127 w 127"/>
                <a:gd name="T1" fmla="*/ 0 h 138"/>
                <a:gd name="T2" fmla="*/ 0 w 127"/>
                <a:gd name="T3" fmla="*/ 138 h 138"/>
                <a:gd name="T4" fmla="*/ 119 w 127"/>
                <a:gd name="T5" fmla="*/ 38 h 138"/>
                <a:gd name="T6" fmla="*/ 127 w 127"/>
                <a:gd name="T7" fmla="*/ 0 h 138"/>
              </a:gdLst>
              <a:ahLst/>
              <a:cxnLst>
                <a:cxn ang="0">
                  <a:pos x="T0" y="T1"/>
                </a:cxn>
                <a:cxn ang="0">
                  <a:pos x="T2" y="T3"/>
                </a:cxn>
                <a:cxn ang="0">
                  <a:pos x="T4" y="T5"/>
                </a:cxn>
                <a:cxn ang="0">
                  <a:pos x="T6" y="T7"/>
                </a:cxn>
              </a:cxnLst>
              <a:rect l="0" t="0" r="r" b="b"/>
              <a:pathLst>
                <a:path w="127" h="138">
                  <a:moveTo>
                    <a:pt x="127" y="0"/>
                  </a:moveTo>
                  <a:lnTo>
                    <a:pt x="0" y="138"/>
                  </a:lnTo>
                  <a:lnTo>
                    <a:pt x="119" y="38"/>
                  </a:lnTo>
                  <a:lnTo>
                    <a:pt x="127"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5" name="Freeform 35"/>
            <p:cNvSpPr>
              <a:spLocks/>
            </p:cNvSpPr>
            <p:nvPr/>
          </p:nvSpPr>
          <p:spPr bwMode="auto">
            <a:xfrm>
              <a:off x="5395" y="2687"/>
              <a:ext cx="84" cy="19"/>
            </a:xfrm>
            <a:custGeom>
              <a:avLst/>
              <a:gdLst>
                <a:gd name="T0" fmla="*/ 0 w 169"/>
                <a:gd name="T1" fmla="*/ 27 h 38"/>
                <a:gd name="T2" fmla="*/ 12 w 169"/>
                <a:gd name="T3" fmla="*/ 27 h 38"/>
                <a:gd name="T4" fmla="*/ 33 w 169"/>
                <a:gd name="T5" fmla="*/ 29 h 38"/>
                <a:gd name="T6" fmla="*/ 60 w 169"/>
                <a:gd name="T7" fmla="*/ 30 h 38"/>
                <a:gd name="T8" fmla="*/ 90 w 169"/>
                <a:gd name="T9" fmla="*/ 32 h 38"/>
                <a:gd name="T10" fmla="*/ 119 w 169"/>
                <a:gd name="T11" fmla="*/ 35 h 38"/>
                <a:gd name="T12" fmla="*/ 144 w 169"/>
                <a:gd name="T13" fmla="*/ 36 h 38"/>
                <a:gd name="T14" fmla="*/ 162 w 169"/>
                <a:gd name="T15" fmla="*/ 38 h 38"/>
                <a:gd name="T16" fmla="*/ 169 w 169"/>
                <a:gd name="T17" fmla="*/ 38 h 38"/>
                <a:gd name="T18" fmla="*/ 15 w 169"/>
                <a:gd name="T19" fmla="*/ 0 h 38"/>
                <a:gd name="T20" fmla="*/ 0 w 169"/>
                <a:gd name="T2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38">
                  <a:moveTo>
                    <a:pt x="0" y="27"/>
                  </a:moveTo>
                  <a:lnTo>
                    <a:pt x="12" y="27"/>
                  </a:lnTo>
                  <a:lnTo>
                    <a:pt x="33" y="29"/>
                  </a:lnTo>
                  <a:lnTo>
                    <a:pt x="60" y="30"/>
                  </a:lnTo>
                  <a:lnTo>
                    <a:pt x="90" y="32"/>
                  </a:lnTo>
                  <a:lnTo>
                    <a:pt x="119" y="35"/>
                  </a:lnTo>
                  <a:lnTo>
                    <a:pt x="144" y="36"/>
                  </a:lnTo>
                  <a:lnTo>
                    <a:pt x="162" y="38"/>
                  </a:lnTo>
                  <a:lnTo>
                    <a:pt x="169" y="38"/>
                  </a:lnTo>
                  <a:lnTo>
                    <a:pt x="15"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6" name="Freeform 36"/>
            <p:cNvSpPr>
              <a:spLocks/>
            </p:cNvSpPr>
            <p:nvPr/>
          </p:nvSpPr>
          <p:spPr bwMode="auto">
            <a:xfrm>
              <a:off x="5232" y="2443"/>
              <a:ext cx="185" cy="198"/>
            </a:xfrm>
            <a:custGeom>
              <a:avLst/>
              <a:gdLst>
                <a:gd name="T0" fmla="*/ 369 w 369"/>
                <a:gd name="T1" fmla="*/ 140 h 396"/>
                <a:gd name="T2" fmla="*/ 363 w 369"/>
                <a:gd name="T3" fmla="*/ 128 h 396"/>
                <a:gd name="T4" fmla="*/ 355 w 369"/>
                <a:gd name="T5" fmla="*/ 113 h 396"/>
                <a:gd name="T6" fmla="*/ 346 w 369"/>
                <a:gd name="T7" fmla="*/ 97 h 396"/>
                <a:gd name="T8" fmla="*/ 335 w 369"/>
                <a:gd name="T9" fmla="*/ 83 h 396"/>
                <a:gd name="T10" fmla="*/ 322 w 369"/>
                <a:gd name="T11" fmla="*/ 75 h 396"/>
                <a:gd name="T12" fmla="*/ 307 w 369"/>
                <a:gd name="T13" fmla="*/ 74 h 396"/>
                <a:gd name="T14" fmla="*/ 290 w 369"/>
                <a:gd name="T15" fmla="*/ 84 h 396"/>
                <a:gd name="T16" fmla="*/ 270 w 369"/>
                <a:gd name="T17" fmla="*/ 108 h 396"/>
                <a:gd name="T18" fmla="*/ 270 w 369"/>
                <a:gd name="T19" fmla="*/ 106 h 396"/>
                <a:gd name="T20" fmla="*/ 270 w 369"/>
                <a:gd name="T21" fmla="*/ 101 h 396"/>
                <a:gd name="T22" fmla="*/ 270 w 369"/>
                <a:gd name="T23" fmla="*/ 93 h 396"/>
                <a:gd name="T24" fmla="*/ 269 w 369"/>
                <a:gd name="T25" fmla="*/ 83 h 396"/>
                <a:gd name="T26" fmla="*/ 268 w 369"/>
                <a:gd name="T27" fmla="*/ 70 h 396"/>
                <a:gd name="T28" fmla="*/ 264 w 369"/>
                <a:gd name="T29" fmla="*/ 58 h 396"/>
                <a:gd name="T30" fmla="*/ 259 w 369"/>
                <a:gd name="T31" fmla="*/ 45 h 396"/>
                <a:gd name="T32" fmla="*/ 251 w 369"/>
                <a:gd name="T33" fmla="*/ 32 h 396"/>
                <a:gd name="T34" fmla="*/ 240 w 369"/>
                <a:gd name="T35" fmla="*/ 22 h 396"/>
                <a:gd name="T36" fmla="*/ 226 w 369"/>
                <a:gd name="T37" fmla="*/ 11 h 396"/>
                <a:gd name="T38" fmla="*/ 208 w 369"/>
                <a:gd name="T39" fmla="*/ 5 h 396"/>
                <a:gd name="T40" fmla="*/ 187 w 369"/>
                <a:gd name="T41" fmla="*/ 0 h 396"/>
                <a:gd name="T42" fmla="*/ 161 w 369"/>
                <a:gd name="T43" fmla="*/ 0 h 396"/>
                <a:gd name="T44" fmla="*/ 131 w 369"/>
                <a:gd name="T45" fmla="*/ 3 h 396"/>
                <a:gd name="T46" fmla="*/ 95 w 369"/>
                <a:gd name="T47" fmla="*/ 13 h 396"/>
                <a:gd name="T48" fmla="*/ 54 w 369"/>
                <a:gd name="T49" fmla="*/ 26 h 396"/>
                <a:gd name="T50" fmla="*/ 41 w 369"/>
                <a:gd name="T51" fmla="*/ 48 h 396"/>
                <a:gd name="T52" fmla="*/ 31 w 369"/>
                <a:gd name="T53" fmla="*/ 73 h 396"/>
                <a:gd name="T54" fmla="*/ 25 w 369"/>
                <a:gd name="T55" fmla="*/ 99 h 396"/>
                <a:gd name="T56" fmla="*/ 24 w 369"/>
                <a:gd name="T57" fmla="*/ 127 h 396"/>
                <a:gd name="T58" fmla="*/ 24 w 369"/>
                <a:gd name="T59" fmla="*/ 132 h 396"/>
                <a:gd name="T60" fmla="*/ 26 w 369"/>
                <a:gd name="T61" fmla="*/ 144 h 396"/>
                <a:gd name="T62" fmla="*/ 27 w 369"/>
                <a:gd name="T63" fmla="*/ 155 h 396"/>
                <a:gd name="T64" fmla="*/ 27 w 369"/>
                <a:gd name="T65" fmla="*/ 161 h 396"/>
                <a:gd name="T66" fmla="*/ 0 w 369"/>
                <a:gd name="T67" fmla="*/ 214 h 396"/>
                <a:gd name="T68" fmla="*/ 31 w 369"/>
                <a:gd name="T69" fmla="*/ 228 h 396"/>
                <a:gd name="T70" fmla="*/ 24 w 369"/>
                <a:gd name="T71" fmla="*/ 314 h 396"/>
                <a:gd name="T72" fmla="*/ 17 w 369"/>
                <a:gd name="T73" fmla="*/ 319 h 396"/>
                <a:gd name="T74" fmla="*/ 12 w 369"/>
                <a:gd name="T75" fmla="*/ 325 h 396"/>
                <a:gd name="T76" fmla="*/ 9 w 369"/>
                <a:gd name="T77" fmla="*/ 332 h 396"/>
                <a:gd name="T78" fmla="*/ 8 w 369"/>
                <a:gd name="T79" fmla="*/ 340 h 396"/>
                <a:gd name="T80" fmla="*/ 10 w 369"/>
                <a:gd name="T81" fmla="*/ 350 h 396"/>
                <a:gd name="T82" fmla="*/ 17 w 369"/>
                <a:gd name="T83" fmla="*/ 359 h 396"/>
                <a:gd name="T84" fmla="*/ 26 w 369"/>
                <a:gd name="T85" fmla="*/ 365 h 396"/>
                <a:gd name="T86" fmla="*/ 38 w 369"/>
                <a:gd name="T87" fmla="*/ 367 h 396"/>
                <a:gd name="T88" fmla="*/ 44 w 369"/>
                <a:gd name="T89" fmla="*/ 366 h 396"/>
                <a:gd name="T90" fmla="*/ 50 w 369"/>
                <a:gd name="T91" fmla="*/ 365 h 396"/>
                <a:gd name="T92" fmla="*/ 56 w 369"/>
                <a:gd name="T93" fmla="*/ 362 h 396"/>
                <a:gd name="T94" fmla="*/ 61 w 369"/>
                <a:gd name="T95" fmla="*/ 357 h 396"/>
                <a:gd name="T96" fmla="*/ 63 w 369"/>
                <a:gd name="T97" fmla="*/ 358 h 396"/>
                <a:gd name="T98" fmla="*/ 65 w 369"/>
                <a:gd name="T99" fmla="*/ 368 h 396"/>
                <a:gd name="T100" fmla="*/ 71 w 369"/>
                <a:gd name="T101" fmla="*/ 378 h 396"/>
                <a:gd name="T102" fmla="*/ 80 w 369"/>
                <a:gd name="T103" fmla="*/ 383 h 396"/>
                <a:gd name="T104" fmla="*/ 92 w 369"/>
                <a:gd name="T105" fmla="*/ 386 h 396"/>
                <a:gd name="T106" fmla="*/ 99 w 369"/>
                <a:gd name="T107" fmla="*/ 385 h 396"/>
                <a:gd name="T108" fmla="*/ 104 w 369"/>
                <a:gd name="T109" fmla="*/ 383 h 396"/>
                <a:gd name="T110" fmla="*/ 109 w 369"/>
                <a:gd name="T111" fmla="*/ 380 h 396"/>
                <a:gd name="T112" fmla="*/ 114 w 369"/>
                <a:gd name="T113" fmla="*/ 376 h 396"/>
                <a:gd name="T114" fmla="*/ 114 w 369"/>
                <a:gd name="T115" fmla="*/ 376 h 396"/>
                <a:gd name="T116" fmla="*/ 149 w 369"/>
                <a:gd name="T117" fmla="*/ 362 h 396"/>
                <a:gd name="T118" fmla="*/ 177 w 369"/>
                <a:gd name="T119" fmla="*/ 396 h 396"/>
                <a:gd name="T120" fmla="*/ 358 w 369"/>
                <a:gd name="T121" fmla="*/ 372 h 396"/>
                <a:gd name="T122" fmla="*/ 363 w 369"/>
                <a:gd name="T123" fmla="*/ 249 h 396"/>
                <a:gd name="T124" fmla="*/ 369 w 369"/>
                <a:gd name="T125" fmla="*/ 14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 h="396">
                  <a:moveTo>
                    <a:pt x="369" y="140"/>
                  </a:moveTo>
                  <a:lnTo>
                    <a:pt x="363" y="128"/>
                  </a:lnTo>
                  <a:lnTo>
                    <a:pt x="355" y="113"/>
                  </a:lnTo>
                  <a:lnTo>
                    <a:pt x="346" y="97"/>
                  </a:lnTo>
                  <a:lnTo>
                    <a:pt x="335" y="83"/>
                  </a:lnTo>
                  <a:lnTo>
                    <a:pt x="322" y="75"/>
                  </a:lnTo>
                  <a:lnTo>
                    <a:pt x="307" y="74"/>
                  </a:lnTo>
                  <a:lnTo>
                    <a:pt x="290" y="84"/>
                  </a:lnTo>
                  <a:lnTo>
                    <a:pt x="270" y="108"/>
                  </a:lnTo>
                  <a:lnTo>
                    <a:pt x="270" y="106"/>
                  </a:lnTo>
                  <a:lnTo>
                    <a:pt x="270" y="101"/>
                  </a:lnTo>
                  <a:lnTo>
                    <a:pt x="270" y="93"/>
                  </a:lnTo>
                  <a:lnTo>
                    <a:pt x="269" y="83"/>
                  </a:lnTo>
                  <a:lnTo>
                    <a:pt x="268" y="70"/>
                  </a:lnTo>
                  <a:lnTo>
                    <a:pt x="264" y="58"/>
                  </a:lnTo>
                  <a:lnTo>
                    <a:pt x="259" y="45"/>
                  </a:lnTo>
                  <a:lnTo>
                    <a:pt x="251" y="32"/>
                  </a:lnTo>
                  <a:lnTo>
                    <a:pt x="240" y="22"/>
                  </a:lnTo>
                  <a:lnTo>
                    <a:pt x="226" y="11"/>
                  </a:lnTo>
                  <a:lnTo>
                    <a:pt x="208" y="5"/>
                  </a:lnTo>
                  <a:lnTo>
                    <a:pt x="187" y="0"/>
                  </a:lnTo>
                  <a:lnTo>
                    <a:pt x="161" y="0"/>
                  </a:lnTo>
                  <a:lnTo>
                    <a:pt x="131" y="3"/>
                  </a:lnTo>
                  <a:lnTo>
                    <a:pt x="95" y="13"/>
                  </a:lnTo>
                  <a:lnTo>
                    <a:pt x="54" y="26"/>
                  </a:lnTo>
                  <a:lnTo>
                    <a:pt x="41" y="48"/>
                  </a:lnTo>
                  <a:lnTo>
                    <a:pt x="31" y="73"/>
                  </a:lnTo>
                  <a:lnTo>
                    <a:pt x="25" y="99"/>
                  </a:lnTo>
                  <a:lnTo>
                    <a:pt x="24" y="127"/>
                  </a:lnTo>
                  <a:lnTo>
                    <a:pt x="24" y="132"/>
                  </a:lnTo>
                  <a:lnTo>
                    <a:pt x="26" y="144"/>
                  </a:lnTo>
                  <a:lnTo>
                    <a:pt x="27" y="155"/>
                  </a:lnTo>
                  <a:lnTo>
                    <a:pt x="27" y="161"/>
                  </a:lnTo>
                  <a:lnTo>
                    <a:pt x="0" y="214"/>
                  </a:lnTo>
                  <a:lnTo>
                    <a:pt x="31" y="228"/>
                  </a:lnTo>
                  <a:lnTo>
                    <a:pt x="24" y="314"/>
                  </a:lnTo>
                  <a:lnTo>
                    <a:pt x="17" y="319"/>
                  </a:lnTo>
                  <a:lnTo>
                    <a:pt x="12" y="325"/>
                  </a:lnTo>
                  <a:lnTo>
                    <a:pt x="9" y="332"/>
                  </a:lnTo>
                  <a:lnTo>
                    <a:pt x="8" y="340"/>
                  </a:lnTo>
                  <a:lnTo>
                    <a:pt x="10" y="350"/>
                  </a:lnTo>
                  <a:lnTo>
                    <a:pt x="17" y="359"/>
                  </a:lnTo>
                  <a:lnTo>
                    <a:pt x="26" y="365"/>
                  </a:lnTo>
                  <a:lnTo>
                    <a:pt x="38" y="367"/>
                  </a:lnTo>
                  <a:lnTo>
                    <a:pt x="44" y="366"/>
                  </a:lnTo>
                  <a:lnTo>
                    <a:pt x="50" y="365"/>
                  </a:lnTo>
                  <a:lnTo>
                    <a:pt x="56" y="362"/>
                  </a:lnTo>
                  <a:lnTo>
                    <a:pt x="61" y="357"/>
                  </a:lnTo>
                  <a:lnTo>
                    <a:pt x="63" y="358"/>
                  </a:lnTo>
                  <a:lnTo>
                    <a:pt x="65" y="368"/>
                  </a:lnTo>
                  <a:lnTo>
                    <a:pt x="71" y="378"/>
                  </a:lnTo>
                  <a:lnTo>
                    <a:pt x="80" y="383"/>
                  </a:lnTo>
                  <a:lnTo>
                    <a:pt x="92" y="386"/>
                  </a:lnTo>
                  <a:lnTo>
                    <a:pt x="99" y="385"/>
                  </a:lnTo>
                  <a:lnTo>
                    <a:pt x="104" y="383"/>
                  </a:lnTo>
                  <a:lnTo>
                    <a:pt x="109" y="380"/>
                  </a:lnTo>
                  <a:lnTo>
                    <a:pt x="114" y="376"/>
                  </a:lnTo>
                  <a:lnTo>
                    <a:pt x="114" y="376"/>
                  </a:lnTo>
                  <a:lnTo>
                    <a:pt x="149" y="362"/>
                  </a:lnTo>
                  <a:lnTo>
                    <a:pt x="177" y="396"/>
                  </a:lnTo>
                  <a:lnTo>
                    <a:pt x="358" y="372"/>
                  </a:lnTo>
                  <a:lnTo>
                    <a:pt x="363" y="249"/>
                  </a:lnTo>
                  <a:lnTo>
                    <a:pt x="369" y="140"/>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7" name="Freeform 37"/>
            <p:cNvSpPr>
              <a:spLocks/>
            </p:cNvSpPr>
            <p:nvPr/>
          </p:nvSpPr>
          <p:spPr bwMode="auto">
            <a:xfrm>
              <a:off x="5307" y="2553"/>
              <a:ext cx="60" cy="90"/>
            </a:xfrm>
            <a:custGeom>
              <a:avLst/>
              <a:gdLst>
                <a:gd name="T0" fmla="*/ 0 w 121"/>
                <a:gd name="T1" fmla="*/ 142 h 181"/>
                <a:gd name="T2" fmla="*/ 22 w 121"/>
                <a:gd name="T3" fmla="*/ 181 h 181"/>
                <a:gd name="T4" fmla="*/ 69 w 121"/>
                <a:gd name="T5" fmla="*/ 176 h 181"/>
                <a:gd name="T6" fmla="*/ 73 w 121"/>
                <a:gd name="T7" fmla="*/ 166 h 181"/>
                <a:gd name="T8" fmla="*/ 81 w 121"/>
                <a:gd name="T9" fmla="*/ 140 h 181"/>
                <a:gd name="T10" fmla="*/ 91 w 121"/>
                <a:gd name="T11" fmla="*/ 105 h 181"/>
                <a:gd name="T12" fmla="*/ 104 w 121"/>
                <a:gd name="T13" fmla="*/ 67 h 181"/>
                <a:gd name="T14" fmla="*/ 114 w 121"/>
                <a:gd name="T15" fmla="*/ 32 h 181"/>
                <a:gd name="T16" fmla="*/ 120 w 121"/>
                <a:gd name="T17" fmla="*/ 8 h 181"/>
                <a:gd name="T18" fmla="*/ 121 w 121"/>
                <a:gd name="T19" fmla="*/ 0 h 181"/>
                <a:gd name="T20" fmla="*/ 114 w 121"/>
                <a:gd name="T21" fmla="*/ 15 h 181"/>
                <a:gd name="T22" fmla="*/ 100 w 121"/>
                <a:gd name="T23" fmla="*/ 42 h 181"/>
                <a:gd name="T24" fmla="*/ 84 w 121"/>
                <a:gd name="T25" fmla="*/ 68 h 181"/>
                <a:gd name="T26" fmla="*/ 65 w 121"/>
                <a:gd name="T27" fmla="*/ 90 h 181"/>
                <a:gd name="T28" fmla="*/ 46 w 121"/>
                <a:gd name="T29" fmla="*/ 107 h 181"/>
                <a:gd name="T30" fmla="*/ 28 w 121"/>
                <a:gd name="T31" fmla="*/ 122 h 181"/>
                <a:gd name="T32" fmla="*/ 14 w 121"/>
                <a:gd name="T33" fmla="*/ 132 h 181"/>
                <a:gd name="T34" fmla="*/ 4 w 121"/>
                <a:gd name="T35" fmla="*/ 139 h 181"/>
                <a:gd name="T36" fmla="*/ 0 w 121"/>
                <a:gd name="T37"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81">
                  <a:moveTo>
                    <a:pt x="0" y="142"/>
                  </a:moveTo>
                  <a:lnTo>
                    <a:pt x="22" y="181"/>
                  </a:lnTo>
                  <a:lnTo>
                    <a:pt x="69" y="176"/>
                  </a:lnTo>
                  <a:lnTo>
                    <a:pt x="73" y="166"/>
                  </a:lnTo>
                  <a:lnTo>
                    <a:pt x="81" y="140"/>
                  </a:lnTo>
                  <a:lnTo>
                    <a:pt x="91" y="105"/>
                  </a:lnTo>
                  <a:lnTo>
                    <a:pt x="104" y="67"/>
                  </a:lnTo>
                  <a:lnTo>
                    <a:pt x="114" y="32"/>
                  </a:lnTo>
                  <a:lnTo>
                    <a:pt x="120" y="8"/>
                  </a:lnTo>
                  <a:lnTo>
                    <a:pt x="121" y="0"/>
                  </a:lnTo>
                  <a:lnTo>
                    <a:pt x="114" y="15"/>
                  </a:lnTo>
                  <a:lnTo>
                    <a:pt x="100" y="42"/>
                  </a:lnTo>
                  <a:lnTo>
                    <a:pt x="84" y="68"/>
                  </a:lnTo>
                  <a:lnTo>
                    <a:pt x="65" y="90"/>
                  </a:lnTo>
                  <a:lnTo>
                    <a:pt x="46" y="107"/>
                  </a:lnTo>
                  <a:lnTo>
                    <a:pt x="28" y="122"/>
                  </a:lnTo>
                  <a:lnTo>
                    <a:pt x="14" y="132"/>
                  </a:lnTo>
                  <a:lnTo>
                    <a:pt x="4" y="139"/>
                  </a:lnTo>
                  <a:lnTo>
                    <a:pt x="0" y="142"/>
                  </a:lnTo>
                  <a:close/>
                </a:path>
              </a:pathLst>
            </a:custGeom>
            <a:solidFill>
              <a:srgbClr val="8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8" name="Freeform 38"/>
            <p:cNvSpPr>
              <a:spLocks/>
            </p:cNvSpPr>
            <p:nvPr/>
          </p:nvSpPr>
          <p:spPr bwMode="auto">
            <a:xfrm>
              <a:off x="5260" y="2509"/>
              <a:ext cx="56" cy="25"/>
            </a:xfrm>
            <a:custGeom>
              <a:avLst/>
              <a:gdLst>
                <a:gd name="T0" fmla="*/ 56 w 113"/>
                <a:gd name="T1" fmla="*/ 0 h 51"/>
                <a:gd name="T2" fmla="*/ 66 w 113"/>
                <a:gd name="T3" fmla="*/ 0 h 51"/>
                <a:gd name="T4" fmla="*/ 74 w 113"/>
                <a:gd name="T5" fmla="*/ 1 h 51"/>
                <a:gd name="T6" fmla="*/ 82 w 113"/>
                <a:gd name="T7" fmla="*/ 4 h 51"/>
                <a:gd name="T8" fmla="*/ 90 w 113"/>
                <a:gd name="T9" fmla="*/ 6 h 51"/>
                <a:gd name="T10" fmla="*/ 97 w 113"/>
                <a:gd name="T11" fmla="*/ 9 h 51"/>
                <a:gd name="T12" fmla="*/ 104 w 113"/>
                <a:gd name="T13" fmla="*/ 14 h 51"/>
                <a:gd name="T14" fmla="*/ 108 w 113"/>
                <a:gd name="T15" fmla="*/ 19 h 51"/>
                <a:gd name="T16" fmla="*/ 113 w 113"/>
                <a:gd name="T17" fmla="*/ 24 h 51"/>
                <a:gd name="T18" fmla="*/ 108 w 113"/>
                <a:gd name="T19" fmla="*/ 30 h 51"/>
                <a:gd name="T20" fmla="*/ 104 w 113"/>
                <a:gd name="T21" fmla="*/ 35 h 51"/>
                <a:gd name="T22" fmla="*/ 97 w 113"/>
                <a:gd name="T23" fmla="*/ 39 h 51"/>
                <a:gd name="T24" fmla="*/ 90 w 113"/>
                <a:gd name="T25" fmla="*/ 43 h 51"/>
                <a:gd name="T26" fmla="*/ 83 w 113"/>
                <a:gd name="T27" fmla="*/ 46 h 51"/>
                <a:gd name="T28" fmla="*/ 75 w 113"/>
                <a:gd name="T29" fmla="*/ 49 h 51"/>
                <a:gd name="T30" fmla="*/ 66 w 113"/>
                <a:gd name="T31" fmla="*/ 51 h 51"/>
                <a:gd name="T32" fmla="*/ 56 w 113"/>
                <a:gd name="T33" fmla="*/ 51 h 51"/>
                <a:gd name="T34" fmla="*/ 47 w 113"/>
                <a:gd name="T35" fmla="*/ 51 h 51"/>
                <a:gd name="T36" fmla="*/ 39 w 113"/>
                <a:gd name="T37" fmla="*/ 50 h 51"/>
                <a:gd name="T38" fmla="*/ 31 w 113"/>
                <a:gd name="T39" fmla="*/ 47 h 51"/>
                <a:gd name="T40" fmla="*/ 23 w 113"/>
                <a:gd name="T41" fmla="*/ 44 h 51"/>
                <a:gd name="T42" fmla="*/ 16 w 113"/>
                <a:gd name="T43" fmla="*/ 41 h 51"/>
                <a:gd name="T44" fmla="*/ 10 w 113"/>
                <a:gd name="T45" fmla="*/ 37 h 51"/>
                <a:gd name="T46" fmla="*/ 5 w 113"/>
                <a:gd name="T47" fmla="*/ 32 h 51"/>
                <a:gd name="T48" fmla="*/ 0 w 113"/>
                <a:gd name="T49" fmla="*/ 27 h 51"/>
                <a:gd name="T50" fmla="*/ 5 w 113"/>
                <a:gd name="T51" fmla="*/ 21 h 51"/>
                <a:gd name="T52" fmla="*/ 9 w 113"/>
                <a:gd name="T53" fmla="*/ 15 h 51"/>
                <a:gd name="T54" fmla="*/ 16 w 113"/>
                <a:gd name="T55" fmla="*/ 12 h 51"/>
                <a:gd name="T56" fmla="*/ 23 w 113"/>
                <a:gd name="T57" fmla="*/ 7 h 51"/>
                <a:gd name="T58" fmla="*/ 30 w 113"/>
                <a:gd name="T59" fmla="*/ 5 h 51"/>
                <a:gd name="T60" fmla="*/ 38 w 113"/>
                <a:gd name="T61" fmla="*/ 3 h 51"/>
                <a:gd name="T62" fmla="*/ 47 w 113"/>
                <a:gd name="T63" fmla="*/ 0 h 51"/>
                <a:gd name="T64" fmla="*/ 56 w 113"/>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51">
                  <a:moveTo>
                    <a:pt x="56" y="0"/>
                  </a:moveTo>
                  <a:lnTo>
                    <a:pt x="66" y="0"/>
                  </a:lnTo>
                  <a:lnTo>
                    <a:pt x="74" y="1"/>
                  </a:lnTo>
                  <a:lnTo>
                    <a:pt x="82" y="4"/>
                  </a:lnTo>
                  <a:lnTo>
                    <a:pt x="90" y="6"/>
                  </a:lnTo>
                  <a:lnTo>
                    <a:pt x="97" y="9"/>
                  </a:lnTo>
                  <a:lnTo>
                    <a:pt x="104" y="14"/>
                  </a:lnTo>
                  <a:lnTo>
                    <a:pt x="108" y="19"/>
                  </a:lnTo>
                  <a:lnTo>
                    <a:pt x="113" y="24"/>
                  </a:lnTo>
                  <a:lnTo>
                    <a:pt x="108" y="30"/>
                  </a:lnTo>
                  <a:lnTo>
                    <a:pt x="104" y="35"/>
                  </a:lnTo>
                  <a:lnTo>
                    <a:pt x="97" y="39"/>
                  </a:lnTo>
                  <a:lnTo>
                    <a:pt x="90" y="43"/>
                  </a:lnTo>
                  <a:lnTo>
                    <a:pt x="83" y="46"/>
                  </a:lnTo>
                  <a:lnTo>
                    <a:pt x="75" y="49"/>
                  </a:lnTo>
                  <a:lnTo>
                    <a:pt x="66" y="51"/>
                  </a:lnTo>
                  <a:lnTo>
                    <a:pt x="56" y="51"/>
                  </a:lnTo>
                  <a:lnTo>
                    <a:pt x="47" y="51"/>
                  </a:lnTo>
                  <a:lnTo>
                    <a:pt x="39" y="50"/>
                  </a:lnTo>
                  <a:lnTo>
                    <a:pt x="31" y="47"/>
                  </a:lnTo>
                  <a:lnTo>
                    <a:pt x="23" y="44"/>
                  </a:lnTo>
                  <a:lnTo>
                    <a:pt x="16" y="41"/>
                  </a:lnTo>
                  <a:lnTo>
                    <a:pt x="10" y="37"/>
                  </a:lnTo>
                  <a:lnTo>
                    <a:pt x="5" y="32"/>
                  </a:lnTo>
                  <a:lnTo>
                    <a:pt x="0" y="27"/>
                  </a:lnTo>
                  <a:lnTo>
                    <a:pt x="5" y="21"/>
                  </a:lnTo>
                  <a:lnTo>
                    <a:pt x="9" y="15"/>
                  </a:lnTo>
                  <a:lnTo>
                    <a:pt x="16" y="12"/>
                  </a:lnTo>
                  <a:lnTo>
                    <a:pt x="23" y="7"/>
                  </a:lnTo>
                  <a:lnTo>
                    <a:pt x="30" y="5"/>
                  </a:lnTo>
                  <a:lnTo>
                    <a:pt x="38" y="3"/>
                  </a:lnTo>
                  <a:lnTo>
                    <a:pt x="47" y="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39" name="Freeform 39"/>
            <p:cNvSpPr>
              <a:spLocks/>
            </p:cNvSpPr>
            <p:nvPr/>
          </p:nvSpPr>
          <p:spPr bwMode="auto">
            <a:xfrm>
              <a:off x="5258" y="2487"/>
              <a:ext cx="64" cy="24"/>
            </a:xfrm>
            <a:custGeom>
              <a:avLst/>
              <a:gdLst>
                <a:gd name="T0" fmla="*/ 117 w 127"/>
                <a:gd name="T1" fmla="*/ 45 h 47"/>
                <a:gd name="T2" fmla="*/ 117 w 127"/>
                <a:gd name="T3" fmla="*/ 45 h 47"/>
                <a:gd name="T4" fmla="*/ 116 w 127"/>
                <a:gd name="T5" fmla="*/ 43 h 47"/>
                <a:gd name="T6" fmla="*/ 114 w 127"/>
                <a:gd name="T7" fmla="*/ 40 h 47"/>
                <a:gd name="T8" fmla="*/ 109 w 127"/>
                <a:gd name="T9" fmla="*/ 35 h 47"/>
                <a:gd name="T10" fmla="*/ 103 w 127"/>
                <a:gd name="T11" fmla="*/ 30 h 47"/>
                <a:gd name="T12" fmla="*/ 96 w 127"/>
                <a:gd name="T13" fmla="*/ 24 h 47"/>
                <a:gd name="T14" fmla="*/ 88 w 127"/>
                <a:gd name="T15" fmla="*/ 18 h 47"/>
                <a:gd name="T16" fmla="*/ 78 w 127"/>
                <a:gd name="T17" fmla="*/ 15 h 47"/>
                <a:gd name="T18" fmla="*/ 67 w 127"/>
                <a:gd name="T19" fmla="*/ 11 h 47"/>
                <a:gd name="T20" fmla="*/ 61 w 127"/>
                <a:gd name="T21" fmla="*/ 11 h 47"/>
                <a:gd name="T22" fmla="*/ 54 w 127"/>
                <a:gd name="T23" fmla="*/ 11 h 47"/>
                <a:gd name="T24" fmla="*/ 46 w 127"/>
                <a:gd name="T25" fmla="*/ 12 h 47"/>
                <a:gd name="T26" fmla="*/ 39 w 127"/>
                <a:gd name="T27" fmla="*/ 13 h 47"/>
                <a:gd name="T28" fmla="*/ 31 w 127"/>
                <a:gd name="T29" fmla="*/ 17 h 47"/>
                <a:gd name="T30" fmla="*/ 24 w 127"/>
                <a:gd name="T31" fmla="*/ 20 h 47"/>
                <a:gd name="T32" fmla="*/ 16 w 127"/>
                <a:gd name="T33" fmla="*/ 24 h 47"/>
                <a:gd name="T34" fmla="*/ 9 w 127"/>
                <a:gd name="T35" fmla="*/ 30 h 47"/>
                <a:gd name="T36" fmla="*/ 9 w 127"/>
                <a:gd name="T37" fmla="*/ 30 h 47"/>
                <a:gd name="T38" fmla="*/ 6 w 127"/>
                <a:gd name="T39" fmla="*/ 31 h 47"/>
                <a:gd name="T40" fmla="*/ 5 w 127"/>
                <a:gd name="T41" fmla="*/ 31 h 47"/>
                <a:gd name="T42" fmla="*/ 3 w 127"/>
                <a:gd name="T43" fmla="*/ 30 h 47"/>
                <a:gd name="T44" fmla="*/ 1 w 127"/>
                <a:gd name="T45" fmla="*/ 28 h 47"/>
                <a:gd name="T46" fmla="*/ 0 w 127"/>
                <a:gd name="T47" fmla="*/ 26 h 47"/>
                <a:gd name="T48" fmla="*/ 0 w 127"/>
                <a:gd name="T49" fmla="*/ 24 h 47"/>
                <a:gd name="T50" fmla="*/ 1 w 127"/>
                <a:gd name="T51" fmla="*/ 23 h 47"/>
                <a:gd name="T52" fmla="*/ 2 w 127"/>
                <a:gd name="T53" fmla="*/ 20 h 47"/>
                <a:gd name="T54" fmla="*/ 2 w 127"/>
                <a:gd name="T55" fmla="*/ 20 h 47"/>
                <a:gd name="T56" fmla="*/ 10 w 127"/>
                <a:gd name="T57" fmla="*/ 15 h 47"/>
                <a:gd name="T58" fmla="*/ 19 w 127"/>
                <a:gd name="T59" fmla="*/ 10 h 47"/>
                <a:gd name="T60" fmla="*/ 27 w 127"/>
                <a:gd name="T61" fmla="*/ 5 h 47"/>
                <a:gd name="T62" fmla="*/ 36 w 127"/>
                <a:gd name="T63" fmla="*/ 3 h 47"/>
                <a:gd name="T64" fmla="*/ 44 w 127"/>
                <a:gd name="T65" fmla="*/ 1 h 47"/>
                <a:gd name="T66" fmla="*/ 54 w 127"/>
                <a:gd name="T67" fmla="*/ 0 h 47"/>
                <a:gd name="T68" fmla="*/ 62 w 127"/>
                <a:gd name="T69" fmla="*/ 0 h 47"/>
                <a:gd name="T70" fmla="*/ 70 w 127"/>
                <a:gd name="T71" fmla="*/ 1 h 47"/>
                <a:gd name="T72" fmla="*/ 82 w 127"/>
                <a:gd name="T73" fmla="*/ 4 h 47"/>
                <a:gd name="T74" fmla="*/ 93 w 127"/>
                <a:gd name="T75" fmla="*/ 9 h 47"/>
                <a:gd name="T76" fmla="*/ 102 w 127"/>
                <a:gd name="T77" fmla="*/ 15 h 47"/>
                <a:gd name="T78" fmla="*/ 110 w 127"/>
                <a:gd name="T79" fmla="*/ 20 h 47"/>
                <a:gd name="T80" fmla="*/ 117 w 127"/>
                <a:gd name="T81" fmla="*/ 27 h 47"/>
                <a:gd name="T82" fmla="*/ 122 w 127"/>
                <a:gd name="T83" fmla="*/ 32 h 47"/>
                <a:gd name="T84" fmla="*/ 125 w 127"/>
                <a:gd name="T85" fmla="*/ 36 h 47"/>
                <a:gd name="T86" fmla="*/ 126 w 127"/>
                <a:gd name="T87" fmla="*/ 38 h 47"/>
                <a:gd name="T88" fmla="*/ 126 w 127"/>
                <a:gd name="T89" fmla="*/ 38 h 47"/>
                <a:gd name="T90" fmla="*/ 127 w 127"/>
                <a:gd name="T91" fmla="*/ 40 h 47"/>
                <a:gd name="T92" fmla="*/ 127 w 127"/>
                <a:gd name="T93" fmla="*/ 41 h 47"/>
                <a:gd name="T94" fmla="*/ 126 w 127"/>
                <a:gd name="T95" fmla="*/ 43 h 47"/>
                <a:gd name="T96" fmla="*/ 124 w 127"/>
                <a:gd name="T97" fmla="*/ 46 h 47"/>
                <a:gd name="T98" fmla="*/ 122 w 127"/>
                <a:gd name="T99" fmla="*/ 47 h 47"/>
                <a:gd name="T100" fmla="*/ 120 w 127"/>
                <a:gd name="T101" fmla="*/ 47 h 47"/>
                <a:gd name="T102" fmla="*/ 118 w 127"/>
                <a:gd name="T103" fmla="*/ 46 h 47"/>
                <a:gd name="T104" fmla="*/ 117 w 127"/>
                <a:gd name="T105" fmla="*/ 45 h 47"/>
                <a:gd name="T106" fmla="*/ 117 w 127"/>
                <a:gd name="T10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47">
                  <a:moveTo>
                    <a:pt x="117" y="45"/>
                  </a:moveTo>
                  <a:lnTo>
                    <a:pt x="117" y="45"/>
                  </a:lnTo>
                  <a:lnTo>
                    <a:pt x="116" y="43"/>
                  </a:lnTo>
                  <a:lnTo>
                    <a:pt x="114" y="40"/>
                  </a:lnTo>
                  <a:lnTo>
                    <a:pt x="109" y="35"/>
                  </a:lnTo>
                  <a:lnTo>
                    <a:pt x="103" y="30"/>
                  </a:lnTo>
                  <a:lnTo>
                    <a:pt x="96" y="24"/>
                  </a:lnTo>
                  <a:lnTo>
                    <a:pt x="88" y="18"/>
                  </a:lnTo>
                  <a:lnTo>
                    <a:pt x="78" y="15"/>
                  </a:lnTo>
                  <a:lnTo>
                    <a:pt x="67" y="11"/>
                  </a:lnTo>
                  <a:lnTo>
                    <a:pt x="61" y="11"/>
                  </a:lnTo>
                  <a:lnTo>
                    <a:pt x="54" y="11"/>
                  </a:lnTo>
                  <a:lnTo>
                    <a:pt x="46" y="12"/>
                  </a:lnTo>
                  <a:lnTo>
                    <a:pt x="39" y="13"/>
                  </a:lnTo>
                  <a:lnTo>
                    <a:pt x="31" y="17"/>
                  </a:lnTo>
                  <a:lnTo>
                    <a:pt x="24" y="20"/>
                  </a:lnTo>
                  <a:lnTo>
                    <a:pt x="16" y="24"/>
                  </a:lnTo>
                  <a:lnTo>
                    <a:pt x="9" y="30"/>
                  </a:lnTo>
                  <a:lnTo>
                    <a:pt x="9" y="30"/>
                  </a:lnTo>
                  <a:lnTo>
                    <a:pt x="6" y="31"/>
                  </a:lnTo>
                  <a:lnTo>
                    <a:pt x="5" y="31"/>
                  </a:lnTo>
                  <a:lnTo>
                    <a:pt x="3" y="30"/>
                  </a:lnTo>
                  <a:lnTo>
                    <a:pt x="1" y="28"/>
                  </a:lnTo>
                  <a:lnTo>
                    <a:pt x="0" y="26"/>
                  </a:lnTo>
                  <a:lnTo>
                    <a:pt x="0" y="24"/>
                  </a:lnTo>
                  <a:lnTo>
                    <a:pt x="1" y="23"/>
                  </a:lnTo>
                  <a:lnTo>
                    <a:pt x="2" y="20"/>
                  </a:lnTo>
                  <a:lnTo>
                    <a:pt x="2" y="20"/>
                  </a:lnTo>
                  <a:lnTo>
                    <a:pt x="10" y="15"/>
                  </a:lnTo>
                  <a:lnTo>
                    <a:pt x="19" y="10"/>
                  </a:lnTo>
                  <a:lnTo>
                    <a:pt x="27" y="5"/>
                  </a:lnTo>
                  <a:lnTo>
                    <a:pt x="36" y="3"/>
                  </a:lnTo>
                  <a:lnTo>
                    <a:pt x="44" y="1"/>
                  </a:lnTo>
                  <a:lnTo>
                    <a:pt x="54" y="0"/>
                  </a:lnTo>
                  <a:lnTo>
                    <a:pt x="62" y="0"/>
                  </a:lnTo>
                  <a:lnTo>
                    <a:pt x="70" y="1"/>
                  </a:lnTo>
                  <a:lnTo>
                    <a:pt x="82" y="4"/>
                  </a:lnTo>
                  <a:lnTo>
                    <a:pt x="93" y="9"/>
                  </a:lnTo>
                  <a:lnTo>
                    <a:pt x="102" y="15"/>
                  </a:lnTo>
                  <a:lnTo>
                    <a:pt x="110" y="20"/>
                  </a:lnTo>
                  <a:lnTo>
                    <a:pt x="117" y="27"/>
                  </a:lnTo>
                  <a:lnTo>
                    <a:pt x="122" y="32"/>
                  </a:lnTo>
                  <a:lnTo>
                    <a:pt x="125" y="36"/>
                  </a:lnTo>
                  <a:lnTo>
                    <a:pt x="126" y="38"/>
                  </a:lnTo>
                  <a:lnTo>
                    <a:pt x="126" y="38"/>
                  </a:lnTo>
                  <a:lnTo>
                    <a:pt x="127" y="40"/>
                  </a:lnTo>
                  <a:lnTo>
                    <a:pt x="127" y="41"/>
                  </a:lnTo>
                  <a:lnTo>
                    <a:pt x="126" y="43"/>
                  </a:lnTo>
                  <a:lnTo>
                    <a:pt x="124" y="46"/>
                  </a:lnTo>
                  <a:lnTo>
                    <a:pt x="122" y="47"/>
                  </a:lnTo>
                  <a:lnTo>
                    <a:pt x="120" y="47"/>
                  </a:lnTo>
                  <a:lnTo>
                    <a:pt x="118" y="46"/>
                  </a:lnTo>
                  <a:lnTo>
                    <a:pt x="117" y="45"/>
                  </a:lnTo>
                  <a:lnTo>
                    <a:pt x="11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0" name="Freeform 40"/>
            <p:cNvSpPr>
              <a:spLocks/>
            </p:cNvSpPr>
            <p:nvPr/>
          </p:nvSpPr>
          <p:spPr bwMode="auto">
            <a:xfrm>
              <a:off x="5373" y="2515"/>
              <a:ext cx="27" cy="38"/>
            </a:xfrm>
            <a:custGeom>
              <a:avLst/>
              <a:gdLst>
                <a:gd name="T0" fmla="*/ 29 w 53"/>
                <a:gd name="T1" fmla="*/ 1 h 76"/>
                <a:gd name="T2" fmla="*/ 34 w 53"/>
                <a:gd name="T3" fmla="*/ 6 h 76"/>
                <a:gd name="T4" fmla="*/ 42 w 53"/>
                <a:gd name="T5" fmla="*/ 15 h 76"/>
                <a:gd name="T6" fmla="*/ 51 w 53"/>
                <a:gd name="T7" fmla="*/ 28 h 76"/>
                <a:gd name="T8" fmla="*/ 53 w 53"/>
                <a:gd name="T9" fmla="*/ 43 h 76"/>
                <a:gd name="T10" fmla="*/ 51 w 53"/>
                <a:gd name="T11" fmla="*/ 48 h 76"/>
                <a:gd name="T12" fmla="*/ 48 w 53"/>
                <a:gd name="T13" fmla="*/ 53 h 76"/>
                <a:gd name="T14" fmla="*/ 44 w 53"/>
                <a:gd name="T15" fmla="*/ 57 h 76"/>
                <a:gd name="T16" fmla="*/ 39 w 53"/>
                <a:gd name="T17" fmla="*/ 62 h 76"/>
                <a:gd name="T18" fmla="*/ 33 w 53"/>
                <a:gd name="T19" fmla="*/ 66 h 76"/>
                <a:gd name="T20" fmla="*/ 25 w 53"/>
                <a:gd name="T21" fmla="*/ 69 h 76"/>
                <a:gd name="T22" fmla="*/ 17 w 53"/>
                <a:gd name="T23" fmla="*/ 72 h 76"/>
                <a:gd name="T24" fmla="*/ 8 w 53"/>
                <a:gd name="T25" fmla="*/ 76 h 76"/>
                <a:gd name="T26" fmla="*/ 8 w 53"/>
                <a:gd name="T27" fmla="*/ 76 h 76"/>
                <a:gd name="T28" fmla="*/ 6 w 53"/>
                <a:gd name="T29" fmla="*/ 76 h 76"/>
                <a:gd name="T30" fmla="*/ 3 w 53"/>
                <a:gd name="T31" fmla="*/ 75 h 76"/>
                <a:gd name="T32" fmla="*/ 1 w 53"/>
                <a:gd name="T33" fmla="*/ 74 h 76"/>
                <a:gd name="T34" fmla="*/ 0 w 53"/>
                <a:gd name="T35" fmla="*/ 71 h 76"/>
                <a:gd name="T36" fmla="*/ 0 w 53"/>
                <a:gd name="T37" fmla="*/ 69 h 76"/>
                <a:gd name="T38" fmla="*/ 1 w 53"/>
                <a:gd name="T39" fmla="*/ 67 h 76"/>
                <a:gd name="T40" fmla="*/ 2 w 53"/>
                <a:gd name="T41" fmla="*/ 64 h 76"/>
                <a:gd name="T42" fmla="*/ 4 w 53"/>
                <a:gd name="T43" fmla="*/ 63 h 76"/>
                <a:gd name="T44" fmla="*/ 4 w 53"/>
                <a:gd name="T45" fmla="*/ 63 h 76"/>
                <a:gd name="T46" fmla="*/ 13 w 53"/>
                <a:gd name="T47" fmla="*/ 61 h 76"/>
                <a:gd name="T48" fmla="*/ 19 w 53"/>
                <a:gd name="T49" fmla="*/ 59 h 76"/>
                <a:gd name="T50" fmla="*/ 25 w 53"/>
                <a:gd name="T51" fmla="*/ 56 h 76"/>
                <a:gd name="T52" fmla="*/ 30 w 53"/>
                <a:gd name="T53" fmla="*/ 53 h 76"/>
                <a:gd name="T54" fmla="*/ 34 w 53"/>
                <a:gd name="T55" fmla="*/ 51 h 76"/>
                <a:gd name="T56" fmla="*/ 37 w 53"/>
                <a:gd name="T57" fmla="*/ 47 h 76"/>
                <a:gd name="T58" fmla="*/ 39 w 53"/>
                <a:gd name="T59" fmla="*/ 45 h 76"/>
                <a:gd name="T60" fmla="*/ 40 w 53"/>
                <a:gd name="T61" fmla="*/ 41 h 76"/>
                <a:gd name="T62" fmla="*/ 39 w 53"/>
                <a:gd name="T63" fmla="*/ 32 h 76"/>
                <a:gd name="T64" fmla="*/ 34 w 53"/>
                <a:gd name="T65" fmla="*/ 24 h 76"/>
                <a:gd name="T66" fmla="*/ 26 w 53"/>
                <a:gd name="T67" fmla="*/ 16 h 76"/>
                <a:gd name="T68" fmla="*/ 21 w 53"/>
                <a:gd name="T69" fmla="*/ 11 h 76"/>
                <a:gd name="T70" fmla="*/ 21 w 53"/>
                <a:gd name="T71" fmla="*/ 11 h 76"/>
                <a:gd name="T72" fmla="*/ 19 w 53"/>
                <a:gd name="T73" fmla="*/ 9 h 76"/>
                <a:gd name="T74" fmla="*/ 18 w 53"/>
                <a:gd name="T75" fmla="*/ 7 h 76"/>
                <a:gd name="T76" fmla="*/ 18 w 53"/>
                <a:gd name="T77" fmla="*/ 5 h 76"/>
                <a:gd name="T78" fmla="*/ 19 w 53"/>
                <a:gd name="T79" fmla="*/ 2 h 76"/>
                <a:gd name="T80" fmla="*/ 22 w 53"/>
                <a:gd name="T81" fmla="*/ 1 h 76"/>
                <a:gd name="T82" fmla="*/ 24 w 53"/>
                <a:gd name="T83" fmla="*/ 0 h 76"/>
                <a:gd name="T84" fmla="*/ 26 w 53"/>
                <a:gd name="T85" fmla="*/ 0 h 76"/>
                <a:gd name="T86" fmla="*/ 29 w 53"/>
                <a:gd name="T87" fmla="*/ 1 h 76"/>
                <a:gd name="T88" fmla="*/ 29 w 53"/>
                <a:gd name="T89"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 h="76">
                  <a:moveTo>
                    <a:pt x="29" y="1"/>
                  </a:moveTo>
                  <a:lnTo>
                    <a:pt x="34" y="6"/>
                  </a:lnTo>
                  <a:lnTo>
                    <a:pt x="42" y="15"/>
                  </a:lnTo>
                  <a:lnTo>
                    <a:pt x="51" y="28"/>
                  </a:lnTo>
                  <a:lnTo>
                    <a:pt x="53" y="43"/>
                  </a:lnTo>
                  <a:lnTo>
                    <a:pt x="51" y="48"/>
                  </a:lnTo>
                  <a:lnTo>
                    <a:pt x="48" y="53"/>
                  </a:lnTo>
                  <a:lnTo>
                    <a:pt x="44" y="57"/>
                  </a:lnTo>
                  <a:lnTo>
                    <a:pt x="39" y="62"/>
                  </a:lnTo>
                  <a:lnTo>
                    <a:pt x="33" y="66"/>
                  </a:lnTo>
                  <a:lnTo>
                    <a:pt x="25" y="69"/>
                  </a:lnTo>
                  <a:lnTo>
                    <a:pt x="17" y="72"/>
                  </a:lnTo>
                  <a:lnTo>
                    <a:pt x="8" y="76"/>
                  </a:lnTo>
                  <a:lnTo>
                    <a:pt x="8" y="76"/>
                  </a:lnTo>
                  <a:lnTo>
                    <a:pt x="6" y="76"/>
                  </a:lnTo>
                  <a:lnTo>
                    <a:pt x="3" y="75"/>
                  </a:lnTo>
                  <a:lnTo>
                    <a:pt x="1" y="74"/>
                  </a:lnTo>
                  <a:lnTo>
                    <a:pt x="0" y="71"/>
                  </a:lnTo>
                  <a:lnTo>
                    <a:pt x="0" y="69"/>
                  </a:lnTo>
                  <a:lnTo>
                    <a:pt x="1" y="67"/>
                  </a:lnTo>
                  <a:lnTo>
                    <a:pt x="2" y="64"/>
                  </a:lnTo>
                  <a:lnTo>
                    <a:pt x="4" y="63"/>
                  </a:lnTo>
                  <a:lnTo>
                    <a:pt x="4" y="63"/>
                  </a:lnTo>
                  <a:lnTo>
                    <a:pt x="13" y="61"/>
                  </a:lnTo>
                  <a:lnTo>
                    <a:pt x="19" y="59"/>
                  </a:lnTo>
                  <a:lnTo>
                    <a:pt x="25" y="56"/>
                  </a:lnTo>
                  <a:lnTo>
                    <a:pt x="30" y="53"/>
                  </a:lnTo>
                  <a:lnTo>
                    <a:pt x="34" y="51"/>
                  </a:lnTo>
                  <a:lnTo>
                    <a:pt x="37" y="47"/>
                  </a:lnTo>
                  <a:lnTo>
                    <a:pt x="39" y="45"/>
                  </a:lnTo>
                  <a:lnTo>
                    <a:pt x="40" y="41"/>
                  </a:lnTo>
                  <a:lnTo>
                    <a:pt x="39" y="32"/>
                  </a:lnTo>
                  <a:lnTo>
                    <a:pt x="34" y="24"/>
                  </a:lnTo>
                  <a:lnTo>
                    <a:pt x="26" y="16"/>
                  </a:lnTo>
                  <a:lnTo>
                    <a:pt x="21" y="11"/>
                  </a:lnTo>
                  <a:lnTo>
                    <a:pt x="21" y="11"/>
                  </a:lnTo>
                  <a:lnTo>
                    <a:pt x="19" y="9"/>
                  </a:lnTo>
                  <a:lnTo>
                    <a:pt x="18" y="7"/>
                  </a:lnTo>
                  <a:lnTo>
                    <a:pt x="18" y="5"/>
                  </a:lnTo>
                  <a:lnTo>
                    <a:pt x="19" y="2"/>
                  </a:lnTo>
                  <a:lnTo>
                    <a:pt x="22" y="1"/>
                  </a:lnTo>
                  <a:lnTo>
                    <a:pt x="24" y="0"/>
                  </a:lnTo>
                  <a:lnTo>
                    <a:pt x="26" y="0"/>
                  </a:lnTo>
                  <a:lnTo>
                    <a:pt x="29" y="1"/>
                  </a:lnTo>
                  <a:lnTo>
                    <a:pt x="29" y="1"/>
                  </a:lnTo>
                  <a:close/>
                </a:path>
              </a:pathLst>
            </a:custGeom>
            <a:solidFill>
              <a:srgbClr val="D66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1" name="Freeform 41"/>
            <p:cNvSpPr>
              <a:spLocks/>
            </p:cNvSpPr>
            <p:nvPr/>
          </p:nvSpPr>
          <p:spPr bwMode="auto">
            <a:xfrm>
              <a:off x="5268" y="2509"/>
              <a:ext cx="17" cy="18"/>
            </a:xfrm>
            <a:custGeom>
              <a:avLst/>
              <a:gdLst>
                <a:gd name="T0" fmla="*/ 17 w 35"/>
                <a:gd name="T1" fmla="*/ 36 h 36"/>
                <a:gd name="T2" fmla="*/ 10 w 35"/>
                <a:gd name="T3" fmla="*/ 35 h 36"/>
                <a:gd name="T4" fmla="*/ 6 w 35"/>
                <a:gd name="T5" fmla="*/ 30 h 36"/>
                <a:gd name="T6" fmla="*/ 1 w 35"/>
                <a:gd name="T7" fmla="*/ 25 h 36"/>
                <a:gd name="T8" fmla="*/ 0 w 35"/>
                <a:gd name="T9" fmla="*/ 18 h 36"/>
                <a:gd name="T10" fmla="*/ 1 w 35"/>
                <a:gd name="T11" fmla="*/ 11 h 36"/>
                <a:gd name="T12" fmla="*/ 5 w 35"/>
                <a:gd name="T13" fmla="*/ 5 h 36"/>
                <a:gd name="T14" fmla="*/ 10 w 35"/>
                <a:gd name="T15" fmla="*/ 2 h 36"/>
                <a:gd name="T16" fmla="*/ 17 w 35"/>
                <a:gd name="T17" fmla="*/ 0 h 36"/>
                <a:gd name="T18" fmla="*/ 24 w 35"/>
                <a:gd name="T19" fmla="*/ 2 h 36"/>
                <a:gd name="T20" fmla="*/ 30 w 35"/>
                <a:gd name="T21" fmla="*/ 5 h 36"/>
                <a:gd name="T22" fmla="*/ 34 w 35"/>
                <a:gd name="T23" fmla="*/ 11 h 36"/>
                <a:gd name="T24" fmla="*/ 35 w 35"/>
                <a:gd name="T25" fmla="*/ 18 h 36"/>
                <a:gd name="T26" fmla="*/ 34 w 35"/>
                <a:gd name="T27" fmla="*/ 25 h 36"/>
                <a:gd name="T28" fmla="*/ 30 w 35"/>
                <a:gd name="T29" fmla="*/ 30 h 36"/>
                <a:gd name="T30" fmla="*/ 24 w 35"/>
                <a:gd name="T31" fmla="*/ 34 h 36"/>
                <a:gd name="T32" fmla="*/ 17 w 35"/>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17" y="36"/>
                  </a:moveTo>
                  <a:lnTo>
                    <a:pt x="10" y="35"/>
                  </a:lnTo>
                  <a:lnTo>
                    <a:pt x="6" y="30"/>
                  </a:lnTo>
                  <a:lnTo>
                    <a:pt x="1" y="25"/>
                  </a:lnTo>
                  <a:lnTo>
                    <a:pt x="0" y="18"/>
                  </a:lnTo>
                  <a:lnTo>
                    <a:pt x="1" y="11"/>
                  </a:lnTo>
                  <a:lnTo>
                    <a:pt x="5" y="5"/>
                  </a:lnTo>
                  <a:lnTo>
                    <a:pt x="10" y="2"/>
                  </a:lnTo>
                  <a:lnTo>
                    <a:pt x="17" y="0"/>
                  </a:lnTo>
                  <a:lnTo>
                    <a:pt x="24" y="2"/>
                  </a:lnTo>
                  <a:lnTo>
                    <a:pt x="30" y="5"/>
                  </a:lnTo>
                  <a:lnTo>
                    <a:pt x="34" y="11"/>
                  </a:lnTo>
                  <a:lnTo>
                    <a:pt x="35" y="18"/>
                  </a:lnTo>
                  <a:lnTo>
                    <a:pt x="34" y="25"/>
                  </a:lnTo>
                  <a:lnTo>
                    <a:pt x="30" y="30"/>
                  </a:lnTo>
                  <a:lnTo>
                    <a:pt x="24" y="34"/>
                  </a:lnTo>
                  <a:lnTo>
                    <a:pt x="17" y="36"/>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2" name="Freeform 42"/>
            <p:cNvSpPr>
              <a:spLocks/>
            </p:cNvSpPr>
            <p:nvPr/>
          </p:nvSpPr>
          <p:spPr bwMode="auto">
            <a:xfrm>
              <a:off x="5272" y="2514"/>
              <a:ext cx="8" cy="8"/>
            </a:xfrm>
            <a:custGeom>
              <a:avLst/>
              <a:gdLst>
                <a:gd name="T0" fmla="*/ 8 w 16"/>
                <a:gd name="T1" fmla="*/ 16 h 16"/>
                <a:gd name="T2" fmla="*/ 5 w 16"/>
                <a:gd name="T3" fmla="*/ 15 h 16"/>
                <a:gd name="T4" fmla="*/ 2 w 16"/>
                <a:gd name="T5" fmla="*/ 13 h 16"/>
                <a:gd name="T6" fmla="*/ 1 w 16"/>
                <a:gd name="T7" fmla="*/ 11 h 16"/>
                <a:gd name="T8" fmla="*/ 0 w 16"/>
                <a:gd name="T9" fmla="*/ 8 h 16"/>
                <a:gd name="T10" fmla="*/ 1 w 16"/>
                <a:gd name="T11" fmla="*/ 4 h 16"/>
                <a:gd name="T12" fmla="*/ 2 w 16"/>
                <a:gd name="T13" fmla="*/ 2 h 16"/>
                <a:gd name="T14" fmla="*/ 5 w 16"/>
                <a:gd name="T15" fmla="*/ 1 h 16"/>
                <a:gd name="T16" fmla="*/ 8 w 16"/>
                <a:gd name="T17" fmla="*/ 0 h 16"/>
                <a:gd name="T18" fmla="*/ 12 w 16"/>
                <a:gd name="T19" fmla="*/ 1 h 16"/>
                <a:gd name="T20" fmla="*/ 14 w 16"/>
                <a:gd name="T21" fmla="*/ 2 h 16"/>
                <a:gd name="T22" fmla="*/ 15 w 16"/>
                <a:gd name="T23" fmla="*/ 4 h 16"/>
                <a:gd name="T24" fmla="*/ 16 w 16"/>
                <a:gd name="T25" fmla="*/ 8 h 16"/>
                <a:gd name="T26" fmla="*/ 15 w 16"/>
                <a:gd name="T27" fmla="*/ 11 h 16"/>
                <a:gd name="T28" fmla="*/ 14 w 16"/>
                <a:gd name="T29" fmla="*/ 13 h 16"/>
                <a:gd name="T30" fmla="*/ 12 w 16"/>
                <a:gd name="T31" fmla="*/ 15 h 16"/>
                <a:gd name="T32" fmla="*/ 8 w 16"/>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8" y="16"/>
                  </a:moveTo>
                  <a:lnTo>
                    <a:pt x="5" y="15"/>
                  </a:lnTo>
                  <a:lnTo>
                    <a:pt x="2" y="13"/>
                  </a:lnTo>
                  <a:lnTo>
                    <a:pt x="1" y="11"/>
                  </a:lnTo>
                  <a:lnTo>
                    <a:pt x="0" y="8"/>
                  </a:lnTo>
                  <a:lnTo>
                    <a:pt x="1" y="4"/>
                  </a:lnTo>
                  <a:lnTo>
                    <a:pt x="2" y="2"/>
                  </a:lnTo>
                  <a:lnTo>
                    <a:pt x="5" y="1"/>
                  </a:lnTo>
                  <a:lnTo>
                    <a:pt x="8" y="0"/>
                  </a:lnTo>
                  <a:lnTo>
                    <a:pt x="12" y="1"/>
                  </a:lnTo>
                  <a:lnTo>
                    <a:pt x="14" y="2"/>
                  </a:lnTo>
                  <a:lnTo>
                    <a:pt x="15" y="4"/>
                  </a:lnTo>
                  <a:lnTo>
                    <a:pt x="16" y="8"/>
                  </a:lnTo>
                  <a:lnTo>
                    <a:pt x="15" y="11"/>
                  </a:lnTo>
                  <a:lnTo>
                    <a:pt x="14" y="13"/>
                  </a:lnTo>
                  <a:lnTo>
                    <a:pt x="12" y="15"/>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3" name="Freeform 43"/>
            <p:cNvSpPr>
              <a:spLocks/>
            </p:cNvSpPr>
            <p:nvPr/>
          </p:nvSpPr>
          <p:spPr bwMode="auto">
            <a:xfrm>
              <a:off x="5278" y="2514"/>
              <a:ext cx="4" cy="4"/>
            </a:xfrm>
            <a:custGeom>
              <a:avLst/>
              <a:gdLst>
                <a:gd name="T0" fmla="*/ 4 w 8"/>
                <a:gd name="T1" fmla="*/ 7 h 7"/>
                <a:gd name="T2" fmla="*/ 3 w 8"/>
                <a:gd name="T3" fmla="*/ 7 h 7"/>
                <a:gd name="T4" fmla="*/ 1 w 8"/>
                <a:gd name="T5" fmla="*/ 6 h 7"/>
                <a:gd name="T6" fmla="*/ 0 w 8"/>
                <a:gd name="T7" fmla="*/ 4 h 7"/>
                <a:gd name="T8" fmla="*/ 0 w 8"/>
                <a:gd name="T9" fmla="*/ 3 h 7"/>
                <a:gd name="T10" fmla="*/ 0 w 8"/>
                <a:gd name="T11" fmla="*/ 2 h 7"/>
                <a:gd name="T12" fmla="*/ 1 w 8"/>
                <a:gd name="T13" fmla="*/ 1 h 7"/>
                <a:gd name="T14" fmla="*/ 3 w 8"/>
                <a:gd name="T15" fmla="*/ 0 h 7"/>
                <a:gd name="T16" fmla="*/ 4 w 8"/>
                <a:gd name="T17" fmla="*/ 0 h 7"/>
                <a:gd name="T18" fmla="*/ 5 w 8"/>
                <a:gd name="T19" fmla="*/ 0 h 7"/>
                <a:gd name="T20" fmla="*/ 7 w 8"/>
                <a:gd name="T21" fmla="*/ 1 h 7"/>
                <a:gd name="T22" fmla="*/ 8 w 8"/>
                <a:gd name="T23" fmla="*/ 2 h 7"/>
                <a:gd name="T24" fmla="*/ 8 w 8"/>
                <a:gd name="T25" fmla="*/ 3 h 7"/>
                <a:gd name="T26" fmla="*/ 8 w 8"/>
                <a:gd name="T27" fmla="*/ 4 h 7"/>
                <a:gd name="T28" fmla="*/ 7 w 8"/>
                <a:gd name="T29" fmla="*/ 6 h 7"/>
                <a:gd name="T30" fmla="*/ 5 w 8"/>
                <a:gd name="T31" fmla="*/ 7 h 7"/>
                <a:gd name="T32" fmla="*/ 4 w 8"/>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7">
                  <a:moveTo>
                    <a:pt x="4" y="7"/>
                  </a:moveTo>
                  <a:lnTo>
                    <a:pt x="3" y="7"/>
                  </a:lnTo>
                  <a:lnTo>
                    <a:pt x="1" y="6"/>
                  </a:lnTo>
                  <a:lnTo>
                    <a:pt x="0" y="4"/>
                  </a:lnTo>
                  <a:lnTo>
                    <a:pt x="0" y="3"/>
                  </a:lnTo>
                  <a:lnTo>
                    <a:pt x="0" y="2"/>
                  </a:lnTo>
                  <a:lnTo>
                    <a:pt x="1" y="1"/>
                  </a:lnTo>
                  <a:lnTo>
                    <a:pt x="3" y="0"/>
                  </a:lnTo>
                  <a:lnTo>
                    <a:pt x="4" y="0"/>
                  </a:lnTo>
                  <a:lnTo>
                    <a:pt x="5" y="0"/>
                  </a:lnTo>
                  <a:lnTo>
                    <a:pt x="7" y="1"/>
                  </a:lnTo>
                  <a:lnTo>
                    <a:pt x="8" y="2"/>
                  </a:lnTo>
                  <a:lnTo>
                    <a:pt x="8" y="3"/>
                  </a:lnTo>
                  <a:lnTo>
                    <a:pt x="8" y="4"/>
                  </a:lnTo>
                  <a:lnTo>
                    <a:pt x="7" y="6"/>
                  </a:lnTo>
                  <a:lnTo>
                    <a:pt x="5" y="7"/>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4" name="Freeform 44"/>
            <p:cNvSpPr>
              <a:spLocks/>
            </p:cNvSpPr>
            <p:nvPr/>
          </p:nvSpPr>
          <p:spPr bwMode="auto">
            <a:xfrm>
              <a:off x="5250" y="2418"/>
              <a:ext cx="175" cy="149"/>
            </a:xfrm>
            <a:custGeom>
              <a:avLst/>
              <a:gdLst>
                <a:gd name="T0" fmla="*/ 141 w 349"/>
                <a:gd name="T1" fmla="*/ 2 h 299"/>
                <a:gd name="T2" fmla="*/ 108 w 349"/>
                <a:gd name="T3" fmla="*/ 9 h 299"/>
                <a:gd name="T4" fmla="*/ 78 w 349"/>
                <a:gd name="T5" fmla="*/ 21 h 299"/>
                <a:gd name="T6" fmla="*/ 51 w 349"/>
                <a:gd name="T7" fmla="*/ 40 h 299"/>
                <a:gd name="T8" fmla="*/ 36 w 349"/>
                <a:gd name="T9" fmla="*/ 49 h 299"/>
                <a:gd name="T10" fmla="*/ 28 w 349"/>
                <a:gd name="T11" fmla="*/ 45 h 299"/>
                <a:gd name="T12" fmla="*/ 14 w 349"/>
                <a:gd name="T13" fmla="*/ 48 h 299"/>
                <a:gd name="T14" fmla="*/ 3 w 349"/>
                <a:gd name="T15" fmla="*/ 59 h 299"/>
                <a:gd name="T16" fmla="*/ 3 w 349"/>
                <a:gd name="T17" fmla="*/ 76 h 299"/>
                <a:gd name="T18" fmla="*/ 15 w 349"/>
                <a:gd name="T19" fmla="*/ 88 h 299"/>
                <a:gd name="T20" fmla="*/ 33 w 349"/>
                <a:gd name="T21" fmla="*/ 89 h 299"/>
                <a:gd name="T22" fmla="*/ 45 w 349"/>
                <a:gd name="T23" fmla="*/ 78 h 299"/>
                <a:gd name="T24" fmla="*/ 56 w 349"/>
                <a:gd name="T25" fmla="*/ 70 h 299"/>
                <a:gd name="T26" fmla="*/ 72 w 349"/>
                <a:gd name="T27" fmla="*/ 70 h 299"/>
                <a:gd name="T28" fmla="*/ 87 w 349"/>
                <a:gd name="T29" fmla="*/ 72 h 299"/>
                <a:gd name="T30" fmla="*/ 102 w 349"/>
                <a:gd name="T31" fmla="*/ 74 h 299"/>
                <a:gd name="T32" fmla="*/ 114 w 349"/>
                <a:gd name="T33" fmla="*/ 75 h 299"/>
                <a:gd name="T34" fmla="*/ 135 w 349"/>
                <a:gd name="T35" fmla="*/ 71 h 299"/>
                <a:gd name="T36" fmla="*/ 159 w 349"/>
                <a:gd name="T37" fmla="*/ 65 h 299"/>
                <a:gd name="T38" fmla="*/ 177 w 349"/>
                <a:gd name="T39" fmla="*/ 61 h 299"/>
                <a:gd name="T40" fmla="*/ 131 w 349"/>
                <a:gd name="T41" fmla="*/ 85 h 299"/>
                <a:gd name="T42" fmla="*/ 164 w 349"/>
                <a:gd name="T43" fmla="*/ 106 h 299"/>
                <a:gd name="T44" fmla="*/ 192 w 349"/>
                <a:gd name="T45" fmla="*/ 132 h 299"/>
                <a:gd name="T46" fmla="*/ 212 w 349"/>
                <a:gd name="T47" fmla="*/ 159 h 299"/>
                <a:gd name="T48" fmla="*/ 227 w 349"/>
                <a:gd name="T49" fmla="*/ 182 h 299"/>
                <a:gd name="T50" fmla="*/ 230 w 349"/>
                <a:gd name="T51" fmla="*/ 262 h 299"/>
                <a:gd name="T52" fmla="*/ 262 w 349"/>
                <a:gd name="T53" fmla="*/ 188 h 299"/>
                <a:gd name="T54" fmla="*/ 295 w 349"/>
                <a:gd name="T55" fmla="*/ 196 h 299"/>
                <a:gd name="T56" fmla="*/ 316 w 349"/>
                <a:gd name="T57" fmla="*/ 234 h 299"/>
                <a:gd name="T58" fmla="*/ 326 w 349"/>
                <a:gd name="T59" fmla="*/ 280 h 299"/>
                <a:gd name="T60" fmla="*/ 349 w 349"/>
                <a:gd name="T61" fmla="*/ 174 h 299"/>
                <a:gd name="T62" fmla="*/ 346 w 349"/>
                <a:gd name="T63" fmla="*/ 135 h 299"/>
                <a:gd name="T64" fmla="*/ 334 w 349"/>
                <a:gd name="T65" fmla="*/ 99 h 299"/>
                <a:gd name="T66" fmla="*/ 315 w 349"/>
                <a:gd name="T67" fmla="*/ 70 h 299"/>
                <a:gd name="T68" fmla="*/ 291 w 349"/>
                <a:gd name="T69" fmla="*/ 45 h 299"/>
                <a:gd name="T70" fmla="*/ 262 w 349"/>
                <a:gd name="T71" fmla="*/ 26 h 299"/>
                <a:gd name="T72" fmla="*/ 228 w 349"/>
                <a:gd name="T73" fmla="*/ 12 h 299"/>
                <a:gd name="T74" fmla="*/ 194 w 349"/>
                <a:gd name="T75" fmla="*/ 3 h 299"/>
                <a:gd name="T76" fmla="*/ 158 w 349"/>
                <a:gd name="T7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9" h="299">
                  <a:moveTo>
                    <a:pt x="158" y="0"/>
                  </a:moveTo>
                  <a:lnTo>
                    <a:pt x="141" y="2"/>
                  </a:lnTo>
                  <a:lnTo>
                    <a:pt x="124" y="4"/>
                  </a:lnTo>
                  <a:lnTo>
                    <a:pt x="108" y="9"/>
                  </a:lnTo>
                  <a:lnTo>
                    <a:pt x="93" y="14"/>
                  </a:lnTo>
                  <a:lnTo>
                    <a:pt x="78" y="21"/>
                  </a:lnTo>
                  <a:lnTo>
                    <a:pt x="64" y="30"/>
                  </a:lnTo>
                  <a:lnTo>
                    <a:pt x="51" y="40"/>
                  </a:lnTo>
                  <a:lnTo>
                    <a:pt x="40" y="51"/>
                  </a:lnTo>
                  <a:lnTo>
                    <a:pt x="36" y="49"/>
                  </a:lnTo>
                  <a:lnTo>
                    <a:pt x="32" y="47"/>
                  </a:lnTo>
                  <a:lnTo>
                    <a:pt x="28" y="45"/>
                  </a:lnTo>
                  <a:lnTo>
                    <a:pt x="23" y="45"/>
                  </a:lnTo>
                  <a:lnTo>
                    <a:pt x="14" y="48"/>
                  </a:lnTo>
                  <a:lnTo>
                    <a:pt x="7" y="52"/>
                  </a:lnTo>
                  <a:lnTo>
                    <a:pt x="3" y="59"/>
                  </a:lnTo>
                  <a:lnTo>
                    <a:pt x="0" y="68"/>
                  </a:lnTo>
                  <a:lnTo>
                    <a:pt x="3" y="76"/>
                  </a:lnTo>
                  <a:lnTo>
                    <a:pt x="7" y="83"/>
                  </a:lnTo>
                  <a:lnTo>
                    <a:pt x="15" y="88"/>
                  </a:lnTo>
                  <a:lnTo>
                    <a:pt x="25" y="90"/>
                  </a:lnTo>
                  <a:lnTo>
                    <a:pt x="33" y="89"/>
                  </a:lnTo>
                  <a:lnTo>
                    <a:pt x="40" y="85"/>
                  </a:lnTo>
                  <a:lnTo>
                    <a:pt x="45" y="78"/>
                  </a:lnTo>
                  <a:lnTo>
                    <a:pt x="48" y="71"/>
                  </a:lnTo>
                  <a:lnTo>
                    <a:pt x="56" y="70"/>
                  </a:lnTo>
                  <a:lnTo>
                    <a:pt x="64" y="70"/>
                  </a:lnTo>
                  <a:lnTo>
                    <a:pt x="72" y="70"/>
                  </a:lnTo>
                  <a:lnTo>
                    <a:pt x="80" y="71"/>
                  </a:lnTo>
                  <a:lnTo>
                    <a:pt x="87" y="72"/>
                  </a:lnTo>
                  <a:lnTo>
                    <a:pt x="95" y="73"/>
                  </a:lnTo>
                  <a:lnTo>
                    <a:pt x="102" y="74"/>
                  </a:lnTo>
                  <a:lnTo>
                    <a:pt x="109" y="76"/>
                  </a:lnTo>
                  <a:lnTo>
                    <a:pt x="114" y="75"/>
                  </a:lnTo>
                  <a:lnTo>
                    <a:pt x="124" y="73"/>
                  </a:lnTo>
                  <a:lnTo>
                    <a:pt x="135" y="71"/>
                  </a:lnTo>
                  <a:lnTo>
                    <a:pt x="148" y="67"/>
                  </a:lnTo>
                  <a:lnTo>
                    <a:pt x="159" y="65"/>
                  </a:lnTo>
                  <a:lnTo>
                    <a:pt x="170" y="63"/>
                  </a:lnTo>
                  <a:lnTo>
                    <a:pt x="177" y="61"/>
                  </a:lnTo>
                  <a:lnTo>
                    <a:pt x="179" y="60"/>
                  </a:lnTo>
                  <a:lnTo>
                    <a:pt x="131" y="85"/>
                  </a:lnTo>
                  <a:lnTo>
                    <a:pt x="148" y="95"/>
                  </a:lnTo>
                  <a:lnTo>
                    <a:pt x="164" y="106"/>
                  </a:lnTo>
                  <a:lnTo>
                    <a:pt x="179" y="119"/>
                  </a:lnTo>
                  <a:lnTo>
                    <a:pt x="192" y="132"/>
                  </a:lnTo>
                  <a:lnTo>
                    <a:pt x="203" y="146"/>
                  </a:lnTo>
                  <a:lnTo>
                    <a:pt x="212" y="159"/>
                  </a:lnTo>
                  <a:lnTo>
                    <a:pt x="220" y="171"/>
                  </a:lnTo>
                  <a:lnTo>
                    <a:pt x="227" y="182"/>
                  </a:lnTo>
                  <a:lnTo>
                    <a:pt x="197" y="265"/>
                  </a:lnTo>
                  <a:lnTo>
                    <a:pt x="230" y="262"/>
                  </a:lnTo>
                  <a:lnTo>
                    <a:pt x="240" y="202"/>
                  </a:lnTo>
                  <a:lnTo>
                    <a:pt x="262" y="188"/>
                  </a:lnTo>
                  <a:lnTo>
                    <a:pt x="280" y="187"/>
                  </a:lnTo>
                  <a:lnTo>
                    <a:pt x="295" y="196"/>
                  </a:lnTo>
                  <a:lnTo>
                    <a:pt x="308" y="212"/>
                  </a:lnTo>
                  <a:lnTo>
                    <a:pt x="316" y="234"/>
                  </a:lnTo>
                  <a:lnTo>
                    <a:pt x="323" y="257"/>
                  </a:lnTo>
                  <a:lnTo>
                    <a:pt x="326" y="280"/>
                  </a:lnTo>
                  <a:lnTo>
                    <a:pt x="327" y="299"/>
                  </a:lnTo>
                  <a:lnTo>
                    <a:pt x="349" y="174"/>
                  </a:lnTo>
                  <a:lnTo>
                    <a:pt x="348" y="154"/>
                  </a:lnTo>
                  <a:lnTo>
                    <a:pt x="346" y="135"/>
                  </a:lnTo>
                  <a:lnTo>
                    <a:pt x="341" y="117"/>
                  </a:lnTo>
                  <a:lnTo>
                    <a:pt x="334" y="99"/>
                  </a:lnTo>
                  <a:lnTo>
                    <a:pt x="325" y="85"/>
                  </a:lnTo>
                  <a:lnTo>
                    <a:pt x="315" y="70"/>
                  </a:lnTo>
                  <a:lnTo>
                    <a:pt x="303" y="57"/>
                  </a:lnTo>
                  <a:lnTo>
                    <a:pt x="291" y="45"/>
                  </a:lnTo>
                  <a:lnTo>
                    <a:pt x="277" y="35"/>
                  </a:lnTo>
                  <a:lnTo>
                    <a:pt x="262" y="26"/>
                  </a:lnTo>
                  <a:lnTo>
                    <a:pt x="246" y="18"/>
                  </a:lnTo>
                  <a:lnTo>
                    <a:pt x="228" y="12"/>
                  </a:lnTo>
                  <a:lnTo>
                    <a:pt x="211" y="6"/>
                  </a:lnTo>
                  <a:lnTo>
                    <a:pt x="194" y="3"/>
                  </a:lnTo>
                  <a:lnTo>
                    <a:pt x="177" y="0"/>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5" name="Freeform 45"/>
            <p:cNvSpPr>
              <a:spLocks/>
            </p:cNvSpPr>
            <p:nvPr/>
          </p:nvSpPr>
          <p:spPr bwMode="auto">
            <a:xfrm>
              <a:off x="5355" y="2453"/>
              <a:ext cx="16" cy="18"/>
            </a:xfrm>
            <a:custGeom>
              <a:avLst/>
              <a:gdLst>
                <a:gd name="T0" fmla="*/ 10 w 31"/>
                <a:gd name="T1" fmla="*/ 0 h 36"/>
                <a:gd name="T2" fmla="*/ 7 w 31"/>
                <a:gd name="T3" fmla="*/ 1 h 36"/>
                <a:gd name="T4" fmla="*/ 5 w 31"/>
                <a:gd name="T5" fmla="*/ 2 h 36"/>
                <a:gd name="T6" fmla="*/ 2 w 31"/>
                <a:gd name="T7" fmla="*/ 3 h 36"/>
                <a:gd name="T8" fmla="*/ 0 w 31"/>
                <a:gd name="T9" fmla="*/ 4 h 36"/>
                <a:gd name="T10" fmla="*/ 0 w 31"/>
                <a:gd name="T11" fmla="*/ 4 h 36"/>
                <a:gd name="T12" fmla="*/ 1 w 31"/>
                <a:gd name="T13" fmla="*/ 4 h 36"/>
                <a:gd name="T14" fmla="*/ 1 w 31"/>
                <a:gd name="T15" fmla="*/ 4 h 36"/>
                <a:gd name="T16" fmla="*/ 1 w 31"/>
                <a:gd name="T17" fmla="*/ 4 h 36"/>
                <a:gd name="T18" fmla="*/ 8 w 31"/>
                <a:gd name="T19" fmla="*/ 4 h 36"/>
                <a:gd name="T20" fmla="*/ 15 w 31"/>
                <a:gd name="T21" fmla="*/ 8 h 36"/>
                <a:gd name="T22" fmla="*/ 18 w 31"/>
                <a:gd name="T23" fmla="*/ 13 h 36"/>
                <a:gd name="T24" fmla="*/ 21 w 31"/>
                <a:gd name="T25" fmla="*/ 20 h 36"/>
                <a:gd name="T26" fmla="*/ 21 w 31"/>
                <a:gd name="T27" fmla="*/ 25 h 36"/>
                <a:gd name="T28" fmla="*/ 20 w 31"/>
                <a:gd name="T29" fmla="*/ 29 h 36"/>
                <a:gd name="T30" fmla="*/ 18 w 31"/>
                <a:gd name="T31" fmla="*/ 33 h 36"/>
                <a:gd name="T32" fmla="*/ 15 w 31"/>
                <a:gd name="T33" fmla="*/ 36 h 36"/>
                <a:gd name="T34" fmla="*/ 22 w 31"/>
                <a:gd name="T35" fmla="*/ 34 h 36"/>
                <a:gd name="T36" fmla="*/ 28 w 31"/>
                <a:gd name="T37" fmla="*/ 29 h 36"/>
                <a:gd name="T38" fmla="*/ 31 w 31"/>
                <a:gd name="T39" fmla="*/ 23 h 36"/>
                <a:gd name="T40" fmla="*/ 31 w 31"/>
                <a:gd name="T41" fmla="*/ 16 h 36"/>
                <a:gd name="T42" fmla="*/ 29 w 31"/>
                <a:gd name="T43" fmla="*/ 9 h 36"/>
                <a:gd name="T44" fmla="*/ 24 w 31"/>
                <a:gd name="T45" fmla="*/ 4 h 36"/>
                <a:gd name="T46" fmla="*/ 17 w 31"/>
                <a:gd name="T47" fmla="*/ 1 h 36"/>
                <a:gd name="T48" fmla="*/ 10 w 31"/>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6">
                  <a:moveTo>
                    <a:pt x="10" y="0"/>
                  </a:moveTo>
                  <a:lnTo>
                    <a:pt x="7" y="1"/>
                  </a:lnTo>
                  <a:lnTo>
                    <a:pt x="5" y="2"/>
                  </a:lnTo>
                  <a:lnTo>
                    <a:pt x="2" y="3"/>
                  </a:lnTo>
                  <a:lnTo>
                    <a:pt x="0" y="4"/>
                  </a:lnTo>
                  <a:lnTo>
                    <a:pt x="0" y="4"/>
                  </a:lnTo>
                  <a:lnTo>
                    <a:pt x="1" y="4"/>
                  </a:lnTo>
                  <a:lnTo>
                    <a:pt x="1" y="4"/>
                  </a:lnTo>
                  <a:lnTo>
                    <a:pt x="1" y="4"/>
                  </a:lnTo>
                  <a:lnTo>
                    <a:pt x="8" y="4"/>
                  </a:lnTo>
                  <a:lnTo>
                    <a:pt x="15" y="8"/>
                  </a:lnTo>
                  <a:lnTo>
                    <a:pt x="18" y="13"/>
                  </a:lnTo>
                  <a:lnTo>
                    <a:pt x="21" y="20"/>
                  </a:lnTo>
                  <a:lnTo>
                    <a:pt x="21" y="25"/>
                  </a:lnTo>
                  <a:lnTo>
                    <a:pt x="20" y="29"/>
                  </a:lnTo>
                  <a:lnTo>
                    <a:pt x="18" y="33"/>
                  </a:lnTo>
                  <a:lnTo>
                    <a:pt x="15" y="36"/>
                  </a:lnTo>
                  <a:lnTo>
                    <a:pt x="22" y="34"/>
                  </a:lnTo>
                  <a:lnTo>
                    <a:pt x="28" y="29"/>
                  </a:lnTo>
                  <a:lnTo>
                    <a:pt x="31" y="23"/>
                  </a:lnTo>
                  <a:lnTo>
                    <a:pt x="31" y="16"/>
                  </a:lnTo>
                  <a:lnTo>
                    <a:pt x="29" y="9"/>
                  </a:lnTo>
                  <a:lnTo>
                    <a:pt x="24" y="4"/>
                  </a:lnTo>
                  <a:lnTo>
                    <a:pt x="17" y="1"/>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6" name="Freeform 46"/>
            <p:cNvSpPr>
              <a:spLocks/>
            </p:cNvSpPr>
            <p:nvPr/>
          </p:nvSpPr>
          <p:spPr bwMode="auto">
            <a:xfrm>
              <a:off x="5367" y="2458"/>
              <a:ext cx="16" cy="18"/>
            </a:xfrm>
            <a:custGeom>
              <a:avLst/>
              <a:gdLst>
                <a:gd name="T0" fmla="*/ 10 w 32"/>
                <a:gd name="T1" fmla="*/ 0 h 37"/>
                <a:gd name="T2" fmla="*/ 8 w 32"/>
                <a:gd name="T3" fmla="*/ 1 h 37"/>
                <a:gd name="T4" fmla="*/ 6 w 32"/>
                <a:gd name="T5" fmla="*/ 2 h 37"/>
                <a:gd name="T6" fmla="*/ 2 w 32"/>
                <a:gd name="T7" fmla="*/ 3 h 37"/>
                <a:gd name="T8" fmla="*/ 0 w 32"/>
                <a:gd name="T9" fmla="*/ 5 h 37"/>
                <a:gd name="T10" fmla="*/ 1 w 32"/>
                <a:gd name="T11" fmla="*/ 5 h 37"/>
                <a:gd name="T12" fmla="*/ 1 w 32"/>
                <a:gd name="T13" fmla="*/ 5 h 37"/>
                <a:gd name="T14" fmla="*/ 1 w 32"/>
                <a:gd name="T15" fmla="*/ 5 h 37"/>
                <a:gd name="T16" fmla="*/ 2 w 32"/>
                <a:gd name="T17" fmla="*/ 5 h 37"/>
                <a:gd name="T18" fmla="*/ 9 w 32"/>
                <a:gd name="T19" fmla="*/ 5 h 37"/>
                <a:gd name="T20" fmla="*/ 15 w 32"/>
                <a:gd name="T21" fmla="*/ 8 h 37"/>
                <a:gd name="T22" fmla="*/ 20 w 32"/>
                <a:gd name="T23" fmla="*/ 14 h 37"/>
                <a:gd name="T24" fmla="*/ 22 w 32"/>
                <a:gd name="T25" fmla="*/ 21 h 37"/>
                <a:gd name="T26" fmla="*/ 22 w 32"/>
                <a:gd name="T27" fmla="*/ 25 h 37"/>
                <a:gd name="T28" fmla="*/ 21 w 32"/>
                <a:gd name="T29" fmla="*/ 30 h 37"/>
                <a:gd name="T30" fmla="*/ 20 w 32"/>
                <a:gd name="T31" fmla="*/ 33 h 37"/>
                <a:gd name="T32" fmla="*/ 16 w 32"/>
                <a:gd name="T33" fmla="*/ 37 h 37"/>
                <a:gd name="T34" fmla="*/ 23 w 32"/>
                <a:gd name="T35" fmla="*/ 34 h 37"/>
                <a:gd name="T36" fmla="*/ 29 w 32"/>
                <a:gd name="T37" fmla="*/ 30 h 37"/>
                <a:gd name="T38" fmla="*/ 32 w 32"/>
                <a:gd name="T39" fmla="*/ 24 h 37"/>
                <a:gd name="T40" fmla="*/ 32 w 32"/>
                <a:gd name="T41" fmla="*/ 17 h 37"/>
                <a:gd name="T42" fmla="*/ 30 w 32"/>
                <a:gd name="T43" fmla="*/ 10 h 37"/>
                <a:gd name="T44" fmla="*/ 25 w 32"/>
                <a:gd name="T45" fmla="*/ 5 h 37"/>
                <a:gd name="T46" fmla="*/ 18 w 32"/>
                <a:gd name="T47" fmla="*/ 1 h 37"/>
                <a:gd name="T48" fmla="*/ 10 w 32"/>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10" y="0"/>
                  </a:moveTo>
                  <a:lnTo>
                    <a:pt x="8" y="1"/>
                  </a:lnTo>
                  <a:lnTo>
                    <a:pt x="6" y="2"/>
                  </a:lnTo>
                  <a:lnTo>
                    <a:pt x="2" y="3"/>
                  </a:lnTo>
                  <a:lnTo>
                    <a:pt x="0" y="5"/>
                  </a:lnTo>
                  <a:lnTo>
                    <a:pt x="1" y="5"/>
                  </a:lnTo>
                  <a:lnTo>
                    <a:pt x="1" y="5"/>
                  </a:lnTo>
                  <a:lnTo>
                    <a:pt x="1" y="5"/>
                  </a:lnTo>
                  <a:lnTo>
                    <a:pt x="2" y="5"/>
                  </a:lnTo>
                  <a:lnTo>
                    <a:pt x="9" y="5"/>
                  </a:lnTo>
                  <a:lnTo>
                    <a:pt x="15" y="8"/>
                  </a:lnTo>
                  <a:lnTo>
                    <a:pt x="20" y="14"/>
                  </a:lnTo>
                  <a:lnTo>
                    <a:pt x="22" y="21"/>
                  </a:lnTo>
                  <a:lnTo>
                    <a:pt x="22" y="25"/>
                  </a:lnTo>
                  <a:lnTo>
                    <a:pt x="21" y="30"/>
                  </a:lnTo>
                  <a:lnTo>
                    <a:pt x="20" y="33"/>
                  </a:lnTo>
                  <a:lnTo>
                    <a:pt x="16" y="37"/>
                  </a:lnTo>
                  <a:lnTo>
                    <a:pt x="23" y="34"/>
                  </a:lnTo>
                  <a:lnTo>
                    <a:pt x="29" y="30"/>
                  </a:lnTo>
                  <a:lnTo>
                    <a:pt x="32" y="24"/>
                  </a:lnTo>
                  <a:lnTo>
                    <a:pt x="32" y="17"/>
                  </a:lnTo>
                  <a:lnTo>
                    <a:pt x="30" y="10"/>
                  </a:lnTo>
                  <a:lnTo>
                    <a:pt x="25" y="5"/>
                  </a:lnTo>
                  <a:lnTo>
                    <a:pt x="18" y="1"/>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7" name="Freeform 47"/>
            <p:cNvSpPr>
              <a:spLocks/>
            </p:cNvSpPr>
            <p:nvPr/>
          </p:nvSpPr>
          <p:spPr bwMode="auto">
            <a:xfrm>
              <a:off x="5363" y="2469"/>
              <a:ext cx="16" cy="19"/>
            </a:xfrm>
            <a:custGeom>
              <a:avLst/>
              <a:gdLst>
                <a:gd name="T0" fmla="*/ 10 w 32"/>
                <a:gd name="T1" fmla="*/ 0 h 37"/>
                <a:gd name="T2" fmla="*/ 8 w 32"/>
                <a:gd name="T3" fmla="*/ 0 h 37"/>
                <a:gd name="T4" fmla="*/ 6 w 32"/>
                <a:gd name="T5" fmla="*/ 1 h 37"/>
                <a:gd name="T6" fmla="*/ 2 w 32"/>
                <a:gd name="T7" fmla="*/ 2 h 37"/>
                <a:gd name="T8" fmla="*/ 0 w 32"/>
                <a:gd name="T9" fmla="*/ 3 h 37"/>
                <a:gd name="T10" fmla="*/ 1 w 32"/>
                <a:gd name="T11" fmla="*/ 3 h 37"/>
                <a:gd name="T12" fmla="*/ 1 w 32"/>
                <a:gd name="T13" fmla="*/ 3 h 37"/>
                <a:gd name="T14" fmla="*/ 1 w 32"/>
                <a:gd name="T15" fmla="*/ 3 h 37"/>
                <a:gd name="T16" fmla="*/ 2 w 32"/>
                <a:gd name="T17" fmla="*/ 3 h 37"/>
                <a:gd name="T18" fmla="*/ 9 w 32"/>
                <a:gd name="T19" fmla="*/ 3 h 37"/>
                <a:gd name="T20" fmla="*/ 15 w 32"/>
                <a:gd name="T21" fmla="*/ 7 h 37"/>
                <a:gd name="T22" fmla="*/ 20 w 32"/>
                <a:gd name="T23" fmla="*/ 13 h 37"/>
                <a:gd name="T24" fmla="*/ 22 w 32"/>
                <a:gd name="T25" fmla="*/ 20 h 37"/>
                <a:gd name="T26" fmla="*/ 22 w 32"/>
                <a:gd name="T27" fmla="*/ 24 h 37"/>
                <a:gd name="T28" fmla="*/ 21 w 32"/>
                <a:gd name="T29" fmla="*/ 29 h 37"/>
                <a:gd name="T30" fmla="*/ 19 w 32"/>
                <a:gd name="T31" fmla="*/ 33 h 37"/>
                <a:gd name="T32" fmla="*/ 15 w 32"/>
                <a:gd name="T33" fmla="*/ 37 h 37"/>
                <a:gd name="T34" fmla="*/ 23 w 32"/>
                <a:gd name="T35" fmla="*/ 33 h 37"/>
                <a:gd name="T36" fmla="*/ 29 w 32"/>
                <a:gd name="T37" fmla="*/ 29 h 37"/>
                <a:gd name="T38" fmla="*/ 31 w 32"/>
                <a:gd name="T39" fmla="*/ 23 h 37"/>
                <a:gd name="T40" fmla="*/ 32 w 32"/>
                <a:gd name="T41" fmla="*/ 16 h 37"/>
                <a:gd name="T42" fmla="*/ 30 w 32"/>
                <a:gd name="T43" fmla="*/ 9 h 37"/>
                <a:gd name="T44" fmla="*/ 25 w 32"/>
                <a:gd name="T45" fmla="*/ 3 h 37"/>
                <a:gd name="T46" fmla="*/ 19 w 32"/>
                <a:gd name="T47" fmla="*/ 0 h 37"/>
                <a:gd name="T48" fmla="*/ 10 w 32"/>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10" y="0"/>
                  </a:moveTo>
                  <a:lnTo>
                    <a:pt x="8" y="0"/>
                  </a:lnTo>
                  <a:lnTo>
                    <a:pt x="6" y="1"/>
                  </a:lnTo>
                  <a:lnTo>
                    <a:pt x="2" y="2"/>
                  </a:lnTo>
                  <a:lnTo>
                    <a:pt x="0" y="3"/>
                  </a:lnTo>
                  <a:lnTo>
                    <a:pt x="1" y="3"/>
                  </a:lnTo>
                  <a:lnTo>
                    <a:pt x="1" y="3"/>
                  </a:lnTo>
                  <a:lnTo>
                    <a:pt x="1" y="3"/>
                  </a:lnTo>
                  <a:lnTo>
                    <a:pt x="2" y="3"/>
                  </a:lnTo>
                  <a:lnTo>
                    <a:pt x="9" y="3"/>
                  </a:lnTo>
                  <a:lnTo>
                    <a:pt x="15" y="7"/>
                  </a:lnTo>
                  <a:lnTo>
                    <a:pt x="20" y="13"/>
                  </a:lnTo>
                  <a:lnTo>
                    <a:pt x="22" y="20"/>
                  </a:lnTo>
                  <a:lnTo>
                    <a:pt x="22" y="24"/>
                  </a:lnTo>
                  <a:lnTo>
                    <a:pt x="21" y="29"/>
                  </a:lnTo>
                  <a:lnTo>
                    <a:pt x="19" y="33"/>
                  </a:lnTo>
                  <a:lnTo>
                    <a:pt x="15" y="37"/>
                  </a:lnTo>
                  <a:lnTo>
                    <a:pt x="23" y="33"/>
                  </a:lnTo>
                  <a:lnTo>
                    <a:pt x="29" y="29"/>
                  </a:lnTo>
                  <a:lnTo>
                    <a:pt x="31" y="23"/>
                  </a:lnTo>
                  <a:lnTo>
                    <a:pt x="32" y="16"/>
                  </a:lnTo>
                  <a:lnTo>
                    <a:pt x="30" y="9"/>
                  </a:lnTo>
                  <a:lnTo>
                    <a:pt x="25" y="3"/>
                  </a:lnTo>
                  <a:lnTo>
                    <a:pt x="19" y="0"/>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8" name="Freeform 48"/>
            <p:cNvSpPr>
              <a:spLocks/>
            </p:cNvSpPr>
            <p:nvPr/>
          </p:nvSpPr>
          <p:spPr bwMode="auto">
            <a:xfrm>
              <a:off x="5349" y="2463"/>
              <a:ext cx="16" cy="18"/>
            </a:xfrm>
            <a:custGeom>
              <a:avLst/>
              <a:gdLst>
                <a:gd name="T0" fmla="*/ 11 w 33"/>
                <a:gd name="T1" fmla="*/ 0 h 37"/>
                <a:gd name="T2" fmla="*/ 8 w 33"/>
                <a:gd name="T3" fmla="*/ 0 h 37"/>
                <a:gd name="T4" fmla="*/ 6 w 33"/>
                <a:gd name="T5" fmla="*/ 1 h 37"/>
                <a:gd name="T6" fmla="*/ 3 w 33"/>
                <a:gd name="T7" fmla="*/ 2 h 37"/>
                <a:gd name="T8" fmla="*/ 0 w 33"/>
                <a:gd name="T9" fmla="*/ 4 h 37"/>
                <a:gd name="T10" fmla="*/ 1 w 33"/>
                <a:gd name="T11" fmla="*/ 4 h 37"/>
                <a:gd name="T12" fmla="*/ 1 w 33"/>
                <a:gd name="T13" fmla="*/ 4 h 37"/>
                <a:gd name="T14" fmla="*/ 1 w 33"/>
                <a:gd name="T15" fmla="*/ 4 h 37"/>
                <a:gd name="T16" fmla="*/ 3 w 33"/>
                <a:gd name="T17" fmla="*/ 4 h 37"/>
                <a:gd name="T18" fmla="*/ 10 w 33"/>
                <a:gd name="T19" fmla="*/ 5 h 37"/>
                <a:gd name="T20" fmla="*/ 15 w 33"/>
                <a:gd name="T21" fmla="*/ 8 h 37"/>
                <a:gd name="T22" fmla="*/ 20 w 33"/>
                <a:gd name="T23" fmla="*/ 13 h 37"/>
                <a:gd name="T24" fmla="*/ 22 w 33"/>
                <a:gd name="T25" fmla="*/ 20 h 37"/>
                <a:gd name="T26" fmla="*/ 22 w 33"/>
                <a:gd name="T27" fmla="*/ 24 h 37"/>
                <a:gd name="T28" fmla="*/ 21 w 33"/>
                <a:gd name="T29" fmla="*/ 29 h 37"/>
                <a:gd name="T30" fmla="*/ 19 w 33"/>
                <a:gd name="T31" fmla="*/ 34 h 37"/>
                <a:gd name="T32" fmla="*/ 15 w 33"/>
                <a:gd name="T33" fmla="*/ 37 h 37"/>
                <a:gd name="T34" fmla="*/ 23 w 33"/>
                <a:gd name="T35" fmla="*/ 35 h 37"/>
                <a:gd name="T36" fmla="*/ 29 w 33"/>
                <a:gd name="T37" fmla="*/ 30 h 37"/>
                <a:gd name="T38" fmla="*/ 31 w 33"/>
                <a:gd name="T39" fmla="*/ 23 h 37"/>
                <a:gd name="T40" fmla="*/ 33 w 33"/>
                <a:gd name="T41" fmla="*/ 16 h 37"/>
                <a:gd name="T42" fmla="*/ 30 w 33"/>
                <a:gd name="T43" fmla="*/ 9 h 37"/>
                <a:gd name="T44" fmla="*/ 26 w 33"/>
                <a:gd name="T45" fmla="*/ 4 h 37"/>
                <a:gd name="T46" fmla="*/ 19 w 33"/>
                <a:gd name="T47" fmla="*/ 0 h 37"/>
                <a:gd name="T48" fmla="*/ 11 w 33"/>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7">
                  <a:moveTo>
                    <a:pt x="11" y="0"/>
                  </a:moveTo>
                  <a:lnTo>
                    <a:pt x="8" y="0"/>
                  </a:lnTo>
                  <a:lnTo>
                    <a:pt x="6" y="1"/>
                  </a:lnTo>
                  <a:lnTo>
                    <a:pt x="3" y="2"/>
                  </a:lnTo>
                  <a:lnTo>
                    <a:pt x="0" y="4"/>
                  </a:lnTo>
                  <a:lnTo>
                    <a:pt x="1" y="4"/>
                  </a:lnTo>
                  <a:lnTo>
                    <a:pt x="1" y="4"/>
                  </a:lnTo>
                  <a:lnTo>
                    <a:pt x="1" y="4"/>
                  </a:lnTo>
                  <a:lnTo>
                    <a:pt x="3" y="4"/>
                  </a:lnTo>
                  <a:lnTo>
                    <a:pt x="10" y="5"/>
                  </a:lnTo>
                  <a:lnTo>
                    <a:pt x="15" y="8"/>
                  </a:lnTo>
                  <a:lnTo>
                    <a:pt x="20" y="13"/>
                  </a:lnTo>
                  <a:lnTo>
                    <a:pt x="22" y="20"/>
                  </a:lnTo>
                  <a:lnTo>
                    <a:pt x="22" y="24"/>
                  </a:lnTo>
                  <a:lnTo>
                    <a:pt x="21" y="29"/>
                  </a:lnTo>
                  <a:lnTo>
                    <a:pt x="19" y="34"/>
                  </a:lnTo>
                  <a:lnTo>
                    <a:pt x="15" y="37"/>
                  </a:lnTo>
                  <a:lnTo>
                    <a:pt x="23" y="35"/>
                  </a:lnTo>
                  <a:lnTo>
                    <a:pt x="29" y="30"/>
                  </a:lnTo>
                  <a:lnTo>
                    <a:pt x="31" y="23"/>
                  </a:lnTo>
                  <a:lnTo>
                    <a:pt x="33" y="16"/>
                  </a:lnTo>
                  <a:lnTo>
                    <a:pt x="30" y="9"/>
                  </a:lnTo>
                  <a:lnTo>
                    <a:pt x="26" y="4"/>
                  </a:lnTo>
                  <a:lnTo>
                    <a:pt x="19" y="0"/>
                  </a:lnTo>
                  <a:lnTo>
                    <a:pt x="11"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49" name="Freeform 49"/>
            <p:cNvSpPr>
              <a:spLocks/>
            </p:cNvSpPr>
            <p:nvPr/>
          </p:nvSpPr>
          <p:spPr bwMode="auto">
            <a:xfrm>
              <a:off x="5380" y="2470"/>
              <a:ext cx="16" cy="18"/>
            </a:xfrm>
            <a:custGeom>
              <a:avLst/>
              <a:gdLst>
                <a:gd name="T0" fmla="*/ 10 w 31"/>
                <a:gd name="T1" fmla="*/ 0 h 37"/>
                <a:gd name="T2" fmla="*/ 7 w 31"/>
                <a:gd name="T3" fmla="*/ 1 h 37"/>
                <a:gd name="T4" fmla="*/ 4 w 31"/>
                <a:gd name="T5" fmla="*/ 2 h 37"/>
                <a:gd name="T6" fmla="*/ 2 w 31"/>
                <a:gd name="T7" fmla="*/ 4 h 37"/>
                <a:gd name="T8" fmla="*/ 0 w 31"/>
                <a:gd name="T9" fmla="*/ 5 h 37"/>
                <a:gd name="T10" fmla="*/ 0 w 31"/>
                <a:gd name="T11" fmla="*/ 5 h 37"/>
                <a:gd name="T12" fmla="*/ 0 w 31"/>
                <a:gd name="T13" fmla="*/ 5 h 37"/>
                <a:gd name="T14" fmla="*/ 0 w 31"/>
                <a:gd name="T15" fmla="*/ 5 h 37"/>
                <a:gd name="T16" fmla="*/ 1 w 31"/>
                <a:gd name="T17" fmla="*/ 5 h 37"/>
                <a:gd name="T18" fmla="*/ 8 w 31"/>
                <a:gd name="T19" fmla="*/ 5 h 37"/>
                <a:gd name="T20" fmla="*/ 15 w 31"/>
                <a:gd name="T21" fmla="*/ 8 h 37"/>
                <a:gd name="T22" fmla="*/ 18 w 31"/>
                <a:gd name="T23" fmla="*/ 14 h 37"/>
                <a:gd name="T24" fmla="*/ 20 w 31"/>
                <a:gd name="T25" fmla="*/ 21 h 37"/>
                <a:gd name="T26" fmla="*/ 20 w 31"/>
                <a:gd name="T27" fmla="*/ 25 h 37"/>
                <a:gd name="T28" fmla="*/ 19 w 31"/>
                <a:gd name="T29" fmla="*/ 30 h 37"/>
                <a:gd name="T30" fmla="*/ 18 w 31"/>
                <a:gd name="T31" fmla="*/ 33 h 37"/>
                <a:gd name="T32" fmla="*/ 15 w 31"/>
                <a:gd name="T33" fmla="*/ 37 h 37"/>
                <a:gd name="T34" fmla="*/ 22 w 31"/>
                <a:gd name="T35" fmla="*/ 35 h 37"/>
                <a:gd name="T36" fmla="*/ 27 w 31"/>
                <a:gd name="T37" fmla="*/ 30 h 37"/>
                <a:gd name="T38" fmla="*/ 31 w 31"/>
                <a:gd name="T39" fmla="*/ 24 h 37"/>
                <a:gd name="T40" fmla="*/ 31 w 31"/>
                <a:gd name="T41" fmla="*/ 17 h 37"/>
                <a:gd name="T42" fmla="*/ 28 w 31"/>
                <a:gd name="T43" fmla="*/ 10 h 37"/>
                <a:gd name="T44" fmla="*/ 24 w 31"/>
                <a:gd name="T45" fmla="*/ 5 h 37"/>
                <a:gd name="T46" fmla="*/ 17 w 31"/>
                <a:gd name="T47" fmla="*/ 1 h 37"/>
                <a:gd name="T48" fmla="*/ 10 w 31"/>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37">
                  <a:moveTo>
                    <a:pt x="10" y="0"/>
                  </a:moveTo>
                  <a:lnTo>
                    <a:pt x="7" y="1"/>
                  </a:lnTo>
                  <a:lnTo>
                    <a:pt x="4" y="2"/>
                  </a:lnTo>
                  <a:lnTo>
                    <a:pt x="2" y="4"/>
                  </a:lnTo>
                  <a:lnTo>
                    <a:pt x="0" y="5"/>
                  </a:lnTo>
                  <a:lnTo>
                    <a:pt x="0" y="5"/>
                  </a:lnTo>
                  <a:lnTo>
                    <a:pt x="0" y="5"/>
                  </a:lnTo>
                  <a:lnTo>
                    <a:pt x="0" y="5"/>
                  </a:lnTo>
                  <a:lnTo>
                    <a:pt x="1" y="5"/>
                  </a:lnTo>
                  <a:lnTo>
                    <a:pt x="8" y="5"/>
                  </a:lnTo>
                  <a:lnTo>
                    <a:pt x="15" y="8"/>
                  </a:lnTo>
                  <a:lnTo>
                    <a:pt x="18" y="14"/>
                  </a:lnTo>
                  <a:lnTo>
                    <a:pt x="20" y="21"/>
                  </a:lnTo>
                  <a:lnTo>
                    <a:pt x="20" y="25"/>
                  </a:lnTo>
                  <a:lnTo>
                    <a:pt x="19" y="30"/>
                  </a:lnTo>
                  <a:lnTo>
                    <a:pt x="18" y="33"/>
                  </a:lnTo>
                  <a:lnTo>
                    <a:pt x="15" y="37"/>
                  </a:lnTo>
                  <a:lnTo>
                    <a:pt x="22" y="35"/>
                  </a:lnTo>
                  <a:lnTo>
                    <a:pt x="27" y="30"/>
                  </a:lnTo>
                  <a:lnTo>
                    <a:pt x="31" y="24"/>
                  </a:lnTo>
                  <a:lnTo>
                    <a:pt x="31" y="17"/>
                  </a:lnTo>
                  <a:lnTo>
                    <a:pt x="28" y="10"/>
                  </a:lnTo>
                  <a:lnTo>
                    <a:pt x="24" y="5"/>
                  </a:lnTo>
                  <a:lnTo>
                    <a:pt x="17" y="1"/>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50" name="Freeform 50"/>
            <p:cNvSpPr>
              <a:spLocks/>
            </p:cNvSpPr>
            <p:nvPr/>
          </p:nvSpPr>
          <p:spPr bwMode="auto">
            <a:xfrm>
              <a:off x="5377" y="2449"/>
              <a:ext cx="17" cy="18"/>
            </a:xfrm>
            <a:custGeom>
              <a:avLst/>
              <a:gdLst>
                <a:gd name="T0" fmla="*/ 10 w 32"/>
                <a:gd name="T1" fmla="*/ 0 h 37"/>
                <a:gd name="T2" fmla="*/ 8 w 32"/>
                <a:gd name="T3" fmla="*/ 0 h 37"/>
                <a:gd name="T4" fmla="*/ 6 w 32"/>
                <a:gd name="T5" fmla="*/ 2 h 37"/>
                <a:gd name="T6" fmla="*/ 2 w 32"/>
                <a:gd name="T7" fmla="*/ 3 h 37"/>
                <a:gd name="T8" fmla="*/ 0 w 32"/>
                <a:gd name="T9" fmla="*/ 4 h 37"/>
                <a:gd name="T10" fmla="*/ 1 w 32"/>
                <a:gd name="T11" fmla="*/ 4 h 37"/>
                <a:gd name="T12" fmla="*/ 1 w 32"/>
                <a:gd name="T13" fmla="*/ 4 h 37"/>
                <a:gd name="T14" fmla="*/ 1 w 32"/>
                <a:gd name="T15" fmla="*/ 4 h 37"/>
                <a:gd name="T16" fmla="*/ 2 w 32"/>
                <a:gd name="T17" fmla="*/ 4 h 37"/>
                <a:gd name="T18" fmla="*/ 9 w 32"/>
                <a:gd name="T19" fmla="*/ 5 h 37"/>
                <a:gd name="T20" fmla="*/ 15 w 32"/>
                <a:gd name="T21" fmla="*/ 9 h 37"/>
                <a:gd name="T22" fmla="*/ 19 w 32"/>
                <a:gd name="T23" fmla="*/ 13 h 37"/>
                <a:gd name="T24" fmla="*/ 22 w 32"/>
                <a:gd name="T25" fmla="*/ 20 h 37"/>
                <a:gd name="T26" fmla="*/ 22 w 32"/>
                <a:gd name="T27" fmla="*/ 25 h 37"/>
                <a:gd name="T28" fmla="*/ 21 w 32"/>
                <a:gd name="T29" fmla="*/ 29 h 37"/>
                <a:gd name="T30" fmla="*/ 18 w 32"/>
                <a:gd name="T31" fmla="*/ 34 h 37"/>
                <a:gd name="T32" fmla="*/ 15 w 32"/>
                <a:gd name="T33" fmla="*/ 37 h 37"/>
                <a:gd name="T34" fmla="*/ 23 w 32"/>
                <a:gd name="T35" fmla="*/ 35 h 37"/>
                <a:gd name="T36" fmla="*/ 29 w 32"/>
                <a:gd name="T37" fmla="*/ 30 h 37"/>
                <a:gd name="T38" fmla="*/ 31 w 32"/>
                <a:gd name="T39" fmla="*/ 24 h 37"/>
                <a:gd name="T40" fmla="*/ 32 w 32"/>
                <a:gd name="T41" fmla="*/ 17 h 37"/>
                <a:gd name="T42" fmla="*/ 30 w 32"/>
                <a:gd name="T43" fmla="*/ 10 h 37"/>
                <a:gd name="T44" fmla="*/ 25 w 32"/>
                <a:gd name="T45" fmla="*/ 4 h 37"/>
                <a:gd name="T46" fmla="*/ 18 w 32"/>
                <a:gd name="T47" fmla="*/ 0 h 37"/>
                <a:gd name="T48" fmla="*/ 10 w 32"/>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10" y="0"/>
                  </a:moveTo>
                  <a:lnTo>
                    <a:pt x="8" y="0"/>
                  </a:lnTo>
                  <a:lnTo>
                    <a:pt x="6" y="2"/>
                  </a:lnTo>
                  <a:lnTo>
                    <a:pt x="2" y="3"/>
                  </a:lnTo>
                  <a:lnTo>
                    <a:pt x="0" y="4"/>
                  </a:lnTo>
                  <a:lnTo>
                    <a:pt x="1" y="4"/>
                  </a:lnTo>
                  <a:lnTo>
                    <a:pt x="1" y="4"/>
                  </a:lnTo>
                  <a:lnTo>
                    <a:pt x="1" y="4"/>
                  </a:lnTo>
                  <a:lnTo>
                    <a:pt x="2" y="4"/>
                  </a:lnTo>
                  <a:lnTo>
                    <a:pt x="9" y="5"/>
                  </a:lnTo>
                  <a:lnTo>
                    <a:pt x="15" y="9"/>
                  </a:lnTo>
                  <a:lnTo>
                    <a:pt x="19" y="13"/>
                  </a:lnTo>
                  <a:lnTo>
                    <a:pt x="22" y="20"/>
                  </a:lnTo>
                  <a:lnTo>
                    <a:pt x="22" y="25"/>
                  </a:lnTo>
                  <a:lnTo>
                    <a:pt x="21" y="29"/>
                  </a:lnTo>
                  <a:lnTo>
                    <a:pt x="18" y="34"/>
                  </a:lnTo>
                  <a:lnTo>
                    <a:pt x="15" y="37"/>
                  </a:lnTo>
                  <a:lnTo>
                    <a:pt x="23" y="35"/>
                  </a:lnTo>
                  <a:lnTo>
                    <a:pt x="29" y="30"/>
                  </a:lnTo>
                  <a:lnTo>
                    <a:pt x="31" y="24"/>
                  </a:lnTo>
                  <a:lnTo>
                    <a:pt x="32" y="17"/>
                  </a:lnTo>
                  <a:lnTo>
                    <a:pt x="30" y="10"/>
                  </a:lnTo>
                  <a:lnTo>
                    <a:pt x="25" y="4"/>
                  </a:lnTo>
                  <a:lnTo>
                    <a:pt x="18" y="0"/>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51" name="Freeform 51"/>
            <p:cNvSpPr>
              <a:spLocks/>
            </p:cNvSpPr>
            <p:nvPr/>
          </p:nvSpPr>
          <p:spPr bwMode="auto">
            <a:xfrm>
              <a:off x="5358" y="2440"/>
              <a:ext cx="16" cy="18"/>
            </a:xfrm>
            <a:custGeom>
              <a:avLst/>
              <a:gdLst>
                <a:gd name="T0" fmla="*/ 10 w 32"/>
                <a:gd name="T1" fmla="*/ 0 h 37"/>
                <a:gd name="T2" fmla="*/ 8 w 32"/>
                <a:gd name="T3" fmla="*/ 1 h 37"/>
                <a:gd name="T4" fmla="*/ 6 w 32"/>
                <a:gd name="T5" fmla="*/ 2 h 37"/>
                <a:gd name="T6" fmla="*/ 2 w 32"/>
                <a:gd name="T7" fmla="*/ 4 h 37"/>
                <a:gd name="T8" fmla="*/ 0 w 32"/>
                <a:gd name="T9" fmla="*/ 5 h 37"/>
                <a:gd name="T10" fmla="*/ 1 w 32"/>
                <a:gd name="T11" fmla="*/ 5 h 37"/>
                <a:gd name="T12" fmla="*/ 1 w 32"/>
                <a:gd name="T13" fmla="*/ 5 h 37"/>
                <a:gd name="T14" fmla="*/ 1 w 32"/>
                <a:gd name="T15" fmla="*/ 5 h 37"/>
                <a:gd name="T16" fmla="*/ 2 w 32"/>
                <a:gd name="T17" fmla="*/ 5 h 37"/>
                <a:gd name="T18" fmla="*/ 9 w 32"/>
                <a:gd name="T19" fmla="*/ 5 h 37"/>
                <a:gd name="T20" fmla="*/ 15 w 32"/>
                <a:gd name="T21" fmla="*/ 8 h 37"/>
                <a:gd name="T22" fmla="*/ 19 w 32"/>
                <a:gd name="T23" fmla="*/ 14 h 37"/>
                <a:gd name="T24" fmla="*/ 22 w 32"/>
                <a:gd name="T25" fmla="*/ 21 h 37"/>
                <a:gd name="T26" fmla="*/ 22 w 32"/>
                <a:gd name="T27" fmla="*/ 25 h 37"/>
                <a:gd name="T28" fmla="*/ 20 w 32"/>
                <a:gd name="T29" fmla="*/ 30 h 37"/>
                <a:gd name="T30" fmla="*/ 19 w 32"/>
                <a:gd name="T31" fmla="*/ 33 h 37"/>
                <a:gd name="T32" fmla="*/ 16 w 32"/>
                <a:gd name="T33" fmla="*/ 37 h 37"/>
                <a:gd name="T34" fmla="*/ 23 w 32"/>
                <a:gd name="T35" fmla="*/ 35 h 37"/>
                <a:gd name="T36" fmla="*/ 29 w 32"/>
                <a:gd name="T37" fmla="*/ 30 h 37"/>
                <a:gd name="T38" fmla="*/ 32 w 32"/>
                <a:gd name="T39" fmla="*/ 23 h 37"/>
                <a:gd name="T40" fmla="*/ 32 w 32"/>
                <a:gd name="T41" fmla="*/ 16 h 37"/>
                <a:gd name="T42" fmla="*/ 30 w 32"/>
                <a:gd name="T43" fmla="*/ 9 h 37"/>
                <a:gd name="T44" fmla="*/ 25 w 32"/>
                <a:gd name="T45" fmla="*/ 5 h 37"/>
                <a:gd name="T46" fmla="*/ 18 w 32"/>
                <a:gd name="T47" fmla="*/ 1 h 37"/>
                <a:gd name="T48" fmla="*/ 10 w 32"/>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10" y="0"/>
                  </a:moveTo>
                  <a:lnTo>
                    <a:pt x="8" y="1"/>
                  </a:lnTo>
                  <a:lnTo>
                    <a:pt x="6" y="2"/>
                  </a:lnTo>
                  <a:lnTo>
                    <a:pt x="2" y="4"/>
                  </a:lnTo>
                  <a:lnTo>
                    <a:pt x="0" y="5"/>
                  </a:lnTo>
                  <a:lnTo>
                    <a:pt x="1" y="5"/>
                  </a:lnTo>
                  <a:lnTo>
                    <a:pt x="1" y="5"/>
                  </a:lnTo>
                  <a:lnTo>
                    <a:pt x="1" y="5"/>
                  </a:lnTo>
                  <a:lnTo>
                    <a:pt x="2" y="5"/>
                  </a:lnTo>
                  <a:lnTo>
                    <a:pt x="9" y="5"/>
                  </a:lnTo>
                  <a:lnTo>
                    <a:pt x="15" y="8"/>
                  </a:lnTo>
                  <a:lnTo>
                    <a:pt x="19" y="14"/>
                  </a:lnTo>
                  <a:lnTo>
                    <a:pt x="22" y="21"/>
                  </a:lnTo>
                  <a:lnTo>
                    <a:pt x="22" y="25"/>
                  </a:lnTo>
                  <a:lnTo>
                    <a:pt x="20" y="30"/>
                  </a:lnTo>
                  <a:lnTo>
                    <a:pt x="19" y="33"/>
                  </a:lnTo>
                  <a:lnTo>
                    <a:pt x="16" y="37"/>
                  </a:lnTo>
                  <a:lnTo>
                    <a:pt x="23" y="35"/>
                  </a:lnTo>
                  <a:lnTo>
                    <a:pt x="29" y="30"/>
                  </a:lnTo>
                  <a:lnTo>
                    <a:pt x="32" y="23"/>
                  </a:lnTo>
                  <a:lnTo>
                    <a:pt x="32" y="16"/>
                  </a:lnTo>
                  <a:lnTo>
                    <a:pt x="30" y="9"/>
                  </a:lnTo>
                  <a:lnTo>
                    <a:pt x="25" y="5"/>
                  </a:lnTo>
                  <a:lnTo>
                    <a:pt x="18" y="1"/>
                  </a:lnTo>
                  <a:lnTo>
                    <a:pt x="1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52" name="Freeform 52"/>
            <p:cNvSpPr>
              <a:spLocks/>
            </p:cNvSpPr>
            <p:nvPr/>
          </p:nvSpPr>
          <p:spPr bwMode="auto">
            <a:xfrm>
              <a:off x="5306" y="2429"/>
              <a:ext cx="17" cy="15"/>
            </a:xfrm>
            <a:custGeom>
              <a:avLst/>
              <a:gdLst>
                <a:gd name="T0" fmla="*/ 7 w 34"/>
                <a:gd name="T1" fmla="*/ 4 h 31"/>
                <a:gd name="T2" fmla="*/ 5 w 34"/>
                <a:gd name="T3" fmla="*/ 6 h 31"/>
                <a:gd name="T4" fmla="*/ 2 w 34"/>
                <a:gd name="T5" fmla="*/ 7 h 31"/>
                <a:gd name="T6" fmla="*/ 1 w 34"/>
                <a:gd name="T7" fmla="*/ 9 h 31"/>
                <a:gd name="T8" fmla="*/ 0 w 34"/>
                <a:gd name="T9" fmla="*/ 12 h 31"/>
                <a:gd name="T10" fmla="*/ 0 w 34"/>
                <a:gd name="T11" fmla="*/ 11 h 31"/>
                <a:gd name="T12" fmla="*/ 0 w 34"/>
                <a:gd name="T13" fmla="*/ 11 h 31"/>
                <a:gd name="T14" fmla="*/ 0 w 34"/>
                <a:gd name="T15" fmla="*/ 11 h 31"/>
                <a:gd name="T16" fmla="*/ 1 w 34"/>
                <a:gd name="T17" fmla="*/ 11 h 31"/>
                <a:gd name="T18" fmla="*/ 7 w 34"/>
                <a:gd name="T19" fmla="*/ 8 h 31"/>
                <a:gd name="T20" fmla="*/ 13 w 34"/>
                <a:gd name="T21" fmla="*/ 8 h 31"/>
                <a:gd name="T22" fmla="*/ 20 w 34"/>
                <a:gd name="T23" fmla="*/ 11 h 31"/>
                <a:gd name="T24" fmla="*/ 24 w 34"/>
                <a:gd name="T25" fmla="*/ 15 h 31"/>
                <a:gd name="T26" fmla="*/ 27 w 34"/>
                <a:gd name="T27" fmla="*/ 19 h 31"/>
                <a:gd name="T28" fmla="*/ 27 w 34"/>
                <a:gd name="T29" fmla="*/ 23 h 31"/>
                <a:gd name="T30" fmla="*/ 27 w 34"/>
                <a:gd name="T31" fmla="*/ 27 h 31"/>
                <a:gd name="T32" fmla="*/ 25 w 34"/>
                <a:gd name="T33" fmla="*/ 31 h 31"/>
                <a:gd name="T34" fmla="*/ 30 w 34"/>
                <a:gd name="T35" fmla="*/ 27 h 31"/>
                <a:gd name="T36" fmla="*/ 34 w 34"/>
                <a:gd name="T37" fmla="*/ 20 h 31"/>
                <a:gd name="T38" fmla="*/ 32 w 34"/>
                <a:gd name="T39" fmla="*/ 14 h 31"/>
                <a:gd name="T40" fmla="*/ 30 w 34"/>
                <a:gd name="T41" fmla="*/ 8 h 31"/>
                <a:gd name="T42" fmla="*/ 25 w 34"/>
                <a:gd name="T43" fmla="*/ 4 h 31"/>
                <a:gd name="T44" fmla="*/ 20 w 34"/>
                <a:gd name="T45" fmla="*/ 0 h 31"/>
                <a:gd name="T46" fmla="*/ 14 w 34"/>
                <a:gd name="T47" fmla="*/ 1 h 31"/>
                <a:gd name="T48" fmla="*/ 7 w 34"/>
                <a:gd name="T4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1">
                  <a:moveTo>
                    <a:pt x="7" y="4"/>
                  </a:moveTo>
                  <a:lnTo>
                    <a:pt x="5" y="6"/>
                  </a:lnTo>
                  <a:lnTo>
                    <a:pt x="2" y="7"/>
                  </a:lnTo>
                  <a:lnTo>
                    <a:pt x="1" y="9"/>
                  </a:lnTo>
                  <a:lnTo>
                    <a:pt x="0" y="12"/>
                  </a:lnTo>
                  <a:lnTo>
                    <a:pt x="0" y="11"/>
                  </a:lnTo>
                  <a:lnTo>
                    <a:pt x="0" y="11"/>
                  </a:lnTo>
                  <a:lnTo>
                    <a:pt x="0" y="11"/>
                  </a:lnTo>
                  <a:lnTo>
                    <a:pt x="1" y="11"/>
                  </a:lnTo>
                  <a:lnTo>
                    <a:pt x="7" y="8"/>
                  </a:lnTo>
                  <a:lnTo>
                    <a:pt x="13" y="8"/>
                  </a:lnTo>
                  <a:lnTo>
                    <a:pt x="20" y="11"/>
                  </a:lnTo>
                  <a:lnTo>
                    <a:pt x="24" y="15"/>
                  </a:lnTo>
                  <a:lnTo>
                    <a:pt x="27" y="19"/>
                  </a:lnTo>
                  <a:lnTo>
                    <a:pt x="27" y="23"/>
                  </a:lnTo>
                  <a:lnTo>
                    <a:pt x="27" y="27"/>
                  </a:lnTo>
                  <a:lnTo>
                    <a:pt x="25" y="31"/>
                  </a:lnTo>
                  <a:lnTo>
                    <a:pt x="30" y="27"/>
                  </a:lnTo>
                  <a:lnTo>
                    <a:pt x="34" y="20"/>
                  </a:lnTo>
                  <a:lnTo>
                    <a:pt x="32" y="14"/>
                  </a:lnTo>
                  <a:lnTo>
                    <a:pt x="30" y="8"/>
                  </a:lnTo>
                  <a:lnTo>
                    <a:pt x="25" y="4"/>
                  </a:lnTo>
                  <a:lnTo>
                    <a:pt x="20" y="0"/>
                  </a:lnTo>
                  <a:lnTo>
                    <a:pt x="14" y="1"/>
                  </a:lnTo>
                  <a:lnTo>
                    <a:pt x="7" y="4"/>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53" name="Freeform 53"/>
            <p:cNvSpPr>
              <a:spLocks/>
            </p:cNvSpPr>
            <p:nvPr/>
          </p:nvSpPr>
          <p:spPr bwMode="auto">
            <a:xfrm>
              <a:off x="5296" y="2434"/>
              <a:ext cx="16" cy="15"/>
            </a:xfrm>
            <a:custGeom>
              <a:avLst/>
              <a:gdLst>
                <a:gd name="T0" fmla="*/ 7 w 34"/>
                <a:gd name="T1" fmla="*/ 2 h 30"/>
                <a:gd name="T2" fmla="*/ 5 w 34"/>
                <a:gd name="T3" fmla="*/ 4 h 30"/>
                <a:gd name="T4" fmla="*/ 3 w 34"/>
                <a:gd name="T5" fmla="*/ 5 h 30"/>
                <a:gd name="T6" fmla="*/ 2 w 34"/>
                <a:gd name="T7" fmla="*/ 8 h 30"/>
                <a:gd name="T8" fmla="*/ 0 w 34"/>
                <a:gd name="T9" fmla="*/ 10 h 30"/>
                <a:gd name="T10" fmla="*/ 2 w 34"/>
                <a:gd name="T11" fmla="*/ 10 h 30"/>
                <a:gd name="T12" fmla="*/ 2 w 34"/>
                <a:gd name="T13" fmla="*/ 10 h 30"/>
                <a:gd name="T14" fmla="*/ 2 w 34"/>
                <a:gd name="T15" fmla="*/ 10 h 30"/>
                <a:gd name="T16" fmla="*/ 2 w 34"/>
                <a:gd name="T17" fmla="*/ 9 h 30"/>
                <a:gd name="T18" fmla="*/ 8 w 34"/>
                <a:gd name="T19" fmla="*/ 7 h 30"/>
                <a:gd name="T20" fmla="*/ 14 w 34"/>
                <a:gd name="T21" fmla="*/ 7 h 30"/>
                <a:gd name="T22" fmla="*/ 20 w 34"/>
                <a:gd name="T23" fmla="*/ 9 h 30"/>
                <a:gd name="T24" fmla="*/ 25 w 34"/>
                <a:gd name="T25" fmla="*/ 14 h 30"/>
                <a:gd name="T26" fmla="*/ 27 w 34"/>
                <a:gd name="T27" fmla="*/ 18 h 30"/>
                <a:gd name="T28" fmla="*/ 27 w 34"/>
                <a:gd name="T29" fmla="*/ 22 h 30"/>
                <a:gd name="T30" fmla="*/ 27 w 34"/>
                <a:gd name="T31" fmla="*/ 26 h 30"/>
                <a:gd name="T32" fmla="*/ 26 w 34"/>
                <a:gd name="T33" fmla="*/ 30 h 30"/>
                <a:gd name="T34" fmla="*/ 30 w 34"/>
                <a:gd name="T35" fmla="*/ 25 h 30"/>
                <a:gd name="T36" fmla="*/ 34 w 34"/>
                <a:gd name="T37" fmla="*/ 18 h 30"/>
                <a:gd name="T38" fmla="*/ 34 w 34"/>
                <a:gd name="T39" fmla="*/ 12 h 30"/>
                <a:gd name="T40" fmla="*/ 31 w 34"/>
                <a:gd name="T41" fmla="*/ 7 h 30"/>
                <a:gd name="T42" fmla="*/ 27 w 34"/>
                <a:gd name="T43" fmla="*/ 2 h 30"/>
                <a:gd name="T44" fmla="*/ 20 w 34"/>
                <a:gd name="T45" fmla="*/ 0 h 30"/>
                <a:gd name="T46" fmla="*/ 14 w 34"/>
                <a:gd name="T47" fmla="*/ 0 h 30"/>
                <a:gd name="T48" fmla="*/ 7 w 34"/>
                <a:gd name="T4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0">
                  <a:moveTo>
                    <a:pt x="7" y="2"/>
                  </a:moveTo>
                  <a:lnTo>
                    <a:pt x="5" y="4"/>
                  </a:lnTo>
                  <a:lnTo>
                    <a:pt x="3" y="5"/>
                  </a:lnTo>
                  <a:lnTo>
                    <a:pt x="2" y="8"/>
                  </a:lnTo>
                  <a:lnTo>
                    <a:pt x="0" y="10"/>
                  </a:lnTo>
                  <a:lnTo>
                    <a:pt x="2" y="10"/>
                  </a:lnTo>
                  <a:lnTo>
                    <a:pt x="2" y="10"/>
                  </a:lnTo>
                  <a:lnTo>
                    <a:pt x="2" y="10"/>
                  </a:lnTo>
                  <a:lnTo>
                    <a:pt x="2" y="9"/>
                  </a:lnTo>
                  <a:lnTo>
                    <a:pt x="8" y="7"/>
                  </a:lnTo>
                  <a:lnTo>
                    <a:pt x="14" y="7"/>
                  </a:lnTo>
                  <a:lnTo>
                    <a:pt x="20" y="9"/>
                  </a:lnTo>
                  <a:lnTo>
                    <a:pt x="25" y="14"/>
                  </a:lnTo>
                  <a:lnTo>
                    <a:pt x="27" y="18"/>
                  </a:lnTo>
                  <a:lnTo>
                    <a:pt x="27" y="22"/>
                  </a:lnTo>
                  <a:lnTo>
                    <a:pt x="27" y="26"/>
                  </a:lnTo>
                  <a:lnTo>
                    <a:pt x="26" y="30"/>
                  </a:lnTo>
                  <a:lnTo>
                    <a:pt x="30" y="25"/>
                  </a:lnTo>
                  <a:lnTo>
                    <a:pt x="34" y="18"/>
                  </a:lnTo>
                  <a:lnTo>
                    <a:pt x="34" y="12"/>
                  </a:lnTo>
                  <a:lnTo>
                    <a:pt x="31" y="7"/>
                  </a:lnTo>
                  <a:lnTo>
                    <a:pt x="27" y="2"/>
                  </a:lnTo>
                  <a:lnTo>
                    <a:pt x="20" y="0"/>
                  </a:lnTo>
                  <a:lnTo>
                    <a:pt x="14" y="0"/>
                  </a:lnTo>
                  <a:lnTo>
                    <a:pt x="7"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73" name="Freeform 73"/>
            <p:cNvSpPr>
              <a:spLocks/>
            </p:cNvSpPr>
            <p:nvPr/>
          </p:nvSpPr>
          <p:spPr bwMode="auto">
            <a:xfrm>
              <a:off x="5271" y="2643"/>
              <a:ext cx="52" cy="122"/>
            </a:xfrm>
            <a:custGeom>
              <a:avLst/>
              <a:gdLst>
                <a:gd name="T0" fmla="*/ 93 w 104"/>
                <a:gd name="T1" fmla="*/ 0 h 244"/>
                <a:gd name="T2" fmla="*/ 70 w 104"/>
                <a:gd name="T3" fmla="*/ 33 h 244"/>
                <a:gd name="T4" fmla="*/ 78 w 104"/>
                <a:gd name="T5" fmla="*/ 51 h 244"/>
                <a:gd name="T6" fmla="*/ 17 w 104"/>
                <a:gd name="T7" fmla="*/ 159 h 244"/>
                <a:gd name="T8" fmla="*/ 0 w 104"/>
                <a:gd name="T9" fmla="*/ 244 h 244"/>
                <a:gd name="T10" fmla="*/ 85 w 104"/>
                <a:gd name="T11" fmla="*/ 180 h 244"/>
                <a:gd name="T12" fmla="*/ 89 w 104"/>
                <a:gd name="T13" fmla="*/ 55 h 244"/>
                <a:gd name="T14" fmla="*/ 102 w 104"/>
                <a:gd name="T15" fmla="*/ 49 h 244"/>
                <a:gd name="T16" fmla="*/ 104 w 104"/>
                <a:gd name="T17" fmla="*/ 0 h 244"/>
                <a:gd name="T18" fmla="*/ 93 w 104"/>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44">
                  <a:moveTo>
                    <a:pt x="93" y="0"/>
                  </a:moveTo>
                  <a:lnTo>
                    <a:pt x="70" y="33"/>
                  </a:lnTo>
                  <a:lnTo>
                    <a:pt x="78" y="51"/>
                  </a:lnTo>
                  <a:lnTo>
                    <a:pt x="17" y="159"/>
                  </a:lnTo>
                  <a:lnTo>
                    <a:pt x="0" y="244"/>
                  </a:lnTo>
                  <a:lnTo>
                    <a:pt x="85" y="180"/>
                  </a:lnTo>
                  <a:lnTo>
                    <a:pt x="89" y="55"/>
                  </a:lnTo>
                  <a:lnTo>
                    <a:pt x="102" y="49"/>
                  </a:lnTo>
                  <a:lnTo>
                    <a:pt x="104" y="0"/>
                  </a:lnTo>
                  <a:lnTo>
                    <a:pt x="9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74" name="Freeform 74"/>
            <p:cNvSpPr>
              <a:spLocks/>
            </p:cNvSpPr>
            <p:nvPr/>
          </p:nvSpPr>
          <p:spPr bwMode="auto">
            <a:xfrm>
              <a:off x="5242" y="2566"/>
              <a:ext cx="30" cy="12"/>
            </a:xfrm>
            <a:custGeom>
              <a:avLst/>
              <a:gdLst>
                <a:gd name="T0" fmla="*/ 60 w 60"/>
                <a:gd name="T1" fmla="*/ 21 h 26"/>
                <a:gd name="T2" fmla="*/ 34 w 60"/>
                <a:gd name="T3" fmla="*/ 7 h 26"/>
                <a:gd name="T4" fmla="*/ 16 w 60"/>
                <a:gd name="T5" fmla="*/ 1 h 26"/>
                <a:gd name="T6" fmla="*/ 6 w 60"/>
                <a:gd name="T7" fmla="*/ 0 h 26"/>
                <a:gd name="T8" fmla="*/ 1 w 60"/>
                <a:gd name="T9" fmla="*/ 4 h 26"/>
                <a:gd name="T10" fmla="*/ 0 w 60"/>
                <a:gd name="T11" fmla="*/ 9 h 26"/>
                <a:gd name="T12" fmla="*/ 1 w 60"/>
                <a:gd name="T13" fmla="*/ 15 h 26"/>
                <a:gd name="T14" fmla="*/ 4 w 60"/>
                <a:gd name="T15" fmla="*/ 20 h 26"/>
                <a:gd name="T16" fmla="*/ 5 w 60"/>
                <a:gd name="T17" fmla="*/ 22 h 26"/>
                <a:gd name="T18" fmla="*/ 5 w 60"/>
                <a:gd name="T19" fmla="*/ 22 h 26"/>
                <a:gd name="T20" fmla="*/ 5 w 60"/>
                <a:gd name="T21" fmla="*/ 22 h 26"/>
                <a:gd name="T22" fmla="*/ 5 w 60"/>
                <a:gd name="T23" fmla="*/ 23 h 26"/>
                <a:gd name="T24" fmla="*/ 5 w 60"/>
                <a:gd name="T25" fmla="*/ 23 h 26"/>
                <a:gd name="T26" fmla="*/ 8 w 60"/>
                <a:gd name="T27" fmla="*/ 24 h 26"/>
                <a:gd name="T28" fmla="*/ 14 w 60"/>
                <a:gd name="T29" fmla="*/ 24 h 26"/>
                <a:gd name="T30" fmla="*/ 19 w 60"/>
                <a:gd name="T31" fmla="*/ 26 h 26"/>
                <a:gd name="T32" fmla="*/ 26 w 60"/>
                <a:gd name="T33" fmla="*/ 26 h 26"/>
                <a:gd name="T34" fmla="*/ 33 w 60"/>
                <a:gd name="T35" fmla="*/ 24 h 26"/>
                <a:gd name="T36" fmla="*/ 42 w 60"/>
                <a:gd name="T37" fmla="*/ 24 h 26"/>
                <a:gd name="T38" fmla="*/ 50 w 60"/>
                <a:gd name="T39" fmla="*/ 23 h 26"/>
                <a:gd name="T40" fmla="*/ 60 w 60"/>
                <a:gd name="T4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26">
                  <a:moveTo>
                    <a:pt x="60" y="21"/>
                  </a:moveTo>
                  <a:lnTo>
                    <a:pt x="34" y="7"/>
                  </a:lnTo>
                  <a:lnTo>
                    <a:pt x="16" y="1"/>
                  </a:lnTo>
                  <a:lnTo>
                    <a:pt x="6" y="0"/>
                  </a:lnTo>
                  <a:lnTo>
                    <a:pt x="1" y="4"/>
                  </a:lnTo>
                  <a:lnTo>
                    <a:pt x="0" y="9"/>
                  </a:lnTo>
                  <a:lnTo>
                    <a:pt x="1" y="15"/>
                  </a:lnTo>
                  <a:lnTo>
                    <a:pt x="4" y="20"/>
                  </a:lnTo>
                  <a:lnTo>
                    <a:pt x="5" y="22"/>
                  </a:lnTo>
                  <a:lnTo>
                    <a:pt x="5" y="22"/>
                  </a:lnTo>
                  <a:lnTo>
                    <a:pt x="5" y="22"/>
                  </a:lnTo>
                  <a:lnTo>
                    <a:pt x="5" y="23"/>
                  </a:lnTo>
                  <a:lnTo>
                    <a:pt x="5" y="23"/>
                  </a:lnTo>
                  <a:lnTo>
                    <a:pt x="8" y="24"/>
                  </a:lnTo>
                  <a:lnTo>
                    <a:pt x="14" y="24"/>
                  </a:lnTo>
                  <a:lnTo>
                    <a:pt x="19" y="26"/>
                  </a:lnTo>
                  <a:lnTo>
                    <a:pt x="26" y="26"/>
                  </a:lnTo>
                  <a:lnTo>
                    <a:pt x="33" y="24"/>
                  </a:lnTo>
                  <a:lnTo>
                    <a:pt x="42" y="24"/>
                  </a:lnTo>
                  <a:lnTo>
                    <a:pt x="50" y="23"/>
                  </a:lnTo>
                  <a:lnTo>
                    <a:pt x="60" y="21"/>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75" name="Freeform 75"/>
            <p:cNvSpPr>
              <a:spLocks/>
            </p:cNvSpPr>
            <p:nvPr/>
          </p:nvSpPr>
          <p:spPr bwMode="auto">
            <a:xfrm>
              <a:off x="5240" y="2579"/>
              <a:ext cx="33" cy="15"/>
            </a:xfrm>
            <a:custGeom>
              <a:avLst/>
              <a:gdLst>
                <a:gd name="T0" fmla="*/ 8 w 65"/>
                <a:gd name="T1" fmla="*/ 2 h 29"/>
                <a:gd name="T2" fmla="*/ 2 w 65"/>
                <a:gd name="T3" fmla="*/ 10 h 29"/>
                <a:gd name="T4" fmla="*/ 0 w 65"/>
                <a:gd name="T5" fmla="*/ 17 h 29"/>
                <a:gd name="T6" fmla="*/ 3 w 65"/>
                <a:gd name="T7" fmla="*/ 23 h 29"/>
                <a:gd name="T8" fmla="*/ 8 w 65"/>
                <a:gd name="T9" fmla="*/ 26 h 29"/>
                <a:gd name="T10" fmla="*/ 16 w 65"/>
                <a:gd name="T11" fmla="*/ 29 h 29"/>
                <a:gd name="T12" fmla="*/ 25 w 65"/>
                <a:gd name="T13" fmla="*/ 29 h 29"/>
                <a:gd name="T14" fmla="*/ 34 w 65"/>
                <a:gd name="T15" fmla="*/ 26 h 29"/>
                <a:gd name="T16" fmla="*/ 45 w 65"/>
                <a:gd name="T17" fmla="*/ 23 h 29"/>
                <a:gd name="T18" fmla="*/ 52 w 65"/>
                <a:gd name="T19" fmla="*/ 17 h 29"/>
                <a:gd name="T20" fmla="*/ 59 w 65"/>
                <a:gd name="T21" fmla="*/ 10 h 29"/>
                <a:gd name="T22" fmla="*/ 63 w 65"/>
                <a:gd name="T23" fmla="*/ 3 h 29"/>
                <a:gd name="T24" fmla="*/ 65 w 65"/>
                <a:gd name="T25" fmla="*/ 1 h 29"/>
                <a:gd name="T26" fmla="*/ 64 w 65"/>
                <a:gd name="T27" fmla="*/ 0 h 29"/>
                <a:gd name="T28" fmla="*/ 64 w 65"/>
                <a:gd name="T29" fmla="*/ 0 h 29"/>
                <a:gd name="T30" fmla="*/ 64 w 65"/>
                <a:gd name="T31" fmla="*/ 0 h 29"/>
                <a:gd name="T32" fmla="*/ 63 w 65"/>
                <a:gd name="T33" fmla="*/ 0 h 29"/>
                <a:gd name="T34" fmla="*/ 53 w 65"/>
                <a:gd name="T35" fmla="*/ 2 h 29"/>
                <a:gd name="T36" fmla="*/ 45 w 65"/>
                <a:gd name="T37" fmla="*/ 3 h 29"/>
                <a:gd name="T38" fmla="*/ 36 w 65"/>
                <a:gd name="T39" fmla="*/ 3 h 29"/>
                <a:gd name="T40" fmla="*/ 29 w 65"/>
                <a:gd name="T41" fmla="*/ 4 h 29"/>
                <a:gd name="T42" fmla="*/ 22 w 65"/>
                <a:gd name="T43" fmla="*/ 4 h 29"/>
                <a:gd name="T44" fmla="*/ 17 w 65"/>
                <a:gd name="T45" fmla="*/ 3 h 29"/>
                <a:gd name="T46" fmla="*/ 11 w 65"/>
                <a:gd name="T47" fmla="*/ 3 h 29"/>
                <a:gd name="T48" fmla="*/ 8 w 65"/>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29">
                  <a:moveTo>
                    <a:pt x="8" y="2"/>
                  </a:moveTo>
                  <a:lnTo>
                    <a:pt x="2" y="10"/>
                  </a:lnTo>
                  <a:lnTo>
                    <a:pt x="0" y="17"/>
                  </a:lnTo>
                  <a:lnTo>
                    <a:pt x="3" y="23"/>
                  </a:lnTo>
                  <a:lnTo>
                    <a:pt x="8" y="26"/>
                  </a:lnTo>
                  <a:lnTo>
                    <a:pt x="16" y="29"/>
                  </a:lnTo>
                  <a:lnTo>
                    <a:pt x="25" y="29"/>
                  </a:lnTo>
                  <a:lnTo>
                    <a:pt x="34" y="26"/>
                  </a:lnTo>
                  <a:lnTo>
                    <a:pt x="45" y="23"/>
                  </a:lnTo>
                  <a:lnTo>
                    <a:pt x="52" y="17"/>
                  </a:lnTo>
                  <a:lnTo>
                    <a:pt x="59" y="10"/>
                  </a:lnTo>
                  <a:lnTo>
                    <a:pt x="63" y="3"/>
                  </a:lnTo>
                  <a:lnTo>
                    <a:pt x="65" y="1"/>
                  </a:lnTo>
                  <a:lnTo>
                    <a:pt x="64" y="0"/>
                  </a:lnTo>
                  <a:lnTo>
                    <a:pt x="64" y="0"/>
                  </a:lnTo>
                  <a:lnTo>
                    <a:pt x="64" y="0"/>
                  </a:lnTo>
                  <a:lnTo>
                    <a:pt x="63" y="0"/>
                  </a:lnTo>
                  <a:lnTo>
                    <a:pt x="53" y="2"/>
                  </a:lnTo>
                  <a:lnTo>
                    <a:pt x="45" y="3"/>
                  </a:lnTo>
                  <a:lnTo>
                    <a:pt x="36" y="3"/>
                  </a:lnTo>
                  <a:lnTo>
                    <a:pt x="29" y="4"/>
                  </a:lnTo>
                  <a:lnTo>
                    <a:pt x="22" y="4"/>
                  </a:lnTo>
                  <a:lnTo>
                    <a:pt x="17" y="3"/>
                  </a:lnTo>
                  <a:lnTo>
                    <a:pt x="11" y="3"/>
                  </a:lnTo>
                  <a:lnTo>
                    <a:pt x="8" y="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76" name="Freeform 76"/>
            <p:cNvSpPr>
              <a:spLocks/>
            </p:cNvSpPr>
            <p:nvPr/>
          </p:nvSpPr>
          <p:spPr bwMode="auto">
            <a:xfrm>
              <a:off x="5138" y="2905"/>
              <a:ext cx="222" cy="96"/>
            </a:xfrm>
            <a:custGeom>
              <a:avLst/>
              <a:gdLst>
                <a:gd name="T0" fmla="*/ 0 w 444"/>
                <a:gd name="T1" fmla="*/ 174 h 194"/>
                <a:gd name="T2" fmla="*/ 1 w 444"/>
                <a:gd name="T3" fmla="*/ 194 h 194"/>
                <a:gd name="T4" fmla="*/ 32 w 444"/>
                <a:gd name="T5" fmla="*/ 187 h 194"/>
                <a:gd name="T6" fmla="*/ 63 w 444"/>
                <a:gd name="T7" fmla="*/ 179 h 194"/>
                <a:gd name="T8" fmla="*/ 94 w 444"/>
                <a:gd name="T9" fmla="*/ 171 h 194"/>
                <a:gd name="T10" fmla="*/ 124 w 444"/>
                <a:gd name="T11" fmla="*/ 162 h 194"/>
                <a:gd name="T12" fmla="*/ 154 w 444"/>
                <a:gd name="T13" fmla="*/ 151 h 194"/>
                <a:gd name="T14" fmla="*/ 183 w 444"/>
                <a:gd name="T15" fmla="*/ 142 h 194"/>
                <a:gd name="T16" fmla="*/ 212 w 444"/>
                <a:gd name="T17" fmla="*/ 131 h 194"/>
                <a:gd name="T18" fmla="*/ 241 w 444"/>
                <a:gd name="T19" fmla="*/ 120 h 194"/>
                <a:gd name="T20" fmla="*/ 268 w 444"/>
                <a:gd name="T21" fmla="*/ 107 h 194"/>
                <a:gd name="T22" fmla="*/ 295 w 444"/>
                <a:gd name="T23" fmla="*/ 96 h 194"/>
                <a:gd name="T24" fmla="*/ 321 w 444"/>
                <a:gd name="T25" fmla="*/ 83 h 194"/>
                <a:gd name="T26" fmla="*/ 348 w 444"/>
                <a:gd name="T27" fmla="*/ 69 h 194"/>
                <a:gd name="T28" fmla="*/ 373 w 444"/>
                <a:gd name="T29" fmla="*/ 56 h 194"/>
                <a:gd name="T30" fmla="*/ 397 w 444"/>
                <a:gd name="T31" fmla="*/ 42 h 194"/>
                <a:gd name="T32" fmla="*/ 421 w 444"/>
                <a:gd name="T33" fmla="*/ 27 h 194"/>
                <a:gd name="T34" fmla="*/ 444 w 444"/>
                <a:gd name="T35" fmla="*/ 12 h 194"/>
                <a:gd name="T36" fmla="*/ 199 w 444"/>
                <a:gd name="T37" fmla="*/ 0 h 194"/>
                <a:gd name="T38" fmla="*/ 0 w 444"/>
                <a:gd name="T39" fmla="*/ 1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194">
                  <a:moveTo>
                    <a:pt x="0" y="174"/>
                  </a:moveTo>
                  <a:lnTo>
                    <a:pt x="1" y="194"/>
                  </a:lnTo>
                  <a:lnTo>
                    <a:pt x="32" y="187"/>
                  </a:lnTo>
                  <a:lnTo>
                    <a:pt x="63" y="179"/>
                  </a:lnTo>
                  <a:lnTo>
                    <a:pt x="94" y="171"/>
                  </a:lnTo>
                  <a:lnTo>
                    <a:pt x="124" y="162"/>
                  </a:lnTo>
                  <a:lnTo>
                    <a:pt x="154" y="151"/>
                  </a:lnTo>
                  <a:lnTo>
                    <a:pt x="183" y="142"/>
                  </a:lnTo>
                  <a:lnTo>
                    <a:pt x="212" y="131"/>
                  </a:lnTo>
                  <a:lnTo>
                    <a:pt x="241" y="120"/>
                  </a:lnTo>
                  <a:lnTo>
                    <a:pt x="268" y="107"/>
                  </a:lnTo>
                  <a:lnTo>
                    <a:pt x="295" y="96"/>
                  </a:lnTo>
                  <a:lnTo>
                    <a:pt x="321" y="83"/>
                  </a:lnTo>
                  <a:lnTo>
                    <a:pt x="348" y="69"/>
                  </a:lnTo>
                  <a:lnTo>
                    <a:pt x="373" y="56"/>
                  </a:lnTo>
                  <a:lnTo>
                    <a:pt x="397" y="42"/>
                  </a:lnTo>
                  <a:lnTo>
                    <a:pt x="421" y="27"/>
                  </a:lnTo>
                  <a:lnTo>
                    <a:pt x="444" y="12"/>
                  </a:lnTo>
                  <a:lnTo>
                    <a:pt x="199" y="0"/>
                  </a:lnTo>
                  <a:lnTo>
                    <a:pt x="0" y="17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86" name="Freeform 86"/>
            <p:cNvSpPr>
              <a:spLocks/>
            </p:cNvSpPr>
            <p:nvPr/>
          </p:nvSpPr>
          <p:spPr bwMode="auto">
            <a:xfrm>
              <a:off x="4396" y="2701"/>
              <a:ext cx="616" cy="320"/>
            </a:xfrm>
            <a:custGeom>
              <a:avLst/>
              <a:gdLst>
                <a:gd name="T0" fmla="*/ 735 w 1232"/>
                <a:gd name="T1" fmla="*/ 458 h 639"/>
                <a:gd name="T2" fmla="*/ 735 w 1232"/>
                <a:gd name="T3" fmla="*/ 143 h 639"/>
                <a:gd name="T4" fmla="*/ 407 w 1232"/>
                <a:gd name="T5" fmla="*/ 143 h 639"/>
                <a:gd name="T6" fmla="*/ 407 w 1232"/>
                <a:gd name="T7" fmla="*/ 0 h 639"/>
                <a:gd name="T8" fmla="*/ 0 w 1232"/>
                <a:gd name="T9" fmla="*/ 0 h 639"/>
                <a:gd name="T10" fmla="*/ 9 w 1232"/>
                <a:gd name="T11" fmla="*/ 33 h 639"/>
                <a:gd name="T12" fmla="*/ 19 w 1232"/>
                <a:gd name="T13" fmla="*/ 67 h 639"/>
                <a:gd name="T14" fmla="*/ 32 w 1232"/>
                <a:gd name="T15" fmla="*/ 99 h 639"/>
                <a:gd name="T16" fmla="*/ 48 w 1232"/>
                <a:gd name="T17" fmla="*/ 131 h 639"/>
                <a:gd name="T18" fmla="*/ 65 w 1232"/>
                <a:gd name="T19" fmla="*/ 162 h 639"/>
                <a:gd name="T20" fmla="*/ 85 w 1232"/>
                <a:gd name="T21" fmla="*/ 193 h 639"/>
                <a:gd name="T22" fmla="*/ 105 w 1232"/>
                <a:gd name="T23" fmla="*/ 223 h 639"/>
                <a:gd name="T24" fmla="*/ 128 w 1232"/>
                <a:gd name="T25" fmla="*/ 252 h 639"/>
                <a:gd name="T26" fmla="*/ 154 w 1232"/>
                <a:gd name="T27" fmla="*/ 281 h 639"/>
                <a:gd name="T28" fmla="*/ 181 w 1232"/>
                <a:gd name="T29" fmla="*/ 309 h 639"/>
                <a:gd name="T30" fmla="*/ 210 w 1232"/>
                <a:gd name="T31" fmla="*/ 335 h 639"/>
                <a:gd name="T32" fmla="*/ 240 w 1232"/>
                <a:gd name="T33" fmla="*/ 362 h 639"/>
                <a:gd name="T34" fmla="*/ 272 w 1232"/>
                <a:gd name="T35" fmla="*/ 386 h 639"/>
                <a:gd name="T36" fmla="*/ 306 w 1232"/>
                <a:gd name="T37" fmla="*/ 410 h 639"/>
                <a:gd name="T38" fmla="*/ 342 w 1232"/>
                <a:gd name="T39" fmla="*/ 433 h 639"/>
                <a:gd name="T40" fmla="*/ 378 w 1232"/>
                <a:gd name="T41" fmla="*/ 455 h 639"/>
                <a:gd name="T42" fmla="*/ 416 w 1232"/>
                <a:gd name="T43" fmla="*/ 475 h 639"/>
                <a:gd name="T44" fmla="*/ 456 w 1232"/>
                <a:gd name="T45" fmla="*/ 496 h 639"/>
                <a:gd name="T46" fmla="*/ 497 w 1232"/>
                <a:gd name="T47" fmla="*/ 515 h 639"/>
                <a:gd name="T48" fmla="*/ 538 w 1232"/>
                <a:gd name="T49" fmla="*/ 532 h 639"/>
                <a:gd name="T50" fmla="*/ 582 w 1232"/>
                <a:gd name="T51" fmla="*/ 548 h 639"/>
                <a:gd name="T52" fmla="*/ 627 w 1232"/>
                <a:gd name="T53" fmla="*/ 564 h 639"/>
                <a:gd name="T54" fmla="*/ 672 w 1232"/>
                <a:gd name="T55" fmla="*/ 578 h 639"/>
                <a:gd name="T56" fmla="*/ 719 w 1232"/>
                <a:gd name="T57" fmla="*/ 589 h 639"/>
                <a:gd name="T58" fmla="*/ 766 w 1232"/>
                <a:gd name="T59" fmla="*/ 601 h 639"/>
                <a:gd name="T60" fmla="*/ 816 w 1232"/>
                <a:gd name="T61" fmla="*/ 611 h 639"/>
                <a:gd name="T62" fmla="*/ 865 w 1232"/>
                <a:gd name="T63" fmla="*/ 619 h 639"/>
                <a:gd name="T64" fmla="*/ 915 w 1232"/>
                <a:gd name="T65" fmla="*/ 626 h 639"/>
                <a:gd name="T66" fmla="*/ 967 w 1232"/>
                <a:gd name="T67" fmla="*/ 632 h 639"/>
                <a:gd name="T68" fmla="*/ 1019 w 1232"/>
                <a:gd name="T69" fmla="*/ 636 h 639"/>
                <a:gd name="T70" fmla="*/ 1072 w 1232"/>
                <a:gd name="T71" fmla="*/ 638 h 639"/>
                <a:gd name="T72" fmla="*/ 1125 w 1232"/>
                <a:gd name="T73" fmla="*/ 639 h 639"/>
                <a:gd name="T74" fmla="*/ 1138 w 1232"/>
                <a:gd name="T75" fmla="*/ 639 h 639"/>
                <a:gd name="T76" fmla="*/ 1151 w 1232"/>
                <a:gd name="T77" fmla="*/ 639 h 639"/>
                <a:gd name="T78" fmla="*/ 1165 w 1232"/>
                <a:gd name="T79" fmla="*/ 639 h 639"/>
                <a:gd name="T80" fmla="*/ 1179 w 1232"/>
                <a:gd name="T81" fmla="*/ 638 h 639"/>
                <a:gd name="T82" fmla="*/ 1191 w 1232"/>
                <a:gd name="T83" fmla="*/ 638 h 639"/>
                <a:gd name="T84" fmla="*/ 1205 w 1232"/>
                <a:gd name="T85" fmla="*/ 637 h 639"/>
                <a:gd name="T86" fmla="*/ 1218 w 1232"/>
                <a:gd name="T87" fmla="*/ 637 h 639"/>
                <a:gd name="T88" fmla="*/ 1232 w 1232"/>
                <a:gd name="T89" fmla="*/ 636 h 639"/>
                <a:gd name="T90" fmla="*/ 1232 w 1232"/>
                <a:gd name="T91" fmla="*/ 458 h 639"/>
                <a:gd name="T92" fmla="*/ 735 w 1232"/>
                <a:gd name="T93" fmla="*/ 45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2" h="639">
                  <a:moveTo>
                    <a:pt x="735" y="458"/>
                  </a:moveTo>
                  <a:lnTo>
                    <a:pt x="735" y="143"/>
                  </a:lnTo>
                  <a:lnTo>
                    <a:pt x="407" y="143"/>
                  </a:lnTo>
                  <a:lnTo>
                    <a:pt x="407" y="0"/>
                  </a:lnTo>
                  <a:lnTo>
                    <a:pt x="0" y="0"/>
                  </a:lnTo>
                  <a:lnTo>
                    <a:pt x="9" y="33"/>
                  </a:lnTo>
                  <a:lnTo>
                    <a:pt x="19" y="67"/>
                  </a:lnTo>
                  <a:lnTo>
                    <a:pt x="32" y="99"/>
                  </a:lnTo>
                  <a:lnTo>
                    <a:pt x="48" y="131"/>
                  </a:lnTo>
                  <a:lnTo>
                    <a:pt x="65" y="162"/>
                  </a:lnTo>
                  <a:lnTo>
                    <a:pt x="85" y="193"/>
                  </a:lnTo>
                  <a:lnTo>
                    <a:pt x="105" y="223"/>
                  </a:lnTo>
                  <a:lnTo>
                    <a:pt x="128" y="252"/>
                  </a:lnTo>
                  <a:lnTo>
                    <a:pt x="154" y="281"/>
                  </a:lnTo>
                  <a:lnTo>
                    <a:pt x="181" y="309"/>
                  </a:lnTo>
                  <a:lnTo>
                    <a:pt x="210" y="335"/>
                  </a:lnTo>
                  <a:lnTo>
                    <a:pt x="240" y="362"/>
                  </a:lnTo>
                  <a:lnTo>
                    <a:pt x="272" y="386"/>
                  </a:lnTo>
                  <a:lnTo>
                    <a:pt x="306" y="410"/>
                  </a:lnTo>
                  <a:lnTo>
                    <a:pt x="342" y="433"/>
                  </a:lnTo>
                  <a:lnTo>
                    <a:pt x="378" y="455"/>
                  </a:lnTo>
                  <a:lnTo>
                    <a:pt x="416" y="475"/>
                  </a:lnTo>
                  <a:lnTo>
                    <a:pt x="456" y="496"/>
                  </a:lnTo>
                  <a:lnTo>
                    <a:pt x="497" y="515"/>
                  </a:lnTo>
                  <a:lnTo>
                    <a:pt x="538" y="532"/>
                  </a:lnTo>
                  <a:lnTo>
                    <a:pt x="582" y="548"/>
                  </a:lnTo>
                  <a:lnTo>
                    <a:pt x="627" y="564"/>
                  </a:lnTo>
                  <a:lnTo>
                    <a:pt x="672" y="578"/>
                  </a:lnTo>
                  <a:lnTo>
                    <a:pt x="719" y="589"/>
                  </a:lnTo>
                  <a:lnTo>
                    <a:pt x="766" y="601"/>
                  </a:lnTo>
                  <a:lnTo>
                    <a:pt x="816" y="611"/>
                  </a:lnTo>
                  <a:lnTo>
                    <a:pt x="865" y="619"/>
                  </a:lnTo>
                  <a:lnTo>
                    <a:pt x="915" y="626"/>
                  </a:lnTo>
                  <a:lnTo>
                    <a:pt x="967" y="632"/>
                  </a:lnTo>
                  <a:lnTo>
                    <a:pt x="1019" y="636"/>
                  </a:lnTo>
                  <a:lnTo>
                    <a:pt x="1072" y="638"/>
                  </a:lnTo>
                  <a:lnTo>
                    <a:pt x="1125" y="639"/>
                  </a:lnTo>
                  <a:lnTo>
                    <a:pt x="1138" y="639"/>
                  </a:lnTo>
                  <a:lnTo>
                    <a:pt x="1151" y="639"/>
                  </a:lnTo>
                  <a:lnTo>
                    <a:pt x="1165" y="639"/>
                  </a:lnTo>
                  <a:lnTo>
                    <a:pt x="1179" y="638"/>
                  </a:lnTo>
                  <a:lnTo>
                    <a:pt x="1191" y="638"/>
                  </a:lnTo>
                  <a:lnTo>
                    <a:pt x="1205" y="637"/>
                  </a:lnTo>
                  <a:lnTo>
                    <a:pt x="1218" y="637"/>
                  </a:lnTo>
                  <a:lnTo>
                    <a:pt x="1232" y="636"/>
                  </a:lnTo>
                  <a:lnTo>
                    <a:pt x="1232" y="458"/>
                  </a:lnTo>
                  <a:lnTo>
                    <a:pt x="735" y="45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87" name="Freeform 87"/>
            <p:cNvSpPr>
              <a:spLocks/>
            </p:cNvSpPr>
            <p:nvPr/>
          </p:nvSpPr>
          <p:spPr bwMode="auto">
            <a:xfrm>
              <a:off x="4432" y="2717"/>
              <a:ext cx="155" cy="81"/>
            </a:xfrm>
            <a:custGeom>
              <a:avLst/>
              <a:gdLst>
                <a:gd name="T0" fmla="*/ 0 w 311"/>
                <a:gd name="T1" fmla="*/ 0 h 161"/>
                <a:gd name="T2" fmla="*/ 0 w 311"/>
                <a:gd name="T3" fmla="*/ 18 h 161"/>
                <a:gd name="T4" fmla="*/ 289 w 311"/>
                <a:gd name="T5" fmla="*/ 18 h 161"/>
                <a:gd name="T6" fmla="*/ 289 w 311"/>
                <a:gd name="T7" fmla="*/ 161 h 161"/>
                <a:gd name="T8" fmla="*/ 311 w 311"/>
                <a:gd name="T9" fmla="*/ 161 h 161"/>
                <a:gd name="T10" fmla="*/ 311 w 311"/>
                <a:gd name="T11" fmla="*/ 0 h 161"/>
                <a:gd name="T12" fmla="*/ 0 w 311"/>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311" h="161">
                  <a:moveTo>
                    <a:pt x="0" y="0"/>
                  </a:moveTo>
                  <a:lnTo>
                    <a:pt x="0" y="18"/>
                  </a:lnTo>
                  <a:lnTo>
                    <a:pt x="289" y="18"/>
                  </a:lnTo>
                  <a:lnTo>
                    <a:pt x="289" y="161"/>
                  </a:lnTo>
                  <a:lnTo>
                    <a:pt x="311" y="161"/>
                  </a:lnTo>
                  <a:lnTo>
                    <a:pt x="311"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88" name="Freeform 88"/>
            <p:cNvSpPr>
              <a:spLocks/>
            </p:cNvSpPr>
            <p:nvPr/>
          </p:nvSpPr>
          <p:spPr bwMode="auto">
            <a:xfrm>
              <a:off x="4499" y="2805"/>
              <a:ext cx="238" cy="105"/>
            </a:xfrm>
            <a:custGeom>
              <a:avLst/>
              <a:gdLst>
                <a:gd name="T0" fmla="*/ 0 w 475"/>
                <a:gd name="T1" fmla="*/ 0 h 211"/>
                <a:gd name="T2" fmla="*/ 0 w 475"/>
                <a:gd name="T3" fmla="*/ 20 h 211"/>
                <a:gd name="T4" fmla="*/ 454 w 475"/>
                <a:gd name="T5" fmla="*/ 20 h 211"/>
                <a:gd name="T6" fmla="*/ 454 w 475"/>
                <a:gd name="T7" fmla="*/ 211 h 211"/>
                <a:gd name="T8" fmla="*/ 475 w 475"/>
                <a:gd name="T9" fmla="*/ 211 h 211"/>
                <a:gd name="T10" fmla="*/ 475 w 475"/>
                <a:gd name="T11" fmla="*/ 0 h 211"/>
                <a:gd name="T12" fmla="*/ 0 w 475"/>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475" h="211">
                  <a:moveTo>
                    <a:pt x="0" y="0"/>
                  </a:moveTo>
                  <a:lnTo>
                    <a:pt x="0" y="20"/>
                  </a:lnTo>
                  <a:lnTo>
                    <a:pt x="454" y="20"/>
                  </a:lnTo>
                  <a:lnTo>
                    <a:pt x="454" y="211"/>
                  </a:lnTo>
                  <a:lnTo>
                    <a:pt x="475" y="211"/>
                  </a:lnTo>
                  <a:lnTo>
                    <a:pt x="475"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89" name="Freeform 89"/>
            <p:cNvSpPr>
              <a:spLocks/>
            </p:cNvSpPr>
            <p:nvPr/>
          </p:nvSpPr>
          <p:spPr bwMode="auto">
            <a:xfrm>
              <a:off x="4753" y="2951"/>
              <a:ext cx="238" cy="58"/>
            </a:xfrm>
            <a:custGeom>
              <a:avLst/>
              <a:gdLst>
                <a:gd name="T0" fmla="*/ 0 w 475"/>
                <a:gd name="T1" fmla="*/ 0 h 116"/>
                <a:gd name="T2" fmla="*/ 0 w 475"/>
                <a:gd name="T3" fmla="*/ 20 h 116"/>
                <a:gd name="T4" fmla="*/ 460 w 475"/>
                <a:gd name="T5" fmla="*/ 20 h 116"/>
                <a:gd name="T6" fmla="*/ 460 w 475"/>
                <a:gd name="T7" fmla="*/ 116 h 116"/>
                <a:gd name="T8" fmla="*/ 475 w 475"/>
                <a:gd name="T9" fmla="*/ 116 h 116"/>
                <a:gd name="T10" fmla="*/ 475 w 475"/>
                <a:gd name="T11" fmla="*/ 20 h 116"/>
                <a:gd name="T12" fmla="*/ 475 w 475"/>
                <a:gd name="T13" fmla="*/ 8 h 116"/>
                <a:gd name="T14" fmla="*/ 475 w 475"/>
                <a:gd name="T15" fmla="*/ 0 h 116"/>
                <a:gd name="T16" fmla="*/ 0 w 47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116">
                  <a:moveTo>
                    <a:pt x="0" y="0"/>
                  </a:moveTo>
                  <a:lnTo>
                    <a:pt x="0" y="20"/>
                  </a:lnTo>
                  <a:lnTo>
                    <a:pt x="460" y="20"/>
                  </a:lnTo>
                  <a:lnTo>
                    <a:pt x="460" y="116"/>
                  </a:lnTo>
                  <a:lnTo>
                    <a:pt x="475" y="116"/>
                  </a:lnTo>
                  <a:lnTo>
                    <a:pt x="475" y="20"/>
                  </a:lnTo>
                  <a:lnTo>
                    <a:pt x="475" y="8"/>
                  </a:lnTo>
                  <a:lnTo>
                    <a:pt x="475"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90" name="Rectangle 90"/>
            <p:cNvSpPr>
              <a:spLocks noChangeArrowheads="1"/>
            </p:cNvSpPr>
            <p:nvPr/>
          </p:nvSpPr>
          <p:spPr bwMode="auto">
            <a:xfrm>
              <a:off x="4615" y="2809"/>
              <a:ext cx="9" cy="1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5691" name="Rectangle 91"/>
            <p:cNvSpPr>
              <a:spLocks noChangeArrowheads="1"/>
            </p:cNvSpPr>
            <p:nvPr/>
          </p:nvSpPr>
          <p:spPr bwMode="auto">
            <a:xfrm>
              <a:off x="4478" y="2723"/>
              <a:ext cx="10" cy="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5692" name="Rectangle 92"/>
            <p:cNvSpPr>
              <a:spLocks noChangeArrowheads="1"/>
            </p:cNvSpPr>
            <p:nvPr/>
          </p:nvSpPr>
          <p:spPr bwMode="auto">
            <a:xfrm>
              <a:off x="4833" y="2961"/>
              <a:ext cx="10" cy="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5693" name="Rectangle 93"/>
            <p:cNvSpPr>
              <a:spLocks noChangeArrowheads="1"/>
            </p:cNvSpPr>
            <p:nvPr/>
          </p:nvSpPr>
          <p:spPr bwMode="auto">
            <a:xfrm>
              <a:off x="4601" y="2913"/>
              <a:ext cx="75" cy="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5694" name="Freeform 94"/>
            <p:cNvSpPr>
              <a:spLocks/>
            </p:cNvSpPr>
            <p:nvPr/>
          </p:nvSpPr>
          <p:spPr bwMode="auto">
            <a:xfrm>
              <a:off x="4900" y="2663"/>
              <a:ext cx="143" cy="200"/>
            </a:xfrm>
            <a:custGeom>
              <a:avLst/>
              <a:gdLst>
                <a:gd name="T0" fmla="*/ 285 w 287"/>
                <a:gd name="T1" fmla="*/ 0 h 400"/>
                <a:gd name="T2" fmla="*/ 12 w 287"/>
                <a:gd name="T3" fmla="*/ 44 h 400"/>
                <a:gd name="T4" fmla="*/ 0 w 287"/>
                <a:gd name="T5" fmla="*/ 46 h 400"/>
                <a:gd name="T6" fmla="*/ 2 w 287"/>
                <a:gd name="T7" fmla="*/ 60 h 400"/>
                <a:gd name="T8" fmla="*/ 57 w 287"/>
                <a:gd name="T9" fmla="*/ 400 h 400"/>
                <a:gd name="T10" fmla="*/ 68 w 287"/>
                <a:gd name="T11" fmla="*/ 398 h 400"/>
                <a:gd name="T12" fmla="*/ 14 w 287"/>
                <a:gd name="T13" fmla="*/ 58 h 400"/>
                <a:gd name="T14" fmla="*/ 287 w 287"/>
                <a:gd name="T15" fmla="*/ 14 h 400"/>
                <a:gd name="T16" fmla="*/ 285 w 287"/>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400">
                  <a:moveTo>
                    <a:pt x="285" y="0"/>
                  </a:moveTo>
                  <a:lnTo>
                    <a:pt x="12" y="44"/>
                  </a:lnTo>
                  <a:lnTo>
                    <a:pt x="0" y="46"/>
                  </a:lnTo>
                  <a:lnTo>
                    <a:pt x="2" y="60"/>
                  </a:lnTo>
                  <a:lnTo>
                    <a:pt x="57" y="400"/>
                  </a:lnTo>
                  <a:lnTo>
                    <a:pt x="68" y="398"/>
                  </a:lnTo>
                  <a:lnTo>
                    <a:pt x="14" y="58"/>
                  </a:lnTo>
                  <a:lnTo>
                    <a:pt x="287" y="14"/>
                  </a:lnTo>
                  <a:lnTo>
                    <a:pt x="28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5695" name="Freeform 95"/>
            <p:cNvSpPr>
              <a:spLocks/>
            </p:cNvSpPr>
            <p:nvPr/>
          </p:nvSpPr>
          <p:spPr bwMode="auto">
            <a:xfrm>
              <a:off x="4839" y="2644"/>
              <a:ext cx="46" cy="29"/>
            </a:xfrm>
            <a:custGeom>
              <a:avLst/>
              <a:gdLst>
                <a:gd name="T0" fmla="*/ 91 w 91"/>
                <a:gd name="T1" fmla="*/ 53 h 59"/>
                <a:gd name="T2" fmla="*/ 88 w 91"/>
                <a:gd name="T3" fmla="*/ 50 h 59"/>
                <a:gd name="T4" fmla="*/ 77 w 91"/>
                <a:gd name="T5" fmla="*/ 44 h 59"/>
                <a:gd name="T6" fmla="*/ 62 w 91"/>
                <a:gd name="T7" fmla="*/ 36 h 59"/>
                <a:gd name="T8" fmla="*/ 46 w 91"/>
                <a:gd name="T9" fmla="*/ 25 h 59"/>
                <a:gd name="T10" fmla="*/ 29 w 91"/>
                <a:gd name="T11" fmla="*/ 15 h 59"/>
                <a:gd name="T12" fmla="*/ 14 w 91"/>
                <a:gd name="T13" fmla="*/ 7 h 59"/>
                <a:gd name="T14" fmla="*/ 4 w 91"/>
                <a:gd name="T15" fmla="*/ 1 h 59"/>
                <a:gd name="T16" fmla="*/ 0 w 91"/>
                <a:gd name="T17" fmla="*/ 0 h 59"/>
                <a:gd name="T18" fmla="*/ 4 w 91"/>
                <a:gd name="T19" fmla="*/ 3 h 59"/>
                <a:gd name="T20" fmla="*/ 13 w 91"/>
                <a:gd name="T21" fmla="*/ 10 h 59"/>
                <a:gd name="T22" fmla="*/ 26 w 91"/>
                <a:gd name="T23" fmla="*/ 19 h 59"/>
                <a:gd name="T24" fmla="*/ 39 w 91"/>
                <a:gd name="T25" fmla="*/ 30 h 59"/>
                <a:gd name="T26" fmla="*/ 53 w 91"/>
                <a:gd name="T27" fmla="*/ 40 h 59"/>
                <a:gd name="T28" fmla="*/ 66 w 91"/>
                <a:gd name="T29" fmla="*/ 49 h 59"/>
                <a:gd name="T30" fmla="*/ 74 w 91"/>
                <a:gd name="T31" fmla="*/ 56 h 59"/>
                <a:gd name="T32" fmla="*/ 77 w 91"/>
                <a:gd name="T33" fmla="*/ 59 h 59"/>
                <a:gd name="T34" fmla="*/ 91 w 91"/>
                <a:gd name="T35"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59">
                  <a:moveTo>
                    <a:pt x="91" y="53"/>
                  </a:moveTo>
                  <a:lnTo>
                    <a:pt x="88" y="50"/>
                  </a:lnTo>
                  <a:lnTo>
                    <a:pt x="77" y="44"/>
                  </a:lnTo>
                  <a:lnTo>
                    <a:pt x="62" y="36"/>
                  </a:lnTo>
                  <a:lnTo>
                    <a:pt x="46" y="25"/>
                  </a:lnTo>
                  <a:lnTo>
                    <a:pt x="29" y="15"/>
                  </a:lnTo>
                  <a:lnTo>
                    <a:pt x="14" y="7"/>
                  </a:lnTo>
                  <a:lnTo>
                    <a:pt x="4" y="1"/>
                  </a:lnTo>
                  <a:lnTo>
                    <a:pt x="0" y="0"/>
                  </a:lnTo>
                  <a:lnTo>
                    <a:pt x="4" y="3"/>
                  </a:lnTo>
                  <a:lnTo>
                    <a:pt x="13" y="10"/>
                  </a:lnTo>
                  <a:lnTo>
                    <a:pt x="26" y="19"/>
                  </a:lnTo>
                  <a:lnTo>
                    <a:pt x="39" y="30"/>
                  </a:lnTo>
                  <a:lnTo>
                    <a:pt x="53" y="40"/>
                  </a:lnTo>
                  <a:lnTo>
                    <a:pt x="66" y="49"/>
                  </a:lnTo>
                  <a:lnTo>
                    <a:pt x="74" y="56"/>
                  </a:lnTo>
                  <a:lnTo>
                    <a:pt x="77" y="59"/>
                  </a:lnTo>
                  <a:lnTo>
                    <a:pt x="91" y="5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5701" name="AutoShape 101" descr="Stationery"/>
          <p:cNvSpPr>
            <a:spLocks noChangeArrowheads="1"/>
          </p:cNvSpPr>
          <p:nvPr/>
        </p:nvSpPr>
        <p:spPr bwMode="auto">
          <a:xfrm>
            <a:off x="3367088" y="76200"/>
            <a:ext cx="5395912" cy="4857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5"/>
          <p:cNvSpPr>
            <a:spLocks noGrp="1"/>
          </p:cNvSpPr>
          <p:nvPr>
            <p:ph type="sldNum" sz="quarter" idx="12"/>
          </p:nvPr>
        </p:nvSpPr>
        <p:spPr/>
        <p:txBody>
          <a:bodyPr/>
          <a:lstStyle/>
          <a:p>
            <a:fld id="{8C72BDE7-807E-4CE6-95AD-1D679063EE7C}" type="slidenum">
              <a:rPr lang="en-US" altLang="fa-IR"/>
              <a:pPr/>
              <a:t>21</a:t>
            </a:fld>
            <a:endParaRPr lang="en-US" altLang="fa-IR"/>
          </a:p>
        </p:txBody>
      </p:sp>
      <p:sp>
        <p:nvSpPr>
          <p:cNvPr id="26626" name="AutoShape 2"/>
          <p:cNvSpPr>
            <a:spLocks noChangeArrowheads="1"/>
          </p:cNvSpPr>
          <p:nvPr/>
        </p:nvSpPr>
        <p:spPr bwMode="auto">
          <a:xfrm>
            <a:off x="3294063" y="1979613"/>
            <a:ext cx="3435350" cy="3179762"/>
          </a:xfrm>
          <a:prstGeom prst="plaque">
            <a:avLst>
              <a:gd name="adj" fmla="val 37139"/>
            </a:avLst>
          </a:prstGeom>
          <a:gradFill rotWithShape="0">
            <a:gsLst>
              <a:gs pos="0">
                <a:srgbClr val="E6E6E6"/>
              </a:gs>
              <a:gs pos="14999">
                <a:srgbClr val="7D8496"/>
              </a:gs>
              <a:gs pos="53000">
                <a:srgbClr val="E6E6E6"/>
              </a:gs>
              <a:gs pos="67999">
                <a:srgbClr val="7D8496"/>
              </a:gs>
              <a:gs pos="92999">
                <a:srgbClr val="E6E6E6"/>
              </a:gs>
              <a:gs pos="100000">
                <a:srgbClr val="FFFFFF"/>
              </a:gs>
            </a:gsLst>
            <a:path path="shape">
              <a:fillToRect l="50000" t="50000" r="50000" b="50000"/>
            </a:path>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a:solidFill>
                  <a:srgbClr val="0000FF"/>
                </a:solidFill>
                <a:cs typeface="Traffic" pitchFamily="2" charset="0"/>
              </a:rPr>
              <a:t>نظام سازی ها</a:t>
            </a:r>
            <a:endParaRPr lang="en-US" altLang="fa-IR">
              <a:solidFill>
                <a:srgbClr val="0000FF"/>
              </a:solidFill>
              <a:cs typeface="Traffic" pitchFamily="2" charset="0"/>
            </a:endParaRPr>
          </a:p>
        </p:txBody>
      </p:sp>
      <p:sp>
        <p:nvSpPr>
          <p:cNvPr id="26627" name="Oval 3"/>
          <p:cNvSpPr>
            <a:spLocks noChangeArrowheads="1"/>
          </p:cNvSpPr>
          <p:nvPr/>
        </p:nvSpPr>
        <p:spPr bwMode="auto">
          <a:xfrm>
            <a:off x="5759450" y="793750"/>
            <a:ext cx="2584450" cy="2243138"/>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a:t>نظام برنامه ريزی</a:t>
            </a:r>
            <a:endParaRPr lang="en-US" altLang="fa-IR"/>
          </a:p>
        </p:txBody>
      </p:sp>
      <p:sp>
        <p:nvSpPr>
          <p:cNvPr id="26628" name="Oval 4"/>
          <p:cNvSpPr>
            <a:spLocks noChangeArrowheads="1"/>
          </p:cNvSpPr>
          <p:nvPr/>
        </p:nvSpPr>
        <p:spPr bwMode="auto">
          <a:xfrm>
            <a:off x="5748338" y="4138613"/>
            <a:ext cx="2584450" cy="2243137"/>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a:t>نظام آمار و اطلاعات</a:t>
            </a:r>
            <a:endParaRPr lang="en-US" altLang="fa-IR"/>
          </a:p>
        </p:txBody>
      </p:sp>
      <p:sp>
        <p:nvSpPr>
          <p:cNvPr id="26629" name="Oval 5"/>
          <p:cNvSpPr>
            <a:spLocks noChangeArrowheads="1"/>
          </p:cNvSpPr>
          <p:nvPr/>
        </p:nvSpPr>
        <p:spPr bwMode="auto">
          <a:xfrm>
            <a:off x="1754188" y="4122738"/>
            <a:ext cx="2584450" cy="2243137"/>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a:t>نظام مالی</a:t>
            </a:r>
            <a:endParaRPr lang="en-US" altLang="fa-IR"/>
          </a:p>
        </p:txBody>
      </p:sp>
      <p:sp>
        <p:nvSpPr>
          <p:cNvPr id="26630" name="Oval 6"/>
          <p:cNvSpPr>
            <a:spLocks noChangeArrowheads="1"/>
          </p:cNvSpPr>
          <p:nvPr/>
        </p:nvSpPr>
        <p:spPr bwMode="auto">
          <a:xfrm>
            <a:off x="1685925" y="793750"/>
            <a:ext cx="2584450" cy="2243138"/>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a:t>نظام بودجه ريزی</a:t>
            </a:r>
            <a:endParaRPr lang="en-US" altLang="fa-IR"/>
          </a:p>
        </p:txBody>
      </p:sp>
      <p:pic>
        <p:nvPicPr>
          <p:cNvPr id="26634" name="Picture 10" descr="PE0194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5688" y="533400"/>
            <a:ext cx="1585912" cy="1284288"/>
          </a:xfrm>
          <a:prstGeom prst="rect">
            <a:avLst/>
          </a:prstGeom>
          <a:noFill/>
          <a:extLst>
            <a:ext uri="{909E8E84-426E-40DD-AFC4-6F175D3DCCD1}">
              <a14:hiddenFill xmlns:a14="http://schemas.microsoft.com/office/drawing/2010/main">
                <a:solidFill>
                  <a:srgbClr val="FFFFFF"/>
                </a:solidFill>
              </a14:hiddenFill>
            </a:ext>
          </a:extLst>
        </p:spPr>
      </p:pic>
      <p:pic>
        <p:nvPicPr>
          <p:cNvPr id="26635" name="Picture 11" descr="PE0194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898525"/>
            <a:ext cx="1754187" cy="1236663"/>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PE0163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3290888"/>
            <a:ext cx="1808162" cy="1730375"/>
          </a:xfrm>
          <a:prstGeom prst="rect">
            <a:avLst/>
          </a:prstGeom>
          <a:noFill/>
          <a:extLst>
            <a:ext uri="{909E8E84-426E-40DD-AFC4-6F175D3DCCD1}">
              <a14:hiddenFill xmlns:a14="http://schemas.microsoft.com/office/drawing/2010/main">
                <a:solidFill>
                  <a:srgbClr val="FFFFFF"/>
                </a:solidFill>
              </a14:hiddenFill>
            </a:ext>
          </a:extLst>
        </p:spPr>
      </p:pic>
      <p:sp>
        <p:nvSpPr>
          <p:cNvPr id="26686" name="Freeform 62"/>
          <p:cNvSpPr>
            <a:spLocks/>
          </p:cNvSpPr>
          <p:nvPr/>
        </p:nvSpPr>
        <p:spPr bwMode="auto">
          <a:xfrm>
            <a:off x="947738" y="3516313"/>
            <a:ext cx="858837" cy="1284287"/>
          </a:xfrm>
          <a:custGeom>
            <a:avLst/>
            <a:gdLst>
              <a:gd name="T0" fmla="*/ 75 w 1082"/>
              <a:gd name="T1" fmla="*/ 72 h 1618"/>
              <a:gd name="T2" fmla="*/ 282 w 1082"/>
              <a:gd name="T3" fmla="*/ 113 h 1618"/>
              <a:gd name="T4" fmla="*/ 528 w 1082"/>
              <a:gd name="T5" fmla="*/ 92 h 1618"/>
              <a:gd name="T6" fmla="*/ 881 w 1082"/>
              <a:gd name="T7" fmla="*/ 27 h 1618"/>
              <a:gd name="T8" fmla="*/ 1049 w 1082"/>
              <a:gd name="T9" fmla="*/ 0 h 1618"/>
              <a:gd name="T10" fmla="*/ 1082 w 1082"/>
              <a:gd name="T11" fmla="*/ 205 h 1618"/>
              <a:gd name="T12" fmla="*/ 1029 w 1082"/>
              <a:gd name="T13" fmla="*/ 751 h 1618"/>
              <a:gd name="T14" fmla="*/ 1078 w 1082"/>
              <a:gd name="T15" fmla="*/ 1305 h 1618"/>
              <a:gd name="T16" fmla="*/ 994 w 1082"/>
              <a:gd name="T17" fmla="*/ 1618 h 1618"/>
              <a:gd name="T18" fmla="*/ 650 w 1082"/>
              <a:gd name="T19" fmla="*/ 1537 h 1618"/>
              <a:gd name="T20" fmla="*/ 317 w 1082"/>
              <a:gd name="T21" fmla="*/ 1514 h 1618"/>
              <a:gd name="T22" fmla="*/ 0 w 1082"/>
              <a:gd name="T23" fmla="*/ 891 h 1618"/>
              <a:gd name="T24" fmla="*/ 18 w 1082"/>
              <a:gd name="T25" fmla="*/ 633 h 1618"/>
              <a:gd name="T26" fmla="*/ 48 w 1082"/>
              <a:gd name="T27" fmla="*/ 467 h 1618"/>
              <a:gd name="T28" fmla="*/ 89 w 1082"/>
              <a:gd name="T29" fmla="*/ 307 h 1618"/>
              <a:gd name="T30" fmla="*/ 93 w 1082"/>
              <a:gd name="T31" fmla="*/ 163 h 1618"/>
              <a:gd name="T32" fmla="*/ 75 w 1082"/>
              <a:gd name="T33" fmla="*/ 72 h 1618"/>
              <a:gd name="T34" fmla="*/ 75 w 1082"/>
              <a:gd name="T35" fmla="*/ 72 h 1618"/>
              <a:gd name="T36" fmla="*/ 75 w 1082"/>
              <a:gd name="T37" fmla="*/ 7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2" h="1618">
                <a:moveTo>
                  <a:pt x="75" y="72"/>
                </a:moveTo>
                <a:lnTo>
                  <a:pt x="282" y="113"/>
                </a:lnTo>
                <a:lnTo>
                  <a:pt x="528" y="92"/>
                </a:lnTo>
                <a:lnTo>
                  <a:pt x="881" y="27"/>
                </a:lnTo>
                <a:lnTo>
                  <a:pt x="1049" y="0"/>
                </a:lnTo>
                <a:lnTo>
                  <a:pt x="1082" y="205"/>
                </a:lnTo>
                <a:lnTo>
                  <a:pt x="1029" y="751"/>
                </a:lnTo>
                <a:lnTo>
                  <a:pt x="1078" y="1305"/>
                </a:lnTo>
                <a:lnTo>
                  <a:pt x="994" y="1618"/>
                </a:lnTo>
                <a:lnTo>
                  <a:pt x="650" y="1537"/>
                </a:lnTo>
                <a:lnTo>
                  <a:pt x="317" y="1514"/>
                </a:lnTo>
                <a:lnTo>
                  <a:pt x="0" y="891"/>
                </a:lnTo>
                <a:lnTo>
                  <a:pt x="18" y="633"/>
                </a:lnTo>
                <a:lnTo>
                  <a:pt x="48" y="467"/>
                </a:lnTo>
                <a:lnTo>
                  <a:pt x="89" y="307"/>
                </a:lnTo>
                <a:lnTo>
                  <a:pt x="93" y="163"/>
                </a:lnTo>
                <a:lnTo>
                  <a:pt x="75" y="72"/>
                </a:lnTo>
                <a:lnTo>
                  <a:pt x="75" y="72"/>
                </a:lnTo>
                <a:lnTo>
                  <a:pt x="7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6752" name="Group 128"/>
          <p:cNvGrpSpPr>
            <a:grpSpLocks/>
          </p:cNvGrpSpPr>
          <p:nvPr/>
        </p:nvGrpSpPr>
        <p:grpSpPr bwMode="auto">
          <a:xfrm>
            <a:off x="95250" y="3532188"/>
            <a:ext cx="1760538" cy="1887537"/>
            <a:chOff x="116" y="1889"/>
            <a:chExt cx="1109" cy="1189"/>
          </a:xfrm>
        </p:grpSpPr>
        <p:sp>
          <p:nvSpPr>
            <p:cNvPr id="26689" name="Freeform 65"/>
            <p:cNvSpPr>
              <a:spLocks/>
            </p:cNvSpPr>
            <p:nvPr/>
          </p:nvSpPr>
          <p:spPr bwMode="auto">
            <a:xfrm>
              <a:off x="257" y="2186"/>
              <a:ext cx="527" cy="427"/>
            </a:xfrm>
            <a:custGeom>
              <a:avLst/>
              <a:gdLst>
                <a:gd name="T0" fmla="*/ 854 w 1052"/>
                <a:gd name="T1" fmla="*/ 0 h 855"/>
                <a:gd name="T2" fmla="*/ 1033 w 1052"/>
                <a:gd name="T3" fmla="*/ 64 h 855"/>
                <a:gd name="T4" fmla="*/ 1035 w 1052"/>
                <a:gd name="T5" fmla="*/ 79 h 855"/>
                <a:gd name="T6" fmla="*/ 981 w 1052"/>
                <a:gd name="T7" fmla="*/ 189 h 855"/>
                <a:gd name="T8" fmla="*/ 932 w 1052"/>
                <a:gd name="T9" fmla="*/ 350 h 855"/>
                <a:gd name="T10" fmla="*/ 1052 w 1052"/>
                <a:gd name="T11" fmla="*/ 696 h 855"/>
                <a:gd name="T12" fmla="*/ 1011 w 1052"/>
                <a:gd name="T13" fmla="*/ 748 h 855"/>
                <a:gd name="T14" fmla="*/ 966 w 1052"/>
                <a:gd name="T15" fmla="*/ 779 h 855"/>
                <a:gd name="T16" fmla="*/ 879 w 1052"/>
                <a:gd name="T17" fmla="*/ 800 h 855"/>
                <a:gd name="T18" fmla="*/ 760 w 1052"/>
                <a:gd name="T19" fmla="*/ 837 h 855"/>
                <a:gd name="T20" fmla="*/ 677 w 1052"/>
                <a:gd name="T21" fmla="*/ 853 h 855"/>
                <a:gd name="T22" fmla="*/ 622 w 1052"/>
                <a:gd name="T23" fmla="*/ 855 h 855"/>
                <a:gd name="T24" fmla="*/ 1 w 1052"/>
                <a:gd name="T25" fmla="*/ 581 h 855"/>
                <a:gd name="T26" fmla="*/ 0 w 1052"/>
                <a:gd name="T27" fmla="*/ 454 h 855"/>
                <a:gd name="T28" fmla="*/ 50 w 1052"/>
                <a:gd name="T29" fmla="*/ 389 h 855"/>
                <a:gd name="T30" fmla="*/ 675 w 1052"/>
                <a:gd name="T31" fmla="*/ 225 h 855"/>
                <a:gd name="T32" fmla="*/ 793 w 1052"/>
                <a:gd name="T33" fmla="*/ 72 h 855"/>
                <a:gd name="T34" fmla="*/ 854 w 1052"/>
                <a:gd name="T35" fmla="*/ 0 h 855"/>
                <a:gd name="T36" fmla="*/ 854 w 1052"/>
                <a:gd name="T37" fmla="*/ 0 h 855"/>
                <a:gd name="T38" fmla="*/ 854 w 1052"/>
                <a:gd name="T39"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 h="855">
                  <a:moveTo>
                    <a:pt x="854" y="0"/>
                  </a:moveTo>
                  <a:lnTo>
                    <a:pt x="1033" y="64"/>
                  </a:lnTo>
                  <a:lnTo>
                    <a:pt x="1035" y="79"/>
                  </a:lnTo>
                  <a:lnTo>
                    <a:pt x="981" y="189"/>
                  </a:lnTo>
                  <a:lnTo>
                    <a:pt x="932" y="350"/>
                  </a:lnTo>
                  <a:lnTo>
                    <a:pt x="1052" y="696"/>
                  </a:lnTo>
                  <a:lnTo>
                    <a:pt x="1011" y="748"/>
                  </a:lnTo>
                  <a:lnTo>
                    <a:pt x="966" y="779"/>
                  </a:lnTo>
                  <a:lnTo>
                    <a:pt x="879" y="800"/>
                  </a:lnTo>
                  <a:lnTo>
                    <a:pt x="760" y="837"/>
                  </a:lnTo>
                  <a:lnTo>
                    <a:pt x="677" y="853"/>
                  </a:lnTo>
                  <a:lnTo>
                    <a:pt x="622" y="855"/>
                  </a:lnTo>
                  <a:lnTo>
                    <a:pt x="1" y="581"/>
                  </a:lnTo>
                  <a:lnTo>
                    <a:pt x="0" y="454"/>
                  </a:lnTo>
                  <a:lnTo>
                    <a:pt x="50" y="389"/>
                  </a:lnTo>
                  <a:lnTo>
                    <a:pt x="675" y="225"/>
                  </a:lnTo>
                  <a:lnTo>
                    <a:pt x="793" y="72"/>
                  </a:lnTo>
                  <a:lnTo>
                    <a:pt x="854" y="0"/>
                  </a:lnTo>
                  <a:lnTo>
                    <a:pt x="854" y="0"/>
                  </a:lnTo>
                  <a:lnTo>
                    <a:pt x="854" y="0"/>
                  </a:lnTo>
                  <a:close/>
                </a:path>
              </a:pathLst>
            </a:custGeom>
            <a:solidFill>
              <a:srgbClr val="F2E5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2" name="Freeform 68"/>
            <p:cNvSpPr>
              <a:spLocks/>
            </p:cNvSpPr>
            <p:nvPr/>
          </p:nvSpPr>
          <p:spPr bwMode="auto">
            <a:xfrm>
              <a:off x="120" y="2106"/>
              <a:ext cx="341" cy="290"/>
            </a:xfrm>
            <a:custGeom>
              <a:avLst/>
              <a:gdLst>
                <a:gd name="T0" fmla="*/ 120 w 683"/>
                <a:gd name="T1" fmla="*/ 0 h 582"/>
                <a:gd name="T2" fmla="*/ 192 w 683"/>
                <a:gd name="T3" fmla="*/ 8 h 582"/>
                <a:gd name="T4" fmla="*/ 235 w 683"/>
                <a:gd name="T5" fmla="*/ 47 h 582"/>
                <a:gd name="T6" fmla="*/ 254 w 683"/>
                <a:gd name="T7" fmla="*/ 99 h 582"/>
                <a:gd name="T8" fmla="*/ 238 w 683"/>
                <a:gd name="T9" fmla="*/ 132 h 582"/>
                <a:gd name="T10" fmla="*/ 186 w 683"/>
                <a:gd name="T11" fmla="*/ 172 h 582"/>
                <a:gd name="T12" fmla="*/ 161 w 683"/>
                <a:gd name="T13" fmla="*/ 199 h 582"/>
                <a:gd name="T14" fmla="*/ 153 w 683"/>
                <a:gd name="T15" fmla="*/ 229 h 582"/>
                <a:gd name="T16" fmla="*/ 361 w 683"/>
                <a:gd name="T17" fmla="*/ 357 h 582"/>
                <a:gd name="T18" fmla="*/ 646 w 683"/>
                <a:gd name="T19" fmla="*/ 503 h 582"/>
                <a:gd name="T20" fmla="*/ 683 w 683"/>
                <a:gd name="T21" fmla="*/ 538 h 582"/>
                <a:gd name="T22" fmla="*/ 674 w 683"/>
                <a:gd name="T23" fmla="*/ 566 h 582"/>
                <a:gd name="T24" fmla="*/ 651 w 683"/>
                <a:gd name="T25" fmla="*/ 578 h 582"/>
                <a:gd name="T26" fmla="*/ 620 w 683"/>
                <a:gd name="T27" fmla="*/ 582 h 582"/>
                <a:gd name="T28" fmla="*/ 568 w 683"/>
                <a:gd name="T29" fmla="*/ 567 h 582"/>
                <a:gd name="T30" fmla="*/ 145 w 683"/>
                <a:gd name="T31" fmla="*/ 311 h 582"/>
                <a:gd name="T32" fmla="*/ 120 w 683"/>
                <a:gd name="T33" fmla="*/ 324 h 582"/>
                <a:gd name="T34" fmla="*/ 110 w 683"/>
                <a:gd name="T35" fmla="*/ 428 h 582"/>
                <a:gd name="T36" fmla="*/ 72 w 683"/>
                <a:gd name="T37" fmla="*/ 354 h 582"/>
                <a:gd name="T38" fmla="*/ 52 w 683"/>
                <a:gd name="T39" fmla="*/ 294 h 582"/>
                <a:gd name="T40" fmla="*/ 0 w 683"/>
                <a:gd name="T41" fmla="*/ 246 h 582"/>
                <a:gd name="T42" fmla="*/ 3 w 683"/>
                <a:gd name="T43" fmla="*/ 203 h 582"/>
                <a:gd name="T44" fmla="*/ 27 w 683"/>
                <a:gd name="T45" fmla="*/ 183 h 582"/>
                <a:gd name="T46" fmla="*/ 72 w 683"/>
                <a:gd name="T47" fmla="*/ 179 h 582"/>
                <a:gd name="T48" fmla="*/ 56 w 683"/>
                <a:gd name="T49" fmla="*/ 116 h 582"/>
                <a:gd name="T50" fmla="*/ 66 w 683"/>
                <a:gd name="T51" fmla="*/ 30 h 582"/>
                <a:gd name="T52" fmla="*/ 96 w 683"/>
                <a:gd name="T53" fmla="*/ 10 h 582"/>
                <a:gd name="T54" fmla="*/ 120 w 683"/>
                <a:gd name="T55" fmla="*/ 0 h 582"/>
                <a:gd name="T56" fmla="*/ 120 w 683"/>
                <a:gd name="T57" fmla="*/ 0 h 582"/>
                <a:gd name="T58" fmla="*/ 120 w 683"/>
                <a:gd name="T5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582">
                  <a:moveTo>
                    <a:pt x="120" y="0"/>
                  </a:moveTo>
                  <a:lnTo>
                    <a:pt x="192" y="8"/>
                  </a:lnTo>
                  <a:lnTo>
                    <a:pt x="235" y="47"/>
                  </a:lnTo>
                  <a:lnTo>
                    <a:pt x="254" y="99"/>
                  </a:lnTo>
                  <a:lnTo>
                    <a:pt x="238" y="132"/>
                  </a:lnTo>
                  <a:lnTo>
                    <a:pt x="186" y="172"/>
                  </a:lnTo>
                  <a:lnTo>
                    <a:pt x="161" y="199"/>
                  </a:lnTo>
                  <a:lnTo>
                    <a:pt x="153" y="229"/>
                  </a:lnTo>
                  <a:lnTo>
                    <a:pt x="361" y="357"/>
                  </a:lnTo>
                  <a:lnTo>
                    <a:pt x="646" y="503"/>
                  </a:lnTo>
                  <a:lnTo>
                    <a:pt x="683" y="538"/>
                  </a:lnTo>
                  <a:lnTo>
                    <a:pt x="674" y="566"/>
                  </a:lnTo>
                  <a:lnTo>
                    <a:pt x="651" y="578"/>
                  </a:lnTo>
                  <a:lnTo>
                    <a:pt x="620" y="582"/>
                  </a:lnTo>
                  <a:lnTo>
                    <a:pt x="568" y="567"/>
                  </a:lnTo>
                  <a:lnTo>
                    <a:pt x="145" y="311"/>
                  </a:lnTo>
                  <a:lnTo>
                    <a:pt x="120" y="324"/>
                  </a:lnTo>
                  <a:lnTo>
                    <a:pt x="110" y="428"/>
                  </a:lnTo>
                  <a:lnTo>
                    <a:pt x="72" y="354"/>
                  </a:lnTo>
                  <a:lnTo>
                    <a:pt x="52" y="294"/>
                  </a:lnTo>
                  <a:lnTo>
                    <a:pt x="0" y="246"/>
                  </a:lnTo>
                  <a:lnTo>
                    <a:pt x="3" y="203"/>
                  </a:lnTo>
                  <a:lnTo>
                    <a:pt x="27" y="183"/>
                  </a:lnTo>
                  <a:lnTo>
                    <a:pt x="72" y="179"/>
                  </a:lnTo>
                  <a:lnTo>
                    <a:pt x="56" y="116"/>
                  </a:lnTo>
                  <a:lnTo>
                    <a:pt x="66" y="30"/>
                  </a:lnTo>
                  <a:lnTo>
                    <a:pt x="96" y="10"/>
                  </a:lnTo>
                  <a:lnTo>
                    <a:pt x="120" y="0"/>
                  </a:lnTo>
                  <a:lnTo>
                    <a:pt x="120" y="0"/>
                  </a:lnTo>
                  <a:lnTo>
                    <a:pt x="120"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3" name="Freeform 69"/>
            <p:cNvSpPr>
              <a:spLocks/>
            </p:cNvSpPr>
            <p:nvPr/>
          </p:nvSpPr>
          <p:spPr bwMode="auto">
            <a:xfrm>
              <a:off x="123" y="2120"/>
              <a:ext cx="152" cy="189"/>
            </a:xfrm>
            <a:custGeom>
              <a:avLst/>
              <a:gdLst>
                <a:gd name="T0" fmla="*/ 58 w 303"/>
                <a:gd name="T1" fmla="*/ 0 h 376"/>
                <a:gd name="T2" fmla="*/ 59 w 303"/>
                <a:gd name="T3" fmla="*/ 31 h 376"/>
                <a:gd name="T4" fmla="*/ 94 w 303"/>
                <a:gd name="T5" fmla="*/ 66 h 376"/>
                <a:gd name="T6" fmla="*/ 78 w 303"/>
                <a:gd name="T7" fmla="*/ 139 h 376"/>
                <a:gd name="T8" fmla="*/ 101 w 303"/>
                <a:gd name="T9" fmla="*/ 153 h 376"/>
                <a:gd name="T10" fmla="*/ 88 w 303"/>
                <a:gd name="T11" fmla="*/ 205 h 376"/>
                <a:gd name="T12" fmla="*/ 104 w 303"/>
                <a:gd name="T13" fmla="*/ 230 h 376"/>
                <a:gd name="T14" fmla="*/ 303 w 303"/>
                <a:gd name="T15" fmla="*/ 343 h 376"/>
                <a:gd name="T16" fmla="*/ 296 w 303"/>
                <a:gd name="T17" fmla="*/ 376 h 376"/>
                <a:gd name="T18" fmla="*/ 151 w 303"/>
                <a:gd name="T19" fmla="*/ 290 h 376"/>
                <a:gd name="T20" fmla="*/ 107 w 303"/>
                <a:gd name="T21" fmla="*/ 279 h 376"/>
                <a:gd name="T22" fmla="*/ 50 w 303"/>
                <a:gd name="T23" fmla="*/ 268 h 376"/>
                <a:gd name="T24" fmla="*/ 8 w 303"/>
                <a:gd name="T25" fmla="*/ 230 h 376"/>
                <a:gd name="T26" fmla="*/ 0 w 303"/>
                <a:gd name="T27" fmla="*/ 185 h 376"/>
                <a:gd name="T28" fmla="*/ 17 w 303"/>
                <a:gd name="T29" fmla="*/ 173 h 376"/>
                <a:gd name="T30" fmla="*/ 45 w 303"/>
                <a:gd name="T31" fmla="*/ 183 h 376"/>
                <a:gd name="T32" fmla="*/ 59 w 303"/>
                <a:gd name="T33" fmla="*/ 187 h 376"/>
                <a:gd name="T34" fmla="*/ 66 w 303"/>
                <a:gd name="T35" fmla="*/ 147 h 376"/>
                <a:gd name="T36" fmla="*/ 33 w 303"/>
                <a:gd name="T37" fmla="*/ 96 h 376"/>
                <a:gd name="T38" fmla="*/ 39 w 303"/>
                <a:gd name="T39" fmla="*/ 38 h 376"/>
                <a:gd name="T40" fmla="*/ 58 w 303"/>
                <a:gd name="T41" fmla="*/ 0 h 376"/>
                <a:gd name="T42" fmla="*/ 58 w 303"/>
                <a:gd name="T43" fmla="*/ 0 h 376"/>
                <a:gd name="T44" fmla="*/ 58 w 303"/>
                <a:gd name="T4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 h="376">
                  <a:moveTo>
                    <a:pt x="58" y="0"/>
                  </a:moveTo>
                  <a:lnTo>
                    <a:pt x="59" y="31"/>
                  </a:lnTo>
                  <a:lnTo>
                    <a:pt x="94" y="66"/>
                  </a:lnTo>
                  <a:lnTo>
                    <a:pt x="78" y="139"/>
                  </a:lnTo>
                  <a:lnTo>
                    <a:pt x="101" y="153"/>
                  </a:lnTo>
                  <a:lnTo>
                    <a:pt x="88" y="205"/>
                  </a:lnTo>
                  <a:lnTo>
                    <a:pt x="104" y="230"/>
                  </a:lnTo>
                  <a:lnTo>
                    <a:pt x="303" y="343"/>
                  </a:lnTo>
                  <a:lnTo>
                    <a:pt x="296" y="376"/>
                  </a:lnTo>
                  <a:lnTo>
                    <a:pt x="151" y="290"/>
                  </a:lnTo>
                  <a:lnTo>
                    <a:pt x="107" y="279"/>
                  </a:lnTo>
                  <a:lnTo>
                    <a:pt x="50" y="268"/>
                  </a:lnTo>
                  <a:lnTo>
                    <a:pt x="8" y="230"/>
                  </a:lnTo>
                  <a:lnTo>
                    <a:pt x="0" y="185"/>
                  </a:lnTo>
                  <a:lnTo>
                    <a:pt x="17" y="173"/>
                  </a:lnTo>
                  <a:lnTo>
                    <a:pt x="45" y="183"/>
                  </a:lnTo>
                  <a:lnTo>
                    <a:pt x="59" y="187"/>
                  </a:lnTo>
                  <a:lnTo>
                    <a:pt x="66" y="147"/>
                  </a:lnTo>
                  <a:lnTo>
                    <a:pt x="33" y="96"/>
                  </a:lnTo>
                  <a:lnTo>
                    <a:pt x="39" y="38"/>
                  </a:lnTo>
                  <a:lnTo>
                    <a:pt x="58" y="0"/>
                  </a:lnTo>
                  <a:lnTo>
                    <a:pt x="58" y="0"/>
                  </a:lnTo>
                  <a:lnTo>
                    <a:pt x="58" y="0"/>
                  </a:lnTo>
                  <a:close/>
                </a:path>
              </a:pathLst>
            </a:custGeom>
            <a:solidFill>
              <a:srgbClr val="F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4" name="Freeform 70"/>
            <p:cNvSpPr>
              <a:spLocks/>
            </p:cNvSpPr>
            <p:nvPr/>
          </p:nvSpPr>
          <p:spPr bwMode="auto">
            <a:xfrm>
              <a:off x="683" y="2027"/>
              <a:ext cx="161" cy="189"/>
            </a:xfrm>
            <a:custGeom>
              <a:avLst/>
              <a:gdLst>
                <a:gd name="T0" fmla="*/ 0 w 321"/>
                <a:gd name="T1" fmla="*/ 321 h 377"/>
                <a:gd name="T2" fmla="*/ 27 w 321"/>
                <a:gd name="T3" fmla="*/ 134 h 377"/>
                <a:gd name="T4" fmla="*/ 66 w 321"/>
                <a:gd name="T5" fmla="*/ 76 h 377"/>
                <a:gd name="T6" fmla="*/ 125 w 321"/>
                <a:gd name="T7" fmla="*/ 28 h 377"/>
                <a:gd name="T8" fmla="*/ 198 w 321"/>
                <a:gd name="T9" fmla="*/ 23 h 377"/>
                <a:gd name="T10" fmla="*/ 229 w 321"/>
                <a:gd name="T11" fmla="*/ 0 h 377"/>
                <a:gd name="T12" fmla="*/ 251 w 321"/>
                <a:gd name="T13" fmla="*/ 15 h 377"/>
                <a:gd name="T14" fmla="*/ 257 w 321"/>
                <a:gd name="T15" fmla="*/ 43 h 377"/>
                <a:gd name="T16" fmla="*/ 295 w 321"/>
                <a:gd name="T17" fmla="*/ 63 h 377"/>
                <a:gd name="T18" fmla="*/ 317 w 321"/>
                <a:gd name="T19" fmla="*/ 104 h 377"/>
                <a:gd name="T20" fmla="*/ 312 w 321"/>
                <a:gd name="T21" fmla="*/ 138 h 377"/>
                <a:gd name="T22" fmla="*/ 321 w 321"/>
                <a:gd name="T23" fmla="*/ 178 h 377"/>
                <a:gd name="T24" fmla="*/ 301 w 321"/>
                <a:gd name="T25" fmla="*/ 232 h 377"/>
                <a:gd name="T26" fmla="*/ 271 w 321"/>
                <a:gd name="T27" fmla="*/ 262 h 377"/>
                <a:gd name="T28" fmla="*/ 248 w 321"/>
                <a:gd name="T29" fmla="*/ 278 h 377"/>
                <a:gd name="T30" fmla="*/ 243 w 321"/>
                <a:gd name="T31" fmla="*/ 312 h 377"/>
                <a:gd name="T32" fmla="*/ 213 w 321"/>
                <a:gd name="T33" fmla="*/ 348 h 377"/>
                <a:gd name="T34" fmla="*/ 167 w 321"/>
                <a:gd name="T35" fmla="*/ 377 h 377"/>
                <a:gd name="T36" fmla="*/ 80 w 321"/>
                <a:gd name="T37" fmla="*/ 366 h 377"/>
                <a:gd name="T38" fmla="*/ 16 w 321"/>
                <a:gd name="T39" fmla="*/ 340 h 377"/>
                <a:gd name="T40" fmla="*/ 0 w 321"/>
                <a:gd name="T41" fmla="*/ 321 h 377"/>
                <a:gd name="T42" fmla="*/ 0 w 321"/>
                <a:gd name="T43" fmla="*/ 321 h 377"/>
                <a:gd name="T44" fmla="*/ 0 w 321"/>
                <a:gd name="T45" fmla="*/ 32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77">
                  <a:moveTo>
                    <a:pt x="0" y="321"/>
                  </a:moveTo>
                  <a:lnTo>
                    <a:pt x="27" y="134"/>
                  </a:lnTo>
                  <a:lnTo>
                    <a:pt x="66" y="76"/>
                  </a:lnTo>
                  <a:lnTo>
                    <a:pt x="125" y="28"/>
                  </a:lnTo>
                  <a:lnTo>
                    <a:pt x="198" y="23"/>
                  </a:lnTo>
                  <a:lnTo>
                    <a:pt x="229" y="0"/>
                  </a:lnTo>
                  <a:lnTo>
                    <a:pt x="251" y="15"/>
                  </a:lnTo>
                  <a:lnTo>
                    <a:pt x="257" y="43"/>
                  </a:lnTo>
                  <a:lnTo>
                    <a:pt x="295" y="63"/>
                  </a:lnTo>
                  <a:lnTo>
                    <a:pt x="317" y="104"/>
                  </a:lnTo>
                  <a:lnTo>
                    <a:pt x="312" y="138"/>
                  </a:lnTo>
                  <a:lnTo>
                    <a:pt x="321" y="178"/>
                  </a:lnTo>
                  <a:lnTo>
                    <a:pt x="301" y="232"/>
                  </a:lnTo>
                  <a:lnTo>
                    <a:pt x="271" y="262"/>
                  </a:lnTo>
                  <a:lnTo>
                    <a:pt x="248" y="278"/>
                  </a:lnTo>
                  <a:lnTo>
                    <a:pt x="243" y="312"/>
                  </a:lnTo>
                  <a:lnTo>
                    <a:pt x="213" y="348"/>
                  </a:lnTo>
                  <a:lnTo>
                    <a:pt x="167" y="377"/>
                  </a:lnTo>
                  <a:lnTo>
                    <a:pt x="80" y="366"/>
                  </a:lnTo>
                  <a:lnTo>
                    <a:pt x="16" y="340"/>
                  </a:lnTo>
                  <a:lnTo>
                    <a:pt x="0" y="321"/>
                  </a:lnTo>
                  <a:lnTo>
                    <a:pt x="0" y="321"/>
                  </a:lnTo>
                  <a:lnTo>
                    <a:pt x="0" y="321"/>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5" name="Freeform 71"/>
            <p:cNvSpPr>
              <a:spLocks/>
            </p:cNvSpPr>
            <p:nvPr/>
          </p:nvSpPr>
          <p:spPr bwMode="auto">
            <a:xfrm>
              <a:off x="270" y="2051"/>
              <a:ext cx="389" cy="371"/>
            </a:xfrm>
            <a:custGeom>
              <a:avLst/>
              <a:gdLst>
                <a:gd name="T0" fmla="*/ 199 w 777"/>
                <a:gd name="T1" fmla="*/ 171 h 741"/>
                <a:gd name="T2" fmla="*/ 237 w 777"/>
                <a:gd name="T3" fmla="*/ 66 h 741"/>
                <a:gd name="T4" fmla="*/ 300 w 777"/>
                <a:gd name="T5" fmla="*/ 20 h 741"/>
                <a:gd name="T6" fmla="*/ 354 w 777"/>
                <a:gd name="T7" fmla="*/ 0 h 741"/>
                <a:gd name="T8" fmla="*/ 441 w 777"/>
                <a:gd name="T9" fmla="*/ 6 h 741"/>
                <a:gd name="T10" fmla="*/ 690 w 777"/>
                <a:gd name="T11" fmla="*/ 182 h 741"/>
                <a:gd name="T12" fmla="*/ 714 w 777"/>
                <a:gd name="T13" fmla="*/ 221 h 741"/>
                <a:gd name="T14" fmla="*/ 734 w 777"/>
                <a:gd name="T15" fmla="*/ 312 h 741"/>
                <a:gd name="T16" fmla="*/ 772 w 777"/>
                <a:gd name="T17" fmla="*/ 519 h 741"/>
                <a:gd name="T18" fmla="*/ 777 w 777"/>
                <a:gd name="T19" fmla="*/ 613 h 741"/>
                <a:gd name="T20" fmla="*/ 766 w 777"/>
                <a:gd name="T21" fmla="*/ 701 h 741"/>
                <a:gd name="T22" fmla="*/ 734 w 777"/>
                <a:gd name="T23" fmla="*/ 730 h 741"/>
                <a:gd name="T24" fmla="*/ 687 w 777"/>
                <a:gd name="T25" fmla="*/ 734 h 741"/>
                <a:gd name="T26" fmla="*/ 618 w 777"/>
                <a:gd name="T27" fmla="*/ 718 h 741"/>
                <a:gd name="T28" fmla="*/ 607 w 777"/>
                <a:gd name="T29" fmla="*/ 711 h 741"/>
                <a:gd name="T30" fmla="*/ 456 w 777"/>
                <a:gd name="T31" fmla="*/ 647 h 741"/>
                <a:gd name="T32" fmla="*/ 324 w 777"/>
                <a:gd name="T33" fmla="*/ 604 h 741"/>
                <a:gd name="T34" fmla="*/ 258 w 777"/>
                <a:gd name="T35" fmla="*/ 704 h 741"/>
                <a:gd name="T36" fmla="*/ 201 w 777"/>
                <a:gd name="T37" fmla="*/ 736 h 741"/>
                <a:gd name="T38" fmla="*/ 120 w 777"/>
                <a:gd name="T39" fmla="*/ 741 h 741"/>
                <a:gd name="T40" fmla="*/ 32 w 777"/>
                <a:gd name="T41" fmla="*/ 685 h 741"/>
                <a:gd name="T42" fmla="*/ 0 w 777"/>
                <a:gd name="T43" fmla="*/ 594 h 741"/>
                <a:gd name="T44" fmla="*/ 7 w 777"/>
                <a:gd name="T45" fmla="*/ 503 h 741"/>
                <a:gd name="T46" fmla="*/ 28 w 777"/>
                <a:gd name="T47" fmla="*/ 459 h 741"/>
                <a:gd name="T48" fmla="*/ 76 w 777"/>
                <a:gd name="T49" fmla="*/ 449 h 741"/>
                <a:gd name="T50" fmla="*/ 139 w 777"/>
                <a:gd name="T51" fmla="*/ 446 h 741"/>
                <a:gd name="T52" fmla="*/ 155 w 777"/>
                <a:gd name="T53" fmla="*/ 420 h 741"/>
                <a:gd name="T54" fmla="*/ 166 w 777"/>
                <a:gd name="T55" fmla="*/ 354 h 741"/>
                <a:gd name="T56" fmla="*/ 199 w 777"/>
                <a:gd name="T57" fmla="*/ 171 h 741"/>
                <a:gd name="T58" fmla="*/ 199 w 777"/>
                <a:gd name="T59" fmla="*/ 171 h 741"/>
                <a:gd name="T60" fmla="*/ 199 w 777"/>
                <a:gd name="T61" fmla="*/ 17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7" h="741">
                  <a:moveTo>
                    <a:pt x="199" y="171"/>
                  </a:moveTo>
                  <a:lnTo>
                    <a:pt x="237" y="66"/>
                  </a:lnTo>
                  <a:lnTo>
                    <a:pt x="300" y="20"/>
                  </a:lnTo>
                  <a:lnTo>
                    <a:pt x="354" y="0"/>
                  </a:lnTo>
                  <a:lnTo>
                    <a:pt x="441" y="6"/>
                  </a:lnTo>
                  <a:lnTo>
                    <a:pt x="690" y="182"/>
                  </a:lnTo>
                  <a:lnTo>
                    <a:pt x="714" y="221"/>
                  </a:lnTo>
                  <a:lnTo>
                    <a:pt x="734" y="312"/>
                  </a:lnTo>
                  <a:lnTo>
                    <a:pt x="772" y="519"/>
                  </a:lnTo>
                  <a:lnTo>
                    <a:pt x="777" y="613"/>
                  </a:lnTo>
                  <a:lnTo>
                    <a:pt x="766" y="701"/>
                  </a:lnTo>
                  <a:lnTo>
                    <a:pt x="734" y="730"/>
                  </a:lnTo>
                  <a:lnTo>
                    <a:pt x="687" y="734"/>
                  </a:lnTo>
                  <a:lnTo>
                    <a:pt x="618" y="718"/>
                  </a:lnTo>
                  <a:lnTo>
                    <a:pt x="607" y="711"/>
                  </a:lnTo>
                  <a:lnTo>
                    <a:pt x="456" y="647"/>
                  </a:lnTo>
                  <a:lnTo>
                    <a:pt x="324" y="604"/>
                  </a:lnTo>
                  <a:lnTo>
                    <a:pt x="258" y="704"/>
                  </a:lnTo>
                  <a:lnTo>
                    <a:pt x="201" y="736"/>
                  </a:lnTo>
                  <a:lnTo>
                    <a:pt x="120" y="741"/>
                  </a:lnTo>
                  <a:lnTo>
                    <a:pt x="32" y="685"/>
                  </a:lnTo>
                  <a:lnTo>
                    <a:pt x="0" y="594"/>
                  </a:lnTo>
                  <a:lnTo>
                    <a:pt x="7" y="503"/>
                  </a:lnTo>
                  <a:lnTo>
                    <a:pt x="28" y="459"/>
                  </a:lnTo>
                  <a:lnTo>
                    <a:pt x="76" y="449"/>
                  </a:lnTo>
                  <a:lnTo>
                    <a:pt x="139" y="446"/>
                  </a:lnTo>
                  <a:lnTo>
                    <a:pt x="155" y="420"/>
                  </a:lnTo>
                  <a:lnTo>
                    <a:pt x="166" y="354"/>
                  </a:lnTo>
                  <a:lnTo>
                    <a:pt x="199" y="171"/>
                  </a:lnTo>
                  <a:lnTo>
                    <a:pt x="199" y="171"/>
                  </a:lnTo>
                  <a:lnTo>
                    <a:pt x="199" y="171"/>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6" name="Freeform 72"/>
            <p:cNvSpPr>
              <a:spLocks/>
            </p:cNvSpPr>
            <p:nvPr/>
          </p:nvSpPr>
          <p:spPr bwMode="auto">
            <a:xfrm>
              <a:off x="336" y="2155"/>
              <a:ext cx="39" cy="63"/>
            </a:xfrm>
            <a:custGeom>
              <a:avLst/>
              <a:gdLst>
                <a:gd name="T0" fmla="*/ 78 w 78"/>
                <a:gd name="T1" fmla="*/ 0 h 126"/>
                <a:gd name="T2" fmla="*/ 78 w 78"/>
                <a:gd name="T3" fmla="*/ 110 h 126"/>
                <a:gd name="T4" fmla="*/ 62 w 78"/>
                <a:gd name="T5" fmla="*/ 126 h 126"/>
                <a:gd name="T6" fmla="*/ 10 w 78"/>
                <a:gd name="T7" fmla="*/ 80 h 126"/>
                <a:gd name="T8" fmla="*/ 0 w 78"/>
                <a:gd name="T9" fmla="*/ 39 h 126"/>
                <a:gd name="T10" fmla="*/ 78 w 78"/>
                <a:gd name="T11" fmla="*/ 0 h 126"/>
                <a:gd name="T12" fmla="*/ 78 w 78"/>
                <a:gd name="T13" fmla="*/ 0 h 126"/>
                <a:gd name="T14" fmla="*/ 78 w 78"/>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6">
                  <a:moveTo>
                    <a:pt x="78" y="0"/>
                  </a:moveTo>
                  <a:lnTo>
                    <a:pt x="78" y="110"/>
                  </a:lnTo>
                  <a:lnTo>
                    <a:pt x="62" y="126"/>
                  </a:lnTo>
                  <a:lnTo>
                    <a:pt x="10" y="80"/>
                  </a:lnTo>
                  <a:lnTo>
                    <a:pt x="0" y="39"/>
                  </a:lnTo>
                  <a:lnTo>
                    <a:pt x="78" y="0"/>
                  </a:lnTo>
                  <a:lnTo>
                    <a:pt x="78" y="0"/>
                  </a:lnTo>
                  <a:lnTo>
                    <a:pt x="78"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7" name="Freeform 73"/>
            <p:cNvSpPr>
              <a:spLocks/>
            </p:cNvSpPr>
            <p:nvPr/>
          </p:nvSpPr>
          <p:spPr bwMode="auto">
            <a:xfrm>
              <a:off x="528" y="2052"/>
              <a:ext cx="84" cy="84"/>
            </a:xfrm>
            <a:custGeom>
              <a:avLst/>
              <a:gdLst>
                <a:gd name="T0" fmla="*/ 0 w 167"/>
                <a:gd name="T1" fmla="*/ 52 h 169"/>
                <a:gd name="T2" fmla="*/ 120 w 167"/>
                <a:gd name="T3" fmla="*/ 0 h 169"/>
                <a:gd name="T4" fmla="*/ 165 w 167"/>
                <a:gd name="T5" fmla="*/ 62 h 169"/>
                <a:gd name="T6" fmla="*/ 167 w 167"/>
                <a:gd name="T7" fmla="*/ 134 h 169"/>
                <a:gd name="T8" fmla="*/ 151 w 167"/>
                <a:gd name="T9" fmla="*/ 169 h 169"/>
                <a:gd name="T10" fmla="*/ 33 w 167"/>
                <a:gd name="T11" fmla="*/ 84 h 169"/>
                <a:gd name="T12" fmla="*/ 0 w 167"/>
                <a:gd name="T13" fmla="*/ 52 h 169"/>
                <a:gd name="T14" fmla="*/ 0 w 167"/>
                <a:gd name="T15" fmla="*/ 52 h 169"/>
                <a:gd name="T16" fmla="*/ 0 w 167"/>
                <a:gd name="T17"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9">
                  <a:moveTo>
                    <a:pt x="0" y="52"/>
                  </a:moveTo>
                  <a:lnTo>
                    <a:pt x="120" y="0"/>
                  </a:lnTo>
                  <a:lnTo>
                    <a:pt x="165" y="62"/>
                  </a:lnTo>
                  <a:lnTo>
                    <a:pt x="167" y="134"/>
                  </a:lnTo>
                  <a:lnTo>
                    <a:pt x="151" y="169"/>
                  </a:lnTo>
                  <a:lnTo>
                    <a:pt x="33" y="84"/>
                  </a:lnTo>
                  <a:lnTo>
                    <a:pt x="0" y="52"/>
                  </a:lnTo>
                  <a:lnTo>
                    <a:pt x="0" y="52"/>
                  </a:lnTo>
                  <a:lnTo>
                    <a:pt x="0" y="52"/>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699" name="Freeform 75"/>
            <p:cNvSpPr>
              <a:spLocks/>
            </p:cNvSpPr>
            <p:nvPr/>
          </p:nvSpPr>
          <p:spPr bwMode="auto">
            <a:xfrm>
              <a:off x="464" y="2186"/>
              <a:ext cx="134" cy="107"/>
            </a:xfrm>
            <a:custGeom>
              <a:avLst/>
              <a:gdLst>
                <a:gd name="T0" fmla="*/ 0 w 268"/>
                <a:gd name="T1" fmla="*/ 131 h 213"/>
                <a:gd name="T2" fmla="*/ 92 w 268"/>
                <a:gd name="T3" fmla="*/ 117 h 213"/>
                <a:gd name="T4" fmla="*/ 155 w 268"/>
                <a:gd name="T5" fmla="*/ 89 h 213"/>
                <a:gd name="T6" fmla="*/ 209 w 268"/>
                <a:gd name="T7" fmla="*/ 54 h 213"/>
                <a:gd name="T8" fmla="*/ 245 w 268"/>
                <a:gd name="T9" fmla="*/ 0 h 213"/>
                <a:gd name="T10" fmla="*/ 256 w 268"/>
                <a:gd name="T11" fmla="*/ 10 h 213"/>
                <a:gd name="T12" fmla="*/ 264 w 268"/>
                <a:gd name="T13" fmla="*/ 51 h 213"/>
                <a:gd name="T14" fmla="*/ 268 w 268"/>
                <a:gd name="T15" fmla="*/ 141 h 213"/>
                <a:gd name="T16" fmla="*/ 251 w 268"/>
                <a:gd name="T17" fmla="*/ 180 h 213"/>
                <a:gd name="T18" fmla="*/ 213 w 268"/>
                <a:gd name="T19" fmla="*/ 202 h 213"/>
                <a:gd name="T20" fmla="*/ 150 w 268"/>
                <a:gd name="T21" fmla="*/ 213 h 213"/>
                <a:gd name="T22" fmla="*/ 95 w 268"/>
                <a:gd name="T23" fmla="*/ 209 h 213"/>
                <a:gd name="T24" fmla="*/ 38 w 268"/>
                <a:gd name="T25" fmla="*/ 192 h 213"/>
                <a:gd name="T26" fmla="*/ 0 w 268"/>
                <a:gd name="T27" fmla="*/ 155 h 213"/>
                <a:gd name="T28" fmla="*/ 0 w 268"/>
                <a:gd name="T29" fmla="*/ 131 h 213"/>
                <a:gd name="T30" fmla="*/ 0 w 268"/>
                <a:gd name="T31" fmla="*/ 131 h 213"/>
                <a:gd name="T32" fmla="*/ 0 w 268"/>
                <a:gd name="T33" fmla="*/ 1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213">
                  <a:moveTo>
                    <a:pt x="0" y="131"/>
                  </a:moveTo>
                  <a:lnTo>
                    <a:pt x="92" y="117"/>
                  </a:lnTo>
                  <a:lnTo>
                    <a:pt x="155" y="89"/>
                  </a:lnTo>
                  <a:lnTo>
                    <a:pt x="209" y="54"/>
                  </a:lnTo>
                  <a:lnTo>
                    <a:pt x="245" y="0"/>
                  </a:lnTo>
                  <a:lnTo>
                    <a:pt x="256" y="10"/>
                  </a:lnTo>
                  <a:lnTo>
                    <a:pt x="264" y="51"/>
                  </a:lnTo>
                  <a:lnTo>
                    <a:pt x="268" y="141"/>
                  </a:lnTo>
                  <a:lnTo>
                    <a:pt x="251" y="180"/>
                  </a:lnTo>
                  <a:lnTo>
                    <a:pt x="213" y="202"/>
                  </a:lnTo>
                  <a:lnTo>
                    <a:pt x="150" y="213"/>
                  </a:lnTo>
                  <a:lnTo>
                    <a:pt x="95" y="209"/>
                  </a:lnTo>
                  <a:lnTo>
                    <a:pt x="38" y="192"/>
                  </a:lnTo>
                  <a:lnTo>
                    <a:pt x="0" y="155"/>
                  </a:lnTo>
                  <a:lnTo>
                    <a:pt x="0" y="131"/>
                  </a:lnTo>
                  <a:lnTo>
                    <a:pt x="0" y="131"/>
                  </a:lnTo>
                  <a:lnTo>
                    <a:pt x="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0" name="Freeform 76"/>
            <p:cNvSpPr>
              <a:spLocks/>
            </p:cNvSpPr>
            <p:nvPr/>
          </p:nvSpPr>
          <p:spPr bwMode="auto">
            <a:xfrm>
              <a:off x="364" y="2119"/>
              <a:ext cx="106" cy="119"/>
            </a:xfrm>
            <a:custGeom>
              <a:avLst/>
              <a:gdLst>
                <a:gd name="T0" fmla="*/ 23 w 211"/>
                <a:gd name="T1" fmla="*/ 58 h 238"/>
                <a:gd name="T2" fmla="*/ 145 w 211"/>
                <a:gd name="T3" fmla="*/ 0 h 238"/>
                <a:gd name="T4" fmla="*/ 172 w 211"/>
                <a:gd name="T5" fmla="*/ 0 h 238"/>
                <a:gd name="T6" fmla="*/ 205 w 211"/>
                <a:gd name="T7" fmla="*/ 36 h 238"/>
                <a:gd name="T8" fmla="*/ 211 w 211"/>
                <a:gd name="T9" fmla="*/ 97 h 238"/>
                <a:gd name="T10" fmla="*/ 211 w 211"/>
                <a:gd name="T11" fmla="*/ 158 h 238"/>
                <a:gd name="T12" fmla="*/ 185 w 211"/>
                <a:gd name="T13" fmla="*/ 188 h 238"/>
                <a:gd name="T14" fmla="*/ 151 w 211"/>
                <a:gd name="T15" fmla="*/ 213 h 238"/>
                <a:gd name="T16" fmla="*/ 95 w 211"/>
                <a:gd name="T17" fmla="*/ 238 h 238"/>
                <a:gd name="T18" fmla="*/ 50 w 211"/>
                <a:gd name="T19" fmla="*/ 235 h 238"/>
                <a:gd name="T20" fmla="*/ 8 w 211"/>
                <a:gd name="T21" fmla="*/ 216 h 238"/>
                <a:gd name="T22" fmla="*/ 0 w 211"/>
                <a:gd name="T23" fmla="*/ 192 h 238"/>
                <a:gd name="T24" fmla="*/ 19 w 211"/>
                <a:gd name="T25" fmla="*/ 144 h 238"/>
                <a:gd name="T26" fmla="*/ 23 w 211"/>
                <a:gd name="T27" fmla="*/ 58 h 238"/>
                <a:gd name="T28" fmla="*/ 23 w 211"/>
                <a:gd name="T29" fmla="*/ 58 h 238"/>
                <a:gd name="T30" fmla="*/ 23 w 211"/>
                <a:gd name="T31" fmla="*/ 5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238">
                  <a:moveTo>
                    <a:pt x="23" y="58"/>
                  </a:moveTo>
                  <a:lnTo>
                    <a:pt x="145" y="0"/>
                  </a:lnTo>
                  <a:lnTo>
                    <a:pt x="172" y="0"/>
                  </a:lnTo>
                  <a:lnTo>
                    <a:pt x="205" y="36"/>
                  </a:lnTo>
                  <a:lnTo>
                    <a:pt x="211" y="97"/>
                  </a:lnTo>
                  <a:lnTo>
                    <a:pt x="211" y="158"/>
                  </a:lnTo>
                  <a:lnTo>
                    <a:pt x="185" y="188"/>
                  </a:lnTo>
                  <a:lnTo>
                    <a:pt x="151" y="213"/>
                  </a:lnTo>
                  <a:lnTo>
                    <a:pt x="95" y="238"/>
                  </a:lnTo>
                  <a:lnTo>
                    <a:pt x="50" y="235"/>
                  </a:lnTo>
                  <a:lnTo>
                    <a:pt x="8" y="216"/>
                  </a:lnTo>
                  <a:lnTo>
                    <a:pt x="0" y="192"/>
                  </a:lnTo>
                  <a:lnTo>
                    <a:pt x="19" y="144"/>
                  </a:lnTo>
                  <a:lnTo>
                    <a:pt x="23" y="58"/>
                  </a:lnTo>
                  <a:lnTo>
                    <a:pt x="23" y="58"/>
                  </a:lnTo>
                  <a:lnTo>
                    <a:pt x="23" y="58"/>
                  </a:lnTo>
                  <a:close/>
                </a:path>
              </a:pathLst>
            </a:custGeom>
            <a:solidFill>
              <a:srgbClr val="E5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1" name="Freeform 77"/>
            <p:cNvSpPr>
              <a:spLocks/>
            </p:cNvSpPr>
            <p:nvPr/>
          </p:nvSpPr>
          <p:spPr bwMode="auto">
            <a:xfrm>
              <a:off x="484" y="2078"/>
              <a:ext cx="120" cy="82"/>
            </a:xfrm>
            <a:custGeom>
              <a:avLst/>
              <a:gdLst>
                <a:gd name="T0" fmla="*/ 6 w 238"/>
                <a:gd name="T1" fmla="*/ 47 h 163"/>
                <a:gd name="T2" fmla="*/ 93 w 238"/>
                <a:gd name="T3" fmla="*/ 0 h 163"/>
                <a:gd name="T4" fmla="*/ 166 w 238"/>
                <a:gd name="T5" fmla="*/ 69 h 163"/>
                <a:gd name="T6" fmla="*/ 238 w 238"/>
                <a:gd name="T7" fmla="*/ 117 h 163"/>
                <a:gd name="T8" fmla="*/ 207 w 238"/>
                <a:gd name="T9" fmla="*/ 150 h 163"/>
                <a:gd name="T10" fmla="*/ 171 w 238"/>
                <a:gd name="T11" fmla="*/ 163 h 163"/>
                <a:gd name="T12" fmla="*/ 125 w 238"/>
                <a:gd name="T13" fmla="*/ 156 h 163"/>
                <a:gd name="T14" fmla="*/ 54 w 238"/>
                <a:gd name="T15" fmla="*/ 128 h 163"/>
                <a:gd name="T16" fmla="*/ 24 w 238"/>
                <a:gd name="T17" fmla="*/ 108 h 163"/>
                <a:gd name="T18" fmla="*/ 0 w 238"/>
                <a:gd name="T19" fmla="*/ 56 h 163"/>
                <a:gd name="T20" fmla="*/ 6 w 238"/>
                <a:gd name="T21" fmla="*/ 47 h 163"/>
                <a:gd name="T22" fmla="*/ 6 w 238"/>
                <a:gd name="T23" fmla="*/ 47 h 163"/>
                <a:gd name="T24" fmla="*/ 6 w 238"/>
                <a:gd name="T25" fmla="*/ 4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63">
                  <a:moveTo>
                    <a:pt x="6" y="47"/>
                  </a:moveTo>
                  <a:lnTo>
                    <a:pt x="93" y="0"/>
                  </a:lnTo>
                  <a:lnTo>
                    <a:pt x="166" y="69"/>
                  </a:lnTo>
                  <a:lnTo>
                    <a:pt x="238" y="117"/>
                  </a:lnTo>
                  <a:lnTo>
                    <a:pt x="207" y="150"/>
                  </a:lnTo>
                  <a:lnTo>
                    <a:pt x="171" y="163"/>
                  </a:lnTo>
                  <a:lnTo>
                    <a:pt x="125" y="156"/>
                  </a:lnTo>
                  <a:lnTo>
                    <a:pt x="54" y="128"/>
                  </a:lnTo>
                  <a:lnTo>
                    <a:pt x="24" y="108"/>
                  </a:lnTo>
                  <a:lnTo>
                    <a:pt x="0" y="56"/>
                  </a:lnTo>
                  <a:lnTo>
                    <a:pt x="6" y="47"/>
                  </a:lnTo>
                  <a:lnTo>
                    <a:pt x="6" y="47"/>
                  </a:lnTo>
                  <a:lnTo>
                    <a:pt x="6" y="47"/>
                  </a:lnTo>
                  <a:close/>
                </a:path>
              </a:pathLst>
            </a:custGeom>
            <a:solidFill>
              <a:srgbClr val="E5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3" name="Freeform 79"/>
            <p:cNvSpPr>
              <a:spLocks/>
            </p:cNvSpPr>
            <p:nvPr/>
          </p:nvSpPr>
          <p:spPr bwMode="auto">
            <a:xfrm>
              <a:off x="319" y="2012"/>
              <a:ext cx="299" cy="248"/>
            </a:xfrm>
            <a:custGeom>
              <a:avLst/>
              <a:gdLst>
                <a:gd name="T0" fmla="*/ 232 w 599"/>
                <a:gd name="T1" fmla="*/ 78 h 497"/>
                <a:gd name="T2" fmla="*/ 147 w 599"/>
                <a:gd name="T3" fmla="*/ 127 h 497"/>
                <a:gd name="T4" fmla="*/ 82 w 599"/>
                <a:gd name="T5" fmla="*/ 143 h 497"/>
                <a:gd name="T6" fmla="*/ 19 w 599"/>
                <a:gd name="T7" fmla="*/ 160 h 497"/>
                <a:gd name="T8" fmla="*/ 8 w 599"/>
                <a:gd name="T9" fmla="*/ 181 h 497"/>
                <a:gd name="T10" fmla="*/ 35 w 599"/>
                <a:gd name="T11" fmla="*/ 223 h 497"/>
                <a:gd name="T12" fmla="*/ 12 w 599"/>
                <a:gd name="T13" fmla="*/ 250 h 497"/>
                <a:gd name="T14" fmla="*/ 54 w 599"/>
                <a:gd name="T15" fmla="*/ 277 h 497"/>
                <a:gd name="T16" fmla="*/ 19 w 599"/>
                <a:gd name="T17" fmla="*/ 315 h 497"/>
                <a:gd name="T18" fmla="*/ 51 w 599"/>
                <a:gd name="T19" fmla="*/ 332 h 497"/>
                <a:gd name="T20" fmla="*/ 185 w 599"/>
                <a:gd name="T21" fmla="*/ 246 h 497"/>
                <a:gd name="T22" fmla="*/ 273 w 599"/>
                <a:gd name="T23" fmla="*/ 226 h 497"/>
                <a:gd name="T24" fmla="*/ 294 w 599"/>
                <a:gd name="T25" fmla="*/ 304 h 497"/>
                <a:gd name="T26" fmla="*/ 274 w 599"/>
                <a:gd name="T27" fmla="*/ 390 h 497"/>
                <a:gd name="T28" fmla="*/ 209 w 599"/>
                <a:gd name="T29" fmla="*/ 431 h 497"/>
                <a:gd name="T30" fmla="*/ 136 w 599"/>
                <a:gd name="T31" fmla="*/ 438 h 497"/>
                <a:gd name="T32" fmla="*/ 82 w 599"/>
                <a:gd name="T33" fmla="*/ 390 h 497"/>
                <a:gd name="T34" fmla="*/ 55 w 599"/>
                <a:gd name="T35" fmla="*/ 347 h 497"/>
                <a:gd name="T36" fmla="*/ 61 w 599"/>
                <a:gd name="T37" fmla="*/ 403 h 497"/>
                <a:gd name="T38" fmla="*/ 54 w 599"/>
                <a:gd name="T39" fmla="*/ 462 h 497"/>
                <a:gd name="T40" fmla="*/ 82 w 599"/>
                <a:gd name="T41" fmla="*/ 483 h 497"/>
                <a:gd name="T42" fmla="*/ 82 w 599"/>
                <a:gd name="T43" fmla="*/ 445 h 497"/>
                <a:gd name="T44" fmla="*/ 103 w 599"/>
                <a:gd name="T45" fmla="*/ 449 h 497"/>
                <a:gd name="T46" fmla="*/ 158 w 599"/>
                <a:gd name="T47" fmla="*/ 466 h 497"/>
                <a:gd name="T48" fmla="*/ 178 w 599"/>
                <a:gd name="T49" fmla="*/ 466 h 497"/>
                <a:gd name="T50" fmla="*/ 241 w 599"/>
                <a:gd name="T51" fmla="*/ 445 h 497"/>
                <a:gd name="T52" fmla="*/ 295 w 599"/>
                <a:gd name="T53" fmla="*/ 401 h 497"/>
                <a:gd name="T54" fmla="*/ 317 w 599"/>
                <a:gd name="T55" fmla="*/ 338 h 497"/>
                <a:gd name="T56" fmla="*/ 322 w 599"/>
                <a:gd name="T57" fmla="*/ 290 h 497"/>
                <a:gd name="T58" fmla="*/ 364 w 599"/>
                <a:gd name="T59" fmla="*/ 261 h 497"/>
                <a:gd name="T60" fmla="*/ 376 w 599"/>
                <a:gd name="T61" fmla="*/ 250 h 497"/>
                <a:gd name="T62" fmla="*/ 345 w 599"/>
                <a:gd name="T63" fmla="*/ 204 h 497"/>
                <a:gd name="T64" fmla="*/ 402 w 599"/>
                <a:gd name="T65" fmla="*/ 149 h 497"/>
                <a:gd name="T66" fmla="*/ 517 w 599"/>
                <a:gd name="T67" fmla="*/ 103 h 497"/>
                <a:gd name="T68" fmla="*/ 562 w 599"/>
                <a:gd name="T69" fmla="*/ 139 h 497"/>
                <a:gd name="T70" fmla="*/ 574 w 599"/>
                <a:gd name="T71" fmla="*/ 215 h 497"/>
                <a:gd name="T72" fmla="*/ 531 w 599"/>
                <a:gd name="T73" fmla="*/ 277 h 497"/>
                <a:gd name="T74" fmla="*/ 477 w 599"/>
                <a:gd name="T75" fmla="*/ 294 h 497"/>
                <a:gd name="T76" fmla="*/ 531 w 599"/>
                <a:gd name="T77" fmla="*/ 304 h 497"/>
                <a:gd name="T78" fmla="*/ 589 w 599"/>
                <a:gd name="T79" fmla="*/ 250 h 497"/>
                <a:gd name="T80" fmla="*/ 595 w 599"/>
                <a:gd name="T81" fmla="*/ 156 h 497"/>
                <a:gd name="T82" fmla="*/ 549 w 599"/>
                <a:gd name="T83" fmla="*/ 64 h 497"/>
                <a:gd name="T84" fmla="*/ 473 w 599"/>
                <a:gd name="T85" fmla="*/ 99 h 497"/>
                <a:gd name="T86" fmla="*/ 322 w 599"/>
                <a:gd name="T87" fmla="*/ 198 h 497"/>
                <a:gd name="T88" fmla="*/ 317 w 599"/>
                <a:gd name="T89" fmla="*/ 251 h 497"/>
                <a:gd name="T90" fmla="*/ 274 w 599"/>
                <a:gd name="T91" fmla="*/ 194 h 497"/>
                <a:gd name="T92" fmla="*/ 225 w 599"/>
                <a:gd name="T93" fmla="*/ 177 h 497"/>
                <a:gd name="T94" fmla="*/ 213 w 599"/>
                <a:gd name="T95" fmla="*/ 185 h 497"/>
                <a:gd name="T96" fmla="*/ 178 w 599"/>
                <a:gd name="T97" fmla="*/ 225 h 497"/>
                <a:gd name="T98" fmla="*/ 128 w 599"/>
                <a:gd name="T99" fmla="*/ 212 h 497"/>
                <a:gd name="T100" fmla="*/ 158 w 599"/>
                <a:gd name="T101" fmla="*/ 146 h 497"/>
                <a:gd name="T102" fmla="*/ 232 w 599"/>
                <a:gd name="T103" fmla="*/ 99 h 497"/>
                <a:gd name="T104" fmla="*/ 297 w 599"/>
                <a:gd name="T105" fmla="*/ 95 h 497"/>
                <a:gd name="T106" fmla="*/ 395 w 599"/>
                <a:gd name="T107" fmla="*/ 129 h 497"/>
                <a:gd name="T108" fmla="*/ 457 w 599"/>
                <a:gd name="T109" fmla="*/ 71 h 497"/>
                <a:gd name="T110" fmla="*/ 411 w 599"/>
                <a:gd name="T111" fmla="*/ 64 h 497"/>
                <a:gd name="T112" fmla="*/ 426 w 599"/>
                <a:gd name="T113" fmla="*/ 5 h 497"/>
                <a:gd name="T114" fmla="*/ 380 w 599"/>
                <a:gd name="T115" fmla="*/ 36 h 497"/>
                <a:gd name="T116" fmla="*/ 359 w 599"/>
                <a:gd name="T117" fmla="*/ 0 h 497"/>
                <a:gd name="T118" fmla="*/ 318 w 599"/>
                <a:gd name="T119" fmla="*/ 43 h 497"/>
                <a:gd name="T120" fmla="*/ 275 w 599"/>
                <a:gd name="T121" fmla="*/ 75 h 497"/>
                <a:gd name="T122" fmla="*/ 275 w 599"/>
                <a:gd name="T123" fmla="*/ 7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9" h="497">
                  <a:moveTo>
                    <a:pt x="275" y="75"/>
                  </a:moveTo>
                  <a:lnTo>
                    <a:pt x="232" y="78"/>
                  </a:lnTo>
                  <a:lnTo>
                    <a:pt x="189" y="99"/>
                  </a:lnTo>
                  <a:lnTo>
                    <a:pt x="147" y="127"/>
                  </a:lnTo>
                  <a:lnTo>
                    <a:pt x="124" y="153"/>
                  </a:lnTo>
                  <a:lnTo>
                    <a:pt x="82" y="143"/>
                  </a:lnTo>
                  <a:lnTo>
                    <a:pt x="44" y="142"/>
                  </a:lnTo>
                  <a:lnTo>
                    <a:pt x="19" y="160"/>
                  </a:lnTo>
                  <a:lnTo>
                    <a:pt x="38" y="177"/>
                  </a:lnTo>
                  <a:lnTo>
                    <a:pt x="8" y="181"/>
                  </a:lnTo>
                  <a:lnTo>
                    <a:pt x="0" y="204"/>
                  </a:lnTo>
                  <a:lnTo>
                    <a:pt x="35" y="223"/>
                  </a:lnTo>
                  <a:lnTo>
                    <a:pt x="12" y="236"/>
                  </a:lnTo>
                  <a:lnTo>
                    <a:pt x="12" y="250"/>
                  </a:lnTo>
                  <a:lnTo>
                    <a:pt x="32" y="262"/>
                  </a:lnTo>
                  <a:lnTo>
                    <a:pt x="54" y="277"/>
                  </a:lnTo>
                  <a:lnTo>
                    <a:pt x="61" y="294"/>
                  </a:lnTo>
                  <a:lnTo>
                    <a:pt x="19" y="315"/>
                  </a:lnTo>
                  <a:lnTo>
                    <a:pt x="26" y="337"/>
                  </a:lnTo>
                  <a:lnTo>
                    <a:pt x="51" y="332"/>
                  </a:lnTo>
                  <a:lnTo>
                    <a:pt x="80" y="309"/>
                  </a:lnTo>
                  <a:lnTo>
                    <a:pt x="185" y="246"/>
                  </a:lnTo>
                  <a:lnTo>
                    <a:pt x="248" y="221"/>
                  </a:lnTo>
                  <a:lnTo>
                    <a:pt x="273" y="226"/>
                  </a:lnTo>
                  <a:lnTo>
                    <a:pt x="286" y="253"/>
                  </a:lnTo>
                  <a:lnTo>
                    <a:pt x="294" y="304"/>
                  </a:lnTo>
                  <a:lnTo>
                    <a:pt x="290" y="356"/>
                  </a:lnTo>
                  <a:lnTo>
                    <a:pt x="274" y="390"/>
                  </a:lnTo>
                  <a:lnTo>
                    <a:pt x="245" y="413"/>
                  </a:lnTo>
                  <a:lnTo>
                    <a:pt x="209" y="431"/>
                  </a:lnTo>
                  <a:lnTo>
                    <a:pt x="174" y="445"/>
                  </a:lnTo>
                  <a:lnTo>
                    <a:pt x="136" y="438"/>
                  </a:lnTo>
                  <a:lnTo>
                    <a:pt x="104" y="417"/>
                  </a:lnTo>
                  <a:lnTo>
                    <a:pt x="82" y="390"/>
                  </a:lnTo>
                  <a:lnTo>
                    <a:pt x="65" y="367"/>
                  </a:lnTo>
                  <a:lnTo>
                    <a:pt x="55" y="347"/>
                  </a:lnTo>
                  <a:lnTo>
                    <a:pt x="38" y="358"/>
                  </a:lnTo>
                  <a:lnTo>
                    <a:pt x="61" y="403"/>
                  </a:lnTo>
                  <a:lnTo>
                    <a:pt x="54" y="431"/>
                  </a:lnTo>
                  <a:lnTo>
                    <a:pt x="54" y="462"/>
                  </a:lnTo>
                  <a:lnTo>
                    <a:pt x="61" y="490"/>
                  </a:lnTo>
                  <a:lnTo>
                    <a:pt x="82" y="483"/>
                  </a:lnTo>
                  <a:lnTo>
                    <a:pt x="82" y="462"/>
                  </a:lnTo>
                  <a:lnTo>
                    <a:pt x="82" y="445"/>
                  </a:lnTo>
                  <a:lnTo>
                    <a:pt x="82" y="427"/>
                  </a:lnTo>
                  <a:lnTo>
                    <a:pt x="103" y="449"/>
                  </a:lnTo>
                  <a:lnTo>
                    <a:pt x="129" y="460"/>
                  </a:lnTo>
                  <a:lnTo>
                    <a:pt x="158" y="466"/>
                  </a:lnTo>
                  <a:lnTo>
                    <a:pt x="178" y="497"/>
                  </a:lnTo>
                  <a:lnTo>
                    <a:pt x="178" y="466"/>
                  </a:lnTo>
                  <a:lnTo>
                    <a:pt x="213" y="459"/>
                  </a:lnTo>
                  <a:lnTo>
                    <a:pt x="241" y="445"/>
                  </a:lnTo>
                  <a:lnTo>
                    <a:pt x="270" y="424"/>
                  </a:lnTo>
                  <a:lnTo>
                    <a:pt x="295" y="401"/>
                  </a:lnTo>
                  <a:lnTo>
                    <a:pt x="311" y="371"/>
                  </a:lnTo>
                  <a:lnTo>
                    <a:pt x="317" y="338"/>
                  </a:lnTo>
                  <a:lnTo>
                    <a:pt x="320" y="308"/>
                  </a:lnTo>
                  <a:lnTo>
                    <a:pt x="322" y="290"/>
                  </a:lnTo>
                  <a:lnTo>
                    <a:pt x="340" y="267"/>
                  </a:lnTo>
                  <a:lnTo>
                    <a:pt x="364" y="261"/>
                  </a:lnTo>
                  <a:lnTo>
                    <a:pt x="418" y="273"/>
                  </a:lnTo>
                  <a:lnTo>
                    <a:pt x="376" y="250"/>
                  </a:lnTo>
                  <a:lnTo>
                    <a:pt x="360" y="229"/>
                  </a:lnTo>
                  <a:lnTo>
                    <a:pt x="345" y="204"/>
                  </a:lnTo>
                  <a:lnTo>
                    <a:pt x="345" y="191"/>
                  </a:lnTo>
                  <a:lnTo>
                    <a:pt x="402" y="149"/>
                  </a:lnTo>
                  <a:lnTo>
                    <a:pt x="462" y="124"/>
                  </a:lnTo>
                  <a:lnTo>
                    <a:pt x="517" y="103"/>
                  </a:lnTo>
                  <a:lnTo>
                    <a:pt x="538" y="105"/>
                  </a:lnTo>
                  <a:lnTo>
                    <a:pt x="562" y="139"/>
                  </a:lnTo>
                  <a:lnTo>
                    <a:pt x="573" y="175"/>
                  </a:lnTo>
                  <a:lnTo>
                    <a:pt x="574" y="215"/>
                  </a:lnTo>
                  <a:lnTo>
                    <a:pt x="558" y="250"/>
                  </a:lnTo>
                  <a:lnTo>
                    <a:pt x="531" y="277"/>
                  </a:lnTo>
                  <a:lnTo>
                    <a:pt x="503" y="290"/>
                  </a:lnTo>
                  <a:lnTo>
                    <a:pt x="477" y="294"/>
                  </a:lnTo>
                  <a:lnTo>
                    <a:pt x="499" y="308"/>
                  </a:lnTo>
                  <a:lnTo>
                    <a:pt x="531" y="304"/>
                  </a:lnTo>
                  <a:lnTo>
                    <a:pt x="570" y="278"/>
                  </a:lnTo>
                  <a:lnTo>
                    <a:pt x="589" y="250"/>
                  </a:lnTo>
                  <a:lnTo>
                    <a:pt x="599" y="205"/>
                  </a:lnTo>
                  <a:lnTo>
                    <a:pt x="595" y="156"/>
                  </a:lnTo>
                  <a:lnTo>
                    <a:pt x="578" y="116"/>
                  </a:lnTo>
                  <a:lnTo>
                    <a:pt x="549" y="64"/>
                  </a:lnTo>
                  <a:lnTo>
                    <a:pt x="527" y="70"/>
                  </a:lnTo>
                  <a:lnTo>
                    <a:pt x="473" y="99"/>
                  </a:lnTo>
                  <a:lnTo>
                    <a:pt x="322" y="170"/>
                  </a:lnTo>
                  <a:lnTo>
                    <a:pt x="322" y="198"/>
                  </a:lnTo>
                  <a:lnTo>
                    <a:pt x="345" y="240"/>
                  </a:lnTo>
                  <a:lnTo>
                    <a:pt x="317" y="251"/>
                  </a:lnTo>
                  <a:lnTo>
                    <a:pt x="290" y="198"/>
                  </a:lnTo>
                  <a:lnTo>
                    <a:pt x="274" y="194"/>
                  </a:lnTo>
                  <a:lnTo>
                    <a:pt x="213" y="219"/>
                  </a:lnTo>
                  <a:lnTo>
                    <a:pt x="225" y="177"/>
                  </a:lnTo>
                  <a:lnTo>
                    <a:pt x="225" y="156"/>
                  </a:lnTo>
                  <a:lnTo>
                    <a:pt x="213" y="185"/>
                  </a:lnTo>
                  <a:lnTo>
                    <a:pt x="201" y="202"/>
                  </a:lnTo>
                  <a:lnTo>
                    <a:pt x="178" y="225"/>
                  </a:lnTo>
                  <a:lnTo>
                    <a:pt x="120" y="250"/>
                  </a:lnTo>
                  <a:lnTo>
                    <a:pt x="128" y="212"/>
                  </a:lnTo>
                  <a:lnTo>
                    <a:pt x="140" y="181"/>
                  </a:lnTo>
                  <a:lnTo>
                    <a:pt x="158" y="146"/>
                  </a:lnTo>
                  <a:lnTo>
                    <a:pt x="198" y="119"/>
                  </a:lnTo>
                  <a:lnTo>
                    <a:pt x="232" y="99"/>
                  </a:lnTo>
                  <a:lnTo>
                    <a:pt x="270" y="92"/>
                  </a:lnTo>
                  <a:lnTo>
                    <a:pt x="297" y="95"/>
                  </a:lnTo>
                  <a:lnTo>
                    <a:pt x="345" y="110"/>
                  </a:lnTo>
                  <a:lnTo>
                    <a:pt x="395" y="129"/>
                  </a:lnTo>
                  <a:lnTo>
                    <a:pt x="446" y="108"/>
                  </a:lnTo>
                  <a:lnTo>
                    <a:pt x="457" y="71"/>
                  </a:lnTo>
                  <a:lnTo>
                    <a:pt x="440" y="63"/>
                  </a:lnTo>
                  <a:lnTo>
                    <a:pt x="411" y="64"/>
                  </a:lnTo>
                  <a:lnTo>
                    <a:pt x="430" y="33"/>
                  </a:lnTo>
                  <a:lnTo>
                    <a:pt x="426" y="5"/>
                  </a:lnTo>
                  <a:lnTo>
                    <a:pt x="407" y="5"/>
                  </a:lnTo>
                  <a:lnTo>
                    <a:pt x="380" y="36"/>
                  </a:lnTo>
                  <a:lnTo>
                    <a:pt x="376" y="5"/>
                  </a:lnTo>
                  <a:lnTo>
                    <a:pt x="359" y="0"/>
                  </a:lnTo>
                  <a:lnTo>
                    <a:pt x="332" y="15"/>
                  </a:lnTo>
                  <a:lnTo>
                    <a:pt x="318" y="43"/>
                  </a:lnTo>
                  <a:lnTo>
                    <a:pt x="306" y="71"/>
                  </a:lnTo>
                  <a:lnTo>
                    <a:pt x="275" y="75"/>
                  </a:lnTo>
                  <a:lnTo>
                    <a:pt x="275" y="75"/>
                  </a:lnTo>
                  <a:lnTo>
                    <a:pt x="27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4" name="Freeform 80"/>
            <p:cNvSpPr>
              <a:spLocks/>
            </p:cNvSpPr>
            <p:nvPr/>
          </p:nvSpPr>
          <p:spPr bwMode="auto">
            <a:xfrm>
              <a:off x="463" y="2077"/>
              <a:ext cx="41" cy="11"/>
            </a:xfrm>
            <a:custGeom>
              <a:avLst/>
              <a:gdLst>
                <a:gd name="T0" fmla="*/ 0 w 82"/>
                <a:gd name="T1" fmla="*/ 0 h 21"/>
                <a:gd name="T2" fmla="*/ 71 w 82"/>
                <a:gd name="T3" fmla="*/ 21 h 21"/>
                <a:gd name="T4" fmla="*/ 82 w 82"/>
                <a:gd name="T5" fmla="*/ 7 h 21"/>
                <a:gd name="T6" fmla="*/ 0 w 82"/>
                <a:gd name="T7" fmla="*/ 0 h 21"/>
                <a:gd name="T8" fmla="*/ 0 w 82"/>
                <a:gd name="T9" fmla="*/ 0 h 21"/>
                <a:gd name="T10" fmla="*/ 0 w 82"/>
                <a:gd name="T11" fmla="*/ 0 h 21"/>
              </a:gdLst>
              <a:ahLst/>
              <a:cxnLst>
                <a:cxn ang="0">
                  <a:pos x="T0" y="T1"/>
                </a:cxn>
                <a:cxn ang="0">
                  <a:pos x="T2" y="T3"/>
                </a:cxn>
                <a:cxn ang="0">
                  <a:pos x="T4" y="T5"/>
                </a:cxn>
                <a:cxn ang="0">
                  <a:pos x="T6" y="T7"/>
                </a:cxn>
                <a:cxn ang="0">
                  <a:pos x="T8" y="T9"/>
                </a:cxn>
                <a:cxn ang="0">
                  <a:pos x="T10" y="T11"/>
                </a:cxn>
              </a:cxnLst>
              <a:rect l="0" t="0" r="r" b="b"/>
              <a:pathLst>
                <a:path w="82" h="21">
                  <a:moveTo>
                    <a:pt x="0" y="0"/>
                  </a:moveTo>
                  <a:lnTo>
                    <a:pt x="71" y="21"/>
                  </a:lnTo>
                  <a:lnTo>
                    <a:pt x="82" y="7"/>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5" name="Freeform 81"/>
            <p:cNvSpPr>
              <a:spLocks/>
            </p:cNvSpPr>
            <p:nvPr/>
          </p:nvSpPr>
          <p:spPr bwMode="auto">
            <a:xfrm>
              <a:off x="516" y="2115"/>
              <a:ext cx="41" cy="21"/>
            </a:xfrm>
            <a:custGeom>
              <a:avLst/>
              <a:gdLst>
                <a:gd name="T0" fmla="*/ 5 w 83"/>
                <a:gd name="T1" fmla="*/ 42 h 42"/>
                <a:gd name="T2" fmla="*/ 29 w 83"/>
                <a:gd name="T3" fmla="*/ 24 h 42"/>
                <a:gd name="T4" fmla="*/ 56 w 83"/>
                <a:gd name="T5" fmla="*/ 13 h 42"/>
                <a:gd name="T6" fmla="*/ 83 w 83"/>
                <a:gd name="T7" fmla="*/ 13 h 42"/>
                <a:gd name="T8" fmla="*/ 83 w 83"/>
                <a:gd name="T9" fmla="*/ 0 h 42"/>
                <a:gd name="T10" fmla="*/ 52 w 83"/>
                <a:gd name="T11" fmla="*/ 0 h 42"/>
                <a:gd name="T12" fmla="*/ 20 w 83"/>
                <a:gd name="T13" fmla="*/ 7 h 42"/>
                <a:gd name="T14" fmla="*/ 0 w 83"/>
                <a:gd name="T15" fmla="*/ 21 h 42"/>
                <a:gd name="T16" fmla="*/ 5 w 83"/>
                <a:gd name="T17" fmla="*/ 42 h 42"/>
                <a:gd name="T18" fmla="*/ 5 w 83"/>
                <a:gd name="T19" fmla="*/ 42 h 42"/>
                <a:gd name="T20" fmla="*/ 5 w 83"/>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42">
                  <a:moveTo>
                    <a:pt x="5" y="42"/>
                  </a:moveTo>
                  <a:lnTo>
                    <a:pt x="29" y="24"/>
                  </a:lnTo>
                  <a:lnTo>
                    <a:pt x="56" y="13"/>
                  </a:lnTo>
                  <a:lnTo>
                    <a:pt x="83" y="13"/>
                  </a:lnTo>
                  <a:lnTo>
                    <a:pt x="83" y="0"/>
                  </a:lnTo>
                  <a:lnTo>
                    <a:pt x="52" y="0"/>
                  </a:lnTo>
                  <a:lnTo>
                    <a:pt x="20" y="7"/>
                  </a:lnTo>
                  <a:lnTo>
                    <a:pt x="0" y="21"/>
                  </a:lnTo>
                  <a:lnTo>
                    <a:pt x="5" y="42"/>
                  </a:lnTo>
                  <a:lnTo>
                    <a:pt x="5" y="42"/>
                  </a:lnTo>
                  <a:lnTo>
                    <a:pt x="5"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6" name="Freeform 82"/>
            <p:cNvSpPr>
              <a:spLocks/>
            </p:cNvSpPr>
            <p:nvPr/>
          </p:nvSpPr>
          <p:spPr bwMode="auto">
            <a:xfrm>
              <a:off x="411" y="2150"/>
              <a:ext cx="44" cy="38"/>
            </a:xfrm>
            <a:custGeom>
              <a:avLst/>
              <a:gdLst>
                <a:gd name="T0" fmla="*/ 20 w 90"/>
                <a:gd name="T1" fmla="*/ 76 h 76"/>
                <a:gd name="T2" fmla="*/ 39 w 90"/>
                <a:gd name="T3" fmla="*/ 49 h 76"/>
                <a:gd name="T4" fmla="*/ 63 w 90"/>
                <a:gd name="T5" fmla="*/ 28 h 76"/>
                <a:gd name="T6" fmla="*/ 90 w 90"/>
                <a:gd name="T7" fmla="*/ 17 h 76"/>
                <a:gd name="T8" fmla="*/ 90 w 90"/>
                <a:gd name="T9" fmla="*/ 0 h 76"/>
                <a:gd name="T10" fmla="*/ 48 w 90"/>
                <a:gd name="T11" fmla="*/ 17 h 76"/>
                <a:gd name="T12" fmla="*/ 20 w 90"/>
                <a:gd name="T13" fmla="*/ 42 h 76"/>
                <a:gd name="T14" fmla="*/ 0 w 90"/>
                <a:gd name="T15" fmla="*/ 72 h 76"/>
                <a:gd name="T16" fmla="*/ 20 w 90"/>
                <a:gd name="T17" fmla="*/ 76 h 76"/>
                <a:gd name="T18" fmla="*/ 20 w 90"/>
                <a:gd name="T19" fmla="*/ 76 h 76"/>
                <a:gd name="T20" fmla="*/ 20 w 90"/>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76">
                  <a:moveTo>
                    <a:pt x="20" y="76"/>
                  </a:moveTo>
                  <a:lnTo>
                    <a:pt x="39" y="49"/>
                  </a:lnTo>
                  <a:lnTo>
                    <a:pt x="63" y="28"/>
                  </a:lnTo>
                  <a:lnTo>
                    <a:pt x="90" y="17"/>
                  </a:lnTo>
                  <a:lnTo>
                    <a:pt x="90" y="0"/>
                  </a:lnTo>
                  <a:lnTo>
                    <a:pt x="48" y="17"/>
                  </a:lnTo>
                  <a:lnTo>
                    <a:pt x="20" y="42"/>
                  </a:lnTo>
                  <a:lnTo>
                    <a:pt x="0" y="72"/>
                  </a:lnTo>
                  <a:lnTo>
                    <a:pt x="20" y="76"/>
                  </a:lnTo>
                  <a:lnTo>
                    <a:pt x="20" y="76"/>
                  </a:lnTo>
                  <a:lnTo>
                    <a:pt x="2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7" name="Freeform 83"/>
            <p:cNvSpPr>
              <a:spLocks/>
            </p:cNvSpPr>
            <p:nvPr/>
          </p:nvSpPr>
          <p:spPr bwMode="auto">
            <a:xfrm>
              <a:off x="482" y="2160"/>
              <a:ext cx="126" cy="71"/>
            </a:xfrm>
            <a:custGeom>
              <a:avLst/>
              <a:gdLst>
                <a:gd name="T0" fmla="*/ 0 w 252"/>
                <a:gd name="T1" fmla="*/ 126 h 141"/>
                <a:gd name="T2" fmla="*/ 23 w 252"/>
                <a:gd name="T3" fmla="*/ 107 h 141"/>
                <a:gd name="T4" fmla="*/ 50 w 252"/>
                <a:gd name="T5" fmla="*/ 99 h 141"/>
                <a:gd name="T6" fmla="*/ 88 w 252"/>
                <a:gd name="T7" fmla="*/ 113 h 141"/>
                <a:gd name="T8" fmla="*/ 128 w 252"/>
                <a:gd name="T9" fmla="*/ 113 h 141"/>
                <a:gd name="T10" fmla="*/ 159 w 252"/>
                <a:gd name="T11" fmla="*/ 103 h 141"/>
                <a:gd name="T12" fmla="*/ 178 w 252"/>
                <a:gd name="T13" fmla="*/ 86 h 141"/>
                <a:gd name="T14" fmla="*/ 194 w 252"/>
                <a:gd name="T15" fmla="*/ 59 h 141"/>
                <a:gd name="T16" fmla="*/ 197 w 252"/>
                <a:gd name="T17" fmla="*/ 30 h 141"/>
                <a:gd name="T18" fmla="*/ 166 w 252"/>
                <a:gd name="T19" fmla="*/ 6 h 141"/>
                <a:gd name="T20" fmla="*/ 198 w 252"/>
                <a:gd name="T21" fmla="*/ 0 h 141"/>
                <a:gd name="T22" fmla="*/ 248 w 252"/>
                <a:gd name="T23" fmla="*/ 11 h 141"/>
                <a:gd name="T24" fmla="*/ 252 w 252"/>
                <a:gd name="T25" fmla="*/ 51 h 141"/>
                <a:gd name="T26" fmla="*/ 232 w 252"/>
                <a:gd name="T27" fmla="*/ 32 h 141"/>
                <a:gd name="T28" fmla="*/ 218 w 252"/>
                <a:gd name="T29" fmla="*/ 24 h 141"/>
                <a:gd name="T30" fmla="*/ 209 w 252"/>
                <a:gd name="T31" fmla="*/ 66 h 141"/>
                <a:gd name="T32" fmla="*/ 193 w 252"/>
                <a:gd name="T33" fmla="*/ 99 h 141"/>
                <a:gd name="T34" fmla="*/ 166 w 252"/>
                <a:gd name="T35" fmla="*/ 120 h 141"/>
                <a:gd name="T36" fmla="*/ 144 w 252"/>
                <a:gd name="T37" fmla="*/ 134 h 141"/>
                <a:gd name="T38" fmla="*/ 113 w 252"/>
                <a:gd name="T39" fmla="*/ 141 h 141"/>
                <a:gd name="T40" fmla="*/ 74 w 252"/>
                <a:gd name="T41" fmla="*/ 137 h 141"/>
                <a:gd name="T42" fmla="*/ 54 w 252"/>
                <a:gd name="T43" fmla="*/ 134 h 141"/>
                <a:gd name="T44" fmla="*/ 28 w 252"/>
                <a:gd name="T45" fmla="*/ 137 h 141"/>
                <a:gd name="T46" fmla="*/ 0 w 252"/>
                <a:gd name="T47" fmla="*/ 126 h 141"/>
                <a:gd name="T48" fmla="*/ 0 w 252"/>
                <a:gd name="T49" fmla="*/ 126 h 141"/>
                <a:gd name="T50" fmla="*/ 0 w 252"/>
                <a:gd name="T51" fmla="*/ 12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141">
                  <a:moveTo>
                    <a:pt x="0" y="126"/>
                  </a:moveTo>
                  <a:lnTo>
                    <a:pt x="23" y="107"/>
                  </a:lnTo>
                  <a:lnTo>
                    <a:pt x="50" y="99"/>
                  </a:lnTo>
                  <a:lnTo>
                    <a:pt x="88" y="113"/>
                  </a:lnTo>
                  <a:lnTo>
                    <a:pt x="128" y="113"/>
                  </a:lnTo>
                  <a:lnTo>
                    <a:pt x="159" y="103"/>
                  </a:lnTo>
                  <a:lnTo>
                    <a:pt x="178" y="86"/>
                  </a:lnTo>
                  <a:lnTo>
                    <a:pt x="194" y="59"/>
                  </a:lnTo>
                  <a:lnTo>
                    <a:pt x="197" y="30"/>
                  </a:lnTo>
                  <a:lnTo>
                    <a:pt x="166" y="6"/>
                  </a:lnTo>
                  <a:lnTo>
                    <a:pt x="198" y="0"/>
                  </a:lnTo>
                  <a:lnTo>
                    <a:pt x="248" y="11"/>
                  </a:lnTo>
                  <a:lnTo>
                    <a:pt x="252" y="51"/>
                  </a:lnTo>
                  <a:lnTo>
                    <a:pt x="232" y="32"/>
                  </a:lnTo>
                  <a:lnTo>
                    <a:pt x="218" y="24"/>
                  </a:lnTo>
                  <a:lnTo>
                    <a:pt x="209" y="66"/>
                  </a:lnTo>
                  <a:lnTo>
                    <a:pt x="193" y="99"/>
                  </a:lnTo>
                  <a:lnTo>
                    <a:pt x="166" y="120"/>
                  </a:lnTo>
                  <a:lnTo>
                    <a:pt x="144" y="134"/>
                  </a:lnTo>
                  <a:lnTo>
                    <a:pt x="113" y="141"/>
                  </a:lnTo>
                  <a:lnTo>
                    <a:pt x="74" y="137"/>
                  </a:lnTo>
                  <a:lnTo>
                    <a:pt x="54" y="134"/>
                  </a:lnTo>
                  <a:lnTo>
                    <a:pt x="28" y="137"/>
                  </a:lnTo>
                  <a:lnTo>
                    <a:pt x="0" y="126"/>
                  </a:lnTo>
                  <a:lnTo>
                    <a:pt x="0" y="126"/>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8" name="Freeform 84"/>
            <p:cNvSpPr>
              <a:spLocks/>
            </p:cNvSpPr>
            <p:nvPr/>
          </p:nvSpPr>
          <p:spPr bwMode="auto">
            <a:xfrm>
              <a:off x="438" y="2222"/>
              <a:ext cx="161" cy="74"/>
            </a:xfrm>
            <a:custGeom>
              <a:avLst/>
              <a:gdLst>
                <a:gd name="T0" fmla="*/ 46 w 321"/>
                <a:gd name="T1" fmla="*/ 6 h 147"/>
                <a:gd name="T2" fmla="*/ 20 w 321"/>
                <a:gd name="T3" fmla="*/ 44 h 147"/>
                <a:gd name="T4" fmla="*/ 0 w 321"/>
                <a:gd name="T5" fmla="*/ 76 h 147"/>
                <a:gd name="T6" fmla="*/ 4 w 321"/>
                <a:gd name="T7" fmla="*/ 95 h 147"/>
                <a:gd name="T8" fmla="*/ 24 w 321"/>
                <a:gd name="T9" fmla="*/ 76 h 147"/>
                <a:gd name="T10" fmla="*/ 62 w 321"/>
                <a:gd name="T11" fmla="*/ 109 h 147"/>
                <a:gd name="T12" fmla="*/ 105 w 321"/>
                <a:gd name="T13" fmla="*/ 136 h 147"/>
                <a:gd name="T14" fmla="*/ 170 w 321"/>
                <a:gd name="T15" fmla="*/ 147 h 147"/>
                <a:gd name="T16" fmla="*/ 233 w 321"/>
                <a:gd name="T17" fmla="*/ 144 h 147"/>
                <a:gd name="T18" fmla="*/ 287 w 321"/>
                <a:gd name="T19" fmla="*/ 133 h 147"/>
                <a:gd name="T20" fmla="*/ 307 w 321"/>
                <a:gd name="T21" fmla="*/ 116 h 147"/>
                <a:gd name="T22" fmla="*/ 321 w 321"/>
                <a:gd name="T23" fmla="*/ 82 h 147"/>
                <a:gd name="T24" fmla="*/ 321 w 321"/>
                <a:gd name="T25" fmla="*/ 34 h 147"/>
                <a:gd name="T26" fmla="*/ 310 w 321"/>
                <a:gd name="T27" fmla="*/ 85 h 147"/>
                <a:gd name="T28" fmla="*/ 294 w 321"/>
                <a:gd name="T29" fmla="*/ 102 h 147"/>
                <a:gd name="T30" fmla="*/ 264 w 321"/>
                <a:gd name="T31" fmla="*/ 119 h 147"/>
                <a:gd name="T32" fmla="*/ 233 w 321"/>
                <a:gd name="T33" fmla="*/ 127 h 147"/>
                <a:gd name="T34" fmla="*/ 190 w 321"/>
                <a:gd name="T35" fmla="*/ 130 h 147"/>
                <a:gd name="T36" fmla="*/ 150 w 321"/>
                <a:gd name="T37" fmla="*/ 127 h 147"/>
                <a:gd name="T38" fmla="*/ 125 w 321"/>
                <a:gd name="T39" fmla="*/ 119 h 147"/>
                <a:gd name="T40" fmla="*/ 101 w 321"/>
                <a:gd name="T41" fmla="*/ 109 h 147"/>
                <a:gd name="T42" fmla="*/ 147 w 321"/>
                <a:gd name="T43" fmla="*/ 98 h 147"/>
                <a:gd name="T44" fmla="*/ 186 w 321"/>
                <a:gd name="T45" fmla="*/ 88 h 147"/>
                <a:gd name="T46" fmla="*/ 206 w 321"/>
                <a:gd name="T47" fmla="*/ 72 h 147"/>
                <a:gd name="T48" fmla="*/ 163 w 321"/>
                <a:gd name="T49" fmla="*/ 88 h 147"/>
                <a:gd name="T50" fmla="*/ 128 w 321"/>
                <a:gd name="T51" fmla="*/ 92 h 147"/>
                <a:gd name="T52" fmla="*/ 97 w 321"/>
                <a:gd name="T53" fmla="*/ 88 h 147"/>
                <a:gd name="T54" fmla="*/ 82 w 321"/>
                <a:gd name="T55" fmla="*/ 82 h 147"/>
                <a:gd name="T56" fmla="*/ 85 w 321"/>
                <a:gd name="T57" fmla="*/ 65 h 147"/>
                <a:gd name="T58" fmla="*/ 121 w 321"/>
                <a:gd name="T59" fmla="*/ 59 h 147"/>
                <a:gd name="T60" fmla="*/ 159 w 321"/>
                <a:gd name="T61" fmla="*/ 44 h 147"/>
                <a:gd name="T62" fmla="*/ 197 w 321"/>
                <a:gd name="T63" fmla="*/ 27 h 147"/>
                <a:gd name="T64" fmla="*/ 233 w 321"/>
                <a:gd name="T65" fmla="*/ 0 h 147"/>
                <a:gd name="T66" fmla="*/ 139 w 321"/>
                <a:gd name="T67" fmla="*/ 40 h 147"/>
                <a:gd name="T68" fmla="*/ 93 w 321"/>
                <a:gd name="T69" fmla="*/ 52 h 147"/>
                <a:gd name="T70" fmla="*/ 54 w 321"/>
                <a:gd name="T71" fmla="*/ 44 h 147"/>
                <a:gd name="T72" fmla="*/ 51 w 321"/>
                <a:gd name="T73" fmla="*/ 25 h 147"/>
                <a:gd name="T74" fmla="*/ 48 w 321"/>
                <a:gd name="T75" fmla="*/ 12 h 147"/>
                <a:gd name="T76" fmla="*/ 46 w 321"/>
                <a:gd name="T77" fmla="*/ 6 h 147"/>
                <a:gd name="T78" fmla="*/ 46 w 321"/>
                <a:gd name="T79" fmla="*/ 6 h 147"/>
                <a:gd name="T80" fmla="*/ 46 w 321"/>
                <a:gd name="T8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1" h="147">
                  <a:moveTo>
                    <a:pt x="46" y="6"/>
                  </a:moveTo>
                  <a:lnTo>
                    <a:pt x="20" y="44"/>
                  </a:lnTo>
                  <a:lnTo>
                    <a:pt x="0" y="76"/>
                  </a:lnTo>
                  <a:lnTo>
                    <a:pt x="4" y="95"/>
                  </a:lnTo>
                  <a:lnTo>
                    <a:pt x="24" y="76"/>
                  </a:lnTo>
                  <a:lnTo>
                    <a:pt x="62" y="109"/>
                  </a:lnTo>
                  <a:lnTo>
                    <a:pt x="105" y="136"/>
                  </a:lnTo>
                  <a:lnTo>
                    <a:pt x="170" y="147"/>
                  </a:lnTo>
                  <a:lnTo>
                    <a:pt x="233" y="144"/>
                  </a:lnTo>
                  <a:lnTo>
                    <a:pt x="287" y="133"/>
                  </a:lnTo>
                  <a:lnTo>
                    <a:pt x="307" y="116"/>
                  </a:lnTo>
                  <a:lnTo>
                    <a:pt x="321" y="82"/>
                  </a:lnTo>
                  <a:lnTo>
                    <a:pt x="321" y="34"/>
                  </a:lnTo>
                  <a:lnTo>
                    <a:pt x="310" y="85"/>
                  </a:lnTo>
                  <a:lnTo>
                    <a:pt x="294" y="102"/>
                  </a:lnTo>
                  <a:lnTo>
                    <a:pt x="264" y="119"/>
                  </a:lnTo>
                  <a:lnTo>
                    <a:pt x="233" y="127"/>
                  </a:lnTo>
                  <a:lnTo>
                    <a:pt x="190" y="130"/>
                  </a:lnTo>
                  <a:lnTo>
                    <a:pt x="150" y="127"/>
                  </a:lnTo>
                  <a:lnTo>
                    <a:pt x="125" y="119"/>
                  </a:lnTo>
                  <a:lnTo>
                    <a:pt x="101" y="109"/>
                  </a:lnTo>
                  <a:lnTo>
                    <a:pt x="147" y="98"/>
                  </a:lnTo>
                  <a:lnTo>
                    <a:pt x="186" y="88"/>
                  </a:lnTo>
                  <a:lnTo>
                    <a:pt x="206" y="72"/>
                  </a:lnTo>
                  <a:lnTo>
                    <a:pt x="163" y="88"/>
                  </a:lnTo>
                  <a:lnTo>
                    <a:pt x="128" y="92"/>
                  </a:lnTo>
                  <a:lnTo>
                    <a:pt x="97" y="88"/>
                  </a:lnTo>
                  <a:lnTo>
                    <a:pt x="82" y="82"/>
                  </a:lnTo>
                  <a:lnTo>
                    <a:pt x="85" y="65"/>
                  </a:lnTo>
                  <a:lnTo>
                    <a:pt x="121" y="59"/>
                  </a:lnTo>
                  <a:lnTo>
                    <a:pt x="159" y="44"/>
                  </a:lnTo>
                  <a:lnTo>
                    <a:pt x="197" y="27"/>
                  </a:lnTo>
                  <a:lnTo>
                    <a:pt x="233" y="0"/>
                  </a:lnTo>
                  <a:lnTo>
                    <a:pt x="139" y="40"/>
                  </a:lnTo>
                  <a:lnTo>
                    <a:pt x="93" y="52"/>
                  </a:lnTo>
                  <a:lnTo>
                    <a:pt x="54" y="44"/>
                  </a:lnTo>
                  <a:lnTo>
                    <a:pt x="51" y="25"/>
                  </a:lnTo>
                  <a:lnTo>
                    <a:pt x="48" y="12"/>
                  </a:lnTo>
                  <a:lnTo>
                    <a:pt x="46" y="6"/>
                  </a:lnTo>
                  <a:lnTo>
                    <a:pt x="46" y="6"/>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09" name="Freeform 85"/>
            <p:cNvSpPr>
              <a:spLocks/>
            </p:cNvSpPr>
            <p:nvPr/>
          </p:nvSpPr>
          <p:spPr bwMode="auto">
            <a:xfrm>
              <a:off x="575" y="2186"/>
              <a:ext cx="24" cy="59"/>
            </a:xfrm>
            <a:custGeom>
              <a:avLst/>
              <a:gdLst>
                <a:gd name="T0" fmla="*/ 32 w 46"/>
                <a:gd name="T1" fmla="*/ 0 h 117"/>
                <a:gd name="T2" fmla="*/ 32 w 46"/>
                <a:gd name="T3" fmla="*/ 62 h 117"/>
                <a:gd name="T4" fmla="*/ 23 w 46"/>
                <a:gd name="T5" fmla="*/ 90 h 117"/>
                <a:gd name="T6" fmla="*/ 0 w 46"/>
                <a:gd name="T7" fmla="*/ 117 h 117"/>
                <a:gd name="T8" fmla="*/ 35 w 46"/>
                <a:gd name="T9" fmla="*/ 96 h 117"/>
                <a:gd name="T10" fmla="*/ 46 w 46"/>
                <a:gd name="T11" fmla="*/ 117 h 117"/>
                <a:gd name="T12" fmla="*/ 46 w 46"/>
                <a:gd name="T13" fmla="*/ 31 h 117"/>
                <a:gd name="T14" fmla="*/ 32 w 46"/>
                <a:gd name="T15" fmla="*/ 0 h 117"/>
                <a:gd name="T16" fmla="*/ 32 w 46"/>
                <a:gd name="T17" fmla="*/ 0 h 117"/>
                <a:gd name="T18" fmla="*/ 32 w 46"/>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17">
                  <a:moveTo>
                    <a:pt x="32" y="0"/>
                  </a:moveTo>
                  <a:lnTo>
                    <a:pt x="32" y="62"/>
                  </a:lnTo>
                  <a:lnTo>
                    <a:pt x="23" y="90"/>
                  </a:lnTo>
                  <a:lnTo>
                    <a:pt x="0" y="117"/>
                  </a:lnTo>
                  <a:lnTo>
                    <a:pt x="35" y="96"/>
                  </a:lnTo>
                  <a:lnTo>
                    <a:pt x="46" y="117"/>
                  </a:lnTo>
                  <a:lnTo>
                    <a:pt x="46" y="31"/>
                  </a:lnTo>
                  <a:lnTo>
                    <a:pt x="32" y="0"/>
                  </a:lnTo>
                  <a:lnTo>
                    <a:pt x="32" y="0"/>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0" name="Freeform 86"/>
            <p:cNvSpPr>
              <a:spLocks/>
            </p:cNvSpPr>
            <p:nvPr/>
          </p:nvSpPr>
          <p:spPr bwMode="auto">
            <a:xfrm>
              <a:off x="442" y="2138"/>
              <a:ext cx="377" cy="467"/>
            </a:xfrm>
            <a:custGeom>
              <a:avLst/>
              <a:gdLst>
                <a:gd name="T0" fmla="*/ 355 w 755"/>
                <a:gd name="T1" fmla="*/ 39 h 934"/>
                <a:gd name="T2" fmla="*/ 375 w 755"/>
                <a:gd name="T3" fmla="*/ 121 h 934"/>
                <a:gd name="T4" fmla="*/ 391 w 755"/>
                <a:gd name="T5" fmla="*/ 217 h 934"/>
                <a:gd name="T6" fmla="*/ 417 w 755"/>
                <a:gd name="T7" fmla="*/ 356 h 934"/>
                <a:gd name="T8" fmla="*/ 423 w 755"/>
                <a:gd name="T9" fmla="*/ 468 h 934"/>
                <a:gd name="T10" fmla="*/ 387 w 755"/>
                <a:gd name="T11" fmla="*/ 535 h 934"/>
                <a:gd name="T12" fmla="*/ 349 w 755"/>
                <a:gd name="T13" fmla="*/ 553 h 934"/>
                <a:gd name="T14" fmla="*/ 256 w 755"/>
                <a:gd name="T15" fmla="*/ 532 h 934"/>
                <a:gd name="T16" fmla="*/ 54 w 755"/>
                <a:gd name="T17" fmla="*/ 443 h 934"/>
                <a:gd name="T18" fmla="*/ 34 w 755"/>
                <a:gd name="T19" fmla="*/ 453 h 934"/>
                <a:gd name="T20" fmla="*/ 205 w 755"/>
                <a:gd name="T21" fmla="*/ 514 h 934"/>
                <a:gd name="T22" fmla="*/ 313 w 755"/>
                <a:gd name="T23" fmla="*/ 583 h 934"/>
                <a:gd name="T24" fmla="*/ 243 w 755"/>
                <a:gd name="T25" fmla="*/ 742 h 934"/>
                <a:gd name="T26" fmla="*/ 313 w 755"/>
                <a:gd name="T27" fmla="*/ 608 h 934"/>
                <a:gd name="T28" fmla="*/ 394 w 755"/>
                <a:gd name="T29" fmla="*/ 621 h 934"/>
                <a:gd name="T30" fmla="*/ 394 w 755"/>
                <a:gd name="T31" fmla="*/ 721 h 934"/>
                <a:gd name="T32" fmla="*/ 410 w 755"/>
                <a:gd name="T33" fmla="*/ 872 h 934"/>
                <a:gd name="T34" fmla="*/ 423 w 755"/>
                <a:gd name="T35" fmla="*/ 934 h 934"/>
                <a:gd name="T36" fmla="*/ 492 w 755"/>
                <a:gd name="T37" fmla="*/ 919 h 934"/>
                <a:gd name="T38" fmla="*/ 531 w 755"/>
                <a:gd name="T39" fmla="*/ 888 h 934"/>
                <a:gd name="T40" fmla="*/ 511 w 755"/>
                <a:gd name="T41" fmla="*/ 768 h 934"/>
                <a:gd name="T42" fmla="*/ 434 w 755"/>
                <a:gd name="T43" fmla="*/ 645 h 934"/>
                <a:gd name="T44" fmla="*/ 410 w 755"/>
                <a:gd name="T45" fmla="*/ 591 h 934"/>
                <a:gd name="T46" fmla="*/ 426 w 755"/>
                <a:gd name="T47" fmla="*/ 573 h 934"/>
                <a:gd name="T48" fmla="*/ 519 w 755"/>
                <a:gd name="T49" fmla="*/ 637 h 934"/>
                <a:gd name="T50" fmla="*/ 476 w 755"/>
                <a:gd name="T51" fmla="*/ 577 h 934"/>
                <a:gd name="T52" fmla="*/ 437 w 755"/>
                <a:gd name="T53" fmla="*/ 513 h 934"/>
                <a:gd name="T54" fmla="*/ 444 w 755"/>
                <a:gd name="T55" fmla="*/ 423 h 934"/>
                <a:gd name="T56" fmla="*/ 495 w 755"/>
                <a:gd name="T57" fmla="*/ 443 h 934"/>
                <a:gd name="T58" fmla="*/ 581 w 755"/>
                <a:gd name="T59" fmla="*/ 560 h 934"/>
                <a:gd name="T60" fmla="*/ 639 w 755"/>
                <a:gd name="T61" fmla="*/ 696 h 934"/>
                <a:gd name="T62" fmla="*/ 659 w 755"/>
                <a:gd name="T63" fmla="*/ 796 h 934"/>
                <a:gd name="T64" fmla="*/ 604 w 755"/>
                <a:gd name="T65" fmla="*/ 861 h 934"/>
                <a:gd name="T66" fmla="*/ 546 w 755"/>
                <a:gd name="T67" fmla="*/ 888 h 934"/>
                <a:gd name="T68" fmla="*/ 647 w 755"/>
                <a:gd name="T69" fmla="*/ 844 h 934"/>
                <a:gd name="T70" fmla="*/ 751 w 755"/>
                <a:gd name="T71" fmla="*/ 783 h 934"/>
                <a:gd name="T72" fmla="*/ 724 w 755"/>
                <a:gd name="T73" fmla="*/ 679 h 934"/>
                <a:gd name="T74" fmla="*/ 655 w 755"/>
                <a:gd name="T75" fmla="*/ 518 h 934"/>
                <a:gd name="T76" fmla="*/ 584 w 755"/>
                <a:gd name="T77" fmla="*/ 430 h 934"/>
                <a:gd name="T78" fmla="*/ 659 w 755"/>
                <a:gd name="T79" fmla="*/ 296 h 934"/>
                <a:gd name="T80" fmla="*/ 675 w 755"/>
                <a:gd name="T81" fmla="*/ 170 h 934"/>
                <a:gd name="T82" fmla="*/ 635 w 755"/>
                <a:gd name="T83" fmla="*/ 158 h 934"/>
                <a:gd name="T84" fmla="*/ 604 w 755"/>
                <a:gd name="T85" fmla="*/ 278 h 934"/>
                <a:gd name="T86" fmla="*/ 508 w 755"/>
                <a:gd name="T87" fmla="*/ 241 h 934"/>
                <a:gd name="T88" fmla="*/ 430 w 755"/>
                <a:gd name="T89" fmla="*/ 171 h 934"/>
                <a:gd name="T90" fmla="*/ 515 w 755"/>
                <a:gd name="T91" fmla="*/ 131 h 934"/>
                <a:gd name="T92" fmla="*/ 616 w 755"/>
                <a:gd name="T93" fmla="*/ 152 h 934"/>
                <a:gd name="T94" fmla="*/ 515 w 755"/>
                <a:gd name="T95" fmla="*/ 111 h 934"/>
                <a:gd name="T96" fmla="*/ 403 w 755"/>
                <a:gd name="T97" fmla="*/ 179 h 934"/>
                <a:gd name="T98" fmla="*/ 387 w 755"/>
                <a:gd name="T99" fmla="*/ 94 h 934"/>
                <a:gd name="T100" fmla="*/ 359 w 755"/>
                <a:gd name="T101" fmla="*/ 14 h 934"/>
                <a:gd name="T102" fmla="*/ 345 w 755"/>
                <a:gd name="T103" fmla="*/ 2 h 934"/>
                <a:gd name="T104" fmla="*/ 326 w 755"/>
                <a:gd name="T105" fmla="*/ 4 h 934"/>
                <a:gd name="T106" fmla="*/ 326 w 755"/>
                <a:gd name="T107" fmla="*/ 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5" h="934">
                  <a:moveTo>
                    <a:pt x="326" y="4"/>
                  </a:moveTo>
                  <a:lnTo>
                    <a:pt x="355" y="39"/>
                  </a:lnTo>
                  <a:lnTo>
                    <a:pt x="371" y="73"/>
                  </a:lnTo>
                  <a:lnTo>
                    <a:pt x="375" y="121"/>
                  </a:lnTo>
                  <a:lnTo>
                    <a:pt x="378" y="169"/>
                  </a:lnTo>
                  <a:lnTo>
                    <a:pt x="391" y="217"/>
                  </a:lnTo>
                  <a:lnTo>
                    <a:pt x="404" y="278"/>
                  </a:lnTo>
                  <a:lnTo>
                    <a:pt x="417" y="356"/>
                  </a:lnTo>
                  <a:lnTo>
                    <a:pt x="423" y="412"/>
                  </a:lnTo>
                  <a:lnTo>
                    <a:pt x="423" y="468"/>
                  </a:lnTo>
                  <a:lnTo>
                    <a:pt x="414" y="511"/>
                  </a:lnTo>
                  <a:lnTo>
                    <a:pt x="387" y="535"/>
                  </a:lnTo>
                  <a:lnTo>
                    <a:pt x="364" y="549"/>
                  </a:lnTo>
                  <a:lnTo>
                    <a:pt x="349" y="553"/>
                  </a:lnTo>
                  <a:lnTo>
                    <a:pt x="317" y="549"/>
                  </a:lnTo>
                  <a:lnTo>
                    <a:pt x="256" y="532"/>
                  </a:lnTo>
                  <a:lnTo>
                    <a:pt x="155" y="485"/>
                  </a:lnTo>
                  <a:lnTo>
                    <a:pt x="54" y="443"/>
                  </a:lnTo>
                  <a:lnTo>
                    <a:pt x="0" y="436"/>
                  </a:lnTo>
                  <a:lnTo>
                    <a:pt x="34" y="453"/>
                  </a:lnTo>
                  <a:lnTo>
                    <a:pt x="120" y="481"/>
                  </a:lnTo>
                  <a:lnTo>
                    <a:pt x="205" y="514"/>
                  </a:lnTo>
                  <a:lnTo>
                    <a:pt x="270" y="549"/>
                  </a:lnTo>
                  <a:lnTo>
                    <a:pt x="313" y="583"/>
                  </a:lnTo>
                  <a:lnTo>
                    <a:pt x="274" y="648"/>
                  </a:lnTo>
                  <a:lnTo>
                    <a:pt x="243" y="742"/>
                  </a:lnTo>
                  <a:lnTo>
                    <a:pt x="286" y="658"/>
                  </a:lnTo>
                  <a:lnTo>
                    <a:pt x="313" y="608"/>
                  </a:lnTo>
                  <a:lnTo>
                    <a:pt x="359" y="633"/>
                  </a:lnTo>
                  <a:lnTo>
                    <a:pt x="394" y="621"/>
                  </a:lnTo>
                  <a:lnTo>
                    <a:pt x="364" y="641"/>
                  </a:lnTo>
                  <a:lnTo>
                    <a:pt x="394" y="721"/>
                  </a:lnTo>
                  <a:lnTo>
                    <a:pt x="407" y="802"/>
                  </a:lnTo>
                  <a:lnTo>
                    <a:pt x="410" y="872"/>
                  </a:lnTo>
                  <a:lnTo>
                    <a:pt x="407" y="923"/>
                  </a:lnTo>
                  <a:lnTo>
                    <a:pt x="423" y="934"/>
                  </a:lnTo>
                  <a:lnTo>
                    <a:pt x="450" y="934"/>
                  </a:lnTo>
                  <a:lnTo>
                    <a:pt x="492" y="919"/>
                  </a:lnTo>
                  <a:lnTo>
                    <a:pt x="515" y="905"/>
                  </a:lnTo>
                  <a:lnTo>
                    <a:pt x="531" y="888"/>
                  </a:lnTo>
                  <a:lnTo>
                    <a:pt x="531" y="842"/>
                  </a:lnTo>
                  <a:lnTo>
                    <a:pt x="511" y="768"/>
                  </a:lnTo>
                  <a:lnTo>
                    <a:pt x="476" y="696"/>
                  </a:lnTo>
                  <a:lnTo>
                    <a:pt x="434" y="645"/>
                  </a:lnTo>
                  <a:lnTo>
                    <a:pt x="403" y="615"/>
                  </a:lnTo>
                  <a:lnTo>
                    <a:pt x="410" y="591"/>
                  </a:lnTo>
                  <a:lnTo>
                    <a:pt x="407" y="566"/>
                  </a:lnTo>
                  <a:lnTo>
                    <a:pt x="426" y="573"/>
                  </a:lnTo>
                  <a:lnTo>
                    <a:pt x="479" y="604"/>
                  </a:lnTo>
                  <a:lnTo>
                    <a:pt x="519" y="637"/>
                  </a:lnTo>
                  <a:lnTo>
                    <a:pt x="508" y="612"/>
                  </a:lnTo>
                  <a:lnTo>
                    <a:pt x="476" y="577"/>
                  </a:lnTo>
                  <a:lnTo>
                    <a:pt x="418" y="545"/>
                  </a:lnTo>
                  <a:lnTo>
                    <a:pt x="437" y="513"/>
                  </a:lnTo>
                  <a:lnTo>
                    <a:pt x="441" y="465"/>
                  </a:lnTo>
                  <a:lnTo>
                    <a:pt x="444" y="423"/>
                  </a:lnTo>
                  <a:lnTo>
                    <a:pt x="446" y="400"/>
                  </a:lnTo>
                  <a:lnTo>
                    <a:pt x="495" y="443"/>
                  </a:lnTo>
                  <a:lnTo>
                    <a:pt x="538" y="502"/>
                  </a:lnTo>
                  <a:lnTo>
                    <a:pt x="581" y="560"/>
                  </a:lnTo>
                  <a:lnTo>
                    <a:pt x="612" y="621"/>
                  </a:lnTo>
                  <a:lnTo>
                    <a:pt x="639" y="696"/>
                  </a:lnTo>
                  <a:lnTo>
                    <a:pt x="655" y="762"/>
                  </a:lnTo>
                  <a:lnTo>
                    <a:pt x="659" y="796"/>
                  </a:lnTo>
                  <a:lnTo>
                    <a:pt x="639" y="834"/>
                  </a:lnTo>
                  <a:lnTo>
                    <a:pt x="604" y="861"/>
                  </a:lnTo>
                  <a:lnTo>
                    <a:pt x="570" y="880"/>
                  </a:lnTo>
                  <a:lnTo>
                    <a:pt x="546" y="888"/>
                  </a:lnTo>
                  <a:lnTo>
                    <a:pt x="604" y="876"/>
                  </a:lnTo>
                  <a:lnTo>
                    <a:pt x="647" y="844"/>
                  </a:lnTo>
                  <a:lnTo>
                    <a:pt x="679" y="810"/>
                  </a:lnTo>
                  <a:lnTo>
                    <a:pt x="751" y="783"/>
                  </a:lnTo>
                  <a:lnTo>
                    <a:pt x="755" y="748"/>
                  </a:lnTo>
                  <a:lnTo>
                    <a:pt x="724" y="679"/>
                  </a:lnTo>
                  <a:lnTo>
                    <a:pt x="686" y="594"/>
                  </a:lnTo>
                  <a:lnTo>
                    <a:pt x="655" y="518"/>
                  </a:lnTo>
                  <a:lnTo>
                    <a:pt x="612" y="460"/>
                  </a:lnTo>
                  <a:lnTo>
                    <a:pt x="584" y="430"/>
                  </a:lnTo>
                  <a:lnTo>
                    <a:pt x="619" y="358"/>
                  </a:lnTo>
                  <a:lnTo>
                    <a:pt x="659" y="296"/>
                  </a:lnTo>
                  <a:lnTo>
                    <a:pt x="632" y="248"/>
                  </a:lnTo>
                  <a:lnTo>
                    <a:pt x="675" y="170"/>
                  </a:lnTo>
                  <a:lnTo>
                    <a:pt x="663" y="158"/>
                  </a:lnTo>
                  <a:lnTo>
                    <a:pt x="635" y="158"/>
                  </a:lnTo>
                  <a:lnTo>
                    <a:pt x="659" y="174"/>
                  </a:lnTo>
                  <a:lnTo>
                    <a:pt x="604" y="278"/>
                  </a:lnTo>
                  <a:lnTo>
                    <a:pt x="554" y="267"/>
                  </a:lnTo>
                  <a:lnTo>
                    <a:pt x="508" y="241"/>
                  </a:lnTo>
                  <a:lnTo>
                    <a:pt x="457" y="209"/>
                  </a:lnTo>
                  <a:lnTo>
                    <a:pt x="430" y="171"/>
                  </a:lnTo>
                  <a:lnTo>
                    <a:pt x="484" y="111"/>
                  </a:lnTo>
                  <a:lnTo>
                    <a:pt x="515" y="131"/>
                  </a:lnTo>
                  <a:lnTo>
                    <a:pt x="623" y="163"/>
                  </a:lnTo>
                  <a:lnTo>
                    <a:pt x="616" y="152"/>
                  </a:lnTo>
                  <a:lnTo>
                    <a:pt x="562" y="133"/>
                  </a:lnTo>
                  <a:lnTo>
                    <a:pt x="515" y="111"/>
                  </a:lnTo>
                  <a:lnTo>
                    <a:pt x="488" y="87"/>
                  </a:lnTo>
                  <a:lnTo>
                    <a:pt x="403" y="179"/>
                  </a:lnTo>
                  <a:lnTo>
                    <a:pt x="398" y="137"/>
                  </a:lnTo>
                  <a:lnTo>
                    <a:pt x="387" y="94"/>
                  </a:lnTo>
                  <a:lnTo>
                    <a:pt x="378" y="48"/>
                  </a:lnTo>
                  <a:lnTo>
                    <a:pt x="359" y="14"/>
                  </a:lnTo>
                  <a:lnTo>
                    <a:pt x="353" y="7"/>
                  </a:lnTo>
                  <a:lnTo>
                    <a:pt x="345" y="2"/>
                  </a:lnTo>
                  <a:lnTo>
                    <a:pt x="334" y="0"/>
                  </a:lnTo>
                  <a:lnTo>
                    <a:pt x="326" y="4"/>
                  </a:lnTo>
                  <a:lnTo>
                    <a:pt x="326" y="4"/>
                  </a:lnTo>
                  <a:lnTo>
                    <a:pt x="32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1" name="Freeform 87"/>
            <p:cNvSpPr>
              <a:spLocks/>
            </p:cNvSpPr>
            <p:nvPr/>
          </p:nvSpPr>
          <p:spPr bwMode="auto">
            <a:xfrm>
              <a:off x="680" y="2026"/>
              <a:ext cx="114" cy="167"/>
            </a:xfrm>
            <a:custGeom>
              <a:avLst/>
              <a:gdLst>
                <a:gd name="T0" fmla="*/ 0 w 228"/>
                <a:gd name="T1" fmla="*/ 312 h 333"/>
                <a:gd name="T2" fmla="*/ 8 w 228"/>
                <a:gd name="T3" fmla="*/ 264 h 333"/>
                <a:gd name="T4" fmla="*/ 12 w 228"/>
                <a:gd name="T5" fmla="*/ 203 h 333"/>
                <a:gd name="T6" fmla="*/ 16 w 228"/>
                <a:gd name="T7" fmla="*/ 155 h 333"/>
                <a:gd name="T8" fmla="*/ 39 w 228"/>
                <a:gd name="T9" fmla="*/ 109 h 333"/>
                <a:gd name="T10" fmla="*/ 75 w 228"/>
                <a:gd name="T11" fmla="*/ 69 h 333"/>
                <a:gd name="T12" fmla="*/ 108 w 228"/>
                <a:gd name="T13" fmla="*/ 41 h 333"/>
                <a:gd name="T14" fmla="*/ 126 w 228"/>
                <a:gd name="T15" fmla="*/ 28 h 333"/>
                <a:gd name="T16" fmla="*/ 189 w 228"/>
                <a:gd name="T17" fmla="*/ 29 h 333"/>
                <a:gd name="T18" fmla="*/ 131 w 228"/>
                <a:gd name="T19" fmla="*/ 38 h 333"/>
                <a:gd name="T20" fmla="*/ 105 w 228"/>
                <a:gd name="T21" fmla="*/ 59 h 333"/>
                <a:gd name="T22" fmla="*/ 78 w 228"/>
                <a:gd name="T23" fmla="*/ 89 h 333"/>
                <a:gd name="T24" fmla="*/ 59 w 228"/>
                <a:gd name="T25" fmla="*/ 120 h 333"/>
                <a:gd name="T26" fmla="*/ 105 w 228"/>
                <a:gd name="T27" fmla="*/ 73 h 333"/>
                <a:gd name="T28" fmla="*/ 134 w 228"/>
                <a:gd name="T29" fmla="*/ 61 h 333"/>
                <a:gd name="T30" fmla="*/ 183 w 228"/>
                <a:gd name="T31" fmla="*/ 38 h 333"/>
                <a:gd name="T32" fmla="*/ 228 w 228"/>
                <a:gd name="T33" fmla="*/ 0 h 333"/>
                <a:gd name="T34" fmla="*/ 228 w 228"/>
                <a:gd name="T35" fmla="*/ 17 h 333"/>
                <a:gd name="T36" fmla="*/ 214 w 228"/>
                <a:gd name="T37" fmla="*/ 39 h 333"/>
                <a:gd name="T38" fmla="*/ 188 w 228"/>
                <a:gd name="T39" fmla="*/ 59 h 333"/>
                <a:gd name="T40" fmla="*/ 143 w 228"/>
                <a:gd name="T41" fmla="*/ 73 h 333"/>
                <a:gd name="T42" fmla="*/ 114 w 228"/>
                <a:gd name="T43" fmla="*/ 89 h 333"/>
                <a:gd name="T44" fmla="*/ 94 w 228"/>
                <a:gd name="T45" fmla="*/ 113 h 333"/>
                <a:gd name="T46" fmla="*/ 62 w 228"/>
                <a:gd name="T47" fmla="*/ 140 h 333"/>
                <a:gd name="T48" fmla="*/ 43 w 228"/>
                <a:gd name="T49" fmla="*/ 168 h 333"/>
                <a:gd name="T50" fmla="*/ 35 w 228"/>
                <a:gd name="T51" fmla="*/ 185 h 333"/>
                <a:gd name="T52" fmla="*/ 32 w 228"/>
                <a:gd name="T53" fmla="*/ 214 h 333"/>
                <a:gd name="T54" fmla="*/ 32 w 228"/>
                <a:gd name="T55" fmla="*/ 243 h 333"/>
                <a:gd name="T56" fmla="*/ 27 w 228"/>
                <a:gd name="T57" fmla="*/ 271 h 333"/>
                <a:gd name="T58" fmla="*/ 23 w 228"/>
                <a:gd name="T59" fmla="*/ 306 h 333"/>
                <a:gd name="T60" fmla="*/ 32 w 228"/>
                <a:gd name="T61" fmla="*/ 333 h 333"/>
                <a:gd name="T62" fmla="*/ 0 w 228"/>
                <a:gd name="T63" fmla="*/ 312 h 333"/>
                <a:gd name="T64" fmla="*/ 0 w 228"/>
                <a:gd name="T65" fmla="*/ 312 h 333"/>
                <a:gd name="T66" fmla="*/ 0 w 228"/>
                <a:gd name="T67" fmla="*/ 3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333">
                  <a:moveTo>
                    <a:pt x="0" y="312"/>
                  </a:moveTo>
                  <a:lnTo>
                    <a:pt x="8" y="264"/>
                  </a:lnTo>
                  <a:lnTo>
                    <a:pt x="12" y="203"/>
                  </a:lnTo>
                  <a:lnTo>
                    <a:pt x="16" y="155"/>
                  </a:lnTo>
                  <a:lnTo>
                    <a:pt x="39" y="109"/>
                  </a:lnTo>
                  <a:lnTo>
                    <a:pt x="75" y="69"/>
                  </a:lnTo>
                  <a:lnTo>
                    <a:pt x="108" y="41"/>
                  </a:lnTo>
                  <a:lnTo>
                    <a:pt x="126" y="28"/>
                  </a:lnTo>
                  <a:lnTo>
                    <a:pt x="189" y="29"/>
                  </a:lnTo>
                  <a:lnTo>
                    <a:pt x="131" y="38"/>
                  </a:lnTo>
                  <a:lnTo>
                    <a:pt x="105" y="59"/>
                  </a:lnTo>
                  <a:lnTo>
                    <a:pt x="78" y="89"/>
                  </a:lnTo>
                  <a:lnTo>
                    <a:pt x="59" y="120"/>
                  </a:lnTo>
                  <a:lnTo>
                    <a:pt x="105" y="73"/>
                  </a:lnTo>
                  <a:lnTo>
                    <a:pt x="134" y="61"/>
                  </a:lnTo>
                  <a:lnTo>
                    <a:pt x="183" y="38"/>
                  </a:lnTo>
                  <a:lnTo>
                    <a:pt x="228" y="0"/>
                  </a:lnTo>
                  <a:lnTo>
                    <a:pt x="228" y="17"/>
                  </a:lnTo>
                  <a:lnTo>
                    <a:pt x="214" y="39"/>
                  </a:lnTo>
                  <a:lnTo>
                    <a:pt x="188" y="59"/>
                  </a:lnTo>
                  <a:lnTo>
                    <a:pt x="143" y="73"/>
                  </a:lnTo>
                  <a:lnTo>
                    <a:pt x="114" y="89"/>
                  </a:lnTo>
                  <a:lnTo>
                    <a:pt x="94" y="113"/>
                  </a:lnTo>
                  <a:lnTo>
                    <a:pt x="62" y="140"/>
                  </a:lnTo>
                  <a:lnTo>
                    <a:pt x="43" y="168"/>
                  </a:lnTo>
                  <a:lnTo>
                    <a:pt x="35" y="185"/>
                  </a:lnTo>
                  <a:lnTo>
                    <a:pt x="32" y="214"/>
                  </a:lnTo>
                  <a:lnTo>
                    <a:pt x="32" y="243"/>
                  </a:lnTo>
                  <a:lnTo>
                    <a:pt x="27" y="271"/>
                  </a:lnTo>
                  <a:lnTo>
                    <a:pt x="23" y="306"/>
                  </a:lnTo>
                  <a:lnTo>
                    <a:pt x="32" y="333"/>
                  </a:lnTo>
                  <a:lnTo>
                    <a:pt x="0" y="312"/>
                  </a:lnTo>
                  <a:lnTo>
                    <a:pt x="0" y="312"/>
                  </a:lnTo>
                  <a:lnTo>
                    <a:pt x="0" y="3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2" name="Freeform 88"/>
            <p:cNvSpPr>
              <a:spLocks/>
            </p:cNvSpPr>
            <p:nvPr/>
          </p:nvSpPr>
          <p:spPr bwMode="auto">
            <a:xfrm>
              <a:off x="750" y="2036"/>
              <a:ext cx="95" cy="180"/>
            </a:xfrm>
            <a:custGeom>
              <a:avLst/>
              <a:gdLst>
                <a:gd name="T0" fmla="*/ 82 w 189"/>
                <a:gd name="T1" fmla="*/ 323 h 360"/>
                <a:gd name="T2" fmla="*/ 104 w 189"/>
                <a:gd name="T3" fmla="*/ 278 h 360"/>
                <a:gd name="T4" fmla="*/ 70 w 189"/>
                <a:gd name="T5" fmla="*/ 240 h 360"/>
                <a:gd name="T6" fmla="*/ 76 w 189"/>
                <a:gd name="T7" fmla="*/ 196 h 360"/>
                <a:gd name="T8" fmla="*/ 50 w 189"/>
                <a:gd name="T9" fmla="*/ 171 h 360"/>
                <a:gd name="T10" fmla="*/ 0 w 189"/>
                <a:gd name="T11" fmla="*/ 154 h 360"/>
                <a:gd name="T12" fmla="*/ 59 w 189"/>
                <a:gd name="T13" fmla="*/ 106 h 360"/>
                <a:gd name="T14" fmla="*/ 108 w 189"/>
                <a:gd name="T15" fmla="*/ 48 h 360"/>
                <a:gd name="T16" fmla="*/ 101 w 189"/>
                <a:gd name="T17" fmla="*/ 0 h 360"/>
                <a:gd name="T18" fmla="*/ 131 w 189"/>
                <a:gd name="T19" fmla="*/ 27 h 360"/>
                <a:gd name="T20" fmla="*/ 124 w 189"/>
                <a:gd name="T21" fmla="*/ 69 h 360"/>
                <a:gd name="T22" fmla="*/ 81 w 189"/>
                <a:gd name="T23" fmla="*/ 113 h 360"/>
                <a:gd name="T24" fmla="*/ 59 w 189"/>
                <a:gd name="T25" fmla="*/ 154 h 360"/>
                <a:gd name="T26" fmla="*/ 92 w 189"/>
                <a:gd name="T27" fmla="*/ 175 h 360"/>
                <a:gd name="T28" fmla="*/ 144 w 189"/>
                <a:gd name="T29" fmla="*/ 151 h 360"/>
                <a:gd name="T30" fmla="*/ 167 w 189"/>
                <a:gd name="T31" fmla="*/ 102 h 360"/>
                <a:gd name="T32" fmla="*/ 158 w 189"/>
                <a:gd name="T33" fmla="*/ 62 h 360"/>
                <a:gd name="T34" fmla="*/ 144 w 189"/>
                <a:gd name="T35" fmla="*/ 38 h 360"/>
                <a:gd name="T36" fmla="*/ 178 w 189"/>
                <a:gd name="T37" fmla="*/ 62 h 360"/>
                <a:gd name="T38" fmla="*/ 185 w 189"/>
                <a:gd name="T39" fmla="*/ 110 h 360"/>
                <a:gd name="T40" fmla="*/ 167 w 189"/>
                <a:gd name="T41" fmla="*/ 148 h 360"/>
                <a:gd name="T42" fmla="*/ 130 w 189"/>
                <a:gd name="T43" fmla="*/ 181 h 360"/>
                <a:gd name="T44" fmla="*/ 88 w 189"/>
                <a:gd name="T45" fmla="*/ 223 h 360"/>
                <a:gd name="T46" fmla="*/ 120 w 189"/>
                <a:gd name="T47" fmla="*/ 246 h 360"/>
                <a:gd name="T48" fmla="*/ 171 w 189"/>
                <a:gd name="T49" fmla="*/ 192 h 360"/>
                <a:gd name="T50" fmla="*/ 174 w 189"/>
                <a:gd name="T51" fmla="*/ 154 h 360"/>
                <a:gd name="T52" fmla="*/ 185 w 189"/>
                <a:gd name="T53" fmla="*/ 123 h 360"/>
                <a:gd name="T54" fmla="*/ 185 w 189"/>
                <a:gd name="T55" fmla="*/ 198 h 360"/>
                <a:gd name="T56" fmla="*/ 151 w 189"/>
                <a:gd name="T57" fmla="*/ 247 h 360"/>
                <a:gd name="T58" fmla="*/ 119 w 189"/>
                <a:gd name="T59" fmla="*/ 294 h 360"/>
                <a:gd name="T60" fmla="*/ 59 w 189"/>
                <a:gd name="T61" fmla="*/ 359 h 360"/>
                <a:gd name="T62" fmla="*/ 37 w 189"/>
                <a:gd name="T6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360">
                  <a:moveTo>
                    <a:pt x="37" y="360"/>
                  </a:moveTo>
                  <a:lnTo>
                    <a:pt x="82" y="323"/>
                  </a:lnTo>
                  <a:lnTo>
                    <a:pt x="101" y="300"/>
                  </a:lnTo>
                  <a:lnTo>
                    <a:pt x="104" y="278"/>
                  </a:lnTo>
                  <a:lnTo>
                    <a:pt x="88" y="267"/>
                  </a:lnTo>
                  <a:lnTo>
                    <a:pt x="70" y="240"/>
                  </a:lnTo>
                  <a:lnTo>
                    <a:pt x="70" y="214"/>
                  </a:lnTo>
                  <a:lnTo>
                    <a:pt x="76" y="196"/>
                  </a:lnTo>
                  <a:lnTo>
                    <a:pt x="59" y="189"/>
                  </a:lnTo>
                  <a:lnTo>
                    <a:pt x="50" y="171"/>
                  </a:lnTo>
                  <a:lnTo>
                    <a:pt x="43" y="151"/>
                  </a:lnTo>
                  <a:lnTo>
                    <a:pt x="0" y="154"/>
                  </a:lnTo>
                  <a:lnTo>
                    <a:pt x="7" y="137"/>
                  </a:lnTo>
                  <a:lnTo>
                    <a:pt x="59" y="106"/>
                  </a:lnTo>
                  <a:lnTo>
                    <a:pt x="92" y="73"/>
                  </a:lnTo>
                  <a:lnTo>
                    <a:pt x="108" y="48"/>
                  </a:lnTo>
                  <a:lnTo>
                    <a:pt x="108" y="23"/>
                  </a:lnTo>
                  <a:lnTo>
                    <a:pt x="101" y="0"/>
                  </a:lnTo>
                  <a:lnTo>
                    <a:pt x="128" y="14"/>
                  </a:lnTo>
                  <a:lnTo>
                    <a:pt x="131" y="27"/>
                  </a:lnTo>
                  <a:lnTo>
                    <a:pt x="131" y="41"/>
                  </a:lnTo>
                  <a:lnTo>
                    <a:pt x="124" y="69"/>
                  </a:lnTo>
                  <a:lnTo>
                    <a:pt x="96" y="98"/>
                  </a:lnTo>
                  <a:lnTo>
                    <a:pt x="81" y="113"/>
                  </a:lnTo>
                  <a:lnTo>
                    <a:pt x="66" y="133"/>
                  </a:lnTo>
                  <a:lnTo>
                    <a:pt x="59" y="154"/>
                  </a:lnTo>
                  <a:lnTo>
                    <a:pt x="66" y="171"/>
                  </a:lnTo>
                  <a:lnTo>
                    <a:pt x="92" y="175"/>
                  </a:lnTo>
                  <a:lnTo>
                    <a:pt x="120" y="169"/>
                  </a:lnTo>
                  <a:lnTo>
                    <a:pt x="144" y="151"/>
                  </a:lnTo>
                  <a:lnTo>
                    <a:pt x="158" y="123"/>
                  </a:lnTo>
                  <a:lnTo>
                    <a:pt x="167" y="102"/>
                  </a:lnTo>
                  <a:lnTo>
                    <a:pt x="167" y="81"/>
                  </a:lnTo>
                  <a:lnTo>
                    <a:pt x="158" y="62"/>
                  </a:lnTo>
                  <a:lnTo>
                    <a:pt x="140" y="46"/>
                  </a:lnTo>
                  <a:lnTo>
                    <a:pt x="144" y="38"/>
                  </a:lnTo>
                  <a:lnTo>
                    <a:pt x="162" y="46"/>
                  </a:lnTo>
                  <a:lnTo>
                    <a:pt x="178" y="62"/>
                  </a:lnTo>
                  <a:lnTo>
                    <a:pt x="185" y="89"/>
                  </a:lnTo>
                  <a:lnTo>
                    <a:pt x="185" y="110"/>
                  </a:lnTo>
                  <a:lnTo>
                    <a:pt x="179" y="128"/>
                  </a:lnTo>
                  <a:lnTo>
                    <a:pt x="167" y="148"/>
                  </a:lnTo>
                  <a:lnTo>
                    <a:pt x="147" y="165"/>
                  </a:lnTo>
                  <a:lnTo>
                    <a:pt x="130" y="181"/>
                  </a:lnTo>
                  <a:lnTo>
                    <a:pt x="101" y="196"/>
                  </a:lnTo>
                  <a:lnTo>
                    <a:pt x="88" y="223"/>
                  </a:lnTo>
                  <a:lnTo>
                    <a:pt x="96" y="244"/>
                  </a:lnTo>
                  <a:lnTo>
                    <a:pt x="120" y="246"/>
                  </a:lnTo>
                  <a:lnTo>
                    <a:pt x="147" y="226"/>
                  </a:lnTo>
                  <a:lnTo>
                    <a:pt x="171" y="192"/>
                  </a:lnTo>
                  <a:lnTo>
                    <a:pt x="176" y="170"/>
                  </a:lnTo>
                  <a:lnTo>
                    <a:pt x="174" y="154"/>
                  </a:lnTo>
                  <a:lnTo>
                    <a:pt x="173" y="143"/>
                  </a:lnTo>
                  <a:lnTo>
                    <a:pt x="185" y="123"/>
                  </a:lnTo>
                  <a:lnTo>
                    <a:pt x="189" y="161"/>
                  </a:lnTo>
                  <a:lnTo>
                    <a:pt x="185" y="198"/>
                  </a:lnTo>
                  <a:lnTo>
                    <a:pt x="169" y="224"/>
                  </a:lnTo>
                  <a:lnTo>
                    <a:pt x="151" y="247"/>
                  </a:lnTo>
                  <a:lnTo>
                    <a:pt x="131" y="261"/>
                  </a:lnTo>
                  <a:lnTo>
                    <a:pt x="119" y="294"/>
                  </a:lnTo>
                  <a:lnTo>
                    <a:pt x="93" y="331"/>
                  </a:lnTo>
                  <a:lnTo>
                    <a:pt x="59" y="359"/>
                  </a:lnTo>
                  <a:lnTo>
                    <a:pt x="37" y="360"/>
                  </a:lnTo>
                  <a:lnTo>
                    <a:pt x="37" y="360"/>
                  </a:lnTo>
                  <a:lnTo>
                    <a:pt x="37" y="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6" name="Freeform 92"/>
            <p:cNvSpPr>
              <a:spLocks/>
            </p:cNvSpPr>
            <p:nvPr/>
          </p:nvSpPr>
          <p:spPr bwMode="auto">
            <a:xfrm>
              <a:off x="270" y="2252"/>
              <a:ext cx="125" cy="178"/>
            </a:xfrm>
            <a:custGeom>
              <a:avLst/>
              <a:gdLst>
                <a:gd name="T0" fmla="*/ 155 w 250"/>
                <a:gd name="T1" fmla="*/ 39 h 355"/>
                <a:gd name="T2" fmla="*/ 170 w 250"/>
                <a:gd name="T3" fmla="*/ 15 h 355"/>
                <a:gd name="T4" fmla="*/ 182 w 250"/>
                <a:gd name="T5" fmla="*/ 0 h 355"/>
                <a:gd name="T6" fmla="*/ 128 w 250"/>
                <a:gd name="T7" fmla="*/ 36 h 355"/>
                <a:gd name="T8" fmla="*/ 46 w 250"/>
                <a:gd name="T9" fmla="*/ 43 h 355"/>
                <a:gd name="T10" fmla="*/ 4 w 250"/>
                <a:gd name="T11" fmla="*/ 95 h 355"/>
                <a:gd name="T12" fmla="*/ 4 w 250"/>
                <a:gd name="T13" fmla="*/ 194 h 355"/>
                <a:gd name="T14" fmla="*/ 26 w 250"/>
                <a:gd name="T15" fmla="*/ 279 h 355"/>
                <a:gd name="T16" fmla="*/ 89 w 250"/>
                <a:gd name="T17" fmla="*/ 345 h 355"/>
                <a:gd name="T18" fmla="*/ 174 w 250"/>
                <a:gd name="T19" fmla="*/ 355 h 355"/>
                <a:gd name="T20" fmla="*/ 240 w 250"/>
                <a:gd name="T21" fmla="*/ 325 h 355"/>
                <a:gd name="T22" fmla="*/ 213 w 250"/>
                <a:gd name="T23" fmla="*/ 321 h 355"/>
                <a:gd name="T24" fmla="*/ 132 w 250"/>
                <a:gd name="T25" fmla="*/ 325 h 355"/>
                <a:gd name="T26" fmla="*/ 73 w 250"/>
                <a:gd name="T27" fmla="*/ 304 h 355"/>
                <a:gd name="T28" fmla="*/ 23 w 250"/>
                <a:gd name="T29" fmla="*/ 246 h 355"/>
                <a:gd name="T30" fmla="*/ 8 w 250"/>
                <a:gd name="T31" fmla="*/ 173 h 355"/>
                <a:gd name="T32" fmla="*/ 11 w 250"/>
                <a:gd name="T33" fmla="*/ 98 h 355"/>
                <a:gd name="T34" fmla="*/ 53 w 250"/>
                <a:gd name="T35" fmla="*/ 53 h 355"/>
                <a:gd name="T36" fmla="*/ 125 w 250"/>
                <a:gd name="T37" fmla="*/ 50 h 355"/>
                <a:gd name="T38" fmla="*/ 170 w 250"/>
                <a:gd name="T39" fmla="*/ 81 h 355"/>
                <a:gd name="T40" fmla="*/ 93 w 250"/>
                <a:gd name="T41" fmla="*/ 95 h 355"/>
                <a:gd name="T42" fmla="*/ 62 w 250"/>
                <a:gd name="T43" fmla="*/ 133 h 355"/>
                <a:gd name="T44" fmla="*/ 101 w 250"/>
                <a:gd name="T45" fmla="*/ 112 h 355"/>
                <a:gd name="T46" fmla="*/ 174 w 250"/>
                <a:gd name="T47" fmla="*/ 102 h 355"/>
                <a:gd name="T48" fmla="*/ 177 w 250"/>
                <a:gd name="T49" fmla="*/ 133 h 355"/>
                <a:gd name="T50" fmla="*/ 136 w 250"/>
                <a:gd name="T51" fmla="*/ 177 h 355"/>
                <a:gd name="T52" fmla="*/ 154 w 250"/>
                <a:gd name="T53" fmla="*/ 181 h 355"/>
                <a:gd name="T54" fmla="*/ 182 w 250"/>
                <a:gd name="T55" fmla="*/ 147 h 355"/>
                <a:gd name="T56" fmla="*/ 213 w 250"/>
                <a:gd name="T57" fmla="*/ 152 h 355"/>
                <a:gd name="T58" fmla="*/ 245 w 250"/>
                <a:gd name="T59" fmla="*/ 163 h 355"/>
                <a:gd name="T60" fmla="*/ 221 w 250"/>
                <a:gd name="T61" fmla="*/ 119 h 355"/>
                <a:gd name="T62" fmla="*/ 189 w 250"/>
                <a:gd name="T63" fmla="*/ 71 h 355"/>
                <a:gd name="T64" fmla="*/ 173 w 250"/>
                <a:gd name="T65" fmla="*/ 5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55">
                  <a:moveTo>
                    <a:pt x="173" y="53"/>
                  </a:moveTo>
                  <a:lnTo>
                    <a:pt x="155" y="39"/>
                  </a:lnTo>
                  <a:lnTo>
                    <a:pt x="160" y="23"/>
                  </a:lnTo>
                  <a:lnTo>
                    <a:pt x="170" y="15"/>
                  </a:lnTo>
                  <a:lnTo>
                    <a:pt x="203" y="1"/>
                  </a:lnTo>
                  <a:lnTo>
                    <a:pt x="182" y="0"/>
                  </a:lnTo>
                  <a:lnTo>
                    <a:pt x="150" y="10"/>
                  </a:lnTo>
                  <a:lnTo>
                    <a:pt x="128" y="36"/>
                  </a:lnTo>
                  <a:lnTo>
                    <a:pt x="73" y="39"/>
                  </a:lnTo>
                  <a:lnTo>
                    <a:pt x="46" y="43"/>
                  </a:lnTo>
                  <a:lnTo>
                    <a:pt x="16" y="60"/>
                  </a:lnTo>
                  <a:lnTo>
                    <a:pt x="4" y="95"/>
                  </a:lnTo>
                  <a:lnTo>
                    <a:pt x="0" y="144"/>
                  </a:lnTo>
                  <a:lnTo>
                    <a:pt x="4" y="194"/>
                  </a:lnTo>
                  <a:lnTo>
                    <a:pt x="11" y="236"/>
                  </a:lnTo>
                  <a:lnTo>
                    <a:pt x="26" y="279"/>
                  </a:lnTo>
                  <a:lnTo>
                    <a:pt x="46" y="317"/>
                  </a:lnTo>
                  <a:lnTo>
                    <a:pt x="89" y="345"/>
                  </a:lnTo>
                  <a:lnTo>
                    <a:pt x="132" y="355"/>
                  </a:lnTo>
                  <a:lnTo>
                    <a:pt x="174" y="355"/>
                  </a:lnTo>
                  <a:lnTo>
                    <a:pt x="216" y="342"/>
                  </a:lnTo>
                  <a:lnTo>
                    <a:pt x="240" y="325"/>
                  </a:lnTo>
                  <a:lnTo>
                    <a:pt x="250" y="298"/>
                  </a:lnTo>
                  <a:lnTo>
                    <a:pt x="213" y="321"/>
                  </a:lnTo>
                  <a:lnTo>
                    <a:pt x="174" y="332"/>
                  </a:lnTo>
                  <a:lnTo>
                    <a:pt x="132" y="325"/>
                  </a:lnTo>
                  <a:lnTo>
                    <a:pt x="101" y="317"/>
                  </a:lnTo>
                  <a:lnTo>
                    <a:pt x="73" y="304"/>
                  </a:lnTo>
                  <a:lnTo>
                    <a:pt x="46" y="279"/>
                  </a:lnTo>
                  <a:lnTo>
                    <a:pt x="23" y="246"/>
                  </a:lnTo>
                  <a:lnTo>
                    <a:pt x="11" y="215"/>
                  </a:lnTo>
                  <a:lnTo>
                    <a:pt x="8" y="173"/>
                  </a:lnTo>
                  <a:lnTo>
                    <a:pt x="8" y="133"/>
                  </a:lnTo>
                  <a:lnTo>
                    <a:pt x="11" y="98"/>
                  </a:lnTo>
                  <a:lnTo>
                    <a:pt x="26" y="71"/>
                  </a:lnTo>
                  <a:lnTo>
                    <a:pt x="53" y="53"/>
                  </a:lnTo>
                  <a:lnTo>
                    <a:pt x="93" y="50"/>
                  </a:lnTo>
                  <a:lnTo>
                    <a:pt x="125" y="50"/>
                  </a:lnTo>
                  <a:lnTo>
                    <a:pt x="150" y="57"/>
                  </a:lnTo>
                  <a:lnTo>
                    <a:pt x="170" y="81"/>
                  </a:lnTo>
                  <a:lnTo>
                    <a:pt x="128" y="85"/>
                  </a:lnTo>
                  <a:lnTo>
                    <a:pt x="93" y="95"/>
                  </a:lnTo>
                  <a:lnTo>
                    <a:pt x="69" y="116"/>
                  </a:lnTo>
                  <a:lnTo>
                    <a:pt x="62" y="133"/>
                  </a:lnTo>
                  <a:lnTo>
                    <a:pt x="82" y="123"/>
                  </a:lnTo>
                  <a:lnTo>
                    <a:pt x="101" y="112"/>
                  </a:lnTo>
                  <a:lnTo>
                    <a:pt x="138" y="102"/>
                  </a:lnTo>
                  <a:lnTo>
                    <a:pt x="174" y="102"/>
                  </a:lnTo>
                  <a:lnTo>
                    <a:pt x="186" y="116"/>
                  </a:lnTo>
                  <a:lnTo>
                    <a:pt x="177" y="133"/>
                  </a:lnTo>
                  <a:lnTo>
                    <a:pt x="150" y="152"/>
                  </a:lnTo>
                  <a:lnTo>
                    <a:pt x="136" y="177"/>
                  </a:lnTo>
                  <a:lnTo>
                    <a:pt x="138" y="194"/>
                  </a:lnTo>
                  <a:lnTo>
                    <a:pt x="154" y="181"/>
                  </a:lnTo>
                  <a:lnTo>
                    <a:pt x="163" y="163"/>
                  </a:lnTo>
                  <a:lnTo>
                    <a:pt x="182" y="147"/>
                  </a:lnTo>
                  <a:lnTo>
                    <a:pt x="202" y="140"/>
                  </a:lnTo>
                  <a:lnTo>
                    <a:pt x="213" y="152"/>
                  </a:lnTo>
                  <a:lnTo>
                    <a:pt x="229" y="160"/>
                  </a:lnTo>
                  <a:lnTo>
                    <a:pt x="245" y="163"/>
                  </a:lnTo>
                  <a:lnTo>
                    <a:pt x="233" y="144"/>
                  </a:lnTo>
                  <a:lnTo>
                    <a:pt x="221" y="119"/>
                  </a:lnTo>
                  <a:lnTo>
                    <a:pt x="203" y="92"/>
                  </a:lnTo>
                  <a:lnTo>
                    <a:pt x="189" y="71"/>
                  </a:lnTo>
                  <a:lnTo>
                    <a:pt x="173" y="53"/>
                  </a:lnTo>
                  <a:lnTo>
                    <a:pt x="173" y="53"/>
                  </a:lnTo>
                  <a:lnTo>
                    <a:pt x="17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7" name="Freeform 93"/>
            <p:cNvSpPr>
              <a:spLocks/>
            </p:cNvSpPr>
            <p:nvPr/>
          </p:nvSpPr>
          <p:spPr bwMode="auto">
            <a:xfrm>
              <a:off x="374" y="2252"/>
              <a:ext cx="64" cy="171"/>
            </a:xfrm>
            <a:custGeom>
              <a:avLst/>
              <a:gdLst>
                <a:gd name="T0" fmla="*/ 10 w 128"/>
                <a:gd name="T1" fmla="*/ 15 h 342"/>
                <a:gd name="T2" fmla="*/ 36 w 128"/>
                <a:gd name="T3" fmla="*/ 47 h 342"/>
                <a:gd name="T4" fmla="*/ 53 w 128"/>
                <a:gd name="T5" fmla="*/ 92 h 342"/>
                <a:gd name="T6" fmla="*/ 53 w 128"/>
                <a:gd name="T7" fmla="*/ 130 h 342"/>
                <a:gd name="T8" fmla="*/ 42 w 128"/>
                <a:gd name="T9" fmla="*/ 152 h 342"/>
                <a:gd name="T10" fmla="*/ 20 w 128"/>
                <a:gd name="T11" fmla="*/ 163 h 342"/>
                <a:gd name="T12" fmla="*/ 58 w 128"/>
                <a:gd name="T13" fmla="*/ 160 h 342"/>
                <a:gd name="T14" fmla="*/ 73 w 128"/>
                <a:gd name="T15" fmla="*/ 144 h 342"/>
                <a:gd name="T16" fmla="*/ 98 w 128"/>
                <a:gd name="T17" fmla="*/ 147 h 342"/>
                <a:gd name="T18" fmla="*/ 105 w 128"/>
                <a:gd name="T19" fmla="*/ 170 h 342"/>
                <a:gd name="T20" fmla="*/ 98 w 128"/>
                <a:gd name="T21" fmla="*/ 204 h 342"/>
                <a:gd name="T22" fmla="*/ 78 w 128"/>
                <a:gd name="T23" fmla="*/ 242 h 342"/>
                <a:gd name="T24" fmla="*/ 58 w 128"/>
                <a:gd name="T25" fmla="*/ 274 h 342"/>
                <a:gd name="T26" fmla="*/ 36 w 128"/>
                <a:gd name="T27" fmla="*/ 298 h 342"/>
                <a:gd name="T28" fmla="*/ 0 w 128"/>
                <a:gd name="T29" fmla="*/ 342 h 342"/>
                <a:gd name="T30" fmla="*/ 53 w 128"/>
                <a:gd name="T31" fmla="*/ 311 h 342"/>
                <a:gd name="T32" fmla="*/ 89 w 128"/>
                <a:gd name="T33" fmla="*/ 267 h 342"/>
                <a:gd name="T34" fmla="*/ 128 w 128"/>
                <a:gd name="T35" fmla="*/ 191 h 342"/>
                <a:gd name="T36" fmla="*/ 126 w 128"/>
                <a:gd name="T37" fmla="*/ 141 h 342"/>
                <a:gd name="T38" fmla="*/ 85 w 128"/>
                <a:gd name="T39" fmla="*/ 107 h 342"/>
                <a:gd name="T40" fmla="*/ 82 w 128"/>
                <a:gd name="T41" fmla="*/ 88 h 342"/>
                <a:gd name="T42" fmla="*/ 59 w 128"/>
                <a:gd name="T43" fmla="*/ 44 h 342"/>
                <a:gd name="T44" fmla="*/ 34 w 128"/>
                <a:gd name="T45" fmla="*/ 15 h 342"/>
                <a:gd name="T46" fmla="*/ 4 w 128"/>
                <a:gd name="T47" fmla="*/ 0 h 342"/>
                <a:gd name="T48" fmla="*/ 10 w 128"/>
                <a:gd name="T49" fmla="*/ 15 h 342"/>
                <a:gd name="T50" fmla="*/ 10 w 128"/>
                <a:gd name="T51" fmla="*/ 15 h 342"/>
                <a:gd name="T52" fmla="*/ 10 w 128"/>
                <a:gd name="T53" fmla="*/ 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342">
                  <a:moveTo>
                    <a:pt x="10" y="15"/>
                  </a:moveTo>
                  <a:lnTo>
                    <a:pt x="36" y="47"/>
                  </a:lnTo>
                  <a:lnTo>
                    <a:pt x="53" y="92"/>
                  </a:lnTo>
                  <a:lnTo>
                    <a:pt x="53" y="130"/>
                  </a:lnTo>
                  <a:lnTo>
                    <a:pt x="42" y="152"/>
                  </a:lnTo>
                  <a:lnTo>
                    <a:pt x="20" y="163"/>
                  </a:lnTo>
                  <a:lnTo>
                    <a:pt x="58" y="160"/>
                  </a:lnTo>
                  <a:lnTo>
                    <a:pt x="73" y="144"/>
                  </a:lnTo>
                  <a:lnTo>
                    <a:pt x="98" y="147"/>
                  </a:lnTo>
                  <a:lnTo>
                    <a:pt x="105" y="170"/>
                  </a:lnTo>
                  <a:lnTo>
                    <a:pt x="98" y="204"/>
                  </a:lnTo>
                  <a:lnTo>
                    <a:pt x="78" y="242"/>
                  </a:lnTo>
                  <a:lnTo>
                    <a:pt x="58" y="274"/>
                  </a:lnTo>
                  <a:lnTo>
                    <a:pt x="36" y="298"/>
                  </a:lnTo>
                  <a:lnTo>
                    <a:pt x="0" y="342"/>
                  </a:lnTo>
                  <a:lnTo>
                    <a:pt x="53" y="311"/>
                  </a:lnTo>
                  <a:lnTo>
                    <a:pt x="89" y="267"/>
                  </a:lnTo>
                  <a:lnTo>
                    <a:pt x="128" y="191"/>
                  </a:lnTo>
                  <a:lnTo>
                    <a:pt x="126" y="141"/>
                  </a:lnTo>
                  <a:lnTo>
                    <a:pt x="85" y="107"/>
                  </a:lnTo>
                  <a:lnTo>
                    <a:pt x="82" y="88"/>
                  </a:lnTo>
                  <a:lnTo>
                    <a:pt x="59" y="44"/>
                  </a:lnTo>
                  <a:lnTo>
                    <a:pt x="34" y="15"/>
                  </a:lnTo>
                  <a:lnTo>
                    <a:pt x="4" y="0"/>
                  </a:lnTo>
                  <a:lnTo>
                    <a:pt x="10" y="15"/>
                  </a:lnTo>
                  <a:lnTo>
                    <a:pt x="10" y="15"/>
                  </a:lnTo>
                  <a:lnTo>
                    <a:pt x="1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8" name="Freeform 94"/>
            <p:cNvSpPr>
              <a:spLocks/>
            </p:cNvSpPr>
            <p:nvPr/>
          </p:nvSpPr>
          <p:spPr bwMode="auto">
            <a:xfrm>
              <a:off x="378" y="2330"/>
              <a:ext cx="23" cy="28"/>
            </a:xfrm>
            <a:custGeom>
              <a:avLst/>
              <a:gdLst>
                <a:gd name="T0" fmla="*/ 45 w 45"/>
                <a:gd name="T1" fmla="*/ 0 h 55"/>
                <a:gd name="T2" fmla="*/ 0 w 45"/>
                <a:gd name="T3" fmla="*/ 55 h 55"/>
                <a:gd name="T4" fmla="*/ 22 w 45"/>
                <a:gd name="T5" fmla="*/ 5 h 55"/>
                <a:gd name="T6" fmla="*/ 45 w 45"/>
                <a:gd name="T7" fmla="*/ 0 h 55"/>
                <a:gd name="T8" fmla="*/ 45 w 45"/>
                <a:gd name="T9" fmla="*/ 0 h 55"/>
                <a:gd name="T10" fmla="*/ 45 w 45"/>
                <a:gd name="T11" fmla="*/ 0 h 55"/>
              </a:gdLst>
              <a:ahLst/>
              <a:cxnLst>
                <a:cxn ang="0">
                  <a:pos x="T0" y="T1"/>
                </a:cxn>
                <a:cxn ang="0">
                  <a:pos x="T2" y="T3"/>
                </a:cxn>
                <a:cxn ang="0">
                  <a:pos x="T4" y="T5"/>
                </a:cxn>
                <a:cxn ang="0">
                  <a:pos x="T6" y="T7"/>
                </a:cxn>
                <a:cxn ang="0">
                  <a:pos x="T8" y="T9"/>
                </a:cxn>
                <a:cxn ang="0">
                  <a:pos x="T10" y="T11"/>
                </a:cxn>
              </a:cxnLst>
              <a:rect l="0" t="0" r="r" b="b"/>
              <a:pathLst>
                <a:path w="45" h="55">
                  <a:moveTo>
                    <a:pt x="45" y="0"/>
                  </a:moveTo>
                  <a:lnTo>
                    <a:pt x="0" y="55"/>
                  </a:lnTo>
                  <a:lnTo>
                    <a:pt x="22" y="5"/>
                  </a:lnTo>
                  <a:lnTo>
                    <a:pt x="45" y="0"/>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19" name="Freeform 95"/>
            <p:cNvSpPr>
              <a:spLocks/>
            </p:cNvSpPr>
            <p:nvPr/>
          </p:nvSpPr>
          <p:spPr bwMode="auto">
            <a:xfrm>
              <a:off x="138" y="2103"/>
              <a:ext cx="155" cy="178"/>
            </a:xfrm>
            <a:custGeom>
              <a:avLst/>
              <a:gdLst>
                <a:gd name="T0" fmla="*/ 311 w 311"/>
                <a:gd name="T1" fmla="*/ 346 h 357"/>
                <a:gd name="T2" fmla="*/ 235 w 311"/>
                <a:gd name="T3" fmla="*/ 303 h 357"/>
                <a:gd name="T4" fmla="*/ 172 w 311"/>
                <a:gd name="T5" fmla="*/ 265 h 357"/>
                <a:gd name="T6" fmla="*/ 138 w 311"/>
                <a:gd name="T7" fmla="*/ 238 h 357"/>
                <a:gd name="T8" fmla="*/ 127 w 311"/>
                <a:gd name="T9" fmla="*/ 217 h 357"/>
                <a:gd name="T10" fmla="*/ 138 w 311"/>
                <a:gd name="T11" fmla="*/ 196 h 357"/>
                <a:gd name="T12" fmla="*/ 181 w 311"/>
                <a:gd name="T13" fmla="*/ 184 h 357"/>
                <a:gd name="T14" fmla="*/ 208 w 311"/>
                <a:gd name="T15" fmla="*/ 163 h 357"/>
                <a:gd name="T16" fmla="*/ 221 w 311"/>
                <a:gd name="T17" fmla="*/ 107 h 357"/>
                <a:gd name="T18" fmla="*/ 215 w 311"/>
                <a:gd name="T19" fmla="*/ 63 h 357"/>
                <a:gd name="T20" fmla="*/ 192 w 311"/>
                <a:gd name="T21" fmla="*/ 32 h 357"/>
                <a:gd name="T22" fmla="*/ 157 w 311"/>
                <a:gd name="T23" fmla="*/ 8 h 357"/>
                <a:gd name="T24" fmla="*/ 119 w 311"/>
                <a:gd name="T25" fmla="*/ 2 h 357"/>
                <a:gd name="T26" fmla="*/ 81 w 311"/>
                <a:gd name="T27" fmla="*/ 0 h 357"/>
                <a:gd name="T28" fmla="*/ 44 w 311"/>
                <a:gd name="T29" fmla="*/ 13 h 357"/>
                <a:gd name="T30" fmla="*/ 22 w 311"/>
                <a:gd name="T31" fmla="*/ 32 h 357"/>
                <a:gd name="T32" fmla="*/ 10 w 311"/>
                <a:gd name="T33" fmla="*/ 53 h 357"/>
                <a:gd name="T34" fmla="*/ 0 w 311"/>
                <a:gd name="T35" fmla="*/ 136 h 357"/>
                <a:gd name="T36" fmla="*/ 9 w 311"/>
                <a:gd name="T37" fmla="*/ 152 h 357"/>
                <a:gd name="T38" fmla="*/ 26 w 311"/>
                <a:gd name="T39" fmla="*/ 175 h 357"/>
                <a:gd name="T40" fmla="*/ 22 w 311"/>
                <a:gd name="T41" fmla="*/ 207 h 357"/>
                <a:gd name="T42" fmla="*/ 42 w 311"/>
                <a:gd name="T43" fmla="*/ 209 h 357"/>
                <a:gd name="T44" fmla="*/ 46 w 311"/>
                <a:gd name="T45" fmla="*/ 187 h 357"/>
                <a:gd name="T46" fmla="*/ 63 w 311"/>
                <a:gd name="T47" fmla="*/ 181 h 357"/>
                <a:gd name="T48" fmla="*/ 21 w 311"/>
                <a:gd name="T49" fmla="*/ 153 h 357"/>
                <a:gd name="T50" fmla="*/ 15 w 311"/>
                <a:gd name="T51" fmla="*/ 125 h 357"/>
                <a:gd name="T52" fmla="*/ 22 w 311"/>
                <a:gd name="T53" fmla="*/ 67 h 357"/>
                <a:gd name="T54" fmla="*/ 42 w 311"/>
                <a:gd name="T55" fmla="*/ 104 h 357"/>
                <a:gd name="T56" fmla="*/ 80 w 311"/>
                <a:gd name="T57" fmla="*/ 128 h 357"/>
                <a:gd name="T58" fmla="*/ 123 w 311"/>
                <a:gd name="T59" fmla="*/ 142 h 357"/>
                <a:gd name="T60" fmla="*/ 162 w 311"/>
                <a:gd name="T61" fmla="*/ 132 h 357"/>
                <a:gd name="T62" fmla="*/ 114 w 311"/>
                <a:gd name="T63" fmla="*/ 121 h 357"/>
                <a:gd name="T64" fmla="*/ 71 w 311"/>
                <a:gd name="T65" fmla="*/ 100 h 357"/>
                <a:gd name="T66" fmla="*/ 47 w 311"/>
                <a:gd name="T67" fmla="*/ 77 h 357"/>
                <a:gd name="T68" fmla="*/ 38 w 311"/>
                <a:gd name="T69" fmla="*/ 47 h 357"/>
                <a:gd name="T70" fmla="*/ 53 w 311"/>
                <a:gd name="T71" fmla="*/ 25 h 357"/>
                <a:gd name="T72" fmla="*/ 90 w 311"/>
                <a:gd name="T73" fmla="*/ 11 h 357"/>
                <a:gd name="T74" fmla="*/ 138 w 311"/>
                <a:gd name="T75" fmla="*/ 15 h 357"/>
                <a:gd name="T76" fmla="*/ 177 w 311"/>
                <a:gd name="T77" fmla="*/ 36 h 357"/>
                <a:gd name="T78" fmla="*/ 199 w 311"/>
                <a:gd name="T79" fmla="*/ 67 h 357"/>
                <a:gd name="T80" fmla="*/ 204 w 311"/>
                <a:gd name="T81" fmla="*/ 97 h 357"/>
                <a:gd name="T82" fmla="*/ 192 w 311"/>
                <a:gd name="T83" fmla="*/ 132 h 357"/>
                <a:gd name="T84" fmla="*/ 156 w 311"/>
                <a:gd name="T85" fmla="*/ 148 h 357"/>
                <a:gd name="T86" fmla="*/ 107 w 311"/>
                <a:gd name="T87" fmla="*/ 149 h 357"/>
                <a:gd name="T88" fmla="*/ 91 w 311"/>
                <a:gd name="T89" fmla="*/ 180 h 357"/>
                <a:gd name="T90" fmla="*/ 111 w 311"/>
                <a:gd name="T91" fmla="*/ 200 h 357"/>
                <a:gd name="T92" fmla="*/ 95 w 311"/>
                <a:gd name="T93" fmla="*/ 238 h 357"/>
                <a:gd name="T94" fmla="*/ 287 w 311"/>
                <a:gd name="T95" fmla="*/ 357 h 357"/>
                <a:gd name="T96" fmla="*/ 311 w 311"/>
                <a:gd name="T97" fmla="*/ 346 h 357"/>
                <a:gd name="T98" fmla="*/ 311 w 311"/>
                <a:gd name="T99" fmla="*/ 346 h 357"/>
                <a:gd name="T100" fmla="*/ 311 w 311"/>
                <a:gd name="T101" fmla="*/ 3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357">
                  <a:moveTo>
                    <a:pt x="311" y="346"/>
                  </a:moveTo>
                  <a:lnTo>
                    <a:pt x="235" y="303"/>
                  </a:lnTo>
                  <a:lnTo>
                    <a:pt x="172" y="265"/>
                  </a:lnTo>
                  <a:lnTo>
                    <a:pt x="138" y="238"/>
                  </a:lnTo>
                  <a:lnTo>
                    <a:pt x="127" y="217"/>
                  </a:lnTo>
                  <a:lnTo>
                    <a:pt x="138" y="196"/>
                  </a:lnTo>
                  <a:lnTo>
                    <a:pt x="181" y="184"/>
                  </a:lnTo>
                  <a:lnTo>
                    <a:pt x="208" y="163"/>
                  </a:lnTo>
                  <a:lnTo>
                    <a:pt x="221" y="107"/>
                  </a:lnTo>
                  <a:lnTo>
                    <a:pt x="215" y="63"/>
                  </a:lnTo>
                  <a:lnTo>
                    <a:pt x="192" y="32"/>
                  </a:lnTo>
                  <a:lnTo>
                    <a:pt x="157" y="8"/>
                  </a:lnTo>
                  <a:lnTo>
                    <a:pt x="119" y="2"/>
                  </a:lnTo>
                  <a:lnTo>
                    <a:pt x="81" y="0"/>
                  </a:lnTo>
                  <a:lnTo>
                    <a:pt x="44" y="13"/>
                  </a:lnTo>
                  <a:lnTo>
                    <a:pt x="22" y="32"/>
                  </a:lnTo>
                  <a:lnTo>
                    <a:pt x="10" y="53"/>
                  </a:lnTo>
                  <a:lnTo>
                    <a:pt x="0" y="136"/>
                  </a:lnTo>
                  <a:lnTo>
                    <a:pt x="9" y="152"/>
                  </a:lnTo>
                  <a:lnTo>
                    <a:pt x="26" y="175"/>
                  </a:lnTo>
                  <a:lnTo>
                    <a:pt x="22" y="207"/>
                  </a:lnTo>
                  <a:lnTo>
                    <a:pt x="42" y="209"/>
                  </a:lnTo>
                  <a:lnTo>
                    <a:pt x="46" y="187"/>
                  </a:lnTo>
                  <a:lnTo>
                    <a:pt x="63" y="181"/>
                  </a:lnTo>
                  <a:lnTo>
                    <a:pt x="21" y="153"/>
                  </a:lnTo>
                  <a:lnTo>
                    <a:pt x="15" y="125"/>
                  </a:lnTo>
                  <a:lnTo>
                    <a:pt x="22" y="67"/>
                  </a:lnTo>
                  <a:lnTo>
                    <a:pt x="42" y="104"/>
                  </a:lnTo>
                  <a:lnTo>
                    <a:pt x="80" y="128"/>
                  </a:lnTo>
                  <a:lnTo>
                    <a:pt x="123" y="142"/>
                  </a:lnTo>
                  <a:lnTo>
                    <a:pt x="162" y="132"/>
                  </a:lnTo>
                  <a:lnTo>
                    <a:pt x="114" y="121"/>
                  </a:lnTo>
                  <a:lnTo>
                    <a:pt x="71" y="100"/>
                  </a:lnTo>
                  <a:lnTo>
                    <a:pt x="47" y="77"/>
                  </a:lnTo>
                  <a:lnTo>
                    <a:pt x="38" y="47"/>
                  </a:lnTo>
                  <a:lnTo>
                    <a:pt x="53" y="25"/>
                  </a:lnTo>
                  <a:lnTo>
                    <a:pt x="90" y="11"/>
                  </a:lnTo>
                  <a:lnTo>
                    <a:pt x="138" y="15"/>
                  </a:lnTo>
                  <a:lnTo>
                    <a:pt x="177" y="36"/>
                  </a:lnTo>
                  <a:lnTo>
                    <a:pt x="199" y="67"/>
                  </a:lnTo>
                  <a:lnTo>
                    <a:pt x="204" y="97"/>
                  </a:lnTo>
                  <a:lnTo>
                    <a:pt x="192" y="132"/>
                  </a:lnTo>
                  <a:lnTo>
                    <a:pt x="156" y="148"/>
                  </a:lnTo>
                  <a:lnTo>
                    <a:pt x="107" y="149"/>
                  </a:lnTo>
                  <a:lnTo>
                    <a:pt x="91" y="180"/>
                  </a:lnTo>
                  <a:lnTo>
                    <a:pt x="111" y="200"/>
                  </a:lnTo>
                  <a:lnTo>
                    <a:pt x="95" y="238"/>
                  </a:lnTo>
                  <a:lnTo>
                    <a:pt x="287" y="357"/>
                  </a:lnTo>
                  <a:lnTo>
                    <a:pt x="311" y="346"/>
                  </a:lnTo>
                  <a:lnTo>
                    <a:pt x="311" y="346"/>
                  </a:lnTo>
                  <a:lnTo>
                    <a:pt x="311"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0" name="Freeform 96"/>
            <p:cNvSpPr>
              <a:spLocks/>
            </p:cNvSpPr>
            <p:nvPr/>
          </p:nvSpPr>
          <p:spPr bwMode="auto">
            <a:xfrm>
              <a:off x="116" y="2191"/>
              <a:ext cx="36" cy="58"/>
            </a:xfrm>
            <a:custGeom>
              <a:avLst/>
              <a:gdLst>
                <a:gd name="T0" fmla="*/ 71 w 73"/>
                <a:gd name="T1" fmla="*/ 0 h 116"/>
                <a:gd name="T2" fmla="*/ 38 w 73"/>
                <a:gd name="T3" fmla="*/ 0 h 116"/>
                <a:gd name="T4" fmla="*/ 6 w 73"/>
                <a:gd name="T5" fmla="*/ 17 h 116"/>
                <a:gd name="T6" fmla="*/ 0 w 73"/>
                <a:gd name="T7" fmla="*/ 44 h 116"/>
                <a:gd name="T8" fmla="*/ 2 w 73"/>
                <a:gd name="T9" fmla="*/ 73 h 116"/>
                <a:gd name="T10" fmla="*/ 18 w 73"/>
                <a:gd name="T11" fmla="*/ 97 h 116"/>
                <a:gd name="T12" fmla="*/ 54 w 73"/>
                <a:gd name="T13" fmla="*/ 116 h 116"/>
                <a:gd name="T14" fmla="*/ 25 w 73"/>
                <a:gd name="T15" fmla="*/ 81 h 116"/>
                <a:gd name="T16" fmla="*/ 20 w 73"/>
                <a:gd name="T17" fmla="*/ 48 h 116"/>
                <a:gd name="T18" fmla="*/ 33 w 73"/>
                <a:gd name="T19" fmla="*/ 24 h 116"/>
                <a:gd name="T20" fmla="*/ 73 w 73"/>
                <a:gd name="T21" fmla="*/ 20 h 116"/>
                <a:gd name="T22" fmla="*/ 71 w 73"/>
                <a:gd name="T23" fmla="*/ 0 h 116"/>
                <a:gd name="T24" fmla="*/ 71 w 73"/>
                <a:gd name="T25" fmla="*/ 0 h 116"/>
                <a:gd name="T26" fmla="*/ 71 w 73"/>
                <a:gd name="T2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116">
                  <a:moveTo>
                    <a:pt x="71" y="0"/>
                  </a:moveTo>
                  <a:lnTo>
                    <a:pt x="38" y="0"/>
                  </a:lnTo>
                  <a:lnTo>
                    <a:pt x="6" y="17"/>
                  </a:lnTo>
                  <a:lnTo>
                    <a:pt x="0" y="44"/>
                  </a:lnTo>
                  <a:lnTo>
                    <a:pt x="2" y="73"/>
                  </a:lnTo>
                  <a:lnTo>
                    <a:pt x="18" y="97"/>
                  </a:lnTo>
                  <a:lnTo>
                    <a:pt x="54" y="116"/>
                  </a:lnTo>
                  <a:lnTo>
                    <a:pt x="25" y="81"/>
                  </a:lnTo>
                  <a:lnTo>
                    <a:pt x="20" y="48"/>
                  </a:lnTo>
                  <a:lnTo>
                    <a:pt x="33" y="24"/>
                  </a:lnTo>
                  <a:lnTo>
                    <a:pt x="73" y="20"/>
                  </a:lnTo>
                  <a:lnTo>
                    <a:pt x="71" y="0"/>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1" name="Freeform 97"/>
            <p:cNvSpPr>
              <a:spLocks/>
            </p:cNvSpPr>
            <p:nvPr/>
          </p:nvSpPr>
          <p:spPr bwMode="auto">
            <a:xfrm>
              <a:off x="144" y="2250"/>
              <a:ext cx="129" cy="97"/>
            </a:xfrm>
            <a:custGeom>
              <a:avLst/>
              <a:gdLst>
                <a:gd name="T0" fmla="*/ 0 w 259"/>
                <a:gd name="T1" fmla="*/ 24 h 195"/>
                <a:gd name="T2" fmla="*/ 20 w 259"/>
                <a:gd name="T3" fmla="*/ 92 h 195"/>
                <a:gd name="T4" fmla="*/ 43 w 259"/>
                <a:gd name="T5" fmla="*/ 144 h 195"/>
                <a:gd name="T6" fmla="*/ 73 w 259"/>
                <a:gd name="T7" fmla="*/ 174 h 195"/>
                <a:gd name="T8" fmla="*/ 96 w 259"/>
                <a:gd name="T9" fmla="*/ 195 h 195"/>
                <a:gd name="T10" fmla="*/ 78 w 259"/>
                <a:gd name="T11" fmla="*/ 120 h 195"/>
                <a:gd name="T12" fmla="*/ 136 w 259"/>
                <a:gd name="T13" fmla="*/ 181 h 195"/>
                <a:gd name="T14" fmla="*/ 116 w 259"/>
                <a:gd name="T15" fmla="*/ 123 h 195"/>
                <a:gd name="T16" fmla="*/ 105 w 259"/>
                <a:gd name="T17" fmla="*/ 75 h 195"/>
                <a:gd name="T18" fmla="*/ 112 w 259"/>
                <a:gd name="T19" fmla="*/ 47 h 195"/>
                <a:gd name="T20" fmla="*/ 157 w 259"/>
                <a:gd name="T21" fmla="*/ 68 h 195"/>
                <a:gd name="T22" fmla="*/ 223 w 259"/>
                <a:gd name="T23" fmla="*/ 108 h 195"/>
                <a:gd name="T24" fmla="*/ 252 w 259"/>
                <a:gd name="T25" fmla="*/ 140 h 195"/>
                <a:gd name="T26" fmla="*/ 259 w 259"/>
                <a:gd name="T27" fmla="*/ 105 h 195"/>
                <a:gd name="T28" fmla="*/ 160 w 259"/>
                <a:gd name="T29" fmla="*/ 41 h 195"/>
                <a:gd name="T30" fmla="*/ 89 w 259"/>
                <a:gd name="T31" fmla="*/ 14 h 195"/>
                <a:gd name="T32" fmla="*/ 47 w 259"/>
                <a:gd name="T33" fmla="*/ 14 h 195"/>
                <a:gd name="T34" fmla="*/ 58 w 259"/>
                <a:gd name="T35" fmla="*/ 120 h 195"/>
                <a:gd name="T36" fmla="*/ 8 w 259"/>
                <a:gd name="T37" fmla="*/ 0 h 195"/>
                <a:gd name="T38" fmla="*/ 0 w 259"/>
                <a:gd name="T39" fmla="*/ 24 h 195"/>
                <a:gd name="T40" fmla="*/ 0 w 259"/>
                <a:gd name="T41" fmla="*/ 24 h 195"/>
                <a:gd name="T42" fmla="*/ 0 w 259"/>
                <a:gd name="T43" fmla="*/ 2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195">
                  <a:moveTo>
                    <a:pt x="0" y="24"/>
                  </a:moveTo>
                  <a:lnTo>
                    <a:pt x="20" y="92"/>
                  </a:lnTo>
                  <a:lnTo>
                    <a:pt x="43" y="144"/>
                  </a:lnTo>
                  <a:lnTo>
                    <a:pt x="73" y="174"/>
                  </a:lnTo>
                  <a:lnTo>
                    <a:pt x="96" y="195"/>
                  </a:lnTo>
                  <a:lnTo>
                    <a:pt x="78" y="120"/>
                  </a:lnTo>
                  <a:lnTo>
                    <a:pt x="136" y="181"/>
                  </a:lnTo>
                  <a:lnTo>
                    <a:pt x="116" y="123"/>
                  </a:lnTo>
                  <a:lnTo>
                    <a:pt x="105" y="75"/>
                  </a:lnTo>
                  <a:lnTo>
                    <a:pt x="112" y="47"/>
                  </a:lnTo>
                  <a:lnTo>
                    <a:pt x="157" y="68"/>
                  </a:lnTo>
                  <a:lnTo>
                    <a:pt x="223" y="108"/>
                  </a:lnTo>
                  <a:lnTo>
                    <a:pt x="252" y="140"/>
                  </a:lnTo>
                  <a:lnTo>
                    <a:pt x="259" y="105"/>
                  </a:lnTo>
                  <a:lnTo>
                    <a:pt x="160" y="41"/>
                  </a:lnTo>
                  <a:lnTo>
                    <a:pt x="89" y="14"/>
                  </a:lnTo>
                  <a:lnTo>
                    <a:pt x="47" y="14"/>
                  </a:lnTo>
                  <a:lnTo>
                    <a:pt x="58" y="120"/>
                  </a:lnTo>
                  <a:lnTo>
                    <a:pt x="8" y="0"/>
                  </a:lnTo>
                  <a:lnTo>
                    <a:pt x="0" y="24"/>
                  </a:lnTo>
                  <a:lnTo>
                    <a:pt x="0" y="24"/>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2" name="Freeform 98"/>
            <p:cNvSpPr>
              <a:spLocks/>
            </p:cNvSpPr>
            <p:nvPr/>
          </p:nvSpPr>
          <p:spPr bwMode="auto">
            <a:xfrm>
              <a:off x="155" y="2215"/>
              <a:ext cx="43" cy="14"/>
            </a:xfrm>
            <a:custGeom>
              <a:avLst/>
              <a:gdLst>
                <a:gd name="T0" fmla="*/ 0 w 85"/>
                <a:gd name="T1" fmla="*/ 0 h 28"/>
                <a:gd name="T2" fmla="*/ 18 w 85"/>
                <a:gd name="T3" fmla="*/ 15 h 28"/>
                <a:gd name="T4" fmla="*/ 42 w 85"/>
                <a:gd name="T5" fmla="*/ 22 h 28"/>
                <a:gd name="T6" fmla="*/ 61 w 85"/>
                <a:gd name="T7" fmla="*/ 19 h 28"/>
                <a:gd name="T8" fmla="*/ 77 w 85"/>
                <a:gd name="T9" fmla="*/ 11 h 28"/>
                <a:gd name="T10" fmla="*/ 85 w 85"/>
                <a:gd name="T11" fmla="*/ 22 h 28"/>
                <a:gd name="T12" fmla="*/ 59 w 85"/>
                <a:gd name="T13" fmla="*/ 28 h 28"/>
                <a:gd name="T14" fmla="*/ 30 w 85"/>
                <a:gd name="T15" fmla="*/ 27 h 28"/>
                <a:gd name="T16" fmla="*/ 8 w 85"/>
                <a:gd name="T17" fmla="*/ 19 h 28"/>
                <a:gd name="T18" fmla="*/ 0 w 85"/>
                <a:gd name="T19" fmla="*/ 0 h 28"/>
                <a:gd name="T20" fmla="*/ 0 w 85"/>
                <a:gd name="T21" fmla="*/ 0 h 28"/>
                <a:gd name="T22" fmla="*/ 0 w 85"/>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28">
                  <a:moveTo>
                    <a:pt x="0" y="0"/>
                  </a:moveTo>
                  <a:lnTo>
                    <a:pt x="18" y="15"/>
                  </a:lnTo>
                  <a:lnTo>
                    <a:pt x="42" y="22"/>
                  </a:lnTo>
                  <a:lnTo>
                    <a:pt x="61" y="19"/>
                  </a:lnTo>
                  <a:lnTo>
                    <a:pt x="77" y="11"/>
                  </a:lnTo>
                  <a:lnTo>
                    <a:pt x="85" y="22"/>
                  </a:lnTo>
                  <a:lnTo>
                    <a:pt x="59" y="28"/>
                  </a:lnTo>
                  <a:lnTo>
                    <a:pt x="30" y="27"/>
                  </a:lnTo>
                  <a:lnTo>
                    <a:pt x="8" y="19"/>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3" name="Freeform 99"/>
            <p:cNvSpPr>
              <a:spLocks/>
            </p:cNvSpPr>
            <p:nvPr/>
          </p:nvSpPr>
          <p:spPr bwMode="auto">
            <a:xfrm>
              <a:off x="219" y="2363"/>
              <a:ext cx="364" cy="270"/>
            </a:xfrm>
            <a:custGeom>
              <a:avLst/>
              <a:gdLst>
                <a:gd name="T0" fmla="*/ 108 w 728"/>
                <a:gd name="T1" fmla="*/ 63 h 538"/>
                <a:gd name="T2" fmla="*/ 93 w 728"/>
                <a:gd name="T3" fmla="*/ 92 h 538"/>
                <a:gd name="T4" fmla="*/ 93 w 728"/>
                <a:gd name="T5" fmla="*/ 129 h 538"/>
                <a:gd name="T6" fmla="*/ 108 w 728"/>
                <a:gd name="T7" fmla="*/ 174 h 538"/>
                <a:gd name="T8" fmla="*/ 146 w 728"/>
                <a:gd name="T9" fmla="*/ 197 h 538"/>
                <a:gd name="T10" fmla="*/ 209 w 728"/>
                <a:gd name="T11" fmla="*/ 211 h 538"/>
                <a:gd name="T12" fmla="*/ 266 w 728"/>
                <a:gd name="T13" fmla="*/ 204 h 538"/>
                <a:gd name="T14" fmla="*/ 317 w 728"/>
                <a:gd name="T15" fmla="*/ 185 h 538"/>
                <a:gd name="T16" fmla="*/ 351 w 728"/>
                <a:gd name="T17" fmla="*/ 157 h 538"/>
                <a:gd name="T18" fmla="*/ 375 w 728"/>
                <a:gd name="T19" fmla="*/ 126 h 538"/>
                <a:gd name="T20" fmla="*/ 378 w 728"/>
                <a:gd name="T21" fmla="*/ 94 h 538"/>
                <a:gd name="T22" fmla="*/ 371 w 728"/>
                <a:gd name="T23" fmla="*/ 81 h 538"/>
                <a:gd name="T24" fmla="*/ 391 w 728"/>
                <a:gd name="T25" fmla="*/ 51 h 538"/>
                <a:gd name="T26" fmla="*/ 425 w 728"/>
                <a:gd name="T27" fmla="*/ 60 h 538"/>
                <a:gd name="T28" fmla="*/ 450 w 728"/>
                <a:gd name="T29" fmla="*/ 55 h 538"/>
                <a:gd name="T30" fmla="*/ 472 w 728"/>
                <a:gd name="T31" fmla="*/ 27 h 538"/>
                <a:gd name="T32" fmla="*/ 461 w 728"/>
                <a:gd name="T33" fmla="*/ 0 h 538"/>
                <a:gd name="T34" fmla="*/ 491 w 728"/>
                <a:gd name="T35" fmla="*/ 23 h 538"/>
                <a:gd name="T36" fmla="*/ 483 w 728"/>
                <a:gd name="T37" fmla="*/ 55 h 538"/>
                <a:gd name="T38" fmla="*/ 576 w 728"/>
                <a:gd name="T39" fmla="*/ 161 h 538"/>
                <a:gd name="T40" fmla="*/ 634 w 728"/>
                <a:gd name="T41" fmla="*/ 253 h 538"/>
                <a:gd name="T42" fmla="*/ 688 w 728"/>
                <a:gd name="T43" fmla="*/ 366 h 538"/>
                <a:gd name="T44" fmla="*/ 719 w 728"/>
                <a:gd name="T45" fmla="*/ 454 h 538"/>
                <a:gd name="T46" fmla="*/ 728 w 728"/>
                <a:gd name="T47" fmla="*/ 531 h 538"/>
                <a:gd name="T48" fmla="*/ 634 w 728"/>
                <a:gd name="T49" fmla="*/ 538 h 538"/>
                <a:gd name="T50" fmla="*/ 522 w 728"/>
                <a:gd name="T51" fmla="*/ 514 h 538"/>
                <a:gd name="T52" fmla="*/ 402 w 728"/>
                <a:gd name="T53" fmla="*/ 485 h 538"/>
                <a:gd name="T54" fmla="*/ 297 w 728"/>
                <a:gd name="T55" fmla="*/ 445 h 538"/>
                <a:gd name="T56" fmla="*/ 266 w 728"/>
                <a:gd name="T57" fmla="*/ 421 h 538"/>
                <a:gd name="T58" fmla="*/ 247 w 728"/>
                <a:gd name="T59" fmla="*/ 393 h 538"/>
                <a:gd name="T60" fmla="*/ 243 w 728"/>
                <a:gd name="T61" fmla="*/ 376 h 538"/>
                <a:gd name="T62" fmla="*/ 189 w 728"/>
                <a:gd name="T63" fmla="*/ 387 h 538"/>
                <a:gd name="T64" fmla="*/ 104 w 728"/>
                <a:gd name="T65" fmla="*/ 376 h 538"/>
                <a:gd name="T66" fmla="*/ 45 w 728"/>
                <a:gd name="T67" fmla="*/ 345 h 538"/>
                <a:gd name="T68" fmla="*/ 14 w 728"/>
                <a:gd name="T69" fmla="*/ 304 h 538"/>
                <a:gd name="T70" fmla="*/ 0 w 728"/>
                <a:gd name="T71" fmla="*/ 253 h 538"/>
                <a:gd name="T72" fmla="*/ 0 w 728"/>
                <a:gd name="T73" fmla="*/ 186 h 538"/>
                <a:gd name="T74" fmla="*/ 18 w 728"/>
                <a:gd name="T75" fmla="*/ 129 h 538"/>
                <a:gd name="T76" fmla="*/ 61 w 728"/>
                <a:gd name="T77" fmla="*/ 75 h 538"/>
                <a:gd name="T78" fmla="*/ 123 w 728"/>
                <a:gd name="T79" fmla="*/ 40 h 538"/>
                <a:gd name="T80" fmla="*/ 108 w 728"/>
                <a:gd name="T81" fmla="*/ 63 h 538"/>
                <a:gd name="T82" fmla="*/ 108 w 728"/>
                <a:gd name="T83" fmla="*/ 63 h 538"/>
                <a:gd name="T84" fmla="*/ 108 w 728"/>
                <a:gd name="T85" fmla="*/ 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8" h="538">
                  <a:moveTo>
                    <a:pt x="108" y="63"/>
                  </a:moveTo>
                  <a:lnTo>
                    <a:pt x="93" y="92"/>
                  </a:lnTo>
                  <a:lnTo>
                    <a:pt x="93" y="129"/>
                  </a:lnTo>
                  <a:lnTo>
                    <a:pt x="108" y="174"/>
                  </a:lnTo>
                  <a:lnTo>
                    <a:pt x="146" y="197"/>
                  </a:lnTo>
                  <a:lnTo>
                    <a:pt x="209" y="211"/>
                  </a:lnTo>
                  <a:lnTo>
                    <a:pt x="266" y="204"/>
                  </a:lnTo>
                  <a:lnTo>
                    <a:pt x="317" y="185"/>
                  </a:lnTo>
                  <a:lnTo>
                    <a:pt x="351" y="157"/>
                  </a:lnTo>
                  <a:lnTo>
                    <a:pt x="375" y="126"/>
                  </a:lnTo>
                  <a:lnTo>
                    <a:pt x="378" y="94"/>
                  </a:lnTo>
                  <a:lnTo>
                    <a:pt x="371" y="81"/>
                  </a:lnTo>
                  <a:lnTo>
                    <a:pt x="391" y="51"/>
                  </a:lnTo>
                  <a:lnTo>
                    <a:pt x="425" y="60"/>
                  </a:lnTo>
                  <a:lnTo>
                    <a:pt x="450" y="55"/>
                  </a:lnTo>
                  <a:lnTo>
                    <a:pt x="472" y="27"/>
                  </a:lnTo>
                  <a:lnTo>
                    <a:pt x="461" y="0"/>
                  </a:lnTo>
                  <a:lnTo>
                    <a:pt x="491" y="23"/>
                  </a:lnTo>
                  <a:lnTo>
                    <a:pt x="483" y="55"/>
                  </a:lnTo>
                  <a:lnTo>
                    <a:pt x="576" y="161"/>
                  </a:lnTo>
                  <a:lnTo>
                    <a:pt x="634" y="253"/>
                  </a:lnTo>
                  <a:lnTo>
                    <a:pt x="688" y="366"/>
                  </a:lnTo>
                  <a:lnTo>
                    <a:pt x="719" y="454"/>
                  </a:lnTo>
                  <a:lnTo>
                    <a:pt x="728" y="531"/>
                  </a:lnTo>
                  <a:lnTo>
                    <a:pt x="634" y="538"/>
                  </a:lnTo>
                  <a:lnTo>
                    <a:pt x="522" y="514"/>
                  </a:lnTo>
                  <a:lnTo>
                    <a:pt x="402" y="485"/>
                  </a:lnTo>
                  <a:lnTo>
                    <a:pt x="297" y="445"/>
                  </a:lnTo>
                  <a:lnTo>
                    <a:pt x="266" y="421"/>
                  </a:lnTo>
                  <a:lnTo>
                    <a:pt x="247" y="393"/>
                  </a:lnTo>
                  <a:lnTo>
                    <a:pt x="243" y="376"/>
                  </a:lnTo>
                  <a:lnTo>
                    <a:pt x="189" y="387"/>
                  </a:lnTo>
                  <a:lnTo>
                    <a:pt x="104" y="376"/>
                  </a:lnTo>
                  <a:lnTo>
                    <a:pt x="45" y="345"/>
                  </a:lnTo>
                  <a:lnTo>
                    <a:pt x="14" y="304"/>
                  </a:lnTo>
                  <a:lnTo>
                    <a:pt x="0" y="253"/>
                  </a:lnTo>
                  <a:lnTo>
                    <a:pt x="0" y="186"/>
                  </a:lnTo>
                  <a:lnTo>
                    <a:pt x="18" y="129"/>
                  </a:lnTo>
                  <a:lnTo>
                    <a:pt x="61" y="75"/>
                  </a:lnTo>
                  <a:lnTo>
                    <a:pt x="123" y="40"/>
                  </a:lnTo>
                  <a:lnTo>
                    <a:pt x="108" y="63"/>
                  </a:lnTo>
                  <a:lnTo>
                    <a:pt x="108" y="63"/>
                  </a:lnTo>
                  <a:lnTo>
                    <a:pt x="108"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4" name="Freeform 100"/>
            <p:cNvSpPr>
              <a:spLocks/>
            </p:cNvSpPr>
            <p:nvPr/>
          </p:nvSpPr>
          <p:spPr bwMode="auto">
            <a:xfrm>
              <a:off x="565" y="2591"/>
              <a:ext cx="98" cy="27"/>
            </a:xfrm>
            <a:custGeom>
              <a:avLst/>
              <a:gdLst>
                <a:gd name="T0" fmla="*/ 23 w 194"/>
                <a:gd name="T1" fmla="*/ 39 h 56"/>
                <a:gd name="T2" fmla="*/ 90 w 194"/>
                <a:gd name="T3" fmla="*/ 31 h 56"/>
                <a:gd name="T4" fmla="*/ 156 w 194"/>
                <a:gd name="T5" fmla="*/ 14 h 56"/>
                <a:gd name="T6" fmla="*/ 194 w 194"/>
                <a:gd name="T7" fmla="*/ 0 h 56"/>
                <a:gd name="T8" fmla="*/ 151 w 194"/>
                <a:gd name="T9" fmla="*/ 31 h 56"/>
                <a:gd name="T10" fmla="*/ 70 w 194"/>
                <a:gd name="T11" fmla="*/ 48 h 56"/>
                <a:gd name="T12" fmla="*/ 0 w 194"/>
                <a:gd name="T13" fmla="*/ 56 h 56"/>
                <a:gd name="T14" fmla="*/ 23 w 194"/>
                <a:gd name="T15" fmla="*/ 39 h 56"/>
                <a:gd name="T16" fmla="*/ 23 w 194"/>
                <a:gd name="T17" fmla="*/ 39 h 56"/>
                <a:gd name="T18" fmla="*/ 23 w 194"/>
                <a:gd name="T19" fmla="*/ 3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56">
                  <a:moveTo>
                    <a:pt x="23" y="39"/>
                  </a:moveTo>
                  <a:lnTo>
                    <a:pt x="90" y="31"/>
                  </a:lnTo>
                  <a:lnTo>
                    <a:pt x="156" y="14"/>
                  </a:lnTo>
                  <a:lnTo>
                    <a:pt x="194" y="0"/>
                  </a:lnTo>
                  <a:lnTo>
                    <a:pt x="151" y="31"/>
                  </a:lnTo>
                  <a:lnTo>
                    <a:pt x="70" y="48"/>
                  </a:lnTo>
                  <a:lnTo>
                    <a:pt x="0" y="56"/>
                  </a:lnTo>
                  <a:lnTo>
                    <a:pt x="23" y="39"/>
                  </a:lnTo>
                  <a:lnTo>
                    <a:pt x="23" y="39"/>
                  </a:lnTo>
                  <a:lnTo>
                    <a:pt x="2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5" name="Freeform 101"/>
            <p:cNvSpPr>
              <a:spLocks/>
            </p:cNvSpPr>
            <p:nvPr/>
          </p:nvSpPr>
          <p:spPr bwMode="auto">
            <a:xfrm>
              <a:off x="504" y="2421"/>
              <a:ext cx="61" cy="95"/>
            </a:xfrm>
            <a:custGeom>
              <a:avLst/>
              <a:gdLst>
                <a:gd name="T0" fmla="*/ 0 w 123"/>
                <a:gd name="T1" fmla="*/ 0 h 189"/>
                <a:gd name="T2" fmla="*/ 123 w 123"/>
                <a:gd name="T3" fmla="*/ 165 h 189"/>
                <a:gd name="T4" fmla="*/ 116 w 123"/>
                <a:gd name="T5" fmla="*/ 189 h 189"/>
                <a:gd name="T6" fmla="*/ 0 w 123"/>
                <a:gd name="T7" fmla="*/ 0 h 189"/>
                <a:gd name="T8" fmla="*/ 0 w 123"/>
                <a:gd name="T9" fmla="*/ 0 h 189"/>
                <a:gd name="T10" fmla="*/ 0 w 123"/>
                <a:gd name="T11" fmla="*/ 0 h 189"/>
              </a:gdLst>
              <a:ahLst/>
              <a:cxnLst>
                <a:cxn ang="0">
                  <a:pos x="T0" y="T1"/>
                </a:cxn>
                <a:cxn ang="0">
                  <a:pos x="T2" y="T3"/>
                </a:cxn>
                <a:cxn ang="0">
                  <a:pos x="T4" y="T5"/>
                </a:cxn>
                <a:cxn ang="0">
                  <a:pos x="T6" y="T7"/>
                </a:cxn>
                <a:cxn ang="0">
                  <a:pos x="T8" y="T9"/>
                </a:cxn>
                <a:cxn ang="0">
                  <a:pos x="T10" y="T11"/>
                </a:cxn>
              </a:cxnLst>
              <a:rect l="0" t="0" r="r" b="b"/>
              <a:pathLst>
                <a:path w="123" h="189">
                  <a:moveTo>
                    <a:pt x="0" y="0"/>
                  </a:moveTo>
                  <a:lnTo>
                    <a:pt x="123" y="165"/>
                  </a:lnTo>
                  <a:lnTo>
                    <a:pt x="116" y="189"/>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6" name="Freeform 102"/>
            <p:cNvSpPr>
              <a:spLocks/>
            </p:cNvSpPr>
            <p:nvPr/>
          </p:nvSpPr>
          <p:spPr bwMode="auto">
            <a:xfrm>
              <a:off x="680" y="2379"/>
              <a:ext cx="26" cy="59"/>
            </a:xfrm>
            <a:custGeom>
              <a:avLst/>
              <a:gdLst>
                <a:gd name="T0" fmla="*/ 0 w 51"/>
                <a:gd name="T1" fmla="*/ 0 h 120"/>
                <a:gd name="T2" fmla="*/ 43 w 51"/>
                <a:gd name="T3" fmla="*/ 120 h 120"/>
                <a:gd name="T4" fmla="*/ 51 w 51"/>
                <a:gd name="T5" fmla="*/ 96 h 120"/>
                <a:gd name="T6" fmla="*/ 0 w 51"/>
                <a:gd name="T7" fmla="*/ 0 h 120"/>
                <a:gd name="T8" fmla="*/ 0 w 51"/>
                <a:gd name="T9" fmla="*/ 0 h 120"/>
                <a:gd name="T10" fmla="*/ 0 w 51"/>
                <a:gd name="T11" fmla="*/ 0 h 120"/>
              </a:gdLst>
              <a:ahLst/>
              <a:cxnLst>
                <a:cxn ang="0">
                  <a:pos x="T0" y="T1"/>
                </a:cxn>
                <a:cxn ang="0">
                  <a:pos x="T2" y="T3"/>
                </a:cxn>
                <a:cxn ang="0">
                  <a:pos x="T4" y="T5"/>
                </a:cxn>
                <a:cxn ang="0">
                  <a:pos x="T6" y="T7"/>
                </a:cxn>
                <a:cxn ang="0">
                  <a:pos x="T8" y="T9"/>
                </a:cxn>
                <a:cxn ang="0">
                  <a:pos x="T10" y="T11"/>
                </a:cxn>
              </a:cxnLst>
              <a:rect l="0" t="0" r="r" b="b"/>
              <a:pathLst>
                <a:path w="51" h="120">
                  <a:moveTo>
                    <a:pt x="0" y="0"/>
                  </a:moveTo>
                  <a:lnTo>
                    <a:pt x="43" y="120"/>
                  </a:lnTo>
                  <a:lnTo>
                    <a:pt x="51" y="96"/>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7" name="Freeform 103"/>
            <p:cNvSpPr>
              <a:spLocks/>
            </p:cNvSpPr>
            <p:nvPr/>
          </p:nvSpPr>
          <p:spPr bwMode="auto">
            <a:xfrm>
              <a:off x="533" y="2080"/>
              <a:ext cx="55" cy="46"/>
            </a:xfrm>
            <a:custGeom>
              <a:avLst/>
              <a:gdLst>
                <a:gd name="T0" fmla="*/ 0 w 110"/>
                <a:gd name="T1" fmla="*/ 20 h 91"/>
                <a:gd name="T2" fmla="*/ 110 w 110"/>
                <a:gd name="T3" fmla="*/ 91 h 91"/>
                <a:gd name="T4" fmla="*/ 8 w 110"/>
                <a:gd name="T5" fmla="*/ 0 h 91"/>
                <a:gd name="T6" fmla="*/ 0 w 110"/>
                <a:gd name="T7" fmla="*/ 20 h 91"/>
                <a:gd name="T8" fmla="*/ 0 w 110"/>
                <a:gd name="T9" fmla="*/ 20 h 91"/>
                <a:gd name="T10" fmla="*/ 0 w 110"/>
                <a:gd name="T11" fmla="*/ 20 h 91"/>
              </a:gdLst>
              <a:ahLst/>
              <a:cxnLst>
                <a:cxn ang="0">
                  <a:pos x="T0" y="T1"/>
                </a:cxn>
                <a:cxn ang="0">
                  <a:pos x="T2" y="T3"/>
                </a:cxn>
                <a:cxn ang="0">
                  <a:pos x="T4" y="T5"/>
                </a:cxn>
                <a:cxn ang="0">
                  <a:pos x="T6" y="T7"/>
                </a:cxn>
                <a:cxn ang="0">
                  <a:pos x="T8" y="T9"/>
                </a:cxn>
                <a:cxn ang="0">
                  <a:pos x="T10" y="T11"/>
                </a:cxn>
              </a:cxnLst>
              <a:rect l="0" t="0" r="r" b="b"/>
              <a:pathLst>
                <a:path w="110" h="91">
                  <a:moveTo>
                    <a:pt x="0" y="20"/>
                  </a:moveTo>
                  <a:lnTo>
                    <a:pt x="110" y="91"/>
                  </a:lnTo>
                  <a:lnTo>
                    <a:pt x="8" y="0"/>
                  </a:lnTo>
                  <a:lnTo>
                    <a:pt x="0" y="20"/>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8" name="Freeform 104"/>
            <p:cNvSpPr>
              <a:spLocks/>
            </p:cNvSpPr>
            <p:nvPr/>
          </p:nvSpPr>
          <p:spPr bwMode="auto">
            <a:xfrm>
              <a:off x="371" y="2159"/>
              <a:ext cx="8" cy="46"/>
            </a:xfrm>
            <a:custGeom>
              <a:avLst/>
              <a:gdLst>
                <a:gd name="T0" fmla="*/ 0 w 16"/>
                <a:gd name="T1" fmla="*/ 26 h 92"/>
                <a:gd name="T2" fmla="*/ 9 w 16"/>
                <a:gd name="T3" fmla="*/ 92 h 92"/>
                <a:gd name="T4" fmla="*/ 16 w 16"/>
                <a:gd name="T5" fmla="*/ 0 h 92"/>
                <a:gd name="T6" fmla="*/ 0 w 16"/>
                <a:gd name="T7" fmla="*/ 26 h 92"/>
                <a:gd name="T8" fmla="*/ 0 w 16"/>
                <a:gd name="T9" fmla="*/ 26 h 92"/>
                <a:gd name="T10" fmla="*/ 0 w 16"/>
                <a:gd name="T11" fmla="*/ 26 h 92"/>
              </a:gdLst>
              <a:ahLst/>
              <a:cxnLst>
                <a:cxn ang="0">
                  <a:pos x="T0" y="T1"/>
                </a:cxn>
                <a:cxn ang="0">
                  <a:pos x="T2" y="T3"/>
                </a:cxn>
                <a:cxn ang="0">
                  <a:pos x="T4" y="T5"/>
                </a:cxn>
                <a:cxn ang="0">
                  <a:pos x="T6" y="T7"/>
                </a:cxn>
                <a:cxn ang="0">
                  <a:pos x="T8" y="T9"/>
                </a:cxn>
                <a:cxn ang="0">
                  <a:pos x="T10" y="T11"/>
                </a:cxn>
              </a:cxnLst>
              <a:rect l="0" t="0" r="r" b="b"/>
              <a:pathLst>
                <a:path w="16" h="92">
                  <a:moveTo>
                    <a:pt x="0" y="26"/>
                  </a:moveTo>
                  <a:lnTo>
                    <a:pt x="9" y="92"/>
                  </a:lnTo>
                  <a:lnTo>
                    <a:pt x="16" y="0"/>
                  </a:lnTo>
                  <a:lnTo>
                    <a:pt x="0" y="26"/>
                  </a:lnTo>
                  <a:lnTo>
                    <a:pt x="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29" name="Freeform 105"/>
            <p:cNvSpPr>
              <a:spLocks/>
            </p:cNvSpPr>
            <p:nvPr/>
          </p:nvSpPr>
          <p:spPr bwMode="auto">
            <a:xfrm>
              <a:off x="562" y="2074"/>
              <a:ext cx="37" cy="33"/>
            </a:xfrm>
            <a:custGeom>
              <a:avLst/>
              <a:gdLst>
                <a:gd name="T0" fmla="*/ 0 w 73"/>
                <a:gd name="T1" fmla="*/ 48 h 66"/>
                <a:gd name="T2" fmla="*/ 61 w 73"/>
                <a:gd name="T3" fmla="*/ 0 h 66"/>
                <a:gd name="T4" fmla="*/ 73 w 73"/>
                <a:gd name="T5" fmla="*/ 23 h 66"/>
                <a:gd name="T6" fmla="*/ 18 w 73"/>
                <a:gd name="T7" fmla="*/ 66 h 66"/>
                <a:gd name="T8" fmla="*/ 0 w 73"/>
                <a:gd name="T9" fmla="*/ 48 h 66"/>
                <a:gd name="T10" fmla="*/ 0 w 73"/>
                <a:gd name="T11" fmla="*/ 48 h 66"/>
                <a:gd name="T12" fmla="*/ 0 w 73"/>
                <a:gd name="T13" fmla="*/ 48 h 66"/>
              </a:gdLst>
              <a:ahLst/>
              <a:cxnLst>
                <a:cxn ang="0">
                  <a:pos x="T0" y="T1"/>
                </a:cxn>
                <a:cxn ang="0">
                  <a:pos x="T2" y="T3"/>
                </a:cxn>
                <a:cxn ang="0">
                  <a:pos x="T4" y="T5"/>
                </a:cxn>
                <a:cxn ang="0">
                  <a:pos x="T6" y="T7"/>
                </a:cxn>
                <a:cxn ang="0">
                  <a:pos x="T8" y="T9"/>
                </a:cxn>
                <a:cxn ang="0">
                  <a:pos x="T10" y="T11"/>
                </a:cxn>
                <a:cxn ang="0">
                  <a:pos x="T12" y="T13"/>
                </a:cxn>
              </a:cxnLst>
              <a:rect l="0" t="0" r="r" b="b"/>
              <a:pathLst>
                <a:path w="73" h="66">
                  <a:moveTo>
                    <a:pt x="0" y="48"/>
                  </a:moveTo>
                  <a:lnTo>
                    <a:pt x="61" y="0"/>
                  </a:lnTo>
                  <a:lnTo>
                    <a:pt x="73" y="23"/>
                  </a:lnTo>
                  <a:lnTo>
                    <a:pt x="18" y="66"/>
                  </a:lnTo>
                  <a:lnTo>
                    <a:pt x="0" y="48"/>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30" name="Freeform 106"/>
            <p:cNvSpPr>
              <a:spLocks/>
            </p:cNvSpPr>
            <p:nvPr/>
          </p:nvSpPr>
          <p:spPr bwMode="auto">
            <a:xfrm>
              <a:off x="725" y="2232"/>
              <a:ext cx="21" cy="19"/>
            </a:xfrm>
            <a:custGeom>
              <a:avLst/>
              <a:gdLst>
                <a:gd name="T0" fmla="*/ 11 w 41"/>
                <a:gd name="T1" fmla="*/ 2 h 36"/>
                <a:gd name="T2" fmla="*/ 24 w 41"/>
                <a:gd name="T3" fmla="*/ 0 h 36"/>
                <a:gd name="T4" fmla="*/ 37 w 41"/>
                <a:gd name="T5" fmla="*/ 5 h 36"/>
                <a:gd name="T6" fmla="*/ 41 w 41"/>
                <a:gd name="T7" fmla="*/ 14 h 36"/>
                <a:gd name="T8" fmla="*/ 39 w 41"/>
                <a:gd name="T9" fmla="*/ 24 h 36"/>
                <a:gd name="T10" fmla="*/ 29 w 41"/>
                <a:gd name="T11" fmla="*/ 33 h 36"/>
                <a:gd name="T12" fmla="*/ 14 w 41"/>
                <a:gd name="T13" fmla="*/ 36 h 36"/>
                <a:gd name="T14" fmla="*/ 3 w 41"/>
                <a:gd name="T15" fmla="*/ 33 h 36"/>
                <a:gd name="T16" fmla="*/ 0 w 41"/>
                <a:gd name="T17" fmla="*/ 24 h 36"/>
                <a:gd name="T18" fmla="*/ 0 w 41"/>
                <a:gd name="T19" fmla="*/ 13 h 36"/>
                <a:gd name="T20" fmla="*/ 3 w 41"/>
                <a:gd name="T21" fmla="*/ 6 h 36"/>
                <a:gd name="T22" fmla="*/ 8 w 41"/>
                <a:gd name="T23" fmla="*/ 9 h 36"/>
                <a:gd name="T24" fmla="*/ 5 w 41"/>
                <a:gd name="T25" fmla="*/ 16 h 36"/>
                <a:gd name="T26" fmla="*/ 8 w 41"/>
                <a:gd name="T27" fmla="*/ 24 h 36"/>
                <a:gd name="T28" fmla="*/ 14 w 41"/>
                <a:gd name="T29" fmla="*/ 25 h 36"/>
                <a:gd name="T30" fmla="*/ 24 w 41"/>
                <a:gd name="T31" fmla="*/ 20 h 36"/>
                <a:gd name="T32" fmla="*/ 30 w 41"/>
                <a:gd name="T33" fmla="*/ 13 h 36"/>
                <a:gd name="T34" fmla="*/ 27 w 41"/>
                <a:gd name="T35" fmla="*/ 5 h 36"/>
                <a:gd name="T36" fmla="*/ 21 w 41"/>
                <a:gd name="T37" fmla="*/ 5 h 36"/>
                <a:gd name="T38" fmla="*/ 14 w 41"/>
                <a:gd name="T39" fmla="*/ 7 h 36"/>
                <a:gd name="T40" fmla="*/ 11 w 41"/>
                <a:gd name="T41" fmla="*/ 2 h 36"/>
                <a:gd name="T42" fmla="*/ 11 w 41"/>
                <a:gd name="T43" fmla="*/ 2 h 36"/>
                <a:gd name="T44" fmla="*/ 11 w 41"/>
                <a:gd name="T4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36">
                  <a:moveTo>
                    <a:pt x="11" y="2"/>
                  </a:moveTo>
                  <a:lnTo>
                    <a:pt x="24" y="0"/>
                  </a:lnTo>
                  <a:lnTo>
                    <a:pt x="37" y="5"/>
                  </a:lnTo>
                  <a:lnTo>
                    <a:pt x="41" y="14"/>
                  </a:lnTo>
                  <a:lnTo>
                    <a:pt x="39" y="24"/>
                  </a:lnTo>
                  <a:lnTo>
                    <a:pt x="29" y="33"/>
                  </a:lnTo>
                  <a:lnTo>
                    <a:pt x="14" y="36"/>
                  </a:lnTo>
                  <a:lnTo>
                    <a:pt x="3" y="33"/>
                  </a:lnTo>
                  <a:lnTo>
                    <a:pt x="0" y="24"/>
                  </a:lnTo>
                  <a:lnTo>
                    <a:pt x="0" y="13"/>
                  </a:lnTo>
                  <a:lnTo>
                    <a:pt x="3" y="6"/>
                  </a:lnTo>
                  <a:lnTo>
                    <a:pt x="8" y="9"/>
                  </a:lnTo>
                  <a:lnTo>
                    <a:pt x="5" y="16"/>
                  </a:lnTo>
                  <a:lnTo>
                    <a:pt x="8" y="24"/>
                  </a:lnTo>
                  <a:lnTo>
                    <a:pt x="14" y="25"/>
                  </a:lnTo>
                  <a:lnTo>
                    <a:pt x="24" y="20"/>
                  </a:lnTo>
                  <a:lnTo>
                    <a:pt x="30" y="13"/>
                  </a:lnTo>
                  <a:lnTo>
                    <a:pt x="27" y="5"/>
                  </a:lnTo>
                  <a:lnTo>
                    <a:pt x="21" y="5"/>
                  </a:lnTo>
                  <a:lnTo>
                    <a:pt x="14" y="7"/>
                  </a:lnTo>
                  <a:lnTo>
                    <a:pt x="11" y="2"/>
                  </a:lnTo>
                  <a:lnTo>
                    <a:pt x="11" y="2"/>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31" name="Freeform 107"/>
            <p:cNvSpPr>
              <a:spLocks/>
            </p:cNvSpPr>
            <p:nvPr/>
          </p:nvSpPr>
          <p:spPr bwMode="auto">
            <a:xfrm>
              <a:off x="307" y="2532"/>
              <a:ext cx="484" cy="546"/>
            </a:xfrm>
            <a:custGeom>
              <a:avLst/>
              <a:gdLst>
                <a:gd name="T0" fmla="*/ 964 w 969"/>
                <a:gd name="T1" fmla="*/ 15 h 1092"/>
                <a:gd name="T2" fmla="*/ 969 w 969"/>
                <a:gd name="T3" fmla="*/ 136 h 1092"/>
                <a:gd name="T4" fmla="*/ 962 w 969"/>
                <a:gd name="T5" fmla="*/ 260 h 1092"/>
                <a:gd name="T6" fmla="*/ 926 w 969"/>
                <a:gd name="T7" fmla="*/ 377 h 1092"/>
                <a:gd name="T8" fmla="*/ 877 w 969"/>
                <a:gd name="T9" fmla="*/ 501 h 1092"/>
                <a:gd name="T10" fmla="*/ 839 w 969"/>
                <a:gd name="T11" fmla="*/ 583 h 1092"/>
                <a:gd name="T12" fmla="*/ 948 w 969"/>
                <a:gd name="T13" fmla="*/ 656 h 1092"/>
                <a:gd name="T14" fmla="*/ 935 w 969"/>
                <a:gd name="T15" fmla="*/ 676 h 1092"/>
                <a:gd name="T16" fmla="*/ 886 w 969"/>
                <a:gd name="T17" fmla="*/ 695 h 1092"/>
                <a:gd name="T18" fmla="*/ 829 w 969"/>
                <a:gd name="T19" fmla="*/ 704 h 1092"/>
                <a:gd name="T20" fmla="*/ 749 w 969"/>
                <a:gd name="T21" fmla="*/ 704 h 1092"/>
                <a:gd name="T22" fmla="*/ 672 w 969"/>
                <a:gd name="T23" fmla="*/ 695 h 1092"/>
                <a:gd name="T24" fmla="*/ 610 w 969"/>
                <a:gd name="T25" fmla="*/ 688 h 1092"/>
                <a:gd name="T26" fmla="*/ 535 w 969"/>
                <a:gd name="T27" fmla="*/ 789 h 1092"/>
                <a:gd name="T28" fmla="*/ 501 w 969"/>
                <a:gd name="T29" fmla="*/ 893 h 1092"/>
                <a:gd name="T30" fmla="*/ 593 w 969"/>
                <a:gd name="T31" fmla="*/ 982 h 1092"/>
                <a:gd name="T32" fmla="*/ 624 w 969"/>
                <a:gd name="T33" fmla="*/ 1021 h 1092"/>
                <a:gd name="T34" fmla="*/ 606 w 969"/>
                <a:gd name="T35" fmla="*/ 1060 h 1092"/>
                <a:gd name="T36" fmla="*/ 571 w 969"/>
                <a:gd name="T37" fmla="*/ 1084 h 1092"/>
                <a:gd name="T38" fmla="*/ 535 w 969"/>
                <a:gd name="T39" fmla="*/ 1092 h 1092"/>
                <a:gd name="T40" fmla="*/ 474 w 969"/>
                <a:gd name="T41" fmla="*/ 1076 h 1092"/>
                <a:gd name="T42" fmla="*/ 391 w 969"/>
                <a:gd name="T43" fmla="*/ 1060 h 1092"/>
                <a:gd name="T44" fmla="*/ 293 w 969"/>
                <a:gd name="T45" fmla="*/ 1025 h 1092"/>
                <a:gd name="T46" fmla="*/ 255 w 969"/>
                <a:gd name="T47" fmla="*/ 998 h 1092"/>
                <a:gd name="T48" fmla="*/ 233 w 969"/>
                <a:gd name="T49" fmla="*/ 960 h 1092"/>
                <a:gd name="T50" fmla="*/ 233 w 969"/>
                <a:gd name="T51" fmla="*/ 920 h 1092"/>
                <a:gd name="T52" fmla="*/ 246 w 969"/>
                <a:gd name="T53" fmla="*/ 893 h 1092"/>
                <a:gd name="T54" fmla="*/ 183 w 969"/>
                <a:gd name="T55" fmla="*/ 870 h 1092"/>
                <a:gd name="T56" fmla="*/ 167 w 969"/>
                <a:gd name="T57" fmla="*/ 692 h 1092"/>
                <a:gd name="T58" fmla="*/ 145 w 969"/>
                <a:gd name="T59" fmla="*/ 576 h 1092"/>
                <a:gd name="T60" fmla="*/ 115 w 969"/>
                <a:gd name="T61" fmla="*/ 466 h 1092"/>
                <a:gd name="T62" fmla="*/ 14 w 969"/>
                <a:gd name="T63" fmla="*/ 451 h 1092"/>
                <a:gd name="T64" fmla="*/ 0 w 969"/>
                <a:gd name="T65" fmla="*/ 323 h 1092"/>
                <a:gd name="T66" fmla="*/ 26 w 969"/>
                <a:gd name="T67" fmla="*/ 225 h 1092"/>
                <a:gd name="T68" fmla="*/ 58 w 969"/>
                <a:gd name="T69" fmla="*/ 132 h 1092"/>
                <a:gd name="T70" fmla="*/ 88 w 969"/>
                <a:gd name="T71" fmla="*/ 58 h 1092"/>
                <a:gd name="T72" fmla="*/ 115 w 969"/>
                <a:gd name="T73" fmla="*/ 0 h 1092"/>
                <a:gd name="T74" fmla="*/ 535 w 969"/>
                <a:gd name="T75" fmla="*/ 164 h 1092"/>
                <a:gd name="T76" fmla="*/ 694 w 969"/>
                <a:gd name="T77" fmla="*/ 128 h 1092"/>
                <a:gd name="T78" fmla="*/ 855 w 969"/>
                <a:gd name="T79" fmla="*/ 87 h 1092"/>
                <a:gd name="T80" fmla="*/ 935 w 969"/>
                <a:gd name="T81" fmla="*/ 12 h 1092"/>
                <a:gd name="T82" fmla="*/ 964 w 969"/>
                <a:gd name="T83" fmla="*/ 15 h 1092"/>
                <a:gd name="T84" fmla="*/ 964 w 969"/>
                <a:gd name="T85" fmla="*/ 15 h 1092"/>
                <a:gd name="T86" fmla="*/ 964 w 969"/>
                <a:gd name="T87" fmla="*/ 15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9" h="1092">
                  <a:moveTo>
                    <a:pt x="964" y="15"/>
                  </a:moveTo>
                  <a:lnTo>
                    <a:pt x="969" y="136"/>
                  </a:lnTo>
                  <a:lnTo>
                    <a:pt x="962" y="260"/>
                  </a:lnTo>
                  <a:lnTo>
                    <a:pt x="926" y="377"/>
                  </a:lnTo>
                  <a:lnTo>
                    <a:pt x="877" y="501"/>
                  </a:lnTo>
                  <a:lnTo>
                    <a:pt x="839" y="583"/>
                  </a:lnTo>
                  <a:lnTo>
                    <a:pt x="948" y="656"/>
                  </a:lnTo>
                  <a:lnTo>
                    <a:pt x="935" y="676"/>
                  </a:lnTo>
                  <a:lnTo>
                    <a:pt x="886" y="695"/>
                  </a:lnTo>
                  <a:lnTo>
                    <a:pt x="829" y="704"/>
                  </a:lnTo>
                  <a:lnTo>
                    <a:pt x="749" y="704"/>
                  </a:lnTo>
                  <a:lnTo>
                    <a:pt x="672" y="695"/>
                  </a:lnTo>
                  <a:lnTo>
                    <a:pt x="610" y="688"/>
                  </a:lnTo>
                  <a:lnTo>
                    <a:pt x="535" y="789"/>
                  </a:lnTo>
                  <a:lnTo>
                    <a:pt x="501" y="893"/>
                  </a:lnTo>
                  <a:lnTo>
                    <a:pt x="593" y="982"/>
                  </a:lnTo>
                  <a:lnTo>
                    <a:pt x="624" y="1021"/>
                  </a:lnTo>
                  <a:lnTo>
                    <a:pt x="606" y="1060"/>
                  </a:lnTo>
                  <a:lnTo>
                    <a:pt x="571" y="1084"/>
                  </a:lnTo>
                  <a:lnTo>
                    <a:pt x="535" y="1092"/>
                  </a:lnTo>
                  <a:lnTo>
                    <a:pt x="474" y="1076"/>
                  </a:lnTo>
                  <a:lnTo>
                    <a:pt x="391" y="1060"/>
                  </a:lnTo>
                  <a:lnTo>
                    <a:pt x="293" y="1025"/>
                  </a:lnTo>
                  <a:lnTo>
                    <a:pt x="255" y="998"/>
                  </a:lnTo>
                  <a:lnTo>
                    <a:pt x="233" y="960"/>
                  </a:lnTo>
                  <a:lnTo>
                    <a:pt x="233" y="920"/>
                  </a:lnTo>
                  <a:lnTo>
                    <a:pt x="246" y="893"/>
                  </a:lnTo>
                  <a:lnTo>
                    <a:pt x="183" y="870"/>
                  </a:lnTo>
                  <a:lnTo>
                    <a:pt x="167" y="692"/>
                  </a:lnTo>
                  <a:lnTo>
                    <a:pt x="145" y="576"/>
                  </a:lnTo>
                  <a:lnTo>
                    <a:pt x="115" y="466"/>
                  </a:lnTo>
                  <a:lnTo>
                    <a:pt x="14" y="451"/>
                  </a:lnTo>
                  <a:lnTo>
                    <a:pt x="0" y="323"/>
                  </a:lnTo>
                  <a:lnTo>
                    <a:pt x="26" y="225"/>
                  </a:lnTo>
                  <a:lnTo>
                    <a:pt x="58" y="132"/>
                  </a:lnTo>
                  <a:lnTo>
                    <a:pt x="88" y="58"/>
                  </a:lnTo>
                  <a:lnTo>
                    <a:pt x="115" y="0"/>
                  </a:lnTo>
                  <a:lnTo>
                    <a:pt x="535" y="164"/>
                  </a:lnTo>
                  <a:lnTo>
                    <a:pt x="694" y="128"/>
                  </a:lnTo>
                  <a:lnTo>
                    <a:pt x="855" y="87"/>
                  </a:lnTo>
                  <a:lnTo>
                    <a:pt x="935" y="12"/>
                  </a:lnTo>
                  <a:lnTo>
                    <a:pt x="964" y="15"/>
                  </a:lnTo>
                  <a:lnTo>
                    <a:pt x="964" y="15"/>
                  </a:lnTo>
                  <a:lnTo>
                    <a:pt x="96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1" name="Freeform 117"/>
            <p:cNvSpPr>
              <a:spLocks/>
            </p:cNvSpPr>
            <p:nvPr/>
          </p:nvSpPr>
          <p:spPr bwMode="auto">
            <a:xfrm>
              <a:off x="801" y="2231"/>
              <a:ext cx="407" cy="480"/>
            </a:xfrm>
            <a:custGeom>
              <a:avLst/>
              <a:gdLst>
                <a:gd name="T0" fmla="*/ 134 w 814"/>
                <a:gd name="T1" fmla="*/ 844 h 959"/>
                <a:gd name="T2" fmla="*/ 276 w 814"/>
                <a:gd name="T3" fmla="*/ 864 h 959"/>
                <a:gd name="T4" fmla="*/ 471 w 814"/>
                <a:gd name="T5" fmla="*/ 878 h 959"/>
                <a:gd name="T6" fmla="*/ 613 w 814"/>
                <a:gd name="T7" fmla="*/ 914 h 959"/>
                <a:gd name="T8" fmla="*/ 733 w 814"/>
                <a:gd name="T9" fmla="*/ 959 h 959"/>
                <a:gd name="T10" fmla="*/ 795 w 814"/>
                <a:gd name="T11" fmla="*/ 810 h 959"/>
                <a:gd name="T12" fmla="*/ 814 w 814"/>
                <a:gd name="T13" fmla="*/ 646 h 959"/>
                <a:gd name="T14" fmla="*/ 792 w 814"/>
                <a:gd name="T15" fmla="*/ 472 h 959"/>
                <a:gd name="T16" fmla="*/ 755 w 814"/>
                <a:gd name="T17" fmla="*/ 260 h 959"/>
                <a:gd name="T18" fmla="*/ 775 w 814"/>
                <a:gd name="T19" fmla="*/ 650 h 959"/>
                <a:gd name="T20" fmla="*/ 705 w 814"/>
                <a:gd name="T21" fmla="*/ 297 h 959"/>
                <a:gd name="T22" fmla="*/ 705 w 814"/>
                <a:gd name="T23" fmla="*/ 646 h 959"/>
                <a:gd name="T24" fmla="*/ 647 w 814"/>
                <a:gd name="T25" fmla="*/ 303 h 959"/>
                <a:gd name="T26" fmla="*/ 631 w 814"/>
                <a:gd name="T27" fmla="*/ 642 h 959"/>
                <a:gd name="T28" fmla="*/ 587 w 814"/>
                <a:gd name="T29" fmla="*/ 309 h 959"/>
                <a:gd name="T30" fmla="*/ 573 w 814"/>
                <a:gd name="T31" fmla="*/ 644 h 959"/>
                <a:gd name="T32" fmla="*/ 522 w 814"/>
                <a:gd name="T33" fmla="*/ 306 h 959"/>
                <a:gd name="T34" fmla="*/ 512 w 814"/>
                <a:gd name="T35" fmla="*/ 645 h 959"/>
                <a:gd name="T36" fmla="*/ 459 w 814"/>
                <a:gd name="T37" fmla="*/ 312 h 959"/>
                <a:gd name="T38" fmla="*/ 453 w 814"/>
                <a:gd name="T39" fmla="*/ 646 h 959"/>
                <a:gd name="T40" fmla="*/ 401 w 814"/>
                <a:gd name="T41" fmla="*/ 323 h 959"/>
                <a:gd name="T42" fmla="*/ 378 w 814"/>
                <a:gd name="T43" fmla="*/ 626 h 959"/>
                <a:gd name="T44" fmla="*/ 352 w 814"/>
                <a:gd name="T45" fmla="*/ 317 h 959"/>
                <a:gd name="T46" fmla="*/ 282 w 814"/>
                <a:gd name="T47" fmla="*/ 629 h 959"/>
                <a:gd name="T48" fmla="*/ 272 w 814"/>
                <a:gd name="T49" fmla="*/ 355 h 959"/>
                <a:gd name="T50" fmla="*/ 276 w 814"/>
                <a:gd name="T51" fmla="*/ 216 h 959"/>
                <a:gd name="T52" fmla="*/ 266 w 814"/>
                <a:gd name="T53" fmla="*/ 123 h 959"/>
                <a:gd name="T54" fmla="*/ 241 w 814"/>
                <a:gd name="T55" fmla="*/ 49 h 959"/>
                <a:gd name="T56" fmla="*/ 262 w 814"/>
                <a:gd name="T57" fmla="*/ 0 h 959"/>
                <a:gd name="T58" fmla="*/ 199 w 814"/>
                <a:gd name="T59" fmla="*/ 41 h 959"/>
                <a:gd name="T60" fmla="*/ 117 w 814"/>
                <a:gd name="T61" fmla="*/ 295 h 959"/>
                <a:gd name="T62" fmla="*/ 137 w 814"/>
                <a:gd name="T63" fmla="*/ 359 h 959"/>
                <a:gd name="T64" fmla="*/ 70 w 814"/>
                <a:gd name="T65" fmla="*/ 487 h 959"/>
                <a:gd name="T66" fmla="*/ 0 w 814"/>
                <a:gd name="T67" fmla="*/ 619 h 959"/>
                <a:gd name="T68" fmla="*/ 134 w 814"/>
                <a:gd name="T69" fmla="*/ 844 h 959"/>
                <a:gd name="T70" fmla="*/ 134 w 814"/>
                <a:gd name="T71" fmla="*/ 844 h 959"/>
                <a:gd name="T72" fmla="*/ 134 w 814"/>
                <a:gd name="T73" fmla="*/ 844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4" h="959">
                  <a:moveTo>
                    <a:pt x="134" y="844"/>
                  </a:moveTo>
                  <a:lnTo>
                    <a:pt x="276" y="864"/>
                  </a:lnTo>
                  <a:lnTo>
                    <a:pt x="471" y="878"/>
                  </a:lnTo>
                  <a:lnTo>
                    <a:pt x="613" y="914"/>
                  </a:lnTo>
                  <a:lnTo>
                    <a:pt x="733" y="959"/>
                  </a:lnTo>
                  <a:lnTo>
                    <a:pt x="795" y="810"/>
                  </a:lnTo>
                  <a:lnTo>
                    <a:pt x="814" y="646"/>
                  </a:lnTo>
                  <a:lnTo>
                    <a:pt x="792" y="472"/>
                  </a:lnTo>
                  <a:lnTo>
                    <a:pt x="755" y="260"/>
                  </a:lnTo>
                  <a:lnTo>
                    <a:pt x="775" y="650"/>
                  </a:lnTo>
                  <a:lnTo>
                    <a:pt x="705" y="297"/>
                  </a:lnTo>
                  <a:lnTo>
                    <a:pt x="705" y="646"/>
                  </a:lnTo>
                  <a:lnTo>
                    <a:pt x="647" y="303"/>
                  </a:lnTo>
                  <a:lnTo>
                    <a:pt x="631" y="642"/>
                  </a:lnTo>
                  <a:lnTo>
                    <a:pt x="587" y="309"/>
                  </a:lnTo>
                  <a:lnTo>
                    <a:pt x="573" y="644"/>
                  </a:lnTo>
                  <a:lnTo>
                    <a:pt x="522" y="306"/>
                  </a:lnTo>
                  <a:lnTo>
                    <a:pt x="512" y="645"/>
                  </a:lnTo>
                  <a:lnTo>
                    <a:pt x="459" y="312"/>
                  </a:lnTo>
                  <a:lnTo>
                    <a:pt x="453" y="646"/>
                  </a:lnTo>
                  <a:lnTo>
                    <a:pt x="401" y="323"/>
                  </a:lnTo>
                  <a:lnTo>
                    <a:pt x="378" y="626"/>
                  </a:lnTo>
                  <a:lnTo>
                    <a:pt x="352" y="317"/>
                  </a:lnTo>
                  <a:lnTo>
                    <a:pt x="282" y="629"/>
                  </a:lnTo>
                  <a:lnTo>
                    <a:pt x="272" y="355"/>
                  </a:lnTo>
                  <a:lnTo>
                    <a:pt x="276" y="216"/>
                  </a:lnTo>
                  <a:lnTo>
                    <a:pt x="266" y="123"/>
                  </a:lnTo>
                  <a:lnTo>
                    <a:pt x="241" y="49"/>
                  </a:lnTo>
                  <a:lnTo>
                    <a:pt x="262" y="0"/>
                  </a:lnTo>
                  <a:lnTo>
                    <a:pt x="199" y="41"/>
                  </a:lnTo>
                  <a:lnTo>
                    <a:pt x="117" y="295"/>
                  </a:lnTo>
                  <a:lnTo>
                    <a:pt x="137" y="359"/>
                  </a:lnTo>
                  <a:lnTo>
                    <a:pt x="70" y="487"/>
                  </a:lnTo>
                  <a:lnTo>
                    <a:pt x="0" y="619"/>
                  </a:lnTo>
                  <a:lnTo>
                    <a:pt x="134" y="844"/>
                  </a:lnTo>
                  <a:lnTo>
                    <a:pt x="134" y="844"/>
                  </a:lnTo>
                  <a:lnTo>
                    <a:pt x="134" y="8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2" name="Freeform 118"/>
            <p:cNvSpPr>
              <a:spLocks/>
            </p:cNvSpPr>
            <p:nvPr/>
          </p:nvSpPr>
          <p:spPr bwMode="auto">
            <a:xfrm>
              <a:off x="705" y="1891"/>
              <a:ext cx="509" cy="178"/>
            </a:xfrm>
            <a:custGeom>
              <a:avLst/>
              <a:gdLst>
                <a:gd name="T0" fmla="*/ 0 w 1017"/>
                <a:gd name="T1" fmla="*/ 73 h 355"/>
                <a:gd name="T2" fmla="*/ 190 w 1017"/>
                <a:gd name="T3" fmla="*/ 108 h 355"/>
                <a:gd name="T4" fmla="*/ 389 w 1017"/>
                <a:gd name="T5" fmla="*/ 98 h 355"/>
                <a:gd name="T6" fmla="*/ 645 w 1017"/>
                <a:gd name="T7" fmla="*/ 56 h 355"/>
                <a:gd name="T8" fmla="*/ 974 w 1017"/>
                <a:gd name="T9" fmla="*/ 0 h 355"/>
                <a:gd name="T10" fmla="*/ 1009 w 1017"/>
                <a:gd name="T11" fmla="*/ 98 h 355"/>
                <a:gd name="T12" fmla="*/ 1017 w 1017"/>
                <a:gd name="T13" fmla="*/ 250 h 355"/>
                <a:gd name="T14" fmla="*/ 962 w 1017"/>
                <a:gd name="T15" fmla="*/ 108 h 355"/>
                <a:gd name="T16" fmla="*/ 939 w 1017"/>
                <a:gd name="T17" fmla="*/ 264 h 355"/>
                <a:gd name="T18" fmla="*/ 891 w 1017"/>
                <a:gd name="T19" fmla="*/ 104 h 355"/>
                <a:gd name="T20" fmla="*/ 884 w 1017"/>
                <a:gd name="T21" fmla="*/ 275 h 355"/>
                <a:gd name="T22" fmla="*/ 824 w 1017"/>
                <a:gd name="T23" fmla="*/ 121 h 355"/>
                <a:gd name="T24" fmla="*/ 829 w 1017"/>
                <a:gd name="T25" fmla="*/ 281 h 355"/>
                <a:gd name="T26" fmla="*/ 770 w 1017"/>
                <a:gd name="T27" fmla="*/ 129 h 355"/>
                <a:gd name="T28" fmla="*/ 770 w 1017"/>
                <a:gd name="T29" fmla="*/ 289 h 355"/>
                <a:gd name="T30" fmla="*/ 707 w 1017"/>
                <a:gd name="T31" fmla="*/ 153 h 355"/>
                <a:gd name="T32" fmla="*/ 699 w 1017"/>
                <a:gd name="T33" fmla="*/ 306 h 355"/>
                <a:gd name="T34" fmla="*/ 668 w 1017"/>
                <a:gd name="T35" fmla="*/ 153 h 355"/>
                <a:gd name="T36" fmla="*/ 668 w 1017"/>
                <a:gd name="T37" fmla="*/ 313 h 355"/>
                <a:gd name="T38" fmla="*/ 629 w 1017"/>
                <a:gd name="T39" fmla="*/ 167 h 355"/>
                <a:gd name="T40" fmla="*/ 609 w 1017"/>
                <a:gd name="T41" fmla="*/ 330 h 355"/>
                <a:gd name="T42" fmla="*/ 570 w 1017"/>
                <a:gd name="T43" fmla="*/ 178 h 355"/>
                <a:gd name="T44" fmla="*/ 557 w 1017"/>
                <a:gd name="T45" fmla="*/ 324 h 355"/>
                <a:gd name="T46" fmla="*/ 519 w 1017"/>
                <a:gd name="T47" fmla="*/ 174 h 355"/>
                <a:gd name="T48" fmla="*/ 500 w 1017"/>
                <a:gd name="T49" fmla="*/ 341 h 355"/>
                <a:gd name="T50" fmla="*/ 476 w 1017"/>
                <a:gd name="T51" fmla="*/ 191 h 355"/>
                <a:gd name="T52" fmla="*/ 455 w 1017"/>
                <a:gd name="T53" fmla="*/ 345 h 355"/>
                <a:gd name="T54" fmla="*/ 421 w 1017"/>
                <a:gd name="T55" fmla="*/ 191 h 355"/>
                <a:gd name="T56" fmla="*/ 394 w 1017"/>
                <a:gd name="T57" fmla="*/ 351 h 355"/>
                <a:gd name="T58" fmla="*/ 369 w 1017"/>
                <a:gd name="T59" fmla="*/ 199 h 355"/>
                <a:gd name="T60" fmla="*/ 342 w 1017"/>
                <a:gd name="T61" fmla="*/ 355 h 355"/>
                <a:gd name="T62" fmla="*/ 304 w 1017"/>
                <a:gd name="T63" fmla="*/ 202 h 355"/>
                <a:gd name="T64" fmla="*/ 272 w 1017"/>
                <a:gd name="T65" fmla="*/ 355 h 355"/>
                <a:gd name="T66" fmla="*/ 252 w 1017"/>
                <a:gd name="T67" fmla="*/ 206 h 355"/>
                <a:gd name="T68" fmla="*/ 224 w 1017"/>
                <a:gd name="T69" fmla="*/ 355 h 355"/>
                <a:gd name="T70" fmla="*/ 198 w 1017"/>
                <a:gd name="T71" fmla="*/ 199 h 355"/>
                <a:gd name="T72" fmla="*/ 170 w 1017"/>
                <a:gd name="T73" fmla="*/ 341 h 355"/>
                <a:gd name="T74" fmla="*/ 150 w 1017"/>
                <a:gd name="T75" fmla="*/ 202 h 355"/>
                <a:gd name="T76" fmla="*/ 122 w 1017"/>
                <a:gd name="T77" fmla="*/ 345 h 355"/>
                <a:gd name="T78" fmla="*/ 95 w 1017"/>
                <a:gd name="T79" fmla="*/ 191 h 355"/>
                <a:gd name="T80" fmla="*/ 56 w 1017"/>
                <a:gd name="T81" fmla="*/ 334 h 355"/>
                <a:gd name="T82" fmla="*/ 36 w 1017"/>
                <a:gd name="T83" fmla="*/ 174 h 355"/>
                <a:gd name="T84" fmla="*/ 0 w 1017"/>
                <a:gd name="T85" fmla="*/ 73 h 355"/>
                <a:gd name="T86" fmla="*/ 0 w 1017"/>
                <a:gd name="T87" fmla="*/ 73 h 355"/>
                <a:gd name="T88" fmla="*/ 0 w 1017"/>
                <a:gd name="T89" fmla="*/ 7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355">
                  <a:moveTo>
                    <a:pt x="0" y="73"/>
                  </a:moveTo>
                  <a:lnTo>
                    <a:pt x="190" y="108"/>
                  </a:lnTo>
                  <a:lnTo>
                    <a:pt x="389" y="98"/>
                  </a:lnTo>
                  <a:lnTo>
                    <a:pt x="645" y="56"/>
                  </a:lnTo>
                  <a:lnTo>
                    <a:pt x="974" y="0"/>
                  </a:lnTo>
                  <a:lnTo>
                    <a:pt x="1009" y="98"/>
                  </a:lnTo>
                  <a:lnTo>
                    <a:pt x="1017" y="250"/>
                  </a:lnTo>
                  <a:lnTo>
                    <a:pt x="962" y="108"/>
                  </a:lnTo>
                  <a:lnTo>
                    <a:pt x="939" y="264"/>
                  </a:lnTo>
                  <a:lnTo>
                    <a:pt x="891" y="104"/>
                  </a:lnTo>
                  <a:lnTo>
                    <a:pt x="884" y="275"/>
                  </a:lnTo>
                  <a:lnTo>
                    <a:pt x="824" y="121"/>
                  </a:lnTo>
                  <a:lnTo>
                    <a:pt x="829" y="281"/>
                  </a:lnTo>
                  <a:lnTo>
                    <a:pt x="770" y="129"/>
                  </a:lnTo>
                  <a:lnTo>
                    <a:pt x="770" y="289"/>
                  </a:lnTo>
                  <a:lnTo>
                    <a:pt x="707" y="153"/>
                  </a:lnTo>
                  <a:lnTo>
                    <a:pt x="699" y="306"/>
                  </a:lnTo>
                  <a:lnTo>
                    <a:pt x="668" y="153"/>
                  </a:lnTo>
                  <a:lnTo>
                    <a:pt x="668" y="313"/>
                  </a:lnTo>
                  <a:lnTo>
                    <a:pt x="629" y="167"/>
                  </a:lnTo>
                  <a:lnTo>
                    <a:pt x="609" y="330"/>
                  </a:lnTo>
                  <a:lnTo>
                    <a:pt x="570" y="178"/>
                  </a:lnTo>
                  <a:lnTo>
                    <a:pt x="557" y="324"/>
                  </a:lnTo>
                  <a:lnTo>
                    <a:pt x="519" y="174"/>
                  </a:lnTo>
                  <a:lnTo>
                    <a:pt x="500" y="341"/>
                  </a:lnTo>
                  <a:lnTo>
                    <a:pt x="476" y="191"/>
                  </a:lnTo>
                  <a:lnTo>
                    <a:pt x="455" y="345"/>
                  </a:lnTo>
                  <a:lnTo>
                    <a:pt x="421" y="191"/>
                  </a:lnTo>
                  <a:lnTo>
                    <a:pt x="394" y="351"/>
                  </a:lnTo>
                  <a:lnTo>
                    <a:pt x="369" y="199"/>
                  </a:lnTo>
                  <a:lnTo>
                    <a:pt x="342" y="355"/>
                  </a:lnTo>
                  <a:lnTo>
                    <a:pt x="304" y="202"/>
                  </a:lnTo>
                  <a:lnTo>
                    <a:pt x="272" y="355"/>
                  </a:lnTo>
                  <a:lnTo>
                    <a:pt x="252" y="206"/>
                  </a:lnTo>
                  <a:lnTo>
                    <a:pt x="224" y="355"/>
                  </a:lnTo>
                  <a:lnTo>
                    <a:pt x="198" y="199"/>
                  </a:lnTo>
                  <a:lnTo>
                    <a:pt x="170" y="341"/>
                  </a:lnTo>
                  <a:lnTo>
                    <a:pt x="150" y="202"/>
                  </a:lnTo>
                  <a:lnTo>
                    <a:pt x="122" y="345"/>
                  </a:lnTo>
                  <a:lnTo>
                    <a:pt x="95" y="191"/>
                  </a:lnTo>
                  <a:lnTo>
                    <a:pt x="56" y="334"/>
                  </a:lnTo>
                  <a:lnTo>
                    <a:pt x="36" y="174"/>
                  </a:lnTo>
                  <a:lnTo>
                    <a:pt x="0" y="73"/>
                  </a:lnTo>
                  <a:lnTo>
                    <a:pt x="0" y="73"/>
                  </a:lnTo>
                  <a:lnTo>
                    <a:pt x="0" y="7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3" name="Freeform 119"/>
            <p:cNvSpPr>
              <a:spLocks/>
            </p:cNvSpPr>
            <p:nvPr/>
          </p:nvSpPr>
          <p:spPr bwMode="auto">
            <a:xfrm>
              <a:off x="686" y="1889"/>
              <a:ext cx="539" cy="835"/>
            </a:xfrm>
            <a:custGeom>
              <a:avLst/>
              <a:gdLst>
                <a:gd name="T0" fmla="*/ 65 w 1077"/>
                <a:gd name="T1" fmla="*/ 102 h 1671"/>
                <a:gd name="T2" fmla="*/ 204 w 1077"/>
                <a:gd name="T3" fmla="*/ 120 h 1671"/>
                <a:gd name="T4" fmla="*/ 375 w 1077"/>
                <a:gd name="T5" fmla="*/ 123 h 1671"/>
                <a:gd name="T6" fmla="*/ 530 w 1077"/>
                <a:gd name="T7" fmla="*/ 108 h 1671"/>
                <a:gd name="T8" fmla="*/ 709 w 1077"/>
                <a:gd name="T9" fmla="*/ 69 h 1671"/>
                <a:gd name="T10" fmla="*/ 847 w 1077"/>
                <a:gd name="T11" fmla="*/ 43 h 1671"/>
                <a:gd name="T12" fmla="*/ 1016 w 1077"/>
                <a:gd name="T13" fmla="*/ 19 h 1671"/>
                <a:gd name="T14" fmla="*/ 1041 w 1077"/>
                <a:gd name="T15" fmla="*/ 156 h 1671"/>
                <a:gd name="T16" fmla="*/ 1038 w 1077"/>
                <a:gd name="T17" fmla="*/ 275 h 1671"/>
                <a:gd name="T18" fmla="*/ 1023 w 1077"/>
                <a:gd name="T19" fmla="*/ 402 h 1671"/>
                <a:gd name="T20" fmla="*/ 990 w 1077"/>
                <a:gd name="T21" fmla="*/ 640 h 1671"/>
                <a:gd name="T22" fmla="*/ 979 w 1077"/>
                <a:gd name="T23" fmla="*/ 822 h 1671"/>
                <a:gd name="T24" fmla="*/ 986 w 1077"/>
                <a:gd name="T25" fmla="*/ 1013 h 1671"/>
                <a:gd name="T26" fmla="*/ 1012 w 1077"/>
                <a:gd name="T27" fmla="*/ 1178 h 1671"/>
                <a:gd name="T28" fmla="*/ 1027 w 1077"/>
                <a:gd name="T29" fmla="*/ 1350 h 1671"/>
                <a:gd name="T30" fmla="*/ 1005 w 1077"/>
                <a:gd name="T31" fmla="*/ 1506 h 1671"/>
                <a:gd name="T32" fmla="*/ 975 w 1077"/>
                <a:gd name="T33" fmla="*/ 1590 h 1671"/>
                <a:gd name="T34" fmla="*/ 957 w 1077"/>
                <a:gd name="T35" fmla="*/ 1634 h 1671"/>
                <a:gd name="T36" fmla="*/ 862 w 1077"/>
                <a:gd name="T37" fmla="*/ 1590 h 1671"/>
                <a:gd name="T38" fmla="*/ 753 w 1077"/>
                <a:gd name="T39" fmla="*/ 1556 h 1671"/>
                <a:gd name="T40" fmla="*/ 629 w 1077"/>
                <a:gd name="T41" fmla="*/ 1538 h 1671"/>
                <a:gd name="T42" fmla="*/ 504 w 1077"/>
                <a:gd name="T43" fmla="*/ 1528 h 1671"/>
                <a:gd name="T44" fmla="*/ 390 w 1077"/>
                <a:gd name="T45" fmla="*/ 1509 h 1671"/>
                <a:gd name="T46" fmla="*/ 402 w 1077"/>
                <a:gd name="T47" fmla="*/ 1547 h 1671"/>
                <a:gd name="T48" fmla="*/ 527 w 1077"/>
                <a:gd name="T49" fmla="*/ 1556 h 1671"/>
                <a:gd name="T50" fmla="*/ 662 w 1077"/>
                <a:gd name="T51" fmla="*/ 1566 h 1671"/>
                <a:gd name="T52" fmla="*/ 790 w 1077"/>
                <a:gd name="T53" fmla="*/ 1596 h 1671"/>
                <a:gd name="T54" fmla="*/ 899 w 1077"/>
                <a:gd name="T55" fmla="*/ 1634 h 1671"/>
                <a:gd name="T56" fmla="*/ 968 w 1077"/>
                <a:gd name="T57" fmla="*/ 1671 h 1671"/>
                <a:gd name="T58" fmla="*/ 994 w 1077"/>
                <a:gd name="T59" fmla="*/ 1613 h 1671"/>
                <a:gd name="T60" fmla="*/ 1074 w 1077"/>
                <a:gd name="T61" fmla="*/ 1613 h 1671"/>
                <a:gd name="T62" fmla="*/ 1077 w 1077"/>
                <a:gd name="T63" fmla="*/ 59 h 1671"/>
                <a:gd name="T64" fmla="*/ 1038 w 1077"/>
                <a:gd name="T65" fmla="*/ 59 h 1671"/>
                <a:gd name="T66" fmla="*/ 1023 w 1077"/>
                <a:gd name="T67" fmla="*/ 0 h 1671"/>
                <a:gd name="T68" fmla="*/ 924 w 1077"/>
                <a:gd name="T69" fmla="*/ 17 h 1671"/>
                <a:gd name="T70" fmla="*/ 771 w 1077"/>
                <a:gd name="T71" fmla="*/ 43 h 1671"/>
                <a:gd name="T72" fmla="*/ 606 w 1077"/>
                <a:gd name="T73" fmla="*/ 75 h 1671"/>
                <a:gd name="T74" fmla="*/ 443 w 1077"/>
                <a:gd name="T75" fmla="*/ 102 h 1671"/>
                <a:gd name="T76" fmla="*/ 303 w 1077"/>
                <a:gd name="T77" fmla="*/ 108 h 1671"/>
                <a:gd name="T78" fmla="*/ 164 w 1077"/>
                <a:gd name="T79" fmla="*/ 98 h 1671"/>
                <a:gd name="T80" fmla="*/ 28 w 1077"/>
                <a:gd name="T81" fmla="*/ 72 h 1671"/>
                <a:gd name="T82" fmla="*/ 58 w 1077"/>
                <a:gd name="T83" fmla="*/ 156 h 1671"/>
                <a:gd name="T84" fmla="*/ 62 w 1077"/>
                <a:gd name="T85" fmla="*/ 221 h 1671"/>
                <a:gd name="T86" fmla="*/ 62 w 1077"/>
                <a:gd name="T87" fmla="*/ 275 h 1671"/>
                <a:gd name="T88" fmla="*/ 51 w 1077"/>
                <a:gd name="T89" fmla="*/ 364 h 1671"/>
                <a:gd name="T90" fmla="*/ 19 w 1077"/>
                <a:gd name="T91" fmla="*/ 457 h 1671"/>
                <a:gd name="T92" fmla="*/ 0 w 1077"/>
                <a:gd name="T93" fmla="*/ 560 h 1671"/>
                <a:gd name="T94" fmla="*/ 4 w 1077"/>
                <a:gd name="T95" fmla="*/ 680 h 1671"/>
                <a:gd name="T96" fmla="*/ 25 w 1077"/>
                <a:gd name="T97" fmla="*/ 521 h 1671"/>
                <a:gd name="T98" fmla="*/ 58 w 1077"/>
                <a:gd name="T99" fmla="*/ 408 h 1671"/>
                <a:gd name="T100" fmla="*/ 80 w 1077"/>
                <a:gd name="T101" fmla="*/ 324 h 1671"/>
                <a:gd name="T102" fmla="*/ 84 w 1077"/>
                <a:gd name="T103" fmla="*/ 263 h 1671"/>
                <a:gd name="T104" fmla="*/ 84 w 1077"/>
                <a:gd name="T105" fmla="*/ 185 h 1671"/>
                <a:gd name="T106" fmla="*/ 65 w 1077"/>
                <a:gd name="T107" fmla="*/ 102 h 1671"/>
                <a:gd name="T108" fmla="*/ 65 w 1077"/>
                <a:gd name="T109" fmla="*/ 102 h 1671"/>
                <a:gd name="T110" fmla="*/ 65 w 1077"/>
                <a:gd name="T111" fmla="*/ 102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7" h="1671">
                  <a:moveTo>
                    <a:pt x="65" y="102"/>
                  </a:moveTo>
                  <a:lnTo>
                    <a:pt x="204" y="120"/>
                  </a:lnTo>
                  <a:lnTo>
                    <a:pt x="375" y="123"/>
                  </a:lnTo>
                  <a:lnTo>
                    <a:pt x="530" y="108"/>
                  </a:lnTo>
                  <a:lnTo>
                    <a:pt x="709" y="69"/>
                  </a:lnTo>
                  <a:lnTo>
                    <a:pt x="847" y="43"/>
                  </a:lnTo>
                  <a:lnTo>
                    <a:pt x="1016" y="19"/>
                  </a:lnTo>
                  <a:lnTo>
                    <a:pt x="1041" y="156"/>
                  </a:lnTo>
                  <a:lnTo>
                    <a:pt x="1038" y="275"/>
                  </a:lnTo>
                  <a:lnTo>
                    <a:pt x="1023" y="402"/>
                  </a:lnTo>
                  <a:lnTo>
                    <a:pt x="990" y="640"/>
                  </a:lnTo>
                  <a:lnTo>
                    <a:pt x="979" y="822"/>
                  </a:lnTo>
                  <a:lnTo>
                    <a:pt x="986" y="1013"/>
                  </a:lnTo>
                  <a:lnTo>
                    <a:pt x="1012" y="1178"/>
                  </a:lnTo>
                  <a:lnTo>
                    <a:pt x="1027" y="1350"/>
                  </a:lnTo>
                  <a:lnTo>
                    <a:pt x="1005" y="1506"/>
                  </a:lnTo>
                  <a:lnTo>
                    <a:pt x="975" y="1590"/>
                  </a:lnTo>
                  <a:lnTo>
                    <a:pt x="957" y="1634"/>
                  </a:lnTo>
                  <a:lnTo>
                    <a:pt x="862" y="1590"/>
                  </a:lnTo>
                  <a:lnTo>
                    <a:pt x="753" y="1556"/>
                  </a:lnTo>
                  <a:lnTo>
                    <a:pt x="629" y="1538"/>
                  </a:lnTo>
                  <a:lnTo>
                    <a:pt x="504" y="1528"/>
                  </a:lnTo>
                  <a:lnTo>
                    <a:pt x="390" y="1509"/>
                  </a:lnTo>
                  <a:lnTo>
                    <a:pt x="402" y="1547"/>
                  </a:lnTo>
                  <a:lnTo>
                    <a:pt x="527" y="1556"/>
                  </a:lnTo>
                  <a:lnTo>
                    <a:pt x="662" y="1566"/>
                  </a:lnTo>
                  <a:lnTo>
                    <a:pt x="790" y="1596"/>
                  </a:lnTo>
                  <a:lnTo>
                    <a:pt x="899" y="1634"/>
                  </a:lnTo>
                  <a:lnTo>
                    <a:pt x="968" y="1671"/>
                  </a:lnTo>
                  <a:lnTo>
                    <a:pt x="994" y="1613"/>
                  </a:lnTo>
                  <a:lnTo>
                    <a:pt x="1074" y="1613"/>
                  </a:lnTo>
                  <a:lnTo>
                    <a:pt x="1077" y="59"/>
                  </a:lnTo>
                  <a:lnTo>
                    <a:pt x="1038" y="59"/>
                  </a:lnTo>
                  <a:lnTo>
                    <a:pt x="1023" y="0"/>
                  </a:lnTo>
                  <a:lnTo>
                    <a:pt x="924" y="17"/>
                  </a:lnTo>
                  <a:lnTo>
                    <a:pt x="771" y="43"/>
                  </a:lnTo>
                  <a:lnTo>
                    <a:pt x="606" y="75"/>
                  </a:lnTo>
                  <a:lnTo>
                    <a:pt x="443" y="102"/>
                  </a:lnTo>
                  <a:lnTo>
                    <a:pt x="303" y="108"/>
                  </a:lnTo>
                  <a:lnTo>
                    <a:pt x="164" y="98"/>
                  </a:lnTo>
                  <a:lnTo>
                    <a:pt x="28" y="72"/>
                  </a:lnTo>
                  <a:lnTo>
                    <a:pt x="58" y="156"/>
                  </a:lnTo>
                  <a:lnTo>
                    <a:pt x="62" y="221"/>
                  </a:lnTo>
                  <a:lnTo>
                    <a:pt x="62" y="275"/>
                  </a:lnTo>
                  <a:lnTo>
                    <a:pt x="51" y="364"/>
                  </a:lnTo>
                  <a:lnTo>
                    <a:pt x="19" y="457"/>
                  </a:lnTo>
                  <a:lnTo>
                    <a:pt x="0" y="560"/>
                  </a:lnTo>
                  <a:lnTo>
                    <a:pt x="4" y="680"/>
                  </a:lnTo>
                  <a:lnTo>
                    <a:pt x="25" y="521"/>
                  </a:lnTo>
                  <a:lnTo>
                    <a:pt x="58" y="408"/>
                  </a:lnTo>
                  <a:lnTo>
                    <a:pt x="80" y="324"/>
                  </a:lnTo>
                  <a:lnTo>
                    <a:pt x="84" y="263"/>
                  </a:lnTo>
                  <a:lnTo>
                    <a:pt x="84" y="185"/>
                  </a:lnTo>
                  <a:lnTo>
                    <a:pt x="65" y="102"/>
                  </a:lnTo>
                  <a:lnTo>
                    <a:pt x="65" y="102"/>
                  </a:lnTo>
                  <a:lnTo>
                    <a:pt x="65"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26744" name="Group 120"/>
            <p:cNvGrpSpPr>
              <a:grpSpLocks/>
            </p:cNvGrpSpPr>
            <p:nvPr/>
          </p:nvGrpSpPr>
          <p:grpSpPr bwMode="auto">
            <a:xfrm>
              <a:off x="725" y="2006"/>
              <a:ext cx="194" cy="58"/>
              <a:chOff x="662" y="1998"/>
              <a:chExt cx="194" cy="58"/>
            </a:xfrm>
          </p:grpSpPr>
          <p:sp>
            <p:nvSpPr>
              <p:cNvPr id="26745" name="Freeform 121"/>
              <p:cNvSpPr>
                <a:spLocks/>
              </p:cNvSpPr>
              <p:nvPr/>
            </p:nvSpPr>
            <p:spPr bwMode="auto">
              <a:xfrm>
                <a:off x="664" y="2000"/>
                <a:ext cx="35" cy="53"/>
              </a:xfrm>
              <a:custGeom>
                <a:avLst/>
                <a:gdLst>
                  <a:gd name="T0" fmla="*/ 32 w 69"/>
                  <a:gd name="T1" fmla="*/ 0 h 107"/>
                  <a:gd name="T2" fmla="*/ 4 w 69"/>
                  <a:gd name="T3" fmla="*/ 22 h 107"/>
                  <a:gd name="T4" fmla="*/ 0 w 69"/>
                  <a:gd name="T5" fmla="*/ 72 h 107"/>
                  <a:gd name="T6" fmla="*/ 15 w 69"/>
                  <a:gd name="T7" fmla="*/ 107 h 107"/>
                  <a:gd name="T8" fmla="*/ 58 w 69"/>
                  <a:gd name="T9" fmla="*/ 97 h 107"/>
                  <a:gd name="T10" fmla="*/ 69 w 69"/>
                  <a:gd name="T11" fmla="*/ 39 h 107"/>
                  <a:gd name="T12" fmla="*/ 54 w 69"/>
                  <a:gd name="T13" fmla="*/ 10 h 107"/>
                  <a:gd name="T14" fmla="*/ 32 w 69"/>
                  <a:gd name="T15" fmla="*/ 0 h 107"/>
                  <a:gd name="T16" fmla="*/ 32 w 69"/>
                  <a:gd name="T17" fmla="*/ 0 h 107"/>
                  <a:gd name="T18" fmla="*/ 32 w 69"/>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7">
                    <a:moveTo>
                      <a:pt x="32" y="0"/>
                    </a:moveTo>
                    <a:lnTo>
                      <a:pt x="4" y="22"/>
                    </a:lnTo>
                    <a:lnTo>
                      <a:pt x="0" y="72"/>
                    </a:lnTo>
                    <a:lnTo>
                      <a:pt x="15" y="107"/>
                    </a:lnTo>
                    <a:lnTo>
                      <a:pt x="58" y="97"/>
                    </a:lnTo>
                    <a:lnTo>
                      <a:pt x="69" y="39"/>
                    </a:lnTo>
                    <a:lnTo>
                      <a:pt x="54" y="10"/>
                    </a:lnTo>
                    <a:lnTo>
                      <a:pt x="32" y="0"/>
                    </a:lnTo>
                    <a:lnTo>
                      <a:pt x="32" y="0"/>
                    </a:lnTo>
                    <a:lnTo>
                      <a:pt x="32" y="0"/>
                    </a:lnTo>
                    <a:close/>
                  </a:path>
                </a:pathLst>
              </a:custGeom>
              <a:solidFill>
                <a:srgbClr val="F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6" name="Freeform 122"/>
              <p:cNvSpPr>
                <a:spLocks/>
              </p:cNvSpPr>
              <p:nvPr/>
            </p:nvSpPr>
            <p:spPr bwMode="auto">
              <a:xfrm>
                <a:off x="697" y="2019"/>
                <a:ext cx="159" cy="22"/>
              </a:xfrm>
              <a:custGeom>
                <a:avLst/>
                <a:gdLst>
                  <a:gd name="T0" fmla="*/ 15 w 317"/>
                  <a:gd name="T1" fmla="*/ 0 h 44"/>
                  <a:gd name="T2" fmla="*/ 317 w 317"/>
                  <a:gd name="T3" fmla="*/ 40 h 44"/>
                  <a:gd name="T4" fmla="*/ 263 w 317"/>
                  <a:gd name="T5" fmla="*/ 44 h 44"/>
                  <a:gd name="T6" fmla="*/ 0 w 317"/>
                  <a:gd name="T7" fmla="*/ 31 h 44"/>
                  <a:gd name="T8" fmla="*/ 15 w 317"/>
                  <a:gd name="T9" fmla="*/ 0 h 44"/>
                  <a:gd name="T10" fmla="*/ 15 w 317"/>
                  <a:gd name="T11" fmla="*/ 0 h 44"/>
                  <a:gd name="T12" fmla="*/ 15 w 31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17" h="44">
                    <a:moveTo>
                      <a:pt x="15" y="0"/>
                    </a:moveTo>
                    <a:lnTo>
                      <a:pt x="317" y="40"/>
                    </a:lnTo>
                    <a:lnTo>
                      <a:pt x="263" y="44"/>
                    </a:lnTo>
                    <a:lnTo>
                      <a:pt x="0" y="31"/>
                    </a:lnTo>
                    <a:lnTo>
                      <a:pt x="15" y="0"/>
                    </a:lnTo>
                    <a:lnTo>
                      <a:pt x="15" y="0"/>
                    </a:lnTo>
                    <a:lnTo>
                      <a:pt x="15"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7" name="Freeform 123"/>
              <p:cNvSpPr>
                <a:spLocks/>
              </p:cNvSpPr>
              <p:nvPr/>
            </p:nvSpPr>
            <p:spPr bwMode="auto">
              <a:xfrm>
                <a:off x="811" y="2032"/>
                <a:ext cx="45" cy="10"/>
              </a:xfrm>
              <a:custGeom>
                <a:avLst/>
                <a:gdLst>
                  <a:gd name="T0" fmla="*/ 0 w 89"/>
                  <a:gd name="T1" fmla="*/ 0 h 21"/>
                  <a:gd name="T2" fmla="*/ 12 w 89"/>
                  <a:gd name="T3" fmla="*/ 21 h 21"/>
                  <a:gd name="T4" fmla="*/ 89 w 89"/>
                  <a:gd name="T5" fmla="*/ 19 h 21"/>
                  <a:gd name="T6" fmla="*/ 0 w 89"/>
                  <a:gd name="T7" fmla="*/ 0 h 21"/>
                  <a:gd name="T8" fmla="*/ 0 w 89"/>
                  <a:gd name="T9" fmla="*/ 0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lnTo>
                      <a:pt x="12" y="21"/>
                    </a:lnTo>
                    <a:lnTo>
                      <a:pt x="89" y="19"/>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8" name="Freeform 124"/>
              <p:cNvSpPr>
                <a:spLocks/>
              </p:cNvSpPr>
              <p:nvPr/>
            </p:nvSpPr>
            <p:spPr bwMode="auto">
              <a:xfrm>
                <a:off x="662" y="1998"/>
                <a:ext cx="47" cy="58"/>
              </a:xfrm>
              <a:custGeom>
                <a:avLst/>
                <a:gdLst>
                  <a:gd name="T0" fmla="*/ 42 w 93"/>
                  <a:gd name="T1" fmla="*/ 0 h 116"/>
                  <a:gd name="T2" fmla="*/ 77 w 93"/>
                  <a:gd name="T3" fmla="*/ 4 h 116"/>
                  <a:gd name="T4" fmla="*/ 90 w 93"/>
                  <a:gd name="T5" fmla="*/ 26 h 116"/>
                  <a:gd name="T6" fmla="*/ 93 w 93"/>
                  <a:gd name="T7" fmla="*/ 60 h 116"/>
                  <a:gd name="T8" fmla="*/ 88 w 93"/>
                  <a:gd name="T9" fmla="*/ 90 h 116"/>
                  <a:gd name="T10" fmla="*/ 74 w 93"/>
                  <a:gd name="T11" fmla="*/ 108 h 116"/>
                  <a:gd name="T12" fmla="*/ 52 w 93"/>
                  <a:gd name="T13" fmla="*/ 116 h 116"/>
                  <a:gd name="T14" fmla="*/ 16 w 93"/>
                  <a:gd name="T15" fmla="*/ 113 h 116"/>
                  <a:gd name="T16" fmla="*/ 0 w 93"/>
                  <a:gd name="T17" fmla="*/ 92 h 116"/>
                  <a:gd name="T18" fmla="*/ 0 w 93"/>
                  <a:gd name="T19" fmla="*/ 71 h 116"/>
                  <a:gd name="T20" fmla="*/ 7 w 93"/>
                  <a:gd name="T21" fmla="*/ 33 h 116"/>
                  <a:gd name="T22" fmla="*/ 23 w 93"/>
                  <a:gd name="T23" fmla="*/ 14 h 116"/>
                  <a:gd name="T24" fmla="*/ 13 w 93"/>
                  <a:gd name="T25" fmla="*/ 49 h 116"/>
                  <a:gd name="T26" fmla="*/ 12 w 93"/>
                  <a:gd name="T27" fmla="*/ 87 h 116"/>
                  <a:gd name="T28" fmla="*/ 26 w 93"/>
                  <a:gd name="T29" fmla="*/ 101 h 116"/>
                  <a:gd name="T30" fmla="*/ 52 w 93"/>
                  <a:gd name="T31" fmla="*/ 92 h 116"/>
                  <a:gd name="T32" fmla="*/ 61 w 93"/>
                  <a:gd name="T33" fmla="*/ 33 h 116"/>
                  <a:gd name="T34" fmla="*/ 42 w 93"/>
                  <a:gd name="T35" fmla="*/ 0 h 116"/>
                  <a:gd name="T36" fmla="*/ 42 w 93"/>
                  <a:gd name="T37" fmla="*/ 0 h 116"/>
                  <a:gd name="T38" fmla="*/ 42 w 93"/>
                  <a:gd name="T3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16">
                    <a:moveTo>
                      <a:pt x="42" y="0"/>
                    </a:moveTo>
                    <a:lnTo>
                      <a:pt x="77" y="4"/>
                    </a:lnTo>
                    <a:lnTo>
                      <a:pt x="90" y="26"/>
                    </a:lnTo>
                    <a:lnTo>
                      <a:pt x="93" y="60"/>
                    </a:lnTo>
                    <a:lnTo>
                      <a:pt x="88" y="90"/>
                    </a:lnTo>
                    <a:lnTo>
                      <a:pt x="74" y="108"/>
                    </a:lnTo>
                    <a:lnTo>
                      <a:pt x="52" y="116"/>
                    </a:lnTo>
                    <a:lnTo>
                      <a:pt x="16" y="113"/>
                    </a:lnTo>
                    <a:lnTo>
                      <a:pt x="0" y="92"/>
                    </a:lnTo>
                    <a:lnTo>
                      <a:pt x="0" y="71"/>
                    </a:lnTo>
                    <a:lnTo>
                      <a:pt x="7" y="33"/>
                    </a:lnTo>
                    <a:lnTo>
                      <a:pt x="23" y="14"/>
                    </a:lnTo>
                    <a:lnTo>
                      <a:pt x="13" y="49"/>
                    </a:lnTo>
                    <a:lnTo>
                      <a:pt x="12" y="87"/>
                    </a:lnTo>
                    <a:lnTo>
                      <a:pt x="26" y="101"/>
                    </a:lnTo>
                    <a:lnTo>
                      <a:pt x="52" y="92"/>
                    </a:lnTo>
                    <a:lnTo>
                      <a:pt x="61" y="33"/>
                    </a:lnTo>
                    <a:lnTo>
                      <a:pt x="42" y="0"/>
                    </a:lnTo>
                    <a:lnTo>
                      <a:pt x="42"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49" name="Freeform 125"/>
              <p:cNvSpPr>
                <a:spLocks/>
              </p:cNvSpPr>
              <p:nvPr/>
            </p:nvSpPr>
            <p:spPr bwMode="auto">
              <a:xfrm>
                <a:off x="703" y="2031"/>
                <a:ext cx="79" cy="11"/>
              </a:xfrm>
              <a:custGeom>
                <a:avLst/>
                <a:gdLst>
                  <a:gd name="T0" fmla="*/ 148 w 160"/>
                  <a:gd name="T1" fmla="*/ 21 h 21"/>
                  <a:gd name="T2" fmla="*/ 0 w 160"/>
                  <a:gd name="T3" fmla="*/ 10 h 21"/>
                  <a:gd name="T4" fmla="*/ 4 w 160"/>
                  <a:gd name="T5" fmla="*/ 0 h 21"/>
                  <a:gd name="T6" fmla="*/ 160 w 160"/>
                  <a:gd name="T7" fmla="*/ 15 h 21"/>
                  <a:gd name="T8" fmla="*/ 148 w 160"/>
                  <a:gd name="T9" fmla="*/ 21 h 21"/>
                  <a:gd name="T10" fmla="*/ 148 w 160"/>
                  <a:gd name="T11" fmla="*/ 21 h 21"/>
                  <a:gd name="T12" fmla="*/ 148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148" y="21"/>
                    </a:moveTo>
                    <a:lnTo>
                      <a:pt x="0" y="10"/>
                    </a:lnTo>
                    <a:lnTo>
                      <a:pt x="4" y="0"/>
                    </a:lnTo>
                    <a:lnTo>
                      <a:pt x="160" y="15"/>
                    </a:lnTo>
                    <a:lnTo>
                      <a:pt x="148" y="21"/>
                    </a:lnTo>
                    <a:lnTo>
                      <a:pt x="148" y="21"/>
                    </a:lnTo>
                    <a:lnTo>
                      <a:pt x="1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6750" name="Freeform 126"/>
              <p:cNvSpPr>
                <a:spLocks/>
              </p:cNvSpPr>
              <p:nvPr/>
            </p:nvSpPr>
            <p:spPr bwMode="auto">
              <a:xfrm>
                <a:off x="705" y="2018"/>
                <a:ext cx="87" cy="14"/>
              </a:xfrm>
              <a:custGeom>
                <a:avLst/>
                <a:gdLst>
                  <a:gd name="T0" fmla="*/ 0 w 173"/>
                  <a:gd name="T1" fmla="*/ 7 h 27"/>
                  <a:gd name="T2" fmla="*/ 170 w 173"/>
                  <a:gd name="T3" fmla="*/ 27 h 27"/>
                  <a:gd name="T4" fmla="*/ 173 w 173"/>
                  <a:gd name="T5" fmla="*/ 23 h 27"/>
                  <a:gd name="T6" fmla="*/ 0 w 173"/>
                  <a:gd name="T7" fmla="*/ 0 h 27"/>
                  <a:gd name="T8" fmla="*/ 0 w 173"/>
                  <a:gd name="T9" fmla="*/ 7 h 27"/>
                  <a:gd name="T10" fmla="*/ 0 w 173"/>
                  <a:gd name="T11" fmla="*/ 7 h 27"/>
                  <a:gd name="T12" fmla="*/ 0 w 173"/>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173" h="27">
                    <a:moveTo>
                      <a:pt x="0" y="7"/>
                    </a:moveTo>
                    <a:lnTo>
                      <a:pt x="170" y="27"/>
                    </a:lnTo>
                    <a:lnTo>
                      <a:pt x="173" y="23"/>
                    </a:lnTo>
                    <a:lnTo>
                      <a:pt x="0" y="0"/>
                    </a:lnTo>
                    <a:lnTo>
                      <a:pt x="0" y="7"/>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6638" name="Rectangle 14"/>
            <p:cNvSpPr>
              <a:spLocks noChangeArrowheads="1"/>
            </p:cNvSpPr>
            <p:nvPr/>
          </p:nvSpPr>
          <p:spPr bwMode="auto">
            <a:xfrm>
              <a:off x="722" y="2202"/>
              <a:ext cx="468" cy="127"/>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a-IR" altLang="fa-IR" sz="1200"/>
                <a:t>حسابداری</a:t>
              </a:r>
              <a:endParaRPr lang="en-US" altLang="fa-IR" sz="1200"/>
            </a:p>
          </p:txBody>
        </p:sp>
      </p:grpSp>
      <p:sp>
        <p:nvSpPr>
          <p:cNvPr id="26753" name="AutoShape 129" descr="Stationery"/>
          <p:cNvSpPr>
            <a:spLocks noChangeArrowheads="1"/>
          </p:cNvSpPr>
          <p:nvPr/>
        </p:nvSpPr>
        <p:spPr bwMode="auto">
          <a:xfrm>
            <a:off x="3367088" y="76200"/>
            <a:ext cx="5395912" cy="485775"/>
          </a:xfrm>
          <a:prstGeom prst="bevel">
            <a:avLst>
              <a:gd name="adj" fmla="val 12500"/>
            </a:avLst>
          </a:prstGeom>
          <a:blipFill dpi="0" rotWithShape="0">
            <a:blip r:embed="rId5"/>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12318CF-C76F-4967-81ED-E85AA335C97A}" type="slidenum">
              <a:rPr lang="en-US" altLang="fa-IR"/>
              <a:pPr/>
              <a:t>22</a:t>
            </a:fld>
            <a:endParaRPr lang="en-US" altLang="fa-IR"/>
          </a:p>
        </p:txBody>
      </p:sp>
      <p:sp>
        <p:nvSpPr>
          <p:cNvPr id="27652" name="AutoShape 4"/>
          <p:cNvSpPr>
            <a:spLocks noChangeArrowheads="1"/>
          </p:cNvSpPr>
          <p:nvPr/>
        </p:nvSpPr>
        <p:spPr bwMode="auto">
          <a:xfrm>
            <a:off x="2517775" y="2160588"/>
            <a:ext cx="4081463" cy="2817812"/>
          </a:xfrm>
          <a:prstGeom prst="triangle">
            <a:avLst>
              <a:gd name="adj" fmla="val 50000"/>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50000"/>
              </a:lnSpc>
            </a:pPr>
            <a:r>
              <a:rPr lang="fa-IR" altLang="fa-IR" b="0">
                <a:solidFill>
                  <a:srgbClr val="0000FF"/>
                </a:solidFill>
                <a:cs typeface="Traffic" pitchFamily="2" charset="0"/>
              </a:rPr>
              <a:t>فرهنگی و اجتماعی</a:t>
            </a:r>
            <a:endParaRPr lang="en-US" altLang="fa-IR" b="0">
              <a:solidFill>
                <a:srgbClr val="0000FF"/>
              </a:solidFill>
              <a:cs typeface="Traffic" pitchFamily="2" charset="0"/>
            </a:endParaRPr>
          </a:p>
        </p:txBody>
      </p:sp>
      <p:sp>
        <p:nvSpPr>
          <p:cNvPr id="27653" name="Rectangle 5"/>
          <p:cNvSpPr>
            <a:spLocks noChangeArrowheads="1"/>
          </p:cNvSpPr>
          <p:nvPr/>
        </p:nvSpPr>
        <p:spPr bwMode="auto">
          <a:xfrm rot="3266808">
            <a:off x="4693444" y="1958181"/>
            <a:ext cx="3487738" cy="2009775"/>
          </a:xfrm>
          <a:prstGeom prst="rect">
            <a:avLst/>
          </a:prstGeom>
          <a:gradFill rotWithShape="0">
            <a:gsLst>
              <a:gs pos="0">
                <a:srgbClr val="5E9EFF"/>
              </a:gs>
              <a:gs pos="39999">
                <a:srgbClr val="85C2FF"/>
              </a:gs>
              <a:gs pos="70000">
                <a:srgbClr val="C4D6EB"/>
              </a:gs>
              <a:gs pos="100000">
                <a:srgbClr val="FFEBFA"/>
              </a:gs>
            </a:gsLst>
            <a:lin ang="189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30000"/>
              </a:lnSpc>
            </a:pPr>
            <a:r>
              <a:rPr lang="fa-IR" altLang="fa-IR" b="0"/>
              <a:t>مراجع تصميم سازی </a:t>
            </a:r>
          </a:p>
          <a:p>
            <a:pPr rtl="1">
              <a:lnSpc>
                <a:spcPct val="130000"/>
              </a:lnSpc>
            </a:pPr>
            <a:r>
              <a:rPr lang="fa-IR" altLang="fa-IR" b="0"/>
              <a:t>و تصميم گيری کلان و محلی</a:t>
            </a:r>
            <a:endParaRPr lang="en-US" altLang="fa-IR" b="0"/>
          </a:p>
        </p:txBody>
      </p:sp>
      <p:sp>
        <p:nvSpPr>
          <p:cNvPr id="27654" name="Rectangle 6"/>
          <p:cNvSpPr>
            <a:spLocks noChangeArrowheads="1"/>
          </p:cNvSpPr>
          <p:nvPr/>
        </p:nvSpPr>
        <p:spPr bwMode="auto">
          <a:xfrm>
            <a:off x="2524125" y="5027613"/>
            <a:ext cx="4094163" cy="1754187"/>
          </a:xfrm>
          <a:prstGeom prst="rect">
            <a:avLst/>
          </a:prstGeom>
          <a:gradFill rotWithShape="0">
            <a:gsLst>
              <a:gs pos="0">
                <a:srgbClr val="5E9EFF"/>
              </a:gs>
              <a:gs pos="39999">
                <a:srgbClr val="85C2FF"/>
              </a:gs>
              <a:gs pos="70000">
                <a:srgbClr val="C4D6EB"/>
              </a:gs>
              <a:gs pos="100000">
                <a:srgbClr val="FFEBFA"/>
              </a:gs>
            </a:gsLst>
            <a:lin ang="54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b="0"/>
              <a:t>مخاطبين</a:t>
            </a:r>
            <a:endParaRPr lang="en-US" altLang="fa-IR" b="0"/>
          </a:p>
        </p:txBody>
      </p:sp>
      <p:sp>
        <p:nvSpPr>
          <p:cNvPr id="27655" name="Rectangle 7"/>
          <p:cNvSpPr>
            <a:spLocks noChangeArrowheads="1"/>
          </p:cNvSpPr>
          <p:nvPr/>
        </p:nvSpPr>
        <p:spPr bwMode="auto">
          <a:xfrm rot="18333192" flipH="1">
            <a:off x="896144" y="1961356"/>
            <a:ext cx="3487738" cy="2009775"/>
          </a:xfrm>
          <a:prstGeom prst="rect">
            <a:avLst/>
          </a:prstGeom>
          <a:gradFill rotWithShape="0">
            <a:gsLst>
              <a:gs pos="0">
                <a:srgbClr val="FFEBFA"/>
              </a:gs>
              <a:gs pos="30000">
                <a:srgbClr val="C4D6EB"/>
              </a:gs>
              <a:gs pos="60001">
                <a:srgbClr val="85C2FF"/>
              </a:gs>
              <a:gs pos="100000">
                <a:srgbClr val="5E9EFF"/>
              </a:gs>
            </a:gsLst>
            <a:lin ang="27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fa-IR" altLang="fa-IR" b="0"/>
              <a:t>مديران (عالی،ميانی و عملياتی) </a:t>
            </a:r>
          </a:p>
          <a:p>
            <a:pPr rtl="1">
              <a:lnSpc>
                <a:spcPct val="100000"/>
              </a:lnSpc>
            </a:pPr>
            <a:r>
              <a:rPr lang="fa-IR" altLang="fa-IR" b="0"/>
              <a:t>و کارکنان سازمانها و دستگاهها</a:t>
            </a:r>
            <a:endParaRPr lang="en-US" altLang="fa-IR" b="0"/>
          </a:p>
        </p:txBody>
      </p:sp>
      <p:sp>
        <p:nvSpPr>
          <p:cNvPr id="27658" name="AutoShape 10" descr="Stationery"/>
          <p:cNvSpPr>
            <a:spLocks noChangeArrowheads="1"/>
          </p:cNvSpPr>
          <p:nvPr/>
        </p:nvSpPr>
        <p:spPr bwMode="auto">
          <a:xfrm>
            <a:off x="3367088" y="76200"/>
            <a:ext cx="5395912" cy="48577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5"/>
          <p:cNvSpPr>
            <a:spLocks noGrp="1"/>
          </p:cNvSpPr>
          <p:nvPr>
            <p:ph type="sldNum" sz="quarter" idx="12"/>
          </p:nvPr>
        </p:nvSpPr>
        <p:spPr/>
        <p:txBody>
          <a:bodyPr/>
          <a:lstStyle/>
          <a:p>
            <a:fld id="{7FA105E3-DF53-48A7-B46B-2ED33796031A}" type="slidenum">
              <a:rPr lang="en-US" altLang="fa-IR"/>
              <a:pPr/>
              <a:t>23</a:t>
            </a:fld>
            <a:endParaRPr lang="en-US" altLang="fa-IR"/>
          </a:p>
        </p:txBody>
      </p:sp>
      <p:sp>
        <p:nvSpPr>
          <p:cNvPr id="61472" name="Rectangle 32"/>
          <p:cNvSpPr>
            <a:spLocks noChangeArrowheads="1"/>
          </p:cNvSpPr>
          <p:nvPr/>
        </p:nvSpPr>
        <p:spPr bwMode="auto">
          <a:xfrm>
            <a:off x="7092950" y="1589088"/>
            <a:ext cx="1593850" cy="620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1473" name="Rectangle 33"/>
          <p:cNvSpPr>
            <a:spLocks noChangeArrowheads="1"/>
          </p:cNvSpPr>
          <p:nvPr/>
        </p:nvSpPr>
        <p:spPr bwMode="auto">
          <a:xfrm>
            <a:off x="7110413" y="1606550"/>
            <a:ext cx="15621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pic>
        <p:nvPicPr>
          <p:cNvPr id="61575" name="Picture 135" descr="Copy of IN0029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800" y="1611313"/>
            <a:ext cx="495300" cy="492125"/>
          </a:xfrm>
          <a:prstGeom prst="rect">
            <a:avLst/>
          </a:prstGeom>
          <a:noFill/>
          <a:extLst>
            <a:ext uri="{909E8E84-426E-40DD-AFC4-6F175D3DCCD1}">
              <a14:hiddenFill xmlns:a14="http://schemas.microsoft.com/office/drawing/2010/main">
                <a:solidFill>
                  <a:srgbClr val="FFFFFF"/>
                </a:solidFill>
              </a14:hiddenFill>
            </a:ext>
          </a:extLst>
        </p:spPr>
      </p:pic>
      <p:sp>
        <p:nvSpPr>
          <p:cNvPr id="61442" name="Oval 2"/>
          <p:cNvSpPr>
            <a:spLocks noChangeArrowheads="1"/>
          </p:cNvSpPr>
          <p:nvPr/>
        </p:nvSpPr>
        <p:spPr bwMode="auto">
          <a:xfrm>
            <a:off x="2538413" y="2024063"/>
            <a:ext cx="3762375" cy="3438525"/>
          </a:xfrm>
          <a:prstGeom prst="ellipse">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50000"/>
              </a:lnSpc>
            </a:pPr>
            <a:r>
              <a:rPr lang="ar-SA" altLang="fa-IR" sz="2800">
                <a:solidFill>
                  <a:srgbClr val="0000FF"/>
                </a:solidFill>
                <a:cs typeface="Traffic" pitchFamily="2" charset="0"/>
              </a:rPr>
              <a:t>موسسات،شرکتها و</a:t>
            </a:r>
          </a:p>
          <a:p>
            <a:pPr rtl="1">
              <a:lnSpc>
                <a:spcPct val="150000"/>
              </a:lnSpc>
            </a:pPr>
            <a:r>
              <a:rPr lang="ar-SA" altLang="fa-IR" sz="2800">
                <a:solidFill>
                  <a:srgbClr val="0000FF"/>
                </a:solidFill>
                <a:cs typeface="Traffic" pitchFamily="2" charset="0"/>
              </a:rPr>
              <a:t>سازمانهای اقماری</a:t>
            </a:r>
          </a:p>
          <a:p>
            <a:pPr rtl="1">
              <a:lnSpc>
                <a:spcPct val="150000"/>
              </a:lnSpc>
            </a:pPr>
            <a:r>
              <a:rPr lang="ar-SA" altLang="fa-IR" sz="2800">
                <a:solidFill>
                  <a:srgbClr val="0000FF"/>
                </a:solidFill>
                <a:cs typeface="Traffic" pitchFamily="2" charset="0"/>
              </a:rPr>
              <a:t>(وابسته و تابعه)</a:t>
            </a:r>
            <a:r>
              <a:rPr lang="ar-SA" altLang="fa-IR" sz="2800">
                <a:cs typeface="Traffic" pitchFamily="2" charset="0"/>
              </a:rPr>
              <a:t> </a:t>
            </a:r>
            <a:endParaRPr lang="en-US" altLang="fa-IR" sz="2800">
              <a:cs typeface="Traffic" pitchFamily="2" charset="0"/>
            </a:endParaRPr>
          </a:p>
        </p:txBody>
      </p:sp>
      <p:sp>
        <p:nvSpPr>
          <p:cNvPr id="61443" name="Oval 3"/>
          <p:cNvSpPr>
            <a:spLocks noChangeArrowheads="1"/>
          </p:cNvSpPr>
          <p:nvPr/>
        </p:nvSpPr>
        <p:spPr bwMode="auto">
          <a:xfrm>
            <a:off x="3662363" y="754063"/>
            <a:ext cx="1524000"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80000"/>
              </a:lnSpc>
            </a:pPr>
            <a:r>
              <a:rPr lang="ar-SA" altLang="fa-IR" sz="2000" b="0"/>
              <a:t>درزمينه </a:t>
            </a:r>
            <a:endParaRPr lang="en-US" altLang="fa-IR" sz="2000" b="0"/>
          </a:p>
          <a:p>
            <a:pPr rtl="1">
              <a:lnSpc>
                <a:spcPct val="80000"/>
              </a:lnSpc>
            </a:pPr>
            <a:r>
              <a:rPr lang="ar-SA" altLang="fa-IR" sz="2000" b="0"/>
              <a:t>امور بانکی،</a:t>
            </a:r>
          </a:p>
          <a:p>
            <a:pPr rtl="1">
              <a:lnSpc>
                <a:spcPct val="80000"/>
              </a:lnSpc>
            </a:pPr>
            <a:r>
              <a:rPr lang="ar-SA" altLang="fa-IR" sz="2000" b="0"/>
              <a:t>اعتباری</a:t>
            </a:r>
            <a:endParaRPr lang="en-US" altLang="fa-IR" sz="2000" b="0"/>
          </a:p>
          <a:p>
            <a:pPr rtl="1">
              <a:lnSpc>
                <a:spcPct val="80000"/>
              </a:lnSpc>
            </a:pPr>
            <a:r>
              <a:rPr lang="ar-SA" altLang="fa-IR" sz="2000" b="0"/>
              <a:t>و بورس</a:t>
            </a:r>
            <a:endParaRPr lang="en-US" altLang="fa-IR" sz="2000" b="0"/>
          </a:p>
        </p:txBody>
      </p:sp>
      <p:sp>
        <p:nvSpPr>
          <p:cNvPr id="61444" name="Oval 4"/>
          <p:cNvSpPr>
            <a:spLocks noChangeArrowheads="1"/>
          </p:cNvSpPr>
          <p:nvPr/>
        </p:nvSpPr>
        <p:spPr bwMode="auto">
          <a:xfrm>
            <a:off x="5037138" y="1143000"/>
            <a:ext cx="1525587"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70000"/>
              </a:lnSpc>
            </a:pPr>
            <a:r>
              <a:rPr lang="ar-SA" altLang="fa-IR" sz="1800" b="0"/>
              <a:t>تامين،واردات،</a:t>
            </a:r>
            <a:endParaRPr lang="en-US" altLang="fa-IR" sz="1800" b="0"/>
          </a:p>
          <a:p>
            <a:pPr rtl="1">
              <a:lnSpc>
                <a:spcPct val="70000"/>
              </a:lnSpc>
            </a:pPr>
            <a:r>
              <a:rPr lang="ar-SA" altLang="fa-IR" sz="1800" b="0"/>
              <a:t>صادرات</a:t>
            </a:r>
          </a:p>
          <a:p>
            <a:pPr rtl="1">
              <a:lnSpc>
                <a:spcPct val="70000"/>
              </a:lnSpc>
            </a:pPr>
            <a:r>
              <a:rPr lang="ar-SA" altLang="fa-IR" sz="1800" b="0"/>
              <a:t>ويا توليد کالا</a:t>
            </a:r>
            <a:endParaRPr lang="en-US" altLang="fa-IR" sz="1800" b="0"/>
          </a:p>
          <a:p>
            <a:pPr rtl="1">
              <a:lnSpc>
                <a:spcPct val="70000"/>
              </a:lnSpc>
            </a:pPr>
            <a:r>
              <a:rPr lang="ar-SA" altLang="fa-IR" sz="1800" b="0"/>
              <a:t> يامواد اوليه</a:t>
            </a:r>
            <a:endParaRPr lang="en-US" altLang="fa-IR" sz="1800" b="0"/>
          </a:p>
          <a:p>
            <a:pPr rtl="1">
              <a:lnSpc>
                <a:spcPct val="70000"/>
              </a:lnSpc>
            </a:pPr>
            <a:r>
              <a:rPr lang="ar-SA" altLang="fa-IR" sz="1800" b="0"/>
              <a:t> موردنياز</a:t>
            </a:r>
            <a:endParaRPr lang="en-US" altLang="fa-IR" sz="1800" b="0"/>
          </a:p>
        </p:txBody>
      </p:sp>
      <p:sp>
        <p:nvSpPr>
          <p:cNvPr id="61445" name="Oval 5"/>
          <p:cNvSpPr>
            <a:spLocks noChangeArrowheads="1"/>
          </p:cNvSpPr>
          <p:nvPr/>
        </p:nvSpPr>
        <p:spPr bwMode="auto">
          <a:xfrm>
            <a:off x="5980113" y="2016125"/>
            <a:ext cx="1524000"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آموزشی</a:t>
            </a:r>
            <a:endParaRPr lang="en-US" altLang="fa-IR" sz="2000" b="0"/>
          </a:p>
        </p:txBody>
      </p:sp>
      <p:sp>
        <p:nvSpPr>
          <p:cNvPr id="61446" name="Oval 6"/>
          <p:cNvSpPr>
            <a:spLocks noChangeArrowheads="1"/>
          </p:cNvSpPr>
          <p:nvPr/>
        </p:nvSpPr>
        <p:spPr bwMode="auto">
          <a:xfrm>
            <a:off x="1336675" y="2008188"/>
            <a:ext cx="1524000" cy="1249362"/>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عمرانی</a:t>
            </a:r>
            <a:endParaRPr lang="en-US" altLang="fa-IR" sz="2000" b="0"/>
          </a:p>
        </p:txBody>
      </p:sp>
      <p:sp>
        <p:nvSpPr>
          <p:cNvPr id="61447" name="Oval 7"/>
          <p:cNvSpPr>
            <a:spLocks noChangeArrowheads="1"/>
          </p:cNvSpPr>
          <p:nvPr/>
        </p:nvSpPr>
        <p:spPr bwMode="auto">
          <a:xfrm>
            <a:off x="2219325" y="1119188"/>
            <a:ext cx="1524000"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انفورماتيک</a:t>
            </a:r>
            <a:endParaRPr lang="en-US" altLang="fa-IR" sz="2000" b="0"/>
          </a:p>
        </p:txBody>
      </p:sp>
      <p:sp>
        <p:nvSpPr>
          <p:cNvPr id="61448" name="Oval 8"/>
          <p:cNvSpPr>
            <a:spLocks noChangeArrowheads="1"/>
          </p:cNvSpPr>
          <p:nvPr/>
        </p:nvSpPr>
        <p:spPr bwMode="auto">
          <a:xfrm>
            <a:off x="3635375" y="5459413"/>
            <a:ext cx="1525588"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املاک</a:t>
            </a:r>
            <a:endParaRPr lang="en-US" altLang="fa-IR" sz="2000" b="0"/>
          </a:p>
          <a:p>
            <a:pPr rtl="1">
              <a:lnSpc>
                <a:spcPct val="100000"/>
              </a:lnSpc>
            </a:pPr>
            <a:r>
              <a:rPr lang="ar-SA" altLang="fa-IR" sz="2000" b="0"/>
              <a:t> و مستغلات</a:t>
            </a:r>
            <a:endParaRPr lang="en-US" altLang="fa-IR" sz="2000" b="0"/>
          </a:p>
        </p:txBody>
      </p:sp>
      <p:sp>
        <p:nvSpPr>
          <p:cNvPr id="61449" name="Oval 9"/>
          <p:cNvSpPr>
            <a:spLocks noChangeArrowheads="1"/>
          </p:cNvSpPr>
          <p:nvPr/>
        </p:nvSpPr>
        <p:spPr bwMode="auto">
          <a:xfrm>
            <a:off x="1023938" y="3165475"/>
            <a:ext cx="1525587"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مالی </a:t>
            </a:r>
            <a:endParaRPr lang="en-US" altLang="fa-IR" sz="2000" b="0"/>
          </a:p>
          <a:p>
            <a:pPr rtl="1">
              <a:lnSpc>
                <a:spcPct val="100000"/>
              </a:lnSpc>
            </a:pPr>
            <a:r>
              <a:rPr lang="ar-SA" altLang="fa-IR" sz="2000" b="0"/>
              <a:t>و حسابرسی</a:t>
            </a:r>
            <a:endParaRPr lang="en-US" altLang="fa-IR" sz="2000" b="0"/>
          </a:p>
        </p:txBody>
      </p:sp>
      <p:sp>
        <p:nvSpPr>
          <p:cNvPr id="61450" name="Oval 10"/>
          <p:cNvSpPr>
            <a:spLocks noChangeArrowheads="1"/>
          </p:cNvSpPr>
          <p:nvPr/>
        </p:nvSpPr>
        <p:spPr bwMode="auto">
          <a:xfrm>
            <a:off x="2297113" y="5130800"/>
            <a:ext cx="1522412"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80000"/>
              </a:lnSpc>
            </a:pPr>
            <a:r>
              <a:rPr lang="ar-SA" altLang="fa-IR" sz="1600" b="0"/>
              <a:t>فرهنگی </a:t>
            </a:r>
            <a:endParaRPr lang="en-US" altLang="fa-IR" sz="1600" b="0"/>
          </a:p>
          <a:p>
            <a:pPr rtl="1">
              <a:lnSpc>
                <a:spcPct val="80000"/>
              </a:lnSpc>
            </a:pPr>
            <a:r>
              <a:rPr lang="ar-SA" altLang="fa-IR" sz="1600" b="0"/>
              <a:t>و ارتباطی و</a:t>
            </a:r>
          </a:p>
          <a:p>
            <a:pPr rtl="1">
              <a:lnSpc>
                <a:spcPct val="80000"/>
              </a:lnSpc>
            </a:pPr>
            <a:r>
              <a:rPr lang="ar-SA" altLang="fa-IR" sz="1600" b="0"/>
              <a:t>تهيه نشريات درونی و</a:t>
            </a:r>
          </a:p>
          <a:p>
            <a:pPr rtl="1">
              <a:lnSpc>
                <a:spcPct val="80000"/>
              </a:lnSpc>
            </a:pPr>
            <a:r>
              <a:rPr lang="ar-SA" altLang="fa-IR" sz="1600" b="0"/>
              <a:t>بيرونی دستگاههاو</a:t>
            </a:r>
          </a:p>
          <a:p>
            <a:pPr rtl="1">
              <a:lnSpc>
                <a:spcPct val="80000"/>
              </a:lnSpc>
            </a:pPr>
            <a:r>
              <a:rPr lang="ar-SA" altLang="fa-IR" sz="1600" b="0"/>
              <a:t>سازمانها</a:t>
            </a:r>
            <a:endParaRPr lang="en-US" altLang="fa-IR" sz="1600" b="0"/>
          </a:p>
        </p:txBody>
      </p:sp>
      <p:sp>
        <p:nvSpPr>
          <p:cNvPr id="61451" name="Oval 11"/>
          <p:cNvSpPr>
            <a:spLocks noChangeArrowheads="1"/>
          </p:cNvSpPr>
          <p:nvPr/>
        </p:nvSpPr>
        <p:spPr bwMode="auto">
          <a:xfrm>
            <a:off x="1376363" y="4246563"/>
            <a:ext cx="1524000" cy="1246187"/>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انتشاراتی </a:t>
            </a:r>
            <a:endParaRPr lang="en-US" altLang="fa-IR" sz="2000" b="0"/>
          </a:p>
          <a:p>
            <a:pPr rtl="1">
              <a:lnSpc>
                <a:spcPct val="100000"/>
              </a:lnSpc>
            </a:pPr>
            <a:r>
              <a:rPr lang="ar-SA" altLang="fa-IR" sz="2000" b="0"/>
              <a:t>و چاپ</a:t>
            </a:r>
            <a:endParaRPr lang="en-US" altLang="fa-IR" sz="2000" b="0"/>
          </a:p>
        </p:txBody>
      </p:sp>
      <p:sp>
        <p:nvSpPr>
          <p:cNvPr id="61453" name="Oval 13"/>
          <p:cNvSpPr>
            <a:spLocks noChangeArrowheads="1"/>
          </p:cNvSpPr>
          <p:nvPr/>
        </p:nvSpPr>
        <p:spPr bwMode="auto">
          <a:xfrm>
            <a:off x="6307138" y="3055938"/>
            <a:ext cx="1524000"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مطالعاتی</a:t>
            </a:r>
            <a:endParaRPr lang="en-US" altLang="fa-IR" sz="2000" b="0"/>
          </a:p>
          <a:p>
            <a:pPr rtl="1">
              <a:lnSpc>
                <a:spcPct val="100000"/>
              </a:lnSpc>
            </a:pPr>
            <a:r>
              <a:rPr lang="ar-SA" altLang="fa-IR" sz="2000" b="0"/>
              <a:t> وپژوهشی</a:t>
            </a:r>
            <a:endParaRPr lang="en-US" altLang="fa-IR" sz="2000" b="0"/>
          </a:p>
        </p:txBody>
      </p:sp>
      <p:sp>
        <p:nvSpPr>
          <p:cNvPr id="61454" name="Oval 14"/>
          <p:cNvSpPr>
            <a:spLocks noChangeArrowheads="1"/>
          </p:cNvSpPr>
          <p:nvPr/>
        </p:nvSpPr>
        <p:spPr bwMode="auto">
          <a:xfrm>
            <a:off x="6011863" y="4211638"/>
            <a:ext cx="1524000" cy="1246187"/>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رفاهی</a:t>
            </a:r>
            <a:endParaRPr lang="en-US" altLang="fa-IR" sz="2000" b="0"/>
          </a:p>
          <a:p>
            <a:pPr rtl="1">
              <a:lnSpc>
                <a:spcPct val="100000"/>
              </a:lnSpc>
            </a:pPr>
            <a:r>
              <a:rPr lang="ar-SA" altLang="fa-IR" sz="2000" b="0"/>
              <a:t> و تفريحی</a:t>
            </a:r>
            <a:endParaRPr lang="en-US" altLang="fa-IR" sz="2000" b="0"/>
          </a:p>
        </p:txBody>
      </p:sp>
      <p:sp>
        <p:nvSpPr>
          <p:cNvPr id="61455" name="Oval 15"/>
          <p:cNvSpPr>
            <a:spLocks noChangeArrowheads="1"/>
          </p:cNvSpPr>
          <p:nvPr/>
        </p:nvSpPr>
        <p:spPr bwMode="auto">
          <a:xfrm>
            <a:off x="5064125" y="5124450"/>
            <a:ext cx="1524000" cy="124777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r>
              <a:rPr lang="ar-SA" altLang="fa-IR" sz="1800" b="0"/>
              <a:t>تامين</a:t>
            </a:r>
            <a:endParaRPr lang="en-US" altLang="fa-IR" sz="1800" b="0"/>
          </a:p>
          <a:p>
            <a:pPr rtl="1"/>
            <a:r>
              <a:rPr lang="ar-SA" altLang="fa-IR" sz="1800" b="0"/>
              <a:t> نيروی انسانی</a:t>
            </a:r>
          </a:p>
          <a:p>
            <a:pPr rtl="1"/>
            <a:r>
              <a:rPr lang="ar-SA" altLang="fa-IR" sz="1800" b="0"/>
              <a:t>غير رسمی</a:t>
            </a:r>
            <a:endParaRPr lang="en-US" altLang="fa-IR" sz="1800" b="0"/>
          </a:p>
          <a:p>
            <a:pPr rtl="1"/>
            <a:r>
              <a:rPr lang="ar-SA" altLang="fa-IR" sz="1800" b="0"/>
              <a:t> موردنياز</a:t>
            </a:r>
          </a:p>
          <a:p>
            <a:pPr rtl="1"/>
            <a:r>
              <a:rPr lang="ar-SA" altLang="fa-IR" sz="1800" b="0"/>
              <a:t>(شرکتی،پيمانی</a:t>
            </a:r>
          </a:p>
          <a:p>
            <a:pPr rtl="1"/>
            <a:r>
              <a:rPr lang="ar-SA" altLang="fa-IR" sz="1800" b="0"/>
              <a:t>و...)</a:t>
            </a:r>
            <a:endParaRPr lang="en-US" altLang="fa-IR" sz="1800" b="0"/>
          </a:p>
        </p:txBody>
      </p:sp>
      <p:pic>
        <p:nvPicPr>
          <p:cNvPr id="61460" name="Picture 20" descr="SO0159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4833938"/>
            <a:ext cx="1109662" cy="857250"/>
          </a:xfrm>
          <a:prstGeom prst="rect">
            <a:avLst/>
          </a:prstGeom>
          <a:noFill/>
          <a:extLst>
            <a:ext uri="{909E8E84-426E-40DD-AFC4-6F175D3DCCD1}">
              <a14:hiddenFill xmlns:a14="http://schemas.microsoft.com/office/drawing/2010/main">
                <a:solidFill>
                  <a:srgbClr val="FFFFFF"/>
                </a:solidFill>
              </a14:hiddenFill>
            </a:ext>
          </a:extLst>
        </p:spPr>
      </p:pic>
      <p:pic>
        <p:nvPicPr>
          <p:cNvPr id="61462" name="Picture 22" descr="SO018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992188"/>
            <a:ext cx="754063" cy="857250"/>
          </a:xfrm>
          <a:prstGeom prst="rect">
            <a:avLst/>
          </a:prstGeom>
          <a:noFill/>
          <a:extLst>
            <a:ext uri="{909E8E84-426E-40DD-AFC4-6F175D3DCCD1}">
              <a14:hiddenFill xmlns:a14="http://schemas.microsoft.com/office/drawing/2010/main">
                <a:solidFill>
                  <a:srgbClr val="FFFFFF"/>
                </a:solidFill>
              </a14:hiddenFill>
            </a:ext>
          </a:extLst>
        </p:spPr>
      </p:pic>
      <p:pic>
        <p:nvPicPr>
          <p:cNvPr id="61463" name="Picture 23" descr="PE0199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350" y="2006600"/>
            <a:ext cx="931863" cy="987425"/>
          </a:xfrm>
          <a:prstGeom prst="rect">
            <a:avLst/>
          </a:prstGeom>
          <a:noFill/>
          <a:extLst>
            <a:ext uri="{909E8E84-426E-40DD-AFC4-6F175D3DCCD1}">
              <a14:hiddenFill xmlns:a14="http://schemas.microsoft.com/office/drawing/2010/main">
                <a:solidFill>
                  <a:srgbClr val="FFFFFF"/>
                </a:solidFill>
              </a14:hiddenFill>
            </a:ext>
          </a:extLst>
        </p:spPr>
      </p:pic>
      <p:pic>
        <p:nvPicPr>
          <p:cNvPr id="61464" name="Picture 24" descr="PE0188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938" y="3198813"/>
            <a:ext cx="904875" cy="631825"/>
          </a:xfrm>
          <a:prstGeom prst="rect">
            <a:avLst/>
          </a:prstGeom>
          <a:noFill/>
          <a:extLst>
            <a:ext uri="{909E8E84-426E-40DD-AFC4-6F175D3DCCD1}">
              <a14:hiddenFill xmlns:a14="http://schemas.microsoft.com/office/drawing/2010/main">
                <a:solidFill>
                  <a:srgbClr val="FFFFFF"/>
                </a:solidFill>
              </a14:hiddenFill>
            </a:ext>
          </a:extLst>
        </p:spPr>
      </p:pic>
      <p:pic>
        <p:nvPicPr>
          <p:cNvPr id="61465" name="Picture 25" descr="PE01898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1075" y="506413"/>
            <a:ext cx="873125" cy="709612"/>
          </a:xfrm>
          <a:prstGeom prst="rect">
            <a:avLst/>
          </a:prstGeom>
          <a:noFill/>
          <a:extLst>
            <a:ext uri="{909E8E84-426E-40DD-AFC4-6F175D3DCCD1}">
              <a14:hiddenFill xmlns:a14="http://schemas.microsoft.com/office/drawing/2010/main">
                <a:solidFill>
                  <a:srgbClr val="FFFFFF"/>
                </a:solidFill>
              </a14:hiddenFill>
            </a:ext>
          </a:extLst>
        </p:spPr>
      </p:pic>
      <p:pic>
        <p:nvPicPr>
          <p:cNvPr id="61466" name="Picture 26" descr="PE01628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5915025"/>
            <a:ext cx="966788" cy="866775"/>
          </a:xfrm>
          <a:prstGeom prst="rect">
            <a:avLst/>
          </a:prstGeom>
          <a:noFill/>
          <a:extLst>
            <a:ext uri="{909E8E84-426E-40DD-AFC4-6F175D3DCCD1}">
              <a14:hiddenFill xmlns:a14="http://schemas.microsoft.com/office/drawing/2010/main">
                <a:solidFill>
                  <a:srgbClr val="FFFFFF"/>
                </a:solidFill>
              </a14:hiddenFill>
            </a:ext>
          </a:extLst>
        </p:spPr>
      </p:pic>
      <p:pic>
        <p:nvPicPr>
          <p:cNvPr id="61467" name="Picture 27" descr="Copy (2) of PE02705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4063" y="6207125"/>
            <a:ext cx="1130300" cy="498475"/>
          </a:xfrm>
          <a:prstGeom prst="rect">
            <a:avLst/>
          </a:prstGeom>
          <a:noFill/>
          <a:extLst>
            <a:ext uri="{909E8E84-426E-40DD-AFC4-6F175D3DCCD1}">
              <a14:hiddenFill xmlns:a14="http://schemas.microsoft.com/office/drawing/2010/main">
                <a:solidFill>
                  <a:srgbClr val="FFFFFF"/>
                </a:solidFill>
              </a14:hiddenFill>
            </a:ext>
          </a:extLst>
        </p:spPr>
      </p:pic>
      <p:pic>
        <p:nvPicPr>
          <p:cNvPr id="61468" name="Picture 28" descr="PE01843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4125" y="5611813"/>
            <a:ext cx="600075" cy="846137"/>
          </a:xfrm>
          <a:prstGeom prst="rect">
            <a:avLst/>
          </a:prstGeom>
          <a:noFill/>
          <a:extLst>
            <a:ext uri="{909E8E84-426E-40DD-AFC4-6F175D3DCCD1}">
              <a14:hiddenFill xmlns:a14="http://schemas.microsoft.com/office/drawing/2010/main">
                <a:solidFill>
                  <a:srgbClr val="FFFFFF"/>
                </a:solidFill>
              </a14:hiddenFill>
            </a:ext>
          </a:extLst>
        </p:spPr>
      </p:pic>
      <p:pic>
        <p:nvPicPr>
          <p:cNvPr id="61469" name="Picture 29" descr="PE02609_"/>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1388" y="4613275"/>
            <a:ext cx="1008062" cy="900113"/>
          </a:xfrm>
          <a:prstGeom prst="rect">
            <a:avLst/>
          </a:prstGeom>
          <a:noFill/>
          <a:extLst>
            <a:ext uri="{909E8E84-426E-40DD-AFC4-6F175D3DCCD1}">
              <a14:hiddenFill xmlns:a14="http://schemas.microsoft.com/office/drawing/2010/main">
                <a:solidFill>
                  <a:srgbClr val="FFFFFF"/>
                </a:solidFill>
              </a14:hiddenFill>
            </a:ext>
          </a:extLst>
        </p:spPr>
      </p:pic>
      <p:pic>
        <p:nvPicPr>
          <p:cNvPr id="61470" name="Picture 30" descr="PE01685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61275" y="2862263"/>
            <a:ext cx="612775" cy="798512"/>
          </a:xfrm>
          <a:prstGeom prst="rect">
            <a:avLst/>
          </a:prstGeom>
          <a:noFill/>
          <a:extLst>
            <a:ext uri="{909E8E84-426E-40DD-AFC4-6F175D3DCCD1}">
              <a14:hiddenFill xmlns:a14="http://schemas.microsoft.com/office/drawing/2010/main">
                <a:solidFill>
                  <a:srgbClr val="FFFFFF"/>
                </a:solidFill>
              </a14:hiddenFill>
            </a:ext>
          </a:extLst>
        </p:spPr>
      </p:pic>
      <p:grpSp>
        <p:nvGrpSpPr>
          <p:cNvPr id="61576" name="Group 136"/>
          <p:cNvGrpSpPr>
            <a:grpSpLocks/>
          </p:cNvGrpSpPr>
          <p:nvPr/>
        </p:nvGrpSpPr>
        <p:grpSpPr bwMode="auto">
          <a:xfrm>
            <a:off x="7500938" y="1878013"/>
            <a:ext cx="963612" cy="865187"/>
            <a:chOff x="4425" y="1024"/>
            <a:chExt cx="607" cy="545"/>
          </a:xfrm>
        </p:grpSpPr>
        <p:sp>
          <p:nvSpPr>
            <p:cNvPr id="61475" name="Freeform 35"/>
            <p:cNvSpPr>
              <a:spLocks/>
            </p:cNvSpPr>
            <p:nvPr/>
          </p:nvSpPr>
          <p:spPr bwMode="auto">
            <a:xfrm>
              <a:off x="4647" y="1205"/>
              <a:ext cx="16" cy="28"/>
            </a:xfrm>
            <a:custGeom>
              <a:avLst/>
              <a:gdLst>
                <a:gd name="T0" fmla="*/ 21 w 61"/>
                <a:gd name="T1" fmla="*/ 0 h 111"/>
                <a:gd name="T2" fmla="*/ 0 w 61"/>
                <a:gd name="T3" fmla="*/ 29 h 111"/>
                <a:gd name="T4" fmla="*/ 19 w 61"/>
                <a:gd name="T5" fmla="*/ 107 h 111"/>
                <a:gd name="T6" fmla="*/ 59 w 61"/>
                <a:gd name="T7" fmla="*/ 111 h 111"/>
                <a:gd name="T8" fmla="*/ 61 w 61"/>
                <a:gd name="T9" fmla="*/ 36 h 111"/>
                <a:gd name="T10" fmla="*/ 21 w 61"/>
                <a:gd name="T11" fmla="*/ 0 h 111"/>
              </a:gdLst>
              <a:ahLst/>
              <a:cxnLst>
                <a:cxn ang="0">
                  <a:pos x="T0" y="T1"/>
                </a:cxn>
                <a:cxn ang="0">
                  <a:pos x="T2" y="T3"/>
                </a:cxn>
                <a:cxn ang="0">
                  <a:pos x="T4" y="T5"/>
                </a:cxn>
                <a:cxn ang="0">
                  <a:pos x="T6" y="T7"/>
                </a:cxn>
                <a:cxn ang="0">
                  <a:pos x="T8" y="T9"/>
                </a:cxn>
                <a:cxn ang="0">
                  <a:pos x="T10" y="T11"/>
                </a:cxn>
              </a:cxnLst>
              <a:rect l="0" t="0" r="r" b="b"/>
              <a:pathLst>
                <a:path w="61" h="111">
                  <a:moveTo>
                    <a:pt x="21" y="0"/>
                  </a:moveTo>
                  <a:lnTo>
                    <a:pt x="0" y="29"/>
                  </a:lnTo>
                  <a:lnTo>
                    <a:pt x="19" y="107"/>
                  </a:lnTo>
                  <a:lnTo>
                    <a:pt x="59" y="111"/>
                  </a:lnTo>
                  <a:lnTo>
                    <a:pt x="61" y="36"/>
                  </a:lnTo>
                  <a:lnTo>
                    <a:pt x="21" y="0"/>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476" name="Freeform 36"/>
            <p:cNvSpPr>
              <a:spLocks/>
            </p:cNvSpPr>
            <p:nvPr/>
          </p:nvSpPr>
          <p:spPr bwMode="auto">
            <a:xfrm>
              <a:off x="4652" y="1192"/>
              <a:ext cx="18" cy="23"/>
            </a:xfrm>
            <a:custGeom>
              <a:avLst/>
              <a:gdLst>
                <a:gd name="T0" fmla="*/ 0 w 71"/>
                <a:gd name="T1" fmla="*/ 92 h 92"/>
                <a:gd name="T2" fmla="*/ 64 w 71"/>
                <a:gd name="T3" fmla="*/ 0 h 92"/>
                <a:gd name="T4" fmla="*/ 65 w 71"/>
                <a:gd name="T5" fmla="*/ 4 h 92"/>
                <a:gd name="T6" fmla="*/ 69 w 71"/>
                <a:gd name="T7" fmla="*/ 13 h 92"/>
                <a:gd name="T8" fmla="*/ 71 w 71"/>
                <a:gd name="T9" fmla="*/ 26 h 92"/>
                <a:gd name="T10" fmla="*/ 71 w 71"/>
                <a:gd name="T11" fmla="*/ 43 h 92"/>
                <a:gd name="T12" fmla="*/ 66 w 71"/>
                <a:gd name="T13" fmla="*/ 58 h 92"/>
                <a:gd name="T14" fmla="*/ 53 w 71"/>
                <a:gd name="T15" fmla="*/ 73 h 92"/>
                <a:gd name="T16" fmla="*/ 33 w 71"/>
                <a:gd name="T17" fmla="*/ 85 h 92"/>
                <a:gd name="T18" fmla="*/ 0 w 71"/>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2">
                  <a:moveTo>
                    <a:pt x="0" y="92"/>
                  </a:moveTo>
                  <a:lnTo>
                    <a:pt x="64" y="0"/>
                  </a:lnTo>
                  <a:lnTo>
                    <a:pt x="65" y="4"/>
                  </a:lnTo>
                  <a:lnTo>
                    <a:pt x="69" y="13"/>
                  </a:lnTo>
                  <a:lnTo>
                    <a:pt x="71" y="26"/>
                  </a:lnTo>
                  <a:lnTo>
                    <a:pt x="71" y="43"/>
                  </a:lnTo>
                  <a:lnTo>
                    <a:pt x="66" y="58"/>
                  </a:lnTo>
                  <a:lnTo>
                    <a:pt x="53" y="73"/>
                  </a:lnTo>
                  <a:lnTo>
                    <a:pt x="33" y="85"/>
                  </a:lnTo>
                  <a:lnTo>
                    <a:pt x="0" y="92"/>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491" name="Freeform 51"/>
            <p:cNvSpPr>
              <a:spLocks/>
            </p:cNvSpPr>
            <p:nvPr/>
          </p:nvSpPr>
          <p:spPr bwMode="auto">
            <a:xfrm>
              <a:off x="4840" y="1094"/>
              <a:ext cx="21" cy="112"/>
            </a:xfrm>
            <a:custGeom>
              <a:avLst/>
              <a:gdLst>
                <a:gd name="T0" fmla="*/ 12 w 85"/>
                <a:gd name="T1" fmla="*/ 48 h 451"/>
                <a:gd name="T2" fmla="*/ 14 w 85"/>
                <a:gd name="T3" fmla="*/ 60 h 451"/>
                <a:gd name="T4" fmla="*/ 18 w 85"/>
                <a:gd name="T5" fmla="*/ 92 h 451"/>
                <a:gd name="T6" fmla="*/ 23 w 85"/>
                <a:gd name="T7" fmla="*/ 138 h 451"/>
                <a:gd name="T8" fmla="*/ 28 w 85"/>
                <a:gd name="T9" fmla="*/ 193 h 451"/>
                <a:gd name="T10" fmla="*/ 30 w 85"/>
                <a:gd name="T11" fmla="*/ 250 h 451"/>
                <a:gd name="T12" fmla="*/ 27 w 85"/>
                <a:gd name="T13" fmla="*/ 305 h 451"/>
                <a:gd name="T14" fmla="*/ 18 w 85"/>
                <a:gd name="T15" fmla="*/ 352 h 451"/>
                <a:gd name="T16" fmla="*/ 0 w 85"/>
                <a:gd name="T17" fmla="*/ 384 h 451"/>
                <a:gd name="T18" fmla="*/ 39 w 85"/>
                <a:gd name="T19" fmla="*/ 451 h 451"/>
                <a:gd name="T20" fmla="*/ 85 w 85"/>
                <a:gd name="T21" fmla="*/ 398 h 451"/>
                <a:gd name="T22" fmla="*/ 82 w 85"/>
                <a:gd name="T23" fmla="*/ 390 h 451"/>
                <a:gd name="T24" fmla="*/ 77 w 85"/>
                <a:gd name="T25" fmla="*/ 367 h 451"/>
                <a:gd name="T26" fmla="*/ 71 w 85"/>
                <a:gd name="T27" fmla="*/ 331 h 451"/>
                <a:gd name="T28" fmla="*/ 64 w 85"/>
                <a:gd name="T29" fmla="*/ 285 h 451"/>
                <a:gd name="T30" fmla="*/ 60 w 85"/>
                <a:gd name="T31" fmla="*/ 231 h 451"/>
                <a:gd name="T32" fmla="*/ 60 w 85"/>
                <a:gd name="T33" fmla="*/ 173 h 451"/>
                <a:gd name="T34" fmla="*/ 68 w 85"/>
                <a:gd name="T35" fmla="*/ 115 h 451"/>
                <a:gd name="T36" fmla="*/ 82 w 85"/>
                <a:gd name="T37" fmla="*/ 56 h 451"/>
                <a:gd name="T38" fmla="*/ 69 w 85"/>
                <a:gd name="T39" fmla="*/ 0 h 451"/>
                <a:gd name="T40" fmla="*/ 67 w 85"/>
                <a:gd name="T41" fmla="*/ 2 h 451"/>
                <a:gd name="T42" fmla="*/ 60 w 85"/>
                <a:gd name="T43" fmla="*/ 8 h 451"/>
                <a:gd name="T44" fmla="*/ 51 w 85"/>
                <a:gd name="T45" fmla="*/ 17 h 451"/>
                <a:gd name="T46" fmla="*/ 41 w 85"/>
                <a:gd name="T47" fmla="*/ 26 h 451"/>
                <a:gd name="T48" fmla="*/ 31 w 85"/>
                <a:gd name="T49" fmla="*/ 37 h 451"/>
                <a:gd name="T50" fmla="*/ 22 w 85"/>
                <a:gd name="T51" fmla="*/ 44 h 451"/>
                <a:gd name="T52" fmla="*/ 16 w 85"/>
                <a:gd name="T53" fmla="*/ 48 h 451"/>
                <a:gd name="T54" fmla="*/ 12 w 85"/>
                <a:gd name="T55" fmla="*/ 4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451">
                  <a:moveTo>
                    <a:pt x="12" y="48"/>
                  </a:moveTo>
                  <a:lnTo>
                    <a:pt x="14" y="60"/>
                  </a:lnTo>
                  <a:lnTo>
                    <a:pt x="18" y="92"/>
                  </a:lnTo>
                  <a:lnTo>
                    <a:pt x="23" y="138"/>
                  </a:lnTo>
                  <a:lnTo>
                    <a:pt x="28" y="193"/>
                  </a:lnTo>
                  <a:lnTo>
                    <a:pt x="30" y="250"/>
                  </a:lnTo>
                  <a:lnTo>
                    <a:pt x="27" y="305"/>
                  </a:lnTo>
                  <a:lnTo>
                    <a:pt x="18" y="352"/>
                  </a:lnTo>
                  <a:lnTo>
                    <a:pt x="0" y="384"/>
                  </a:lnTo>
                  <a:lnTo>
                    <a:pt x="39" y="451"/>
                  </a:lnTo>
                  <a:lnTo>
                    <a:pt x="85" y="398"/>
                  </a:lnTo>
                  <a:lnTo>
                    <a:pt x="82" y="390"/>
                  </a:lnTo>
                  <a:lnTo>
                    <a:pt x="77" y="367"/>
                  </a:lnTo>
                  <a:lnTo>
                    <a:pt x="71" y="331"/>
                  </a:lnTo>
                  <a:lnTo>
                    <a:pt x="64" y="285"/>
                  </a:lnTo>
                  <a:lnTo>
                    <a:pt x="60" y="231"/>
                  </a:lnTo>
                  <a:lnTo>
                    <a:pt x="60" y="173"/>
                  </a:lnTo>
                  <a:lnTo>
                    <a:pt x="68" y="115"/>
                  </a:lnTo>
                  <a:lnTo>
                    <a:pt x="82" y="56"/>
                  </a:lnTo>
                  <a:lnTo>
                    <a:pt x="69" y="0"/>
                  </a:lnTo>
                  <a:lnTo>
                    <a:pt x="67" y="2"/>
                  </a:lnTo>
                  <a:lnTo>
                    <a:pt x="60" y="8"/>
                  </a:lnTo>
                  <a:lnTo>
                    <a:pt x="51" y="17"/>
                  </a:lnTo>
                  <a:lnTo>
                    <a:pt x="41" y="26"/>
                  </a:lnTo>
                  <a:lnTo>
                    <a:pt x="31" y="37"/>
                  </a:lnTo>
                  <a:lnTo>
                    <a:pt x="22" y="44"/>
                  </a:lnTo>
                  <a:lnTo>
                    <a:pt x="16" y="48"/>
                  </a:lnTo>
                  <a:lnTo>
                    <a:pt x="12" y="48"/>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492" name="Freeform 52"/>
            <p:cNvSpPr>
              <a:spLocks/>
            </p:cNvSpPr>
            <p:nvPr/>
          </p:nvSpPr>
          <p:spPr bwMode="auto">
            <a:xfrm>
              <a:off x="4845" y="1207"/>
              <a:ext cx="16" cy="28"/>
            </a:xfrm>
            <a:custGeom>
              <a:avLst/>
              <a:gdLst>
                <a:gd name="T0" fmla="*/ 22 w 63"/>
                <a:gd name="T1" fmla="*/ 0 h 111"/>
                <a:gd name="T2" fmla="*/ 0 w 63"/>
                <a:gd name="T3" fmla="*/ 30 h 111"/>
                <a:gd name="T4" fmla="*/ 19 w 63"/>
                <a:gd name="T5" fmla="*/ 108 h 111"/>
                <a:gd name="T6" fmla="*/ 60 w 63"/>
                <a:gd name="T7" fmla="*/ 111 h 111"/>
                <a:gd name="T8" fmla="*/ 63 w 63"/>
                <a:gd name="T9" fmla="*/ 35 h 111"/>
                <a:gd name="T10" fmla="*/ 22 w 63"/>
                <a:gd name="T11" fmla="*/ 0 h 111"/>
              </a:gdLst>
              <a:ahLst/>
              <a:cxnLst>
                <a:cxn ang="0">
                  <a:pos x="T0" y="T1"/>
                </a:cxn>
                <a:cxn ang="0">
                  <a:pos x="T2" y="T3"/>
                </a:cxn>
                <a:cxn ang="0">
                  <a:pos x="T4" y="T5"/>
                </a:cxn>
                <a:cxn ang="0">
                  <a:pos x="T6" y="T7"/>
                </a:cxn>
                <a:cxn ang="0">
                  <a:pos x="T8" y="T9"/>
                </a:cxn>
                <a:cxn ang="0">
                  <a:pos x="T10" y="T11"/>
                </a:cxn>
              </a:cxnLst>
              <a:rect l="0" t="0" r="r" b="b"/>
              <a:pathLst>
                <a:path w="63" h="111">
                  <a:moveTo>
                    <a:pt x="22" y="0"/>
                  </a:moveTo>
                  <a:lnTo>
                    <a:pt x="0" y="30"/>
                  </a:lnTo>
                  <a:lnTo>
                    <a:pt x="19" y="108"/>
                  </a:lnTo>
                  <a:lnTo>
                    <a:pt x="60" y="111"/>
                  </a:lnTo>
                  <a:lnTo>
                    <a:pt x="63" y="35"/>
                  </a:lnTo>
                  <a:lnTo>
                    <a:pt x="22" y="0"/>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493" name="Freeform 53"/>
            <p:cNvSpPr>
              <a:spLocks/>
            </p:cNvSpPr>
            <p:nvPr/>
          </p:nvSpPr>
          <p:spPr bwMode="auto">
            <a:xfrm>
              <a:off x="4851" y="1194"/>
              <a:ext cx="17" cy="23"/>
            </a:xfrm>
            <a:custGeom>
              <a:avLst/>
              <a:gdLst>
                <a:gd name="T0" fmla="*/ 0 w 70"/>
                <a:gd name="T1" fmla="*/ 92 h 92"/>
                <a:gd name="T2" fmla="*/ 62 w 70"/>
                <a:gd name="T3" fmla="*/ 0 h 92"/>
                <a:gd name="T4" fmla="*/ 64 w 70"/>
                <a:gd name="T5" fmla="*/ 4 h 92"/>
                <a:gd name="T6" fmla="*/ 67 w 70"/>
                <a:gd name="T7" fmla="*/ 13 h 92"/>
                <a:gd name="T8" fmla="*/ 70 w 70"/>
                <a:gd name="T9" fmla="*/ 25 h 92"/>
                <a:gd name="T10" fmla="*/ 70 w 70"/>
                <a:gd name="T11" fmla="*/ 42 h 92"/>
                <a:gd name="T12" fmla="*/ 66 w 70"/>
                <a:gd name="T13" fmla="*/ 57 h 92"/>
                <a:gd name="T14" fmla="*/ 53 w 70"/>
                <a:gd name="T15" fmla="*/ 73 h 92"/>
                <a:gd name="T16" fmla="*/ 33 w 70"/>
                <a:gd name="T17" fmla="*/ 84 h 92"/>
                <a:gd name="T18" fmla="*/ 0 w 70"/>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2">
                  <a:moveTo>
                    <a:pt x="0" y="92"/>
                  </a:moveTo>
                  <a:lnTo>
                    <a:pt x="62" y="0"/>
                  </a:lnTo>
                  <a:lnTo>
                    <a:pt x="64" y="4"/>
                  </a:lnTo>
                  <a:lnTo>
                    <a:pt x="67" y="13"/>
                  </a:lnTo>
                  <a:lnTo>
                    <a:pt x="70" y="25"/>
                  </a:lnTo>
                  <a:lnTo>
                    <a:pt x="70" y="42"/>
                  </a:lnTo>
                  <a:lnTo>
                    <a:pt x="66" y="57"/>
                  </a:lnTo>
                  <a:lnTo>
                    <a:pt x="53" y="73"/>
                  </a:lnTo>
                  <a:lnTo>
                    <a:pt x="33" y="84"/>
                  </a:lnTo>
                  <a:lnTo>
                    <a:pt x="0" y="92"/>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496" name="Freeform 56"/>
            <p:cNvSpPr>
              <a:spLocks/>
            </p:cNvSpPr>
            <p:nvPr/>
          </p:nvSpPr>
          <p:spPr bwMode="auto">
            <a:xfrm>
              <a:off x="4873" y="1123"/>
              <a:ext cx="19" cy="76"/>
            </a:xfrm>
            <a:custGeom>
              <a:avLst/>
              <a:gdLst>
                <a:gd name="T0" fmla="*/ 65 w 76"/>
                <a:gd name="T1" fmla="*/ 0 h 304"/>
                <a:gd name="T2" fmla="*/ 65 w 76"/>
                <a:gd name="T3" fmla="*/ 8 h 304"/>
                <a:gd name="T4" fmla="*/ 65 w 76"/>
                <a:gd name="T5" fmla="*/ 31 h 304"/>
                <a:gd name="T6" fmla="*/ 63 w 76"/>
                <a:gd name="T7" fmla="*/ 65 h 304"/>
                <a:gd name="T8" fmla="*/ 59 w 76"/>
                <a:gd name="T9" fmla="*/ 108 h 304"/>
                <a:gd name="T10" fmla="*/ 51 w 76"/>
                <a:gd name="T11" fmla="*/ 156 h 304"/>
                <a:gd name="T12" fmla="*/ 40 w 76"/>
                <a:gd name="T13" fmla="*/ 207 h 304"/>
                <a:gd name="T14" fmla="*/ 23 w 76"/>
                <a:gd name="T15" fmla="*/ 257 h 304"/>
                <a:gd name="T16" fmla="*/ 0 w 76"/>
                <a:gd name="T17" fmla="*/ 304 h 304"/>
                <a:gd name="T18" fmla="*/ 5 w 76"/>
                <a:gd name="T19" fmla="*/ 298 h 304"/>
                <a:gd name="T20" fmla="*/ 17 w 76"/>
                <a:gd name="T21" fmla="*/ 281 h 304"/>
                <a:gd name="T22" fmla="*/ 33 w 76"/>
                <a:gd name="T23" fmla="*/ 253 h 304"/>
                <a:gd name="T24" fmla="*/ 50 w 76"/>
                <a:gd name="T25" fmla="*/ 216 h 304"/>
                <a:gd name="T26" fmla="*/ 65 w 76"/>
                <a:gd name="T27" fmla="*/ 172 h 304"/>
                <a:gd name="T28" fmla="*/ 76 w 76"/>
                <a:gd name="T29" fmla="*/ 120 h 304"/>
                <a:gd name="T30" fmla="*/ 76 w 76"/>
                <a:gd name="T31" fmla="*/ 63 h 304"/>
                <a:gd name="T32" fmla="*/ 65 w 76"/>
                <a:gd name="T3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304">
                  <a:moveTo>
                    <a:pt x="65" y="0"/>
                  </a:moveTo>
                  <a:lnTo>
                    <a:pt x="65" y="8"/>
                  </a:lnTo>
                  <a:lnTo>
                    <a:pt x="65" y="31"/>
                  </a:lnTo>
                  <a:lnTo>
                    <a:pt x="63" y="65"/>
                  </a:lnTo>
                  <a:lnTo>
                    <a:pt x="59" y="108"/>
                  </a:lnTo>
                  <a:lnTo>
                    <a:pt x="51" y="156"/>
                  </a:lnTo>
                  <a:lnTo>
                    <a:pt x="40" y="207"/>
                  </a:lnTo>
                  <a:lnTo>
                    <a:pt x="23" y="257"/>
                  </a:lnTo>
                  <a:lnTo>
                    <a:pt x="0" y="304"/>
                  </a:lnTo>
                  <a:lnTo>
                    <a:pt x="5" y="298"/>
                  </a:lnTo>
                  <a:lnTo>
                    <a:pt x="17" y="281"/>
                  </a:lnTo>
                  <a:lnTo>
                    <a:pt x="33" y="253"/>
                  </a:lnTo>
                  <a:lnTo>
                    <a:pt x="50" y="216"/>
                  </a:lnTo>
                  <a:lnTo>
                    <a:pt x="65" y="172"/>
                  </a:lnTo>
                  <a:lnTo>
                    <a:pt x="76" y="120"/>
                  </a:lnTo>
                  <a:lnTo>
                    <a:pt x="76" y="63"/>
                  </a:lnTo>
                  <a:lnTo>
                    <a:pt x="65" y="0"/>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0" name="Freeform 60"/>
            <p:cNvSpPr>
              <a:spLocks/>
            </p:cNvSpPr>
            <p:nvPr/>
          </p:nvSpPr>
          <p:spPr bwMode="auto">
            <a:xfrm>
              <a:off x="4902" y="1063"/>
              <a:ext cx="23" cy="14"/>
            </a:xfrm>
            <a:custGeom>
              <a:avLst/>
              <a:gdLst>
                <a:gd name="T0" fmla="*/ 45 w 89"/>
                <a:gd name="T1" fmla="*/ 57 h 57"/>
                <a:gd name="T2" fmla="*/ 54 w 89"/>
                <a:gd name="T3" fmla="*/ 57 h 57"/>
                <a:gd name="T4" fmla="*/ 61 w 89"/>
                <a:gd name="T5" fmla="*/ 55 h 57"/>
                <a:gd name="T6" fmla="*/ 69 w 89"/>
                <a:gd name="T7" fmla="*/ 52 h 57"/>
                <a:gd name="T8" fmla="*/ 77 w 89"/>
                <a:gd name="T9" fmla="*/ 48 h 57"/>
                <a:gd name="T10" fmla="*/ 82 w 89"/>
                <a:gd name="T11" fmla="*/ 45 h 57"/>
                <a:gd name="T12" fmla="*/ 86 w 89"/>
                <a:gd name="T13" fmla="*/ 39 h 57"/>
                <a:gd name="T14" fmla="*/ 88 w 89"/>
                <a:gd name="T15" fmla="*/ 33 h 57"/>
                <a:gd name="T16" fmla="*/ 89 w 89"/>
                <a:gd name="T17" fmla="*/ 28 h 57"/>
                <a:gd name="T18" fmla="*/ 88 w 89"/>
                <a:gd name="T19" fmla="*/ 23 h 57"/>
                <a:gd name="T20" fmla="*/ 86 w 89"/>
                <a:gd name="T21" fmla="*/ 16 h 57"/>
                <a:gd name="T22" fmla="*/ 82 w 89"/>
                <a:gd name="T23" fmla="*/ 13 h 57"/>
                <a:gd name="T24" fmla="*/ 77 w 89"/>
                <a:gd name="T25" fmla="*/ 7 h 57"/>
                <a:gd name="T26" fmla="*/ 69 w 89"/>
                <a:gd name="T27" fmla="*/ 5 h 57"/>
                <a:gd name="T28" fmla="*/ 61 w 89"/>
                <a:gd name="T29" fmla="*/ 2 h 57"/>
                <a:gd name="T30" fmla="*/ 54 w 89"/>
                <a:gd name="T31" fmla="*/ 0 h 57"/>
                <a:gd name="T32" fmla="*/ 45 w 89"/>
                <a:gd name="T33" fmla="*/ 0 h 57"/>
                <a:gd name="T34" fmla="*/ 36 w 89"/>
                <a:gd name="T35" fmla="*/ 0 h 57"/>
                <a:gd name="T36" fmla="*/ 28 w 89"/>
                <a:gd name="T37" fmla="*/ 2 h 57"/>
                <a:gd name="T38" fmla="*/ 20 w 89"/>
                <a:gd name="T39" fmla="*/ 5 h 57"/>
                <a:gd name="T40" fmla="*/ 13 w 89"/>
                <a:gd name="T41" fmla="*/ 7 h 57"/>
                <a:gd name="T42" fmla="*/ 8 w 89"/>
                <a:gd name="T43" fmla="*/ 13 h 57"/>
                <a:gd name="T44" fmla="*/ 4 w 89"/>
                <a:gd name="T45" fmla="*/ 16 h 57"/>
                <a:gd name="T46" fmla="*/ 1 w 89"/>
                <a:gd name="T47" fmla="*/ 23 h 57"/>
                <a:gd name="T48" fmla="*/ 0 w 89"/>
                <a:gd name="T49" fmla="*/ 28 h 57"/>
                <a:gd name="T50" fmla="*/ 1 w 89"/>
                <a:gd name="T51" fmla="*/ 33 h 57"/>
                <a:gd name="T52" fmla="*/ 4 w 89"/>
                <a:gd name="T53" fmla="*/ 39 h 57"/>
                <a:gd name="T54" fmla="*/ 8 w 89"/>
                <a:gd name="T55" fmla="*/ 45 h 57"/>
                <a:gd name="T56" fmla="*/ 13 w 89"/>
                <a:gd name="T57" fmla="*/ 48 h 57"/>
                <a:gd name="T58" fmla="*/ 20 w 89"/>
                <a:gd name="T59" fmla="*/ 52 h 57"/>
                <a:gd name="T60" fmla="*/ 28 w 89"/>
                <a:gd name="T61" fmla="*/ 55 h 57"/>
                <a:gd name="T62" fmla="*/ 36 w 89"/>
                <a:gd name="T63" fmla="*/ 57 h 57"/>
                <a:gd name="T64" fmla="*/ 45 w 89"/>
                <a:gd name="T6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57">
                  <a:moveTo>
                    <a:pt x="45" y="57"/>
                  </a:moveTo>
                  <a:lnTo>
                    <a:pt x="54" y="57"/>
                  </a:lnTo>
                  <a:lnTo>
                    <a:pt x="61" y="55"/>
                  </a:lnTo>
                  <a:lnTo>
                    <a:pt x="69" y="52"/>
                  </a:lnTo>
                  <a:lnTo>
                    <a:pt x="77" y="48"/>
                  </a:lnTo>
                  <a:lnTo>
                    <a:pt x="82" y="45"/>
                  </a:lnTo>
                  <a:lnTo>
                    <a:pt x="86" y="39"/>
                  </a:lnTo>
                  <a:lnTo>
                    <a:pt x="88" y="33"/>
                  </a:lnTo>
                  <a:lnTo>
                    <a:pt x="89" y="28"/>
                  </a:lnTo>
                  <a:lnTo>
                    <a:pt x="88" y="23"/>
                  </a:lnTo>
                  <a:lnTo>
                    <a:pt x="86" y="16"/>
                  </a:lnTo>
                  <a:lnTo>
                    <a:pt x="82" y="13"/>
                  </a:lnTo>
                  <a:lnTo>
                    <a:pt x="77" y="7"/>
                  </a:lnTo>
                  <a:lnTo>
                    <a:pt x="69" y="5"/>
                  </a:lnTo>
                  <a:lnTo>
                    <a:pt x="61" y="2"/>
                  </a:lnTo>
                  <a:lnTo>
                    <a:pt x="54" y="0"/>
                  </a:lnTo>
                  <a:lnTo>
                    <a:pt x="45" y="0"/>
                  </a:lnTo>
                  <a:lnTo>
                    <a:pt x="36" y="0"/>
                  </a:lnTo>
                  <a:lnTo>
                    <a:pt x="28" y="2"/>
                  </a:lnTo>
                  <a:lnTo>
                    <a:pt x="20" y="5"/>
                  </a:lnTo>
                  <a:lnTo>
                    <a:pt x="13" y="7"/>
                  </a:lnTo>
                  <a:lnTo>
                    <a:pt x="8" y="13"/>
                  </a:lnTo>
                  <a:lnTo>
                    <a:pt x="4" y="16"/>
                  </a:lnTo>
                  <a:lnTo>
                    <a:pt x="1" y="23"/>
                  </a:lnTo>
                  <a:lnTo>
                    <a:pt x="0" y="28"/>
                  </a:lnTo>
                  <a:lnTo>
                    <a:pt x="1" y="33"/>
                  </a:lnTo>
                  <a:lnTo>
                    <a:pt x="4" y="39"/>
                  </a:lnTo>
                  <a:lnTo>
                    <a:pt x="8" y="45"/>
                  </a:lnTo>
                  <a:lnTo>
                    <a:pt x="13" y="48"/>
                  </a:lnTo>
                  <a:lnTo>
                    <a:pt x="20" y="52"/>
                  </a:lnTo>
                  <a:lnTo>
                    <a:pt x="28" y="55"/>
                  </a:lnTo>
                  <a:lnTo>
                    <a:pt x="36" y="57"/>
                  </a:lnTo>
                  <a:lnTo>
                    <a:pt x="45" y="57"/>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1" name="Freeform 61"/>
            <p:cNvSpPr>
              <a:spLocks/>
            </p:cNvSpPr>
            <p:nvPr/>
          </p:nvSpPr>
          <p:spPr bwMode="auto">
            <a:xfrm>
              <a:off x="4910" y="1090"/>
              <a:ext cx="26" cy="33"/>
            </a:xfrm>
            <a:custGeom>
              <a:avLst/>
              <a:gdLst>
                <a:gd name="T0" fmla="*/ 0 w 103"/>
                <a:gd name="T1" fmla="*/ 0 h 133"/>
                <a:gd name="T2" fmla="*/ 2 w 103"/>
                <a:gd name="T3" fmla="*/ 12 h 133"/>
                <a:gd name="T4" fmla="*/ 9 w 103"/>
                <a:gd name="T5" fmla="*/ 40 h 133"/>
                <a:gd name="T6" fmla="*/ 19 w 103"/>
                <a:gd name="T7" fmla="*/ 77 h 133"/>
                <a:gd name="T8" fmla="*/ 32 w 103"/>
                <a:gd name="T9" fmla="*/ 110 h 133"/>
                <a:gd name="T10" fmla="*/ 47 w 103"/>
                <a:gd name="T11" fmla="*/ 132 h 133"/>
                <a:gd name="T12" fmla="*/ 65 w 103"/>
                <a:gd name="T13" fmla="*/ 133 h 133"/>
                <a:gd name="T14" fmla="*/ 83 w 103"/>
                <a:gd name="T15" fmla="*/ 103 h 133"/>
                <a:gd name="T16" fmla="*/ 103 w 103"/>
                <a:gd name="T17" fmla="*/ 32 h 133"/>
                <a:gd name="T18" fmla="*/ 101 w 103"/>
                <a:gd name="T19" fmla="*/ 36 h 133"/>
                <a:gd name="T20" fmla="*/ 94 w 103"/>
                <a:gd name="T21" fmla="*/ 44 h 133"/>
                <a:gd name="T22" fmla="*/ 84 w 103"/>
                <a:gd name="T23" fmla="*/ 54 h 133"/>
                <a:gd name="T24" fmla="*/ 71 w 103"/>
                <a:gd name="T25" fmla="*/ 62 h 133"/>
                <a:gd name="T26" fmla="*/ 56 w 103"/>
                <a:gd name="T27" fmla="*/ 63 h 133"/>
                <a:gd name="T28" fmla="*/ 38 w 103"/>
                <a:gd name="T29" fmla="*/ 57 h 133"/>
                <a:gd name="T30" fmla="*/ 20 w 103"/>
                <a:gd name="T31" fmla="*/ 36 h 133"/>
                <a:gd name="T32" fmla="*/ 0 w 103"/>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33">
                  <a:moveTo>
                    <a:pt x="0" y="0"/>
                  </a:moveTo>
                  <a:lnTo>
                    <a:pt x="2" y="12"/>
                  </a:lnTo>
                  <a:lnTo>
                    <a:pt x="9" y="40"/>
                  </a:lnTo>
                  <a:lnTo>
                    <a:pt x="19" y="77"/>
                  </a:lnTo>
                  <a:lnTo>
                    <a:pt x="32" y="110"/>
                  </a:lnTo>
                  <a:lnTo>
                    <a:pt x="47" y="132"/>
                  </a:lnTo>
                  <a:lnTo>
                    <a:pt x="65" y="133"/>
                  </a:lnTo>
                  <a:lnTo>
                    <a:pt x="83" y="103"/>
                  </a:lnTo>
                  <a:lnTo>
                    <a:pt x="103" y="32"/>
                  </a:lnTo>
                  <a:lnTo>
                    <a:pt x="101" y="36"/>
                  </a:lnTo>
                  <a:lnTo>
                    <a:pt x="94" y="44"/>
                  </a:lnTo>
                  <a:lnTo>
                    <a:pt x="84" y="54"/>
                  </a:lnTo>
                  <a:lnTo>
                    <a:pt x="71" y="62"/>
                  </a:lnTo>
                  <a:lnTo>
                    <a:pt x="56" y="63"/>
                  </a:lnTo>
                  <a:lnTo>
                    <a:pt x="38" y="57"/>
                  </a:lnTo>
                  <a:lnTo>
                    <a:pt x="20" y="36"/>
                  </a:lnTo>
                  <a:lnTo>
                    <a:pt x="0" y="0"/>
                  </a:lnTo>
                  <a:close/>
                </a:path>
              </a:pathLst>
            </a:custGeom>
            <a:solidFill>
              <a:srgbClr val="CE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4" name="Freeform 64"/>
            <p:cNvSpPr>
              <a:spLocks/>
            </p:cNvSpPr>
            <p:nvPr/>
          </p:nvSpPr>
          <p:spPr bwMode="auto">
            <a:xfrm>
              <a:off x="4894" y="1065"/>
              <a:ext cx="16" cy="10"/>
            </a:xfrm>
            <a:custGeom>
              <a:avLst/>
              <a:gdLst>
                <a:gd name="T0" fmla="*/ 32 w 63"/>
                <a:gd name="T1" fmla="*/ 38 h 38"/>
                <a:gd name="T2" fmla="*/ 45 w 63"/>
                <a:gd name="T3" fmla="*/ 37 h 38"/>
                <a:gd name="T4" fmla="*/ 54 w 63"/>
                <a:gd name="T5" fmla="*/ 32 h 38"/>
                <a:gd name="T6" fmla="*/ 60 w 63"/>
                <a:gd name="T7" fmla="*/ 27 h 38"/>
                <a:gd name="T8" fmla="*/ 63 w 63"/>
                <a:gd name="T9" fmla="*/ 19 h 38"/>
                <a:gd name="T10" fmla="*/ 60 w 63"/>
                <a:gd name="T11" fmla="*/ 11 h 38"/>
                <a:gd name="T12" fmla="*/ 54 w 63"/>
                <a:gd name="T13" fmla="*/ 5 h 38"/>
                <a:gd name="T14" fmla="*/ 45 w 63"/>
                <a:gd name="T15" fmla="*/ 1 h 38"/>
                <a:gd name="T16" fmla="*/ 32 w 63"/>
                <a:gd name="T17" fmla="*/ 0 h 38"/>
                <a:gd name="T18" fmla="*/ 20 w 63"/>
                <a:gd name="T19" fmla="*/ 1 h 38"/>
                <a:gd name="T20" fmla="*/ 10 w 63"/>
                <a:gd name="T21" fmla="*/ 5 h 38"/>
                <a:gd name="T22" fmla="*/ 2 w 63"/>
                <a:gd name="T23" fmla="*/ 11 h 38"/>
                <a:gd name="T24" fmla="*/ 0 w 63"/>
                <a:gd name="T25" fmla="*/ 19 h 38"/>
                <a:gd name="T26" fmla="*/ 2 w 63"/>
                <a:gd name="T27" fmla="*/ 27 h 38"/>
                <a:gd name="T28" fmla="*/ 10 w 63"/>
                <a:gd name="T29" fmla="*/ 32 h 38"/>
                <a:gd name="T30" fmla="*/ 20 w 63"/>
                <a:gd name="T31" fmla="*/ 37 h 38"/>
                <a:gd name="T32" fmla="*/ 32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2" y="38"/>
                  </a:moveTo>
                  <a:lnTo>
                    <a:pt x="45" y="37"/>
                  </a:lnTo>
                  <a:lnTo>
                    <a:pt x="54" y="32"/>
                  </a:lnTo>
                  <a:lnTo>
                    <a:pt x="60" y="27"/>
                  </a:lnTo>
                  <a:lnTo>
                    <a:pt x="63" y="19"/>
                  </a:lnTo>
                  <a:lnTo>
                    <a:pt x="60" y="11"/>
                  </a:lnTo>
                  <a:lnTo>
                    <a:pt x="54" y="5"/>
                  </a:lnTo>
                  <a:lnTo>
                    <a:pt x="45" y="1"/>
                  </a:lnTo>
                  <a:lnTo>
                    <a:pt x="32" y="0"/>
                  </a:lnTo>
                  <a:lnTo>
                    <a:pt x="20" y="1"/>
                  </a:lnTo>
                  <a:lnTo>
                    <a:pt x="10" y="5"/>
                  </a:lnTo>
                  <a:lnTo>
                    <a:pt x="2" y="11"/>
                  </a:lnTo>
                  <a:lnTo>
                    <a:pt x="0" y="19"/>
                  </a:lnTo>
                  <a:lnTo>
                    <a:pt x="2" y="27"/>
                  </a:lnTo>
                  <a:lnTo>
                    <a:pt x="10" y="32"/>
                  </a:lnTo>
                  <a:lnTo>
                    <a:pt x="20" y="37"/>
                  </a:lnTo>
                  <a:lnTo>
                    <a:pt x="32" y="38"/>
                  </a:lnTo>
                  <a:close/>
                </a:path>
              </a:pathLst>
            </a:custGeom>
            <a:solidFill>
              <a:srgbClr val="215E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5" name="Freeform 65"/>
            <p:cNvSpPr>
              <a:spLocks/>
            </p:cNvSpPr>
            <p:nvPr/>
          </p:nvSpPr>
          <p:spPr bwMode="auto">
            <a:xfrm>
              <a:off x="4878" y="1079"/>
              <a:ext cx="30" cy="33"/>
            </a:xfrm>
            <a:custGeom>
              <a:avLst/>
              <a:gdLst>
                <a:gd name="T0" fmla="*/ 19 w 120"/>
                <a:gd name="T1" fmla="*/ 0 h 131"/>
                <a:gd name="T2" fmla="*/ 21 w 120"/>
                <a:gd name="T3" fmla="*/ 5 h 131"/>
                <a:gd name="T4" fmla="*/ 26 w 120"/>
                <a:gd name="T5" fmla="*/ 19 h 131"/>
                <a:gd name="T6" fmla="*/ 35 w 120"/>
                <a:gd name="T7" fmla="*/ 38 h 131"/>
                <a:gd name="T8" fmla="*/ 45 w 120"/>
                <a:gd name="T9" fmla="*/ 60 h 131"/>
                <a:gd name="T10" fmla="*/ 60 w 120"/>
                <a:gd name="T11" fmla="*/ 84 h 131"/>
                <a:gd name="T12" fmla="*/ 77 w 120"/>
                <a:gd name="T13" fmla="*/ 105 h 131"/>
                <a:gd name="T14" fmla="*/ 97 w 120"/>
                <a:gd name="T15" fmla="*/ 121 h 131"/>
                <a:gd name="T16" fmla="*/ 120 w 120"/>
                <a:gd name="T17" fmla="*/ 131 h 131"/>
                <a:gd name="T18" fmla="*/ 113 w 120"/>
                <a:gd name="T19" fmla="*/ 129 h 131"/>
                <a:gd name="T20" fmla="*/ 94 w 120"/>
                <a:gd name="T21" fmla="*/ 122 h 131"/>
                <a:gd name="T22" fmla="*/ 67 w 120"/>
                <a:gd name="T23" fmla="*/ 111 h 131"/>
                <a:gd name="T24" fmla="*/ 39 w 120"/>
                <a:gd name="T25" fmla="*/ 96 h 131"/>
                <a:gd name="T26" fmla="*/ 14 w 120"/>
                <a:gd name="T27" fmla="*/ 76 h 131"/>
                <a:gd name="T28" fmla="*/ 0 w 120"/>
                <a:gd name="T29" fmla="*/ 55 h 131"/>
                <a:gd name="T30" fmla="*/ 0 w 120"/>
                <a:gd name="T31" fmla="*/ 29 h 131"/>
                <a:gd name="T32" fmla="*/ 19 w 120"/>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31">
                  <a:moveTo>
                    <a:pt x="19" y="0"/>
                  </a:moveTo>
                  <a:lnTo>
                    <a:pt x="21" y="5"/>
                  </a:lnTo>
                  <a:lnTo>
                    <a:pt x="26" y="19"/>
                  </a:lnTo>
                  <a:lnTo>
                    <a:pt x="35" y="38"/>
                  </a:lnTo>
                  <a:lnTo>
                    <a:pt x="45" y="60"/>
                  </a:lnTo>
                  <a:lnTo>
                    <a:pt x="60" y="84"/>
                  </a:lnTo>
                  <a:lnTo>
                    <a:pt x="77" y="105"/>
                  </a:lnTo>
                  <a:lnTo>
                    <a:pt x="97" y="121"/>
                  </a:lnTo>
                  <a:lnTo>
                    <a:pt x="120" y="131"/>
                  </a:lnTo>
                  <a:lnTo>
                    <a:pt x="113" y="129"/>
                  </a:lnTo>
                  <a:lnTo>
                    <a:pt x="94" y="122"/>
                  </a:lnTo>
                  <a:lnTo>
                    <a:pt x="67" y="111"/>
                  </a:lnTo>
                  <a:lnTo>
                    <a:pt x="39" y="96"/>
                  </a:lnTo>
                  <a:lnTo>
                    <a:pt x="14" y="76"/>
                  </a:lnTo>
                  <a:lnTo>
                    <a:pt x="0" y="55"/>
                  </a:lnTo>
                  <a:lnTo>
                    <a:pt x="0" y="29"/>
                  </a:lnTo>
                  <a:lnTo>
                    <a:pt x="19" y="0"/>
                  </a:lnTo>
                  <a:close/>
                </a:path>
              </a:pathLst>
            </a:custGeom>
            <a:solidFill>
              <a:srgbClr val="215E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6" name="Freeform 66"/>
            <p:cNvSpPr>
              <a:spLocks/>
            </p:cNvSpPr>
            <p:nvPr/>
          </p:nvSpPr>
          <p:spPr bwMode="auto">
            <a:xfrm>
              <a:off x="4637" y="1101"/>
              <a:ext cx="77" cy="104"/>
            </a:xfrm>
            <a:custGeom>
              <a:avLst/>
              <a:gdLst>
                <a:gd name="T0" fmla="*/ 307 w 307"/>
                <a:gd name="T1" fmla="*/ 376 h 414"/>
                <a:gd name="T2" fmla="*/ 306 w 307"/>
                <a:gd name="T3" fmla="*/ 373 h 414"/>
                <a:gd name="T4" fmla="*/ 301 w 307"/>
                <a:gd name="T5" fmla="*/ 368 h 414"/>
                <a:gd name="T6" fmla="*/ 295 w 307"/>
                <a:gd name="T7" fmla="*/ 359 h 414"/>
                <a:gd name="T8" fmla="*/ 286 w 307"/>
                <a:gd name="T9" fmla="*/ 348 h 414"/>
                <a:gd name="T10" fmla="*/ 275 w 307"/>
                <a:gd name="T11" fmla="*/ 334 h 414"/>
                <a:gd name="T12" fmla="*/ 265 w 307"/>
                <a:gd name="T13" fmla="*/ 318 h 414"/>
                <a:gd name="T14" fmla="*/ 254 w 307"/>
                <a:gd name="T15" fmla="*/ 302 h 414"/>
                <a:gd name="T16" fmla="*/ 243 w 307"/>
                <a:gd name="T17" fmla="*/ 285 h 414"/>
                <a:gd name="T18" fmla="*/ 200 w 307"/>
                <a:gd name="T19" fmla="*/ 139 h 414"/>
                <a:gd name="T20" fmla="*/ 146 w 307"/>
                <a:gd name="T21" fmla="*/ 43 h 414"/>
                <a:gd name="T22" fmla="*/ 86 w 307"/>
                <a:gd name="T23" fmla="*/ 0 h 414"/>
                <a:gd name="T24" fmla="*/ 84 w 307"/>
                <a:gd name="T25" fmla="*/ 1 h 414"/>
                <a:gd name="T26" fmla="*/ 77 w 307"/>
                <a:gd name="T27" fmla="*/ 4 h 414"/>
                <a:gd name="T28" fmla="*/ 69 w 307"/>
                <a:gd name="T29" fmla="*/ 8 h 414"/>
                <a:gd name="T30" fmla="*/ 62 w 307"/>
                <a:gd name="T31" fmla="*/ 15 h 414"/>
                <a:gd name="T32" fmla="*/ 55 w 307"/>
                <a:gd name="T33" fmla="*/ 24 h 414"/>
                <a:gd name="T34" fmla="*/ 55 w 307"/>
                <a:gd name="T35" fmla="*/ 36 h 414"/>
                <a:gd name="T36" fmla="*/ 61 w 307"/>
                <a:gd name="T37" fmla="*/ 50 h 414"/>
                <a:gd name="T38" fmla="*/ 73 w 307"/>
                <a:gd name="T39" fmla="*/ 66 h 414"/>
                <a:gd name="T40" fmla="*/ 86 w 307"/>
                <a:gd name="T41" fmla="*/ 102 h 414"/>
                <a:gd name="T42" fmla="*/ 27 w 307"/>
                <a:gd name="T43" fmla="*/ 114 h 414"/>
                <a:gd name="T44" fmla="*/ 0 w 307"/>
                <a:gd name="T45" fmla="*/ 173 h 414"/>
                <a:gd name="T46" fmla="*/ 27 w 307"/>
                <a:gd name="T47" fmla="*/ 258 h 414"/>
                <a:gd name="T48" fmla="*/ 114 w 307"/>
                <a:gd name="T49" fmla="*/ 317 h 414"/>
                <a:gd name="T50" fmla="*/ 167 w 307"/>
                <a:gd name="T51" fmla="*/ 414 h 414"/>
                <a:gd name="T52" fmla="*/ 307 w 307"/>
                <a:gd name="T53" fmla="*/ 37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414">
                  <a:moveTo>
                    <a:pt x="307" y="376"/>
                  </a:moveTo>
                  <a:lnTo>
                    <a:pt x="306" y="373"/>
                  </a:lnTo>
                  <a:lnTo>
                    <a:pt x="301" y="368"/>
                  </a:lnTo>
                  <a:lnTo>
                    <a:pt x="295" y="359"/>
                  </a:lnTo>
                  <a:lnTo>
                    <a:pt x="286" y="348"/>
                  </a:lnTo>
                  <a:lnTo>
                    <a:pt x="275" y="334"/>
                  </a:lnTo>
                  <a:lnTo>
                    <a:pt x="265" y="318"/>
                  </a:lnTo>
                  <a:lnTo>
                    <a:pt x="254" y="302"/>
                  </a:lnTo>
                  <a:lnTo>
                    <a:pt x="243" y="285"/>
                  </a:lnTo>
                  <a:lnTo>
                    <a:pt x="200" y="139"/>
                  </a:lnTo>
                  <a:lnTo>
                    <a:pt x="146" y="43"/>
                  </a:lnTo>
                  <a:lnTo>
                    <a:pt x="86" y="0"/>
                  </a:lnTo>
                  <a:lnTo>
                    <a:pt x="84" y="1"/>
                  </a:lnTo>
                  <a:lnTo>
                    <a:pt x="77" y="4"/>
                  </a:lnTo>
                  <a:lnTo>
                    <a:pt x="69" y="8"/>
                  </a:lnTo>
                  <a:lnTo>
                    <a:pt x="62" y="15"/>
                  </a:lnTo>
                  <a:lnTo>
                    <a:pt x="55" y="24"/>
                  </a:lnTo>
                  <a:lnTo>
                    <a:pt x="55" y="36"/>
                  </a:lnTo>
                  <a:lnTo>
                    <a:pt x="61" y="50"/>
                  </a:lnTo>
                  <a:lnTo>
                    <a:pt x="73" y="66"/>
                  </a:lnTo>
                  <a:lnTo>
                    <a:pt x="86" y="102"/>
                  </a:lnTo>
                  <a:lnTo>
                    <a:pt x="27" y="114"/>
                  </a:lnTo>
                  <a:lnTo>
                    <a:pt x="0" y="173"/>
                  </a:lnTo>
                  <a:lnTo>
                    <a:pt x="27" y="258"/>
                  </a:lnTo>
                  <a:lnTo>
                    <a:pt x="114" y="317"/>
                  </a:lnTo>
                  <a:lnTo>
                    <a:pt x="167" y="414"/>
                  </a:lnTo>
                  <a:lnTo>
                    <a:pt x="307"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7" name="Freeform 67"/>
            <p:cNvSpPr>
              <a:spLocks/>
            </p:cNvSpPr>
            <p:nvPr/>
          </p:nvSpPr>
          <p:spPr bwMode="auto">
            <a:xfrm>
              <a:off x="4650" y="1108"/>
              <a:ext cx="57" cy="91"/>
            </a:xfrm>
            <a:custGeom>
              <a:avLst/>
              <a:gdLst>
                <a:gd name="T0" fmla="*/ 33 w 225"/>
                <a:gd name="T1" fmla="*/ 0 h 367"/>
                <a:gd name="T2" fmla="*/ 72 w 225"/>
                <a:gd name="T3" fmla="*/ 28 h 367"/>
                <a:gd name="T4" fmla="*/ 119 w 225"/>
                <a:gd name="T5" fmla="*/ 115 h 367"/>
                <a:gd name="T6" fmla="*/ 156 w 225"/>
                <a:gd name="T7" fmla="*/ 244 h 367"/>
                <a:gd name="T8" fmla="*/ 225 w 225"/>
                <a:gd name="T9" fmla="*/ 345 h 367"/>
                <a:gd name="T10" fmla="*/ 141 w 225"/>
                <a:gd name="T11" fmla="*/ 367 h 367"/>
                <a:gd name="T12" fmla="*/ 87 w 225"/>
                <a:gd name="T13" fmla="*/ 272 h 367"/>
                <a:gd name="T14" fmla="*/ 84 w 225"/>
                <a:gd name="T15" fmla="*/ 270 h 367"/>
                <a:gd name="T16" fmla="*/ 78 w 225"/>
                <a:gd name="T17" fmla="*/ 263 h 367"/>
                <a:gd name="T18" fmla="*/ 69 w 225"/>
                <a:gd name="T19" fmla="*/ 253 h 367"/>
                <a:gd name="T20" fmla="*/ 59 w 225"/>
                <a:gd name="T21" fmla="*/ 240 h 367"/>
                <a:gd name="T22" fmla="*/ 48 w 225"/>
                <a:gd name="T23" fmla="*/ 225 h 367"/>
                <a:gd name="T24" fmla="*/ 41 w 225"/>
                <a:gd name="T25" fmla="*/ 207 h 367"/>
                <a:gd name="T26" fmla="*/ 37 w 225"/>
                <a:gd name="T27" fmla="*/ 189 h 367"/>
                <a:gd name="T28" fmla="*/ 38 w 225"/>
                <a:gd name="T29" fmla="*/ 170 h 367"/>
                <a:gd name="T30" fmla="*/ 33 w 225"/>
                <a:gd name="T31" fmla="*/ 172 h 367"/>
                <a:gd name="T32" fmla="*/ 23 w 225"/>
                <a:gd name="T33" fmla="*/ 181 h 367"/>
                <a:gd name="T34" fmla="*/ 15 w 225"/>
                <a:gd name="T35" fmla="*/ 198 h 367"/>
                <a:gd name="T36" fmla="*/ 20 w 225"/>
                <a:gd name="T37" fmla="*/ 220 h 367"/>
                <a:gd name="T38" fmla="*/ 2 w 225"/>
                <a:gd name="T39" fmla="*/ 215 h 367"/>
                <a:gd name="T40" fmla="*/ 0 w 225"/>
                <a:gd name="T41" fmla="*/ 171 h 367"/>
                <a:gd name="T42" fmla="*/ 66 w 225"/>
                <a:gd name="T43" fmla="*/ 149 h 367"/>
                <a:gd name="T44" fmla="*/ 70 w 225"/>
                <a:gd name="T45" fmla="*/ 151 h 367"/>
                <a:gd name="T46" fmla="*/ 80 w 225"/>
                <a:gd name="T47" fmla="*/ 153 h 367"/>
                <a:gd name="T48" fmla="*/ 91 w 225"/>
                <a:gd name="T49" fmla="*/ 158 h 367"/>
                <a:gd name="T50" fmla="*/ 98 w 225"/>
                <a:gd name="T51" fmla="*/ 165 h 367"/>
                <a:gd name="T52" fmla="*/ 100 w 225"/>
                <a:gd name="T53" fmla="*/ 162 h 367"/>
                <a:gd name="T54" fmla="*/ 95 w 225"/>
                <a:gd name="T55" fmla="*/ 147 h 367"/>
                <a:gd name="T56" fmla="*/ 86 w 225"/>
                <a:gd name="T57" fmla="*/ 128 h 367"/>
                <a:gd name="T58" fmla="*/ 72 w 225"/>
                <a:gd name="T59" fmla="*/ 116 h 367"/>
                <a:gd name="T60" fmla="*/ 70 w 225"/>
                <a:gd name="T61" fmla="*/ 97 h 367"/>
                <a:gd name="T62" fmla="*/ 54 w 225"/>
                <a:gd name="T63" fmla="*/ 50 h 367"/>
                <a:gd name="T64" fmla="*/ 29 w 225"/>
                <a:gd name="T65" fmla="*/ 18 h 367"/>
                <a:gd name="T66" fmla="*/ 28 w 225"/>
                <a:gd name="T67" fmla="*/ 15 h 367"/>
                <a:gd name="T68" fmla="*/ 25 w 225"/>
                <a:gd name="T69" fmla="*/ 10 h 367"/>
                <a:gd name="T70" fmla="*/ 25 w 225"/>
                <a:gd name="T71" fmla="*/ 4 h 367"/>
                <a:gd name="T72" fmla="*/ 33 w 225"/>
                <a:gd name="T7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367">
                  <a:moveTo>
                    <a:pt x="33" y="0"/>
                  </a:moveTo>
                  <a:lnTo>
                    <a:pt x="72" y="28"/>
                  </a:lnTo>
                  <a:lnTo>
                    <a:pt x="119" y="115"/>
                  </a:lnTo>
                  <a:lnTo>
                    <a:pt x="156" y="244"/>
                  </a:lnTo>
                  <a:lnTo>
                    <a:pt x="225" y="345"/>
                  </a:lnTo>
                  <a:lnTo>
                    <a:pt x="141" y="367"/>
                  </a:lnTo>
                  <a:lnTo>
                    <a:pt x="87" y="272"/>
                  </a:lnTo>
                  <a:lnTo>
                    <a:pt x="84" y="270"/>
                  </a:lnTo>
                  <a:lnTo>
                    <a:pt x="78" y="263"/>
                  </a:lnTo>
                  <a:lnTo>
                    <a:pt x="69" y="253"/>
                  </a:lnTo>
                  <a:lnTo>
                    <a:pt x="59" y="240"/>
                  </a:lnTo>
                  <a:lnTo>
                    <a:pt x="48" y="225"/>
                  </a:lnTo>
                  <a:lnTo>
                    <a:pt x="41" y="207"/>
                  </a:lnTo>
                  <a:lnTo>
                    <a:pt x="37" y="189"/>
                  </a:lnTo>
                  <a:lnTo>
                    <a:pt x="38" y="170"/>
                  </a:lnTo>
                  <a:lnTo>
                    <a:pt x="33" y="172"/>
                  </a:lnTo>
                  <a:lnTo>
                    <a:pt x="23" y="181"/>
                  </a:lnTo>
                  <a:lnTo>
                    <a:pt x="15" y="198"/>
                  </a:lnTo>
                  <a:lnTo>
                    <a:pt x="20" y="220"/>
                  </a:lnTo>
                  <a:lnTo>
                    <a:pt x="2" y="215"/>
                  </a:lnTo>
                  <a:lnTo>
                    <a:pt x="0" y="171"/>
                  </a:lnTo>
                  <a:lnTo>
                    <a:pt x="66" y="149"/>
                  </a:lnTo>
                  <a:lnTo>
                    <a:pt x="70" y="151"/>
                  </a:lnTo>
                  <a:lnTo>
                    <a:pt x="80" y="153"/>
                  </a:lnTo>
                  <a:lnTo>
                    <a:pt x="91" y="158"/>
                  </a:lnTo>
                  <a:lnTo>
                    <a:pt x="98" y="165"/>
                  </a:lnTo>
                  <a:lnTo>
                    <a:pt x="100" y="162"/>
                  </a:lnTo>
                  <a:lnTo>
                    <a:pt x="95" y="147"/>
                  </a:lnTo>
                  <a:lnTo>
                    <a:pt x="86" y="128"/>
                  </a:lnTo>
                  <a:lnTo>
                    <a:pt x="72" y="116"/>
                  </a:lnTo>
                  <a:lnTo>
                    <a:pt x="70" y="97"/>
                  </a:lnTo>
                  <a:lnTo>
                    <a:pt x="54" y="50"/>
                  </a:lnTo>
                  <a:lnTo>
                    <a:pt x="29" y="18"/>
                  </a:lnTo>
                  <a:lnTo>
                    <a:pt x="28" y="15"/>
                  </a:lnTo>
                  <a:lnTo>
                    <a:pt x="25" y="10"/>
                  </a:lnTo>
                  <a:lnTo>
                    <a:pt x="25" y="4"/>
                  </a:lnTo>
                  <a:lnTo>
                    <a:pt x="33" y="0"/>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8" name="Freeform 68"/>
            <p:cNvSpPr>
              <a:spLocks/>
            </p:cNvSpPr>
            <p:nvPr/>
          </p:nvSpPr>
          <p:spPr bwMode="auto">
            <a:xfrm>
              <a:off x="4646" y="1131"/>
              <a:ext cx="15" cy="12"/>
            </a:xfrm>
            <a:custGeom>
              <a:avLst/>
              <a:gdLst>
                <a:gd name="T0" fmla="*/ 51 w 60"/>
                <a:gd name="T1" fmla="*/ 0 h 48"/>
                <a:gd name="T2" fmla="*/ 5 w 60"/>
                <a:gd name="T3" fmla="*/ 13 h 48"/>
                <a:gd name="T4" fmla="*/ 0 w 60"/>
                <a:gd name="T5" fmla="*/ 48 h 48"/>
                <a:gd name="T6" fmla="*/ 60 w 60"/>
                <a:gd name="T7" fmla="*/ 30 h 48"/>
                <a:gd name="T8" fmla="*/ 51 w 60"/>
                <a:gd name="T9" fmla="*/ 0 h 48"/>
              </a:gdLst>
              <a:ahLst/>
              <a:cxnLst>
                <a:cxn ang="0">
                  <a:pos x="T0" y="T1"/>
                </a:cxn>
                <a:cxn ang="0">
                  <a:pos x="T2" y="T3"/>
                </a:cxn>
                <a:cxn ang="0">
                  <a:pos x="T4" y="T5"/>
                </a:cxn>
                <a:cxn ang="0">
                  <a:pos x="T6" y="T7"/>
                </a:cxn>
                <a:cxn ang="0">
                  <a:pos x="T8" y="T9"/>
                </a:cxn>
              </a:cxnLst>
              <a:rect l="0" t="0" r="r" b="b"/>
              <a:pathLst>
                <a:path w="60" h="48">
                  <a:moveTo>
                    <a:pt x="51" y="0"/>
                  </a:moveTo>
                  <a:lnTo>
                    <a:pt x="5" y="13"/>
                  </a:lnTo>
                  <a:lnTo>
                    <a:pt x="0" y="48"/>
                  </a:lnTo>
                  <a:lnTo>
                    <a:pt x="60" y="30"/>
                  </a:lnTo>
                  <a:lnTo>
                    <a:pt x="51" y="0"/>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09" name="Freeform 69"/>
            <p:cNvSpPr>
              <a:spLocks/>
            </p:cNvSpPr>
            <p:nvPr/>
          </p:nvSpPr>
          <p:spPr bwMode="auto">
            <a:xfrm>
              <a:off x="4642" y="1152"/>
              <a:ext cx="390" cy="412"/>
            </a:xfrm>
            <a:custGeom>
              <a:avLst/>
              <a:gdLst>
                <a:gd name="T0" fmla="*/ 1139 w 1562"/>
                <a:gd name="T1" fmla="*/ 0 h 1647"/>
                <a:gd name="T2" fmla="*/ 1232 w 1562"/>
                <a:gd name="T3" fmla="*/ 76 h 1647"/>
                <a:gd name="T4" fmla="*/ 1417 w 1562"/>
                <a:gd name="T5" fmla="*/ 153 h 1647"/>
                <a:gd name="T6" fmla="*/ 1519 w 1562"/>
                <a:gd name="T7" fmla="*/ 350 h 1647"/>
                <a:gd name="T8" fmla="*/ 1562 w 1562"/>
                <a:gd name="T9" fmla="*/ 691 h 1647"/>
                <a:gd name="T10" fmla="*/ 1451 w 1562"/>
                <a:gd name="T11" fmla="*/ 916 h 1647"/>
                <a:gd name="T12" fmla="*/ 1430 w 1562"/>
                <a:gd name="T13" fmla="*/ 1476 h 1647"/>
                <a:gd name="T14" fmla="*/ 889 w 1562"/>
                <a:gd name="T15" fmla="*/ 1647 h 1647"/>
                <a:gd name="T16" fmla="*/ 638 w 1562"/>
                <a:gd name="T17" fmla="*/ 1493 h 1647"/>
                <a:gd name="T18" fmla="*/ 527 w 1562"/>
                <a:gd name="T19" fmla="*/ 1469 h 1647"/>
                <a:gd name="T20" fmla="*/ 527 w 1562"/>
                <a:gd name="T21" fmla="*/ 1393 h 1647"/>
                <a:gd name="T22" fmla="*/ 530 w 1562"/>
                <a:gd name="T23" fmla="*/ 1212 h 1647"/>
                <a:gd name="T24" fmla="*/ 533 w 1562"/>
                <a:gd name="T25" fmla="*/ 996 h 1647"/>
                <a:gd name="T26" fmla="*/ 544 w 1562"/>
                <a:gd name="T27" fmla="*/ 815 h 1647"/>
                <a:gd name="T28" fmla="*/ 548 w 1562"/>
                <a:gd name="T29" fmla="*/ 586 h 1647"/>
                <a:gd name="T30" fmla="*/ 287 w 1562"/>
                <a:gd name="T31" fmla="*/ 575 h 1647"/>
                <a:gd name="T32" fmla="*/ 0 w 1562"/>
                <a:gd name="T33" fmla="*/ 245 h 1647"/>
                <a:gd name="T34" fmla="*/ 229 w 1562"/>
                <a:gd name="T35" fmla="*/ 84 h 1647"/>
                <a:gd name="T36" fmla="*/ 415 w 1562"/>
                <a:gd name="T37" fmla="*/ 262 h 1647"/>
                <a:gd name="T38" fmla="*/ 580 w 1562"/>
                <a:gd name="T39" fmla="*/ 150 h 1647"/>
                <a:gd name="T40" fmla="*/ 581 w 1562"/>
                <a:gd name="T41" fmla="*/ 149 h 1647"/>
                <a:gd name="T42" fmla="*/ 586 w 1562"/>
                <a:gd name="T43" fmla="*/ 147 h 1647"/>
                <a:gd name="T44" fmla="*/ 594 w 1562"/>
                <a:gd name="T45" fmla="*/ 143 h 1647"/>
                <a:gd name="T46" fmla="*/ 604 w 1562"/>
                <a:gd name="T47" fmla="*/ 136 h 1647"/>
                <a:gd name="T48" fmla="*/ 617 w 1562"/>
                <a:gd name="T49" fmla="*/ 130 h 1647"/>
                <a:gd name="T50" fmla="*/ 632 w 1562"/>
                <a:gd name="T51" fmla="*/ 122 h 1647"/>
                <a:gd name="T52" fmla="*/ 649 w 1562"/>
                <a:gd name="T53" fmla="*/ 113 h 1647"/>
                <a:gd name="T54" fmla="*/ 667 w 1562"/>
                <a:gd name="T55" fmla="*/ 104 h 1647"/>
                <a:gd name="T56" fmla="*/ 687 w 1562"/>
                <a:gd name="T57" fmla="*/ 94 h 1647"/>
                <a:gd name="T58" fmla="*/ 707 w 1562"/>
                <a:gd name="T59" fmla="*/ 85 h 1647"/>
                <a:gd name="T60" fmla="*/ 729 w 1562"/>
                <a:gd name="T61" fmla="*/ 75 h 1647"/>
                <a:gd name="T62" fmla="*/ 752 w 1562"/>
                <a:gd name="T63" fmla="*/ 66 h 1647"/>
                <a:gd name="T64" fmla="*/ 774 w 1562"/>
                <a:gd name="T65" fmla="*/ 57 h 1647"/>
                <a:gd name="T66" fmla="*/ 797 w 1562"/>
                <a:gd name="T67" fmla="*/ 49 h 1647"/>
                <a:gd name="T68" fmla="*/ 820 w 1562"/>
                <a:gd name="T69" fmla="*/ 43 h 1647"/>
                <a:gd name="T70" fmla="*/ 842 w 1562"/>
                <a:gd name="T71" fmla="*/ 37 h 1647"/>
                <a:gd name="T72" fmla="*/ 1139 w 1562"/>
                <a:gd name="T73" fmla="*/ 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2" h="1647">
                  <a:moveTo>
                    <a:pt x="1139" y="0"/>
                  </a:moveTo>
                  <a:lnTo>
                    <a:pt x="1232" y="76"/>
                  </a:lnTo>
                  <a:lnTo>
                    <a:pt x="1417" y="153"/>
                  </a:lnTo>
                  <a:lnTo>
                    <a:pt x="1519" y="350"/>
                  </a:lnTo>
                  <a:lnTo>
                    <a:pt x="1562" y="691"/>
                  </a:lnTo>
                  <a:lnTo>
                    <a:pt x="1451" y="916"/>
                  </a:lnTo>
                  <a:lnTo>
                    <a:pt x="1430" y="1476"/>
                  </a:lnTo>
                  <a:lnTo>
                    <a:pt x="889" y="1647"/>
                  </a:lnTo>
                  <a:lnTo>
                    <a:pt x="638" y="1493"/>
                  </a:lnTo>
                  <a:lnTo>
                    <a:pt x="527" y="1469"/>
                  </a:lnTo>
                  <a:lnTo>
                    <a:pt x="527" y="1393"/>
                  </a:lnTo>
                  <a:lnTo>
                    <a:pt x="530" y="1212"/>
                  </a:lnTo>
                  <a:lnTo>
                    <a:pt x="533" y="996"/>
                  </a:lnTo>
                  <a:lnTo>
                    <a:pt x="544" y="815"/>
                  </a:lnTo>
                  <a:lnTo>
                    <a:pt x="548" y="586"/>
                  </a:lnTo>
                  <a:lnTo>
                    <a:pt x="287" y="575"/>
                  </a:lnTo>
                  <a:lnTo>
                    <a:pt x="0" y="245"/>
                  </a:lnTo>
                  <a:lnTo>
                    <a:pt x="229" y="84"/>
                  </a:lnTo>
                  <a:lnTo>
                    <a:pt x="415" y="262"/>
                  </a:lnTo>
                  <a:lnTo>
                    <a:pt x="580" y="150"/>
                  </a:lnTo>
                  <a:lnTo>
                    <a:pt x="581" y="149"/>
                  </a:lnTo>
                  <a:lnTo>
                    <a:pt x="586" y="147"/>
                  </a:lnTo>
                  <a:lnTo>
                    <a:pt x="594" y="143"/>
                  </a:lnTo>
                  <a:lnTo>
                    <a:pt x="604" y="136"/>
                  </a:lnTo>
                  <a:lnTo>
                    <a:pt x="617" y="130"/>
                  </a:lnTo>
                  <a:lnTo>
                    <a:pt x="632" y="122"/>
                  </a:lnTo>
                  <a:lnTo>
                    <a:pt x="649" y="113"/>
                  </a:lnTo>
                  <a:lnTo>
                    <a:pt x="667" y="104"/>
                  </a:lnTo>
                  <a:lnTo>
                    <a:pt x="687" y="94"/>
                  </a:lnTo>
                  <a:lnTo>
                    <a:pt x="707" y="85"/>
                  </a:lnTo>
                  <a:lnTo>
                    <a:pt x="729" y="75"/>
                  </a:lnTo>
                  <a:lnTo>
                    <a:pt x="752" y="66"/>
                  </a:lnTo>
                  <a:lnTo>
                    <a:pt x="774" y="57"/>
                  </a:lnTo>
                  <a:lnTo>
                    <a:pt x="797" y="49"/>
                  </a:lnTo>
                  <a:lnTo>
                    <a:pt x="820" y="43"/>
                  </a:lnTo>
                  <a:lnTo>
                    <a:pt x="842" y="37"/>
                  </a:lnTo>
                  <a:lnTo>
                    <a:pt x="1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0" name="Freeform 70"/>
            <p:cNvSpPr>
              <a:spLocks/>
            </p:cNvSpPr>
            <p:nvPr/>
          </p:nvSpPr>
          <p:spPr bwMode="auto">
            <a:xfrm>
              <a:off x="4659" y="1163"/>
              <a:ext cx="358" cy="385"/>
            </a:xfrm>
            <a:custGeom>
              <a:avLst/>
              <a:gdLst>
                <a:gd name="T0" fmla="*/ 1409 w 1433"/>
                <a:gd name="T1" fmla="*/ 331 h 1540"/>
                <a:gd name="T2" fmla="*/ 1183 w 1433"/>
                <a:gd name="T3" fmla="*/ 990 h 1540"/>
                <a:gd name="T4" fmla="*/ 1164 w 1433"/>
                <a:gd name="T5" fmla="*/ 976 h 1540"/>
                <a:gd name="T6" fmla="*/ 1123 w 1433"/>
                <a:gd name="T7" fmla="*/ 937 h 1540"/>
                <a:gd name="T8" fmla="*/ 1081 w 1433"/>
                <a:gd name="T9" fmla="*/ 881 h 1540"/>
                <a:gd name="T10" fmla="*/ 1062 w 1433"/>
                <a:gd name="T11" fmla="*/ 813 h 1540"/>
                <a:gd name="T12" fmla="*/ 1352 w 1433"/>
                <a:gd name="T13" fmla="*/ 636 h 1540"/>
                <a:gd name="T14" fmla="*/ 1361 w 1433"/>
                <a:gd name="T15" fmla="*/ 555 h 1540"/>
                <a:gd name="T16" fmla="*/ 1153 w 1433"/>
                <a:gd name="T17" fmla="*/ 547 h 1540"/>
                <a:gd name="T18" fmla="*/ 1164 w 1433"/>
                <a:gd name="T19" fmla="*/ 492 h 1540"/>
                <a:gd name="T20" fmla="*/ 1194 w 1433"/>
                <a:gd name="T21" fmla="*/ 407 h 1540"/>
                <a:gd name="T22" fmla="*/ 1245 w 1433"/>
                <a:gd name="T23" fmla="*/ 315 h 1540"/>
                <a:gd name="T24" fmla="*/ 1278 w 1433"/>
                <a:gd name="T25" fmla="*/ 276 h 1540"/>
                <a:gd name="T26" fmla="*/ 1263 w 1433"/>
                <a:gd name="T27" fmla="*/ 284 h 1540"/>
                <a:gd name="T28" fmla="*/ 1237 w 1433"/>
                <a:gd name="T29" fmla="*/ 302 h 1540"/>
                <a:gd name="T30" fmla="*/ 1203 w 1433"/>
                <a:gd name="T31" fmla="*/ 332 h 1540"/>
                <a:gd name="T32" fmla="*/ 1166 w 1433"/>
                <a:gd name="T33" fmla="*/ 379 h 1540"/>
                <a:gd name="T34" fmla="*/ 1130 w 1433"/>
                <a:gd name="T35" fmla="*/ 440 h 1540"/>
                <a:gd name="T36" fmla="*/ 1098 w 1433"/>
                <a:gd name="T37" fmla="*/ 522 h 1540"/>
                <a:gd name="T38" fmla="*/ 1076 w 1433"/>
                <a:gd name="T39" fmla="*/ 624 h 1540"/>
                <a:gd name="T40" fmla="*/ 989 w 1433"/>
                <a:gd name="T41" fmla="*/ 772 h 1540"/>
                <a:gd name="T42" fmla="*/ 989 w 1433"/>
                <a:gd name="T43" fmla="*/ 781 h 1540"/>
                <a:gd name="T44" fmla="*/ 992 w 1433"/>
                <a:gd name="T45" fmla="*/ 806 h 1540"/>
                <a:gd name="T46" fmla="*/ 998 w 1433"/>
                <a:gd name="T47" fmla="*/ 840 h 1540"/>
                <a:gd name="T48" fmla="*/ 1013 w 1433"/>
                <a:gd name="T49" fmla="*/ 884 h 1540"/>
                <a:gd name="T50" fmla="*/ 1038 w 1433"/>
                <a:gd name="T51" fmla="*/ 931 h 1540"/>
                <a:gd name="T52" fmla="*/ 1075 w 1433"/>
                <a:gd name="T53" fmla="*/ 980 h 1540"/>
                <a:gd name="T54" fmla="*/ 1127 w 1433"/>
                <a:gd name="T55" fmla="*/ 1024 h 1540"/>
                <a:gd name="T56" fmla="*/ 1199 w 1433"/>
                <a:gd name="T57" fmla="*/ 1063 h 1540"/>
                <a:gd name="T58" fmla="*/ 1200 w 1433"/>
                <a:gd name="T59" fmla="*/ 1095 h 1540"/>
                <a:gd name="T60" fmla="*/ 1186 w 1433"/>
                <a:gd name="T61" fmla="*/ 1166 h 1540"/>
                <a:gd name="T62" fmla="*/ 1135 w 1433"/>
                <a:gd name="T63" fmla="*/ 1243 h 1540"/>
                <a:gd name="T64" fmla="*/ 1022 w 1433"/>
                <a:gd name="T65" fmla="*/ 1288 h 1540"/>
                <a:gd name="T66" fmla="*/ 1032 w 1433"/>
                <a:gd name="T67" fmla="*/ 1289 h 1540"/>
                <a:gd name="T68" fmla="*/ 1058 w 1433"/>
                <a:gd name="T69" fmla="*/ 1290 h 1540"/>
                <a:gd name="T70" fmla="*/ 1094 w 1433"/>
                <a:gd name="T71" fmla="*/ 1286 h 1540"/>
                <a:gd name="T72" fmla="*/ 1136 w 1433"/>
                <a:gd name="T73" fmla="*/ 1274 h 1540"/>
                <a:gd name="T74" fmla="*/ 1178 w 1433"/>
                <a:gd name="T75" fmla="*/ 1248 h 1540"/>
                <a:gd name="T76" fmla="*/ 1215 w 1433"/>
                <a:gd name="T77" fmla="*/ 1206 h 1540"/>
                <a:gd name="T78" fmla="*/ 1244 w 1433"/>
                <a:gd name="T79" fmla="*/ 1143 h 1540"/>
                <a:gd name="T80" fmla="*/ 1256 w 1433"/>
                <a:gd name="T81" fmla="*/ 1054 h 1540"/>
                <a:gd name="T82" fmla="*/ 1320 w 1433"/>
                <a:gd name="T83" fmla="*/ 1393 h 1540"/>
                <a:gd name="T84" fmla="*/ 803 w 1433"/>
                <a:gd name="T85" fmla="*/ 1096 h 1540"/>
                <a:gd name="T86" fmla="*/ 595 w 1433"/>
                <a:gd name="T87" fmla="*/ 1386 h 1540"/>
                <a:gd name="T88" fmla="*/ 505 w 1433"/>
                <a:gd name="T89" fmla="*/ 859 h 1540"/>
                <a:gd name="T90" fmla="*/ 458 w 1433"/>
                <a:gd name="T91" fmla="*/ 476 h 1540"/>
                <a:gd name="T92" fmla="*/ 0 w 1433"/>
                <a:gd name="T93" fmla="*/ 207 h 1540"/>
                <a:gd name="T94" fmla="*/ 297 w 1433"/>
                <a:gd name="T95" fmla="*/ 243 h 1540"/>
                <a:gd name="T96" fmla="*/ 353 w 1433"/>
                <a:gd name="T97" fmla="*/ 251 h 1540"/>
                <a:gd name="T98" fmla="*/ 399 w 1433"/>
                <a:gd name="T99" fmla="*/ 237 h 1540"/>
                <a:gd name="T100" fmla="*/ 688 w 1433"/>
                <a:gd name="T101" fmla="*/ 87 h 1540"/>
                <a:gd name="T102" fmla="*/ 1062 w 1433"/>
                <a:gd name="T103" fmla="*/ 0 h 1540"/>
                <a:gd name="T104" fmla="*/ 1141 w 1433"/>
                <a:gd name="T105" fmla="*/ 198 h 1540"/>
                <a:gd name="T106" fmla="*/ 1076 w 1433"/>
                <a:gd name="T107" fmla="*/ 281 h 1540"/>
                <a:gd name="T108" fmla="*/ 1151 w 1433"/>
                <a:gd name="T109" fmla="*/ 292 h 1540"/>
                <a:gd name="T110" fmla="*/ 1183 w 1433"/>
                <a:gd name="T111" fmla="*/ 234 h 1540"/>
                <a:gd name="T112" fmla="*/ 1323 w 1433"/>
                <a:gd name="T113" fmla="*/ 144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3" h="1540">
                  <a:moveTo>
                    <a:pt x="1323" y="144"/>
                  </a:moveTo>
                  <a:lnTo>
                    <a:pt x="1409" y="331"/>
                  </a:lnTo>
                  <a:lnTo>
                    <a:pt x="1433" y="628"/>
                  </a:lnTo>
                  <a:lnTo>
                    <a:pt x="1183" y="990"/>
                  </a:lnTo>
                  <a:lnTo>
                    <a:pt x="1178" y="986"/>
                  </a:lnTo>
                  <a:lnTo>
                    <a:pt x="1164" y="976"/>
                  </a:lnTo>
                  <a:lnTo>
                    <a:pt x="1145" y="959"/>
                  </a:lnTo>
                  <a:lnTo>
                    <a:pt x="1123" y="937"/>
                  </a:lnTo>
                  <a:lnTo>
                    <a:pt x="1100" y="912"/>
                  </a:lnTo>
                  <a:lnTo>
                    <a:pt x="1081" y="881"/>
                  </a:lnTo>
                  <a:lnTo>
                    <a:pt x="1067" y="848"/>
                  </a:lnTo>
                  <a:lnTo>
                    <a:pt x="1062" y="813"/>
                  </a:lnTo>
                  <a:lnTo>
                    <a:pt x="1159" y="667"/>
                  </a:lnTo>
                  <a:lnTo>
                    <a:pt x="1352" y="636"/>
                  </a:lnTo>
                  <a:lnTo>
                    <a:pt x="1191" y="604"/>
                  </a:lnTo>
                  <a:lnTo>
                    <a:pt x="1361" y="555"/>
                  </a:lnTo>
                  <a:lnTo>
                    <a:pt x="1151" y="555"/>
                  </a:lnTo>
                  <a:lnTo>
                    <a:pt x="1153" y="547"/>
                  </a:lnTo>
                  <a:lnTo>
                    <a:pt x="1157" y="524"/>
                  </a:lnTo>
                  <a:lnTo>
                    <a:pt x="1164" y="492"/>
                  </a:lnTo>
                  <a:lnTo>
                    <a:pt x="1176" y="451"/>
                  </a:lnTo>
                  <a:lnTo>
                    <a:pt x="1194" y="407"/>
                  </a:lnTo>
                  <a:lnTo>
                    <a:pt x="1215" y="359"/>
                  </a:lnTo>
                  <a:lnTo>
                    <a:pt x="1245" y="315"/>
                  </a:lnTo>
                  <a:lnTo>
                    <a:pt x="1281" y="275"/>
                  </a:lnTo>
                  <a:lnTo>
                    <a:pt x="1278" y="276"/>
                  </a:lnTo>
                  <a:lnTo>
                    <a:pt x="1273" y="279"/>
                  </a:lnTo>
                  <a:lnTo>
                    <a:pt x="1263" y="284"/>
                  </a:lnTo>
                  <a:lnTo>
                    <a:pt x="1251" y="292"/>
                  </a:lnTo>
                  <a:lnTo>
                    <a:pt x="1237" y="302"/>
                  </a:lnTo>
                  <a:lnTo>
                    <a:pt x="1221" y="316"/>
                  </a:lnTo>
                  <a:lnTo>
                    <a:pt x="1203" y="332"/>
                  </a:lnTo>
                  <a:lnTo>
                    <a:pt x="1185" y="353"/>
                  </a:lnTo>
                  <a:lnTo>
                    <a:pt x="1166" y="379"/>
                  </a:lnTo>
                  <a:lnTo>
                    <a:pt x="1148" y="407"/>
                  </a:lnTo>
                  <a:lnTo>
                    <a:pt x="1130" y="440"/>
                  </a:lnTo>
                  <a:lnTo>
                    <a:pt x="1113" y="478"/>
                  </a:lnTo>
                  <a:lnTo>
                    <a:pt x="1098" y="522"/>
                  </a:lnTo>
                  <a:lnTo>
                    <a:pt x="1086" y="570"/>
                  </a:lnTo>
                  <a:lnTo>
                    <a:pt x="1076" y="624"/>
                  </a:lnTo>
                  <a:lnTo>
                    <a:pt x="1070" y="684"/>
                  </a:lnTo>
                  <a:lnTo>
                    <a:pt x="989" y="772"/>
                  </a:lnTo>
                  <a:lnTo>
                    <a:pt x="989" y="775"/>
                  </a:lnTo>
                  <a:lnTo>
                    <a:pt x="989" y="781"/>
                  </a:lnTo>
                  <a:lnTo>
                    <a:pt x="990" y="792"/>
                  </a:lnTo>
                  <a:lnTo>
                    <a:pt x="992" y="806"/>
                  </a:lnTo>
                  <a:lnTo>
                    <a:pt x="994" y="822"/>
                  </a:lnTo>
                  <a:lnTo>
                    <a:pt x="998" y="840"/>
                  </a:lnTo>
                  <a:lnTo>
                    <a:pt x="1004" y="862"/>
                  </a:lnTo>
                  <a:lnTo>
                    <a:pt x="1013" y="884"/>
                  </a:lnTo>
                  <a:lnTo>
                    <a:pt x="1024" y="908"/>
                  </a:lnTo>
                  <a:lnTo>
                    <a:pt x="1038" y="931"/>
                  </a:lnTo>
                  <a:lnTo>
                    <a:pt x="1054" y="955"/>
                  </a:lnTo>
                  <a:lnTo>
                    <a:pt x="1075" y="980"/>
                  </a:lnTo>
                  <a:lnTo>
                    <a:pt x="1099" y="1003"/>
                  </a:lnTo>
                  <a:lnTo>
                    <a:pt x="1127" y="1024"/>
                  </a:lnTo>
                  <a:lnTo>
                    <a:pt x="1160" y="1045"/>
                  </a:lnTo>
                  <a:lnTo>
                    <a:pt x="1199" y="1063"/>
                  </a:lnTo>
                  <a:lnTo>
                    <a:pt x="1200" y="1072"/>
                  </a:lnTo>
                  <a:lnTo>
                    <a:pt x="1200" y="1095"/>
                  </a:lnTo>
                  <a:lnTo>
                    <a:pt x="1196" y="1128"/>
                  </a:lnTo>
                  <a:lnTo>
                    <a:pt x="1186" y="1166"/>
                  </a:lnTo>
                  <a:lnTo>
                    <a:pt x="1167" y="1206"/>
                  </a:lnTo>
                  <a:lnTo>
                    <a:pt x="1135" y="1243"/>
                  </a:lnTo>
                  <a:lnTo>
                    <a:pt x="1087" y="1271"/>
                  </a:lnTo>
                  <a:lnTo>
                    <a:pt x="1022" y="1288"/>
                  </a:lnTo>
                  <a:lnTo>
                    <a:pt x="1025" y="1288"/>
                  </a:lnTo>
                  <a:lnTo>
                    <a:pt x="1032" y="1289"/>
                  </a:lnTo>
                  <a:lnTo>
                    <a:pt x="1043" y="1290"/>
                  </a:lnTo>
                  <a:lnTo>
                    <a:pt x="1058" y="1290"/>
                  </a:lnTo>
                  <a:lnTo>
                    <a:pt x="1075" y="1289"/>
                  </a:lnTo>
                  <a:lnTo>
                    <a:pt x="1094" y="1286"/>
                  </a:lnTo>
                  <a:lnTo>
                    <a:pt x="1114" y="1281"/>
                  </a:lnTo>
                  <a:lnTo>
                    <a:pt x="1136" y="1274"/>
                  </a:lnTo>
                  <a:lnTo>
                    <a:pt x="1158" y="1263"/>
                  </a:lnTo>
                  <a:lnTo>
                    <a:pt x="1178" y="1248"/>
                  </a:lnTo>
                  <a:lnTo>
                    <a:pt x="1197" y="1230"/>
                  </a:lnTo>
                  <a:lnTo>
                    <a:pt x="1215" y="1206"/>
                  </a:lnTo>
                  <a:lnTo>
                    <a:pt x="1232" y="1178"/>
                  </a:lnTo>
                  <a:lnTo>
                    <a:pt x="1244" y="1143"/>
                  </a:lnTo>
                  <a:lnTo>
                    <a:pt x="1253" y="1101"/>
                  </a:lnTo>
                  <a:lnTo>
                    <a:pt x="1256" y="1054"/>
                  </a:lnTo>
                  <a:lnTo>
                    <a:pt x="1328" y="902"/>
                  </a:lnTo>
                  <a:lnTo>
                    <a:pt x="1320" y="1393"/>
                  </a:lnTo>
                  <a:lnTo>
                    <a:pt x="853" y="1540"/>
                  </a:lnTo>
                  <a:lnTo>
                    <a:pt x="803" y="1096"/>
                  </a:lnTo>
                  <a:lnTo>
                    <a:pt x="779" y="1515"/>
                  </a:lnTo>
                  <a:lnTo>
                    <a:pt x="595" y="1386"/>
                  </a:lnTo>
                  <a:lnTo>
                    <a:pt x="521" y="1386"/>
                  </a:lnTo>
                  <a:lnTo>
                    <a:pt x="505" y="859"/>
                  </a:lnTo>
                  <a:lnTo>
                    <a:pt x="539" y="237"/>
                  </a:lnTo>
                  <a:lnTo>
                    <a:pt x="458" y="476"/>
                  </a:lnTo>
                  <a:lnTo>
                    <a:pt x="259" y="480"/>
                  </a:lnTo>
                  <a:lnTo>
                    <a:pt x="0" y="207"/>
                  </a:lnTo>
                  <a:lnTo>
                    <a:pt x="154" y="98"/>
                  </a:lnTo>
                  <a:lnTo>
                    <a:pt x="297" y="243"/>
                  </a:lnTo>
                  <a:lnTo>
                    <a:pt x="218" y="315"/>
                  </a:lnTo>
                  <a:lnTo>
                    <a:pt x="353" y="251"/>
                  </a:lnTo>
                  <a:lnTo>
                    <a:pt x="297" y="363"/>
                  </a:lnTo>
                  <a:lnTo>
                    <a:pt x="399" y="237"/>
                  </a:lnTo>
                  <a:lnTo>
                    <a:pt x="549" y="129"/>
                  </a:lnTo>
                  <a:lnTo>
                    <a:pt x="688" y="87"/>
                  </a:lnTo>
                  <a:lnTo>
                    <a:pt x="773" y="483"/>
                  </a:lnTo>
                  <a:lnTo>
                    <a:pt x="1062" y="0"/>
                  </a:lnTo>
                  <a:lnTo>
                    <a:pt x="1142" y="65"/>
                  </a:lnTo>
                  <a:lnTo>
                    <a:pt x="1141" y="198"/>
                  </a:lnTo>
                  <a:lnTo>
                    <a:pt x="1018" y="246"/>
                  </a:lnTo>
                  <a:lnTo>
                    <a:pt x="1076" y="281"/>
                  </a:lnTo>
                  <a:lnTo>
                    <a:pt x="807" y="563"/>
                  </a:lnTo>
                  <a:lnTo>
                    <a:pt x="1151" y="292"/>
                  </a:lnTo>
                  <a:lnTo>
                    <a:pt x="1099" y="258"/>
                  </a:lnTo>
                  <a:lnTo>
                    <a:pt x="1183" y="234"/>
                  </a:lnTo>
                  <a:lnTo>
                    <a:pt x="1201" y="96"/>
                  </a:lnTo>
                  <a:lnTo>
                    <a:pt x="1323" y="144"/>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1" name="Freeform 71"/>
            <p:cNvSpPr>
              <a:spLocks/>
            </p:cNvSpPr>
            <p:nvPr/>
          </p:nvSpPr>
          <p:spPr bwMode="auto">
            <a:xfrm>
              <a:off x="4789" y="1350"/>
              <a:ext cx="47" cy="177"/>
            </a:xfrm>
            <a:custGeom>
              <a:avLst/>
              <a:gdLst>
                <a:gd name="T0" fmla="*/ 41 w 187"/>
                <a:gd name="T1" fmla="*/ 0 h 710"/>
                <a:gd name="T2" fmla="*/ 0 w 187"/>
                <a:gd name="T3" fmla="*/ 638 h 710"/>
                <a:gd name="T4" fmla="*/ 48 w 187"/>
                <a:gd name="T5" fmla="*/ 645 h 710"/>
                <a:gd name="T6" fmla="*/ 187 w 187"/>
                <a:gd name="T7" fmla="*/ 710 h 710"/>
                <a:gd name="T8" fmla="*/ 129 w 187"/>
                <a:gd name="T9" fmla="*/ 90 h 710"/>
                <a:gd name="T10" fmla="*/ 114 w 187"/>
                <a:gd name="T11" fmla="*/ 573 h 710"/>
                <a:gd name="T12" fmla="*/ 41 w 187"/>
                <a:gd name="T13" fmla="*/ 0 h 710"/>
              </a:gdLst>
              <a:ahLst/>
              <a:cxnLst>
                <a:cxn ang="0">
                  <a:pos x="T0" y="T1"/>
                </a:cxn>
                <a:cxn ang="0">
                  <a:pos x="T2" y="T3"/>
                </a:cxn>
                <a:cxn ang="0">
                  <a:pos x="T4" y="T5"/>
                </a:cxn>
                <a:cxn ang="0">
                  <a:pos x="T6" y="T7"/>
                </a:cxn>
                <a:cxn ang="0">
                  <a:pos x="T8" y="T9"/>
                </a:cxn>
                <a:cxn ang="0">
                  <a:pos x="T10" y="T11"/>
                </a:cxn>
                <a:cxn ang="0">
                  <a:pos x="T12" y="T13"/>
                </a:cxn>
              </a:cxnLst>
              <a:rect l="0" t="0" r="r" b="b"/>
              <a:pathLst>
                <a:path w="187" h="710">
                  <a:moveTo>
                    <a:pt x="41" y="0"/>
                  </a:moveTo>
                  <a:lnTo>
                    <a:pt x="0" y="638"/>
                  </a:lnTo>
                  <a:lnTo>
                    <a:pt x="48" y="645"/>
                  </a:lnTo>
                  <a:lnTo>
                    <a:pt x="187" y="710"/>
                  </a:lnTo>
                  <a:lnTo>
                    <a:pt x="129" y="90"/>
                  </a:lnTo>
                  <a:lnTo>
                    <a:pt x="114" y="573"/>
                  </a:lnTo>
                  <a:lnTo>
                    <a:pt x="41" y="0"/>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2" name="Freeform 72"/>
            <p:cNvSpPr>
              <a:spLocks/>
            </p:cNvSpPr>
            <p:nvPr/>
          </p:nvSpPr>
          <p:spPr bwMode="auto">
            <a:xfrm>
              <a:off x="4879" y="1374"/>
              <a:ext cx="71" cy="109"/>
            </a:xfrm>
            <a:custGeom>
              <a:avLst/>
              <a:gdLst>
                <a:gd name="T0" fmla="*/ 62 w 287"/>
                <a:gd name="T1" fmla="*/ 0 h 437"/>
                <a:gd name="T2" fmla="*/ 55 w 287"/>
                <a:gd name="T3" fmla="*/ 11 h 437"/>
                <a:gd name="T4" fmla="*/ 40 w 287"/>
                <a:gd name="T5" fmla="*/ 43 h 437"/>
                <a:gd name="T6" fmla="*/ 21 w 287"/>
                <a:gd name="T7" fmla="*/ 91 h 437"/>
                <a:gd name="T8" fmla="*/ 5 w 287"/>
                <a:gd name="T9" fmla="*/ 151 h 437"/>
                <a:gd name="T10" fmla="*/ 0 w 287"/>
                <a:gd name="T11" fmla="*/ 220 h 437"/>
                <a:gd name="T12" fmla="*/ 10 w 287"/>
                <a:gd name="T13" fmla="*/ 293 h 437"/>
                <a:gd name="T14" fmla="*/ 42 w 287"/>
                <a:gd name="T15" fmla="*/ 367 h 437"/>
                <a:gd name="T16" fmla="*/ 103 w 287"/>
                <a:gd name="T17" fmla="*/ 437 h 437"/>
                <a:gd name="T18" fmla="*/ 174 w 287"/>
                <a:gd name="T19" fmla="*/ 387 h 437"/>
                <a:gd name="T20" fmla="*/ 168 w 287"/>
                <a:gd name="T21" fmla="*/ 385 h 437"/>
                <a:gd name="T22" fmla="*/ 152 w 287"/>
                <a:gd name="T23" fmla="*/ 375 h 437"/>
                <a:gd name="T24" fmla="*/ 129 w 287"/>
                <a:gd name="T25" fmla="*/ 359 h 437"/>
                <a:gd name="T26" fmla="*/ 105 w 287"/>
                <a:gd name="T27" fmla="*/ 335 h 437"/>
                <a:gd name="T28" fmla="*/ 82 w 287"/>
                <a:gd name="T29" fmla="*/ 304 h 437"/>
                <a:gd name="T30" fmla="*/ 65 w 287"/>
                <a:gd name="T31" fmla="*/ 266 h 437"/>
                <a:gd name="T32" fmla="*/ 57 w 287"/>
                <a:gd name="T33" fmla="*/ 219 h 437"/>
                <a:gd name="T34" fmla="*/ 62 w 287"/>
                <a:gd name="T35" fmla="*/ 162 h 437"/>
                <a:gd name="T36" fmla="*/ 64 w 287"/>
                <a:gd name="T37" fmla="*/ 167 h 437"/>
                <a:gd name="T38" fmla="*/ 71 w 287"/>
                <a:gd name="T39" fmla="*/ 182 h 437"/>
                <a:gd name="T40" fmla="*/ 83 w 287"/>
                <a:gd name="T41" fmla="*/ 202 h 437"/>
                <a:gd name="T42" fmla="*/ 101 w 287"/>
                <a:gd name="T43" fmla="*/ 226 h 437"/>
                <a:gd name="T44" fmla="*/ 126 w 287"/>
                <a:gd name="T45" fmla="*/ 253 h 437"/>
                <a:gd name="T46" fmla="*/ 156 w 287"/>
                <a:gd name="T47" fmla="*/ 277 h 437"/>
                <a:gd name="T48" fmla="*/ 193 w 287"/>
                <a:gd name="T49" fmla="*/ 299 h 437"/>
                <a:gd name="T50" fmla="*/ 238 w 287"/>
                <a:gd name="T51" fmla="*/ 315 h 437"/>
                <a:gd name="T52" fmla="*/ 287 w 287"/>
                <a:gd name="T53" fmla="*/ 234 h 437"/>
                <a:gd name="T54" fmla="*/ 284 w 287"/>
                <a:gd name="T55" fmla="*/ 234 h 437"/>
                <a:gd name="T56" fmla="*/ 277 w 287"/>
                <a:gd name="T57" fmla="*/ 233 h 437"/>
                <a:gd name="T58" fmla="*/ 266 w 287"/>
                <a:gd name="T59" fmla="*/ 230 h 437"/>
                <a:gd name="T60" fmla="*/ 252 w 287"/>
                <a:gd name="T61" fmla="*/ 226 h 437"/>
                <a:gd name="T62" fmla="*/ 234 w 287"/>
                <a:gd name="T63" fmla="*/ 222 h 437"/>
                <a:gd name="T64" fmla="*/ 215 w 287"/>
                <a:gd name="T65" fmla="*/ 215 h 437"/>
                <a:gd name="T66" fmla="*/ 195 w 287"/>
                <a:gd name="T67" fmla="*/ 207 h 437"/>
                <a:gd name="T68" fmla="*/ 174 w 287"/>
                <a:gd name="T69" fmla="*/ 196 h 437"/>
                <a:gd name="T70" fmla="*/ 154 w 287"/>
                <a:gd name="T71" fmla="*/ 183 h 437"/>
                <a:gd name="T72" fmla="*/ 133 w 287"/>
                <a:gd name="T73" fmla="*/ 166 h 437"/>
                <a:gd name="T74" fmla="*/ 114 w 287"/>
                <a:gd name="T75" fmla="*/ 147 h 437"/>
                <a:gd name="T76" fmla="*/ 97 w 287"/>
                <a:gd name="T77" fmla="*/ 125 h 437"/>
                <a:gd name="T78" fmla="*/ 82 w 287"/>
                <a:gd name="T79" fmla="*/ 100 h 437"/>
                <a:gd name="T80" fmla="*/ 72 w 287"/>
                <a:gd name="T81" fmla="*/ 70 h 437"/>
                <a:gd name="T82" fmla="*/ 64 w 287"/>
                <a:gd name="T83" fmla="*/ 37 h 437"/>
                <a:gd name="T84" fmla="*/ 62 w 287"/>
                <a:gd name="T8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 h="437">
                  <a:moveTo>
                    <a:pt x="62" y="0"/>
                  </a:moveTo>
                  <a:lnTo>
                    <a:pt x="55" y="11"/>
                  </a:lnTo>
                  <a:lnTo>
                    <a:pt x="40" y="43"/>
                  </a:lnTo>
                  <a:lnTo>
                    <a:pt x="21" y="91"/>
                  </a:lnTo>
                  <a:lnTo>
                    <a:pt x="5" y="151"/>
                  </a:lnTo>
                  <a:lnTo>
                    <a:pt x="0" y="220"/>
                  </a:lnTo>
                  <a:lnTo>
                    <a:pt x="10" y="293"/>
                  </a:lnTo>
                  <a:lnTo>
                    <a:pt x="42" y="367"/>
                  </a:lnTo>
                  <a:lnTo>
                    <a:pt x="103" y="437"/>
                  </a:lnTo>
                  <a:lnTo>
                    <a:pt x="174" y="387"/>
                  </a:lnTo>
                  <a:lnTo>
                    <a:pt x="168" y="385"/>
                  </a:lnTo>
                  <a:lnTo>
                    <a:pt x="152" y="375"/>
                  </a:lnTo>
                  <a:lnTo>
                    <a:pt x="129" y="359"/>
                  </a:lnTo>
                  <a:lnTo>
                    <a:pt x="105" y="335"/>
                  </a:lnTo>
                  <a:lnTo>
                    <a:pt x="82" y="304"/>
                  </a:lnTo>
                  <a:lnTo>
                    <a:pt x="65" y="266"/>
                  </a:lnTo>
                  <a:lnTo>
                    <a:pt x="57" y="219"/>
                  </a:lnTo>
                  <a:lnTo>
                    <a:pt x="62" y="162"/>
                  </a:lnTo>
                  <a:lnTo>
                    <a:pt x="64" y="167"/>
                  </a:lnTo>
                  <a:lnTo>
                    <a:pt x="71" y="182"/>
                  </a:lnTo>
                  <a:lnTo>
                    <a:pt x="83" y="202"/>
                  </a:lnTo>
                  <a:lnTo>
                    <a:pt x="101" y="226"/>
                  </a:lnTo>
                  <a:lnTo>
                    <a:pt x="126" y="253"/>
                  </a:lnTo>
                  <a:lnTo>
                    <a:pt x="156" y="277"/>
                  </a:lnTo>
                  <a:lnTo>
                    <a:pt x="193" y="299"/>
                  </a:lnTo>
                  <a:lnTo>
                    <a:pt x="238" y="315"/>
                  </a:lnTo>
                  <a:lnTo>
                    <a:pt x="287" y="234"/>
                  </a:lnTo>
                  <a:lnTo>
                    <a:pt x="284" y="234"/>
                  </a:lnTo>
                  <a:lnTo>
                    <a:pt x="277" y="233"/>
                  </a:lnTo>
                  <a:lnTo>
                    <a:pt x="266" y="230"/>
                  </a:lnTo>
                  <a:lnTo>
                    <a:pt x="252" y="226"/>
                  </a:lnTo>
                  <a:lnTo>
                    <a:pt x="234" y="222"/>
                  </a:lnTo>
                  <a:lnTo>
                    <a:pt x="215" y="215"/>
                  </a:lnTo>
                  <a:lnTo>
                    <a:pt x="195" y="207"/>
                  </a:lnTo>
                  <a:lnTo>
                    <a:pt x="174" y="196"/>
                  </a:lnTo>
                  <a:lnTo>
                    <a:pt x="154" y="183"/>
                  </a:lnTo>
                  <a:lnTo>
                    <a:pt x="133" y="166"/>
                  </a:lnTo>
                  <a:lnTo>
                    <a:pt x="114" y="147"/>
                  </a:lnTo>
                  <a:lnTo>
                    <a:pt x="97" y="125"/>
                  </a:lnTo>
                  <a:lnTo>
                    <a:pt x="82" y="100"/>
                  </a:lnTo>
                  <a:lnTo>
                    <a:pt x="72" y="70"/>
                  </a:lnTo>
                  <a:lnTo>
                    <a:pt x="64" y="37"/>
                  </a:lnTo>
                  <a:lnTo>
                    <a:pt x="62" y="0"/>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3" name="Freeform 73"/>
            <p:cNvSpPr>
              <a:spLocks/>
            </p:cNvSpPr>
            <p:nvPr/>
          </p:nvSpPr>
          <p:spPr bwMode="auto">
            <a:xfrm>
              <a:off x="4805" y="1177"/>
              <a:ext cx="35" cy="63"/>
            </a:xfrm>
            <a:custGeom>
              <a:avLst/>
              <a:gdLst>
                <a:gd name="T0" fmla="*/ 35 w 138"/>
                <a:gd name="T1" fmla="*/ 48 h 249"/>
                <a:gd name="T2" fmla="*/ 0 w 138"/>
                <a:gd name="T3" fmla="*/ 225 h 249"/>
                <a:gd name="T4" fmla="*/ 88 w 138"/>
                <a:gd name="T5" fmla="*/ 249 h 249"/>
                <a:gd name="T6" fmla="*/ 138 w 138"/>
                <a:gd name="T7" fmla="*/ 225 h 249"/>
                <a:gd name="T8" fmla="*/ 129 w 138"/>
                <a:gd name="T9" fmla="*/ 0 h 249"/>
                <a:gd name="T10" fmla="*/ 35 w 138"/>
                <a:gd name="T11" fmla="*/ 48 h 249"/>
              </a:gdLst>
              <a:ahLst/>
              <a:cxnLst>
                <a:cxn ang="0">
                  <a:pos x="T0" y="T1"/>
                </a:cxn>
                <a:cxn ang="0">
                  <a:pos x="T2" y="T3"/>
                </a:cxn>
                <a:cxn ang="0">
                  <a:pos x="T4" y="T5"/>
                </a:cxn>
                <a:cxn ang="0">
                  <a:pos x="T6" y="T7"/>
                </a:cxn>
                <a:cxn ang="0">
                  <a:pos x="T8" y="T9"/>
                </a:cxn>
                <a:cxn ang="0">
                  <a:pos x="T10" y="T11"/>
                </a:cxn>
              </a:cxnLst>
              <a:rect l="0" t="0" r="r" b="b"/>
              <a:pathLst>
                <a:path w="138" h="249">
                  <a:moveTo>
                    <a:pt x="35" y="48"/>
                  </a:moveTo>
                  <a:lnTo>
                    <a:pt x="0" y="225"/>
                  </a:lnTo>
                  <a:lnTo>
                    <a:pt x="88" y="249"/>
                  </a:lnTo>
                  <a:lnTo>
                    <a:pt x="138" y="225"/>
                  </a:lnTo>
                  <a:lnTo>
                    <a:pt x="129" y="0"/>
                  </a:lnTo>
                  <a:lnTo>
                    <a:pt x="35" y="48"/>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4" name="Freeform 74"/>
            <p:cNvSpPr>
              <a:spLocks/>
            </p:cNvSpPr>
            <p:nvPr/>
          </p:nvSpPr>
          <p:spPr bwMode="auto">
            <a:xfrm>
              <a:off x="4910" y="1166"/>
              <a:ext cx="34" cy="41"/>
            </a:xfrm>
            <a:custGeom>
              <a:avLst/>
              <a:gdLst>
                <a:gd name="T0" fmla="*/ 0 w 136"/>
                <a:gd name="T1" fmla="*/ 140 h 165"/>
                <a:gd name="T2" fmla="*/ 121 w 136"/>
                <a:gd name="T3" fmla="*/ 165 h 165"/>
                <a:gd name="T4" fmla="*/ 136 w 136"/>
                <a:gd name="T5" fmla="*/ 52 h 165"/>
                <a:gd name="T6" fmla="*/ 73 w 136"/>
                <a:gd name="T7" fmla="*/ 0 h 165"/>
                <a:gd name="T8" fmla="*/ 0 w 136"/>
                <a:gd name="T9" fmla="*/ 140 h 165"/>
              </a:gdLst>
              <a:ahLst/>
              <a:cxnLst>
                <a:cxn ang="0">
                  <a:pos x="T0" y="T1"/>
                </a:cxn>
                <a:cxn ang="0">
                  <a:pos x="T2" y="T3"/>
                </a:cxn>
                <a:cxn ang="0">
                  <a:pos x="T4" y="T5"/>
                </a:cxn>
                <a:cxn ang="0">
                  <a:pos x="T6" y="T7"/>
                </a:cxn>
                <a:cxn ang="0">
                  <a:pos x="T8" y="T9"/>
                </a:cxn>
              </a:cxnLst>
              <a:rect l="0" t="0" r="r" b="b"/>
              <a:pathLst>
                <a:path w="136" h="165">
                  <a:moveTo>
                    <a:pt x="0" y="140"/>
                  </a:moveTo>
                  <a:lnTo>
                    <a:pt x="121" y="165"/>
                  </a:lnTo>
                  <a:lnTo>
                    <a:pt x="136" y="52"/>
                  </a:lnTo>
                  <a:lnTo>
                    <a:pt x="73" y="0"/>
                  </a:lnTo>
                  <a:lnTo>
                    <a:pt x="0" y="140"/>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5" name="Freeform 75"/>
            <p:cNvSpPr>
              <a:spLocks/>
            </p:cNvSpPr>
            <p:nvPr/>
          </p:nvSpPr>
          <p:spPr bwMode="auto">
            <a:xfrm>
              <a:off x="4805" y="1181"/>
              <a:ext cx="41" cy="121"/>
            </a:xfrm>
            <a:custGeom>
              <a:avLst/>
              <a:gdLst>
                <a:gd name="T0" fmla="*/ 38 w 162"/>
                <a:gd name="T1" fmla="*/ 0 h 482"/>
                <a:gd name="T2" fmla="*/ 0 w 162"/>
                <a:gd name="T3" fmla="*/ 210 h 482"/>
                <a:gd name="T4" fmla="*/ 88 w 162"/>
                <a:gd name="T5" fmla="*/ 234 h 482"/>
                <a:gd name="T6" fmla="*/ 33 w 162"/>
                <a:gd name="T7" fmla="*/ 284 h 482"/>
                <a:gd name="T8" fmla="*/ 162 w 162"/>
                <a:gd name="T9" fmla="*/ 482 h 482"/>
                <a:gd name="T10" fmla="*/ 73 w 162"/>
                <a:gd name="T11" fmla="*/ 299 h 482"/>
                <a:gd name="T12" fmla="*/ 138 w 162"/>
                <a:gd name="T13" fmla="*/ 210 h 482"/>
                <a:gd name="T14" fmla="*/ 40 w 162"/>
                <a:gd name="T15" fmla="*/ 178 h 482"/>
                <a:gd name="T16" fmla="*/ 38 w 162"/>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82">
                  <a:moveTo>
                    <a:pt x="38" y="0"/>
                  </a:moveTo>
                  <a:lnTo>
                    <a:pt x="0" y="210"/>
                  </a:lnTo>
                  <a:lnTo>
                    <a:pt x="88" y="234"/>
                  </a:lnTo>
                  <a:lnTo>
                    <a:pt x="33" y="284"/>
                  </a:lnTo>
                  <a:lnTo>
                    <a:pt x="162" y="482"/>
                  </a:lnTo>
                  <a:lnTo>
                    <a:pt x="73" y="299"/>
                  </a:lnTo>
                  <a:lnTo>
                    <a:pt x="138" y="210"/>
                  </a:lnTo>
                  <a:lnTo>
                    <a:pt x="40" y="178"/>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6" name="Freeform 76"/>
            <p:cNvSpPr>
              <a:spLocks/>
            </p:cNvSpPr>
            <p:nvPr/>
          </p:nvSpPr>
          <p:spPr bwMode="auto">
            <a:xfrm>
              <a:off x="4825" y="1276"/>
              <a:ext cx="35" cy="161"/>
            </a:xfrm>
            <a:custGeom>
              <a:avLst/>
              <a:gdLst>
                <a:gd name="T0" fmla="*/ 136 w 136"/>
                <a:gd name="T1" fmla="*/ 643 h 643"/>
                <a:gd name="T2" fmla="*/ 106 w 136"/>
                <a:gd name="T3" fmla="*/ 126 h 643"/>
                <a:gd name="T4" fmla="*/ 0 w 136"/>
                <a:gd name="T5" fmla="*/ 0 h 643"/>
                <a:gd name="T6" fmla="*/ 136 w 136"/>
                <a:gd name="T7" fmla="*/ 643 h 643"/>
              </a:gdLst>
              <a:ahLst/>
              <a:cxnLst>
                <a:cxn ang="0">
                  <a:pos x="T0" y="T1"/>
                </a:cxn>
                <a:cxn ang="0">
                  <a:pos x="T2" y="T3"/>
                </a:cxn>
                <a:cxn ang="0">
                  <a:pos x="T4" y="T5"/>
                </a:cxn>
                <a:cxn ang="0">
                  <a:pos x="T6" y="T7"/>
                </a:cxn>
              </a:cxnLst>
              <a:rect l="0" t="0" r="r" b="b"/>
              <a:pathLst>
                <a:path w="136" h="643">
                  <a:moveTo>
                    <a:pt x="136" y="643"/>
                  </a:moveTo>
                  <a:lnTo>
                    <a:pt x="106" y="126"/>
                  </a:lnTo>
                  <a:lnTo>
                    <a:pt x="0" y="0"/>
                  </a:lnTo>
                  <a:lnTo>
                    <a:pt x="136" y="643"/>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7" name="Freeform 77"/>
            <p:cNvSpPr>
              <a:spLocks/>
            </p:cNvSpPr>
            <p:nvPr/>
          </p:nvSpPr>
          <p:spPr bwMode="auto">
            <a:xfrm>
              <a:off x="4958" y="1232"/>
              <a:ext cx="47" cy="56"/>
            </a:xfrm>
            <a:custGeom>
              <a:avLst/>
              <a:gdLst>
                <a:gd name="T0" fmla="*/ 82 w 187"/>
                <a:gd name="T1" fmla="*/ 0 h 225"/>
                <a:gd name="T2" fmla="*/ 0 w 187"/>
                <a:gd name="T3" fmla="*/ 201 h 225"/>
                <a:gd name="T4" fmla="*/ 146 w 187"/>
                <a:gd name="T5" fmla="*/ 121 h 225"/>
                <a:gd name="T6" fmla="*/ 33 w 187"/>
                <a:gd name="T7" fmla="*/ 225 h 225"/>
                <a:gd name="T8" fmla="*/ 187 w 187"/>
                <a:gd name="T9" fmla="*/ 208 h 225"/>
                <a:gd name="T10" fmla="*/ 170 w 187"/>
                <a:gd name="T11" fmla="*/ 64 h 225"/>
                <a:gd name="T12" fmla="*/ 57 w 187"/>
                <a:gd name="T13" fmla="*/ 137 h 225"/>
                <a:gd name="T14" fmla="*/ 82 w 187"/>
                <a:gd name="T15" fmla="*/ 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25">
                  <a:moveTo>
                    <a:pt x="82" y="0"/>
                  </a:moveTo>
                  <a:lnTo>
                    <a:pt x="0" y="201"/>
                  </a:lnTo>
                  <a:lnTo>
                    <a:pt x="146" y="121"/>
                  </a:lnTo>
                  <a:lnTo>
                    <a:pt x="33" y="225"/>
                  </a:lnTo>
                  <a:lnTo>
                    <a:pt x="187" y="208"/>
                  </a:lnTo>
                  <a:lnTo>
                    <a:pt x="170" y="64"/>
                  </a:lnTo>
                  <a:lnTo>
                    <a:pt x="57" y="137"/>
                  </a:lnTo>
                  <a:lnTo>
                    <a:pt x="82" y="0"/>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8" name="Freeform 78"/>
            <p:cNvSpPr>
              <a:spLocks/>
            </p:cNvSpPr>
            <p:nvPr/>
          </p:nvSpPr>
          <p:spPr bwMode="auto">
            <a:xfrm>
              <a:off x="4942" y="1336"/>
              <a:ext cx="47" cy="38"/>
            </a:xfrm>
            <a:custGeom>
              <a:avLst/>
              <a:gdLst>
                <a:gd name="T0" fmla="*/ 0 w 185"/>
                <a:gd name="T1" fmla="*/ 48 h 152"/>
                <a:gd name="T2" fmla="*/ 185 w 185"/>
                <a:gd name="T3" fmla="*/ 0 h 152"/>
                <a:gd name="T4" fmla="*/ 48 w 185"/>
                <a:gd name="T5" fmla="*/ 152 h 152"/>
                <a:gd name="T6" fmla="*/ 0 w 185"/>
                <a:gd name="T7" fmla="*/ 48 h 152"/>
              </a:gdLst>
              <a:ahLst/>
              <a:cxnLst>
                <a:cxn ang="0">
                  <a:pos x="T0" y="T1"/>
                </a:cxn>
                <a:cxn ang="0">
                  <a:pos x="T2" y="T3"/>
                </a:cxn>
                <a:cxn ang="0">
                  <a:pos x="T4" y="T5"/>
                </a:cxn>
                <a:cxn ang="0">
                  <a:pos x="T6" y="T7"/>
                </a:cxn>
              </a:cxnLst>
              <a:rect l="0" t="0" r="r" b="b"/>
              <a:pathLst>
                <a:path w="185" h="152">
                  <a:moveTo>
                    <a:pt x="0" y="48"/>
                  </a:moveTo>
                  <a:lnTo>
                    <a:pt x="185" y="0"/>
                  </a:lnTo>
                  <a:lnTo>
                    <a:pt x="48" y="152"/>
                  </a:lnTo>
                  <a:lnTo>
                    <a:pt x="0" y="48"/>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19" name="Freeform 79"/>
            <p:cNvSpPr>
              <a:spLocks/>
            </p:cNvSpPr>
            <p:nvPr/>
          </p:nvSpPr>
          <p:spPr bwMode="auto">
            <a:xfrm>
              <a:off x="4737" y="1212"/>
              <a:ext cx="48" cy="60"/>
            </a:xfrm>
            <a:custGeom>
              <a:avLst/>
              <a:gdLst>
                <a:gd name="T0" fmla="*/ 193 w 193"/>
                <a:gd name="T1" fmla="*/ 0 h 242"/>
                <a:gd name="T2" fmla="*/ 129 w 193"/>
                <a:gd name="T3" fmla="*/ 242 h 242"/>
                <a:gd name="T4" fmla="*/ 114 w 193"/>
                <a:gd name="T5" fmla="*/ 154 h 242"/>
                <a:gd name="T6" fmla="*/ 0 w 193"/>
                <a:gd name="T7" fmla="*/ 193 h 242"/>
                <a:gd name="T8" fmla="*/ 138 w 193"/>
                <a:gd name="T9" fmla="*/ 64 h 242"/>
                <a:gd name="T10" fmla="*/ 193 w 193"/>
                <a:gd name="T11" fmla="*/ 0 h 242"/>
              </a:gdLst>
              <a:ahLst/>
              <a:cxnLst>
                <a:cxn ang="0">
                  <a:pos x="T0" y="T1"/>
                </a:cxn>
                <a:cxn ang="0">
                  <a:pos x="T2" y="T3"/>
                </a:cxn>
                <a:cxn ang="0">
                  <a:pos x="T4" y="T5"/>
                </a:cxn>
                <a:cxn ang="0">
                  <a:pos x="T6" y="T7"/>
                </a:cxn>
                <a:cxn ang="0">
                  <a:pos x="T8" y="T9"/>
                </a:cxn>
                <a:cxn ang="0">
                  <a:pos x="T10" y="T11"/>
                </a:cxn>
              </a:cxnLst>
              <a:rect l="0" t="0" r="r" b="b"/>
              <a:pathLst>
                <a:path w="193" h="242">
                  <a:moveTo>
                    <a:pt x="193" y="0"/>
                  </a:moveTo>
                  <a:lnTo>
                    <a:pt x="129" y="242"/>
                  </a:lnTo>
                  <a:lnTo>
                    <a:pt x="114" y="154"/>
                  </a:lnTo>
                  <a:lnTo>
                    <a:pt x="0" y="193"/>
                  </a:lnTo>
                  <a:lnTo>
                    <a:pt x="138" y="64"/>
                  </a:lnTo>
                  <a:lnTo>
                    <a:pt x="193" y="0"/>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0" name="Freeform 80"/>
            <p:cNvSpPr>
              <a:spLocks/>
            </p:cNvSpPr>
            <p:nvPr/>
          </p:nvSpPr>
          <p:spPr bwMode="auto">
            <a:xfrm>
              <a:off x="4673" y="1205"/>
              <a:ext cx="50" cy="78"/>
            </a:xfrm>
            <a:custGeom>
              <a:avLst/>
              <a:gdLst>
                <a:gd name="T0" fmla="*/ 204 w 204"/>
                <a:gd name="T1" fmla="*/ 314 h 314"/>
                <a:gd name="T2" fmla="*/ 42 w 204"/>
                <a:gd name="T3" fmla="*/ 0 h 314"/>
                <a:gd name="T4" fmla="*/ 0 w 204"/>
                <a:gd name="T5" fmla="*/ 23 h 314"/>
                <a:gd name="T6" fmla="*/ 204 w 204"/>
                <a:gd name="T7" fmla="*/ 314 h 314"/>
              </a:gdLst>
              <a:ahLst/>
              <a:cxnLst>
                <a:cxn ang="0">
                  <a:pos x="T0" y="T1"/>
                </a:cxn>
                <a:cxn ang="0">
                  <a:pos x="T2" y="T3"/>
                </a:cxn>
                <a:cxn ang="0">
                  <a:pos x="T4" y="T5"/>
                </a:cxn>
                <a:cxn ang="0">
                  <a:pos x="T6" y="T7"/>
                </a:cxn>
              </a:cxnLst>
              <a:rect l="0" t="0" r="r" b="b"/>
              <a:pathLst>
                <a:path w="204" h="314">
                  <a:moveTo>
                    <a:pt x="204" y="314"/>
                  </a:moveTo>
                  <a:lnTo>
                    <a:pt x="42" y="0"/>
                  </a:lnTo>
                  <a:lnTo>
                    <a:pt x="0" y="23"/>
                  </a:lnTo>
                  <a:lnTo>
                    <a:pt x="204" y="314"/>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1" name="Freeform 81"/>
            <p:cNvSpPr>
              <a:spLocks/>
            </p:cNvSpPr>
            <p:nvPr/>
          </p:nvSpPr>
          <p:spPr bwMode="auto">
            <a:xfrm>
              <a:off x="4894" y="1253"/>
              <a:ext cx="43" cy="95"/>
            </a:xfrm>
            <a:custGeom>
              <a:avLst/>
              <a:gdLst>
                <a:gd name="T0" fmla="*/ 80 w 170"/>
                <a:gd name="T1" fmla="*/ 381 h 381"/>
                <a:gd name="T2" fmla="*/ 128 w 170"/>
                <a:gd name="T3" fmla="*/ 325 h 381"/>
                <a:gd name="T4" fmla="*/ 170 w 170"/>
                <a:gd name="T5" fmla="*/ 161 h 381"/>
                <a:gd name="T6" fmla="*/ 120 w 170"/>
                <a:gd name="T7" fmla="*/ 0 h 381"/>
                <a:gd name="T8" fmla="*/ 105 w 170"/>
                <a:gd name="T9" fmla="*/ 292 h 381"/>
                <a:gd name="T10" fmla="*/ 0 w 170"/>
                <a:gd name="T11" fmla="*/ 124 h 381"/>
                <a:gd name="T12" fmla="*/ 80 w 170"/>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170" h="381">
                  <a:moveTo>
                    <a:pt x="80" y="381"/>
                  </a:moveTo>
                  <a:lnTo>
                    <a:pt x="128" y="325"/>
                  </a:lnTo>
                  <a:lnTo>
                    <a:pt x="170" y="161"/>
                  </a:lnTo>
                  <a:lnTo>
                    <a:pt x="120" y="0"/>
                  </a:lnTo>
                  <a:lnTo>
                    <a:pt x="105" y="292"/>
                  </a:lnTo>
                  <a:lnTo>
                    <a:pt x="0" y="124"/>
                  </a:lnTo>
                  <a:lnTo>
                    <a:pt x="80" y="381"/>
                  </a:lnTo>
                  <a:close/>
                </a:path>
              </a:pathLst>
            </a:custGeom>
            <a:solidFill>
              <a:srgbClr val="9E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2" name="Freeform 82"/>
            <p:cNvSpPr>
              <a:spLocks/>
            </p:cNvSpPr>
            <p:nvPr/>
          </p:nvSpPr>
          <p:spPr bwMode="auto">
            <a:xfrm>
              <a:off x="4831" y="1049"/>
              <a:ext cx="102" cy="144"/>
            </a:xfrm>
            <a:custGeom>
              <a:avLst/>
              <a:gdLst>
                <a:gd name="T0" fmla="*/ 358 w 409"/>
                <a:gd name="T1" fmla="*/ 428 h 576"/>
                <a:gd name="T2" fmla="*/ 363 w 409"/>
                <a:gd name="T3" fmla="*/ 398 h 576"/>
                <a:gd name="T4" fmla="*/ 374 w 409"/>
                <a:gd name="T5" fmla="*/ 353 h 576"/>
                <a:gd name="T6" fmla="*/ 390 w 409"/>
                <a:gd name="T7" fmla="*/ 304 h 576"/>
                <a:gd name="T8" fmla="*/ 409 w 409"/>
                <a:gd name="T9" fmla="*/ 247 h 576"/>
                <a:gd name="T10" fmla="*/ 399 w 409"/>
                <a:gd name="T11" fmla="*/ 203 h 576"/>
                <a:gd name="T12" fmla="*/ 398 w 409"/>
                <a:gd name="T13" fmla="*/ 188 h 576"/>
                <a:gd name="T14" fmla="*/ 403 w 409"/>
                <a:gd name="T15" fmla="*/ 141 h 576"/>
                <a:gd name="T16" fmla="*/ 388 w 409"/>
                <a:gd name="T17" fmla="*/ 73 h 576"/>
                <a:gd name="T18" fmla="*/ 325 w 409"/>
                <a:gd name="T19" fmla="*/ 18 h 576"/>
                <a:gd name="T20" fmla="*/ 266 w 409"/>
                <a:gd name="T21" fmla="*/ 4 h 576"/>
                <a:gd name="T22" fmla="*/ 253 w 409"/>
                <a:gd name="T23" fmla="*/ 3 h 576"/>
                <a:gd name="T24" fmla="*/ 232 w 409"/>
                <a:gd name="T25" fmla="*/ 0 h 576"/>
                <a:gd name="T26" fmla="*/ 203 w 409"/>
                <a:gd name="T27" fmla="*/ 0 h 576"/>
                <a:gd name="T28" fmla="*/ 170 w 409"/>
                <a:gd name="T29" fmla="*/ 2 h 576"/>
                <a:gd name="T30" fmla="*/ 136 w 409"/>
                <a:gd name="T31" fmla="*/ 8 h 576"/>
                <a:gd name="T32" fmla="*/ 104 w 409"/>
                <a:gd name="T33" fmla="*/ 20 h 576"/>
                <a:gd name="T34" fmla="*/ 74 w 409"/>
                <a:gd name="T35" fmla="*/ 39 h 576"/>
                <a:gd name="T36" fmla="*/ 60 w 409"/>
                <a:gd name="T37" fmla="*/ 53 h 576"/>
                <a:gd name="T38" fmla="*/ 44 w 409"/>
                <a:gd name="T39" fmla="*/ 66 h 576"/>
                <a:gd name="T40" fmla="*/ 21 w 409"/>
                <a:gd name="T41" fmla="*/ 98 h 576"/>
                <a:gd name="T42" fmla="*/ 4 w 409"/>
                <a:gd name="T43" fmla="*/ 155 h 576"/>
                <a:gd name="T44" fmla="*/ 22 w 409"/>
                <a:gd name="T45" fmla="*/ 246 h 576"/>
                <a:gd name="T46" fmla="*/ 18 w 409"/>
                <a:gd name="T47" fmla="*/ 256 h 576"/>
                <a:gd name="T48" fmla="*/ 12 w 409"/>
                <a:gd name="T49" fmla="*/ 283 h 576"/>
                <a:gd name="T50" fmla="*/ 14 w 409"/>
                <a:gd name="T51" fmla="*/ 320 h 576"/>
                <a:gd name="T52" fmla="*/ 37 w 409"/>
                <a:gd name="T53" fmla="*/ 362 h 576"/>
                <a:gd name="T54" fmla="*/ 53 w 409"/>
                <a:gd name="T55" fmla="*/ 416 h 576"/>
                <a:gd name="T56" fmla="*/ 59 w 409"/>
                <a:gd name="T57" fmla="*/ 444 h 576"/>
                <a:gd name="T58" fmla="*/ 74 w 409"/>
                <a:gd name="T59" fmla="*/ 480 h 576"/>
                <a:gd name="T60" fmla="*/ 108 w 409"/>
                <a:gd name="T61" fmla="*/ 499 h 576"/>
                <a:gd name="T62" fmla="*/ 136 w 409"/>
                <a:gd name="T63" fmla="*/ 502 h 576"/>
                <a:gd name="T64" fmla="*/ 163 w 409"/>
                <a:gd name="T65" fmla="*/ 539 h 576"/>
                <a:gd name="T66" fmla="*/ 207 w 409"/>
                <a:gd name="T67" fmla="*/ 573 h 576"/>
                <a:gd name="T68" fmla="*/ 257 w 409"/>
                <a:gd name="T69" fmla="*/ 563 h 576"/>
                <a:gd name="T70" fmla="*/ 357 w 409"/>
                <a:gd name="T7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9" h="576">
                  <a:moveTo>
                    <a:pt x="357" y="431"/>
                  </a:moveTo>
                  <a:lnTo>
                    <a:pt x="358" y="428"/>
                  </a:lnTo>
                  <a:lnTo>
                    <a:pt x="360" y="416"/>
                  </a:lnTo>
                  <a:lnTo>
                    <a:pt x="363" y="398"/>
                  </a:lnTo>
                  <a:lnTo>
                    <a:pt x="368" y="378"/>
                  </a:lnTo>
                  <a:lnTo>
                    <a:pt x="374" y="353"/>
                  </a:lnTo>
                  <a:lnTo>
                    <a:pt x="381" y="328"/>
                  </a:lnTo>
                  <a:lnTo>
                    <a:pt x="390" y="304"/>
                  </a:lnTo>
                  <a:lnTo>
                    <a:pt x="399" y="282"/>
                  </a:lnTo>
                  <a:lnTo>
                    <a:pt x="409" y="247"/>
                  </a:lnTo>
                  <a:lnTo>
                    <a:pt x="407" y="219"/>
                  </a:lnTo>
                  <a:lnTo>
                    <a:pt x="399" y="203"/>
                  </a:lnTo>
                  <a:lnTo>
                    <a:pt x="395" y="196"/>
                  </a:lnTo>
                  <a:lnTo>
                    <a:pt x="398" y="188"/>
                  </a:lnTo>
                  <a:lnTo>
                    <a:pt x="400" y="169"/>
                  </a:lnTo>
                  <a:lnTo>
                    <a:pt x="403" y="141"/>
                  </a:lnTo>
                  <a:lnTo>
                    <a:pt x="400" y="108"/>
                  </a:lnTo>
                  <a:lnTo>
                    <a:pt x="388" y="73"/>
                  </a:lnTo>
                  <a:lnTo>
                    <a:pt x="365" y="43"/>
                  </a:lnTo>
                  <a:lnTo>
                    <a:pt x="325" y="18"/>
                  </a:lnTo>
                  <a:lnTo>
                    <a:pt x="267" y="4"/>
                  </a:lnTo>
                  <a:lnTo>
                    <a:pt x="266" y="4"/>
                  </a:lnTo>
                  <a:lnTo>
                    <a:pt x="261" y="3"/>
                  </a:lnTo>
                  <a:lnTo>
                    <a:pt x="253" y="3"/>
                  </a:lnTo>
                  <a:lnTo>
                    <a:pt x="243" y="2"/>
                  </a:lnTo>
                  <a:lnTo>
                    <a:pt x="232" y="0"/>
                  </a:lnTo>
                  <a:lnTo>
                    <a:pt x="219" y="0"/>
                  </a:lnTo>
                  <a:lnTo>
                    <a:pt x="203" y="0"/>
                  </a:lnTo>
                  <a:lnTo>
                    <a:pt x="187" y="0"/>
                  </a:lnTo>
                  <a:lnTo>
                    <a:pt x="170" y="2"/>
                  </a:lnTo>
                  <a:lnTo>
                    <a:pt x="154" y="4"/>
                  </a:lnTo>
                  <a:lnTo>
                    <a:pt x="136" y="8"/>
                  </a:lnTo>
                  <a:lnTo>
                    <a:pt x="119" y="13"/>
                  </a:lnTo>
                  <a:lnTo>
                    <a:pt x="104" y="20"/>
                  </a:lnTo>
                  <a:lnTo>
                    <a:pt x="88" y="29"/>
                  </a:lnTo>
                  <a:lnTo>
                    <a:pt x="74" y="39"/>
                  </a:lnTo>
                  <a:lnTo>
                    <a:pt x="63" y="52"/>
                  </a:lnTo>
                  <a:lnTo>
                    <a:pt x="60" y="53"/>
                  </a:lnTo>
                  <a:lnTo>
                    <a:pt x="54" y="58"/>
                  </a:lnTo>
                  <a:lnTo>
                    <a:pt x="44" y="66"/>
                  </a:lnTo>
                  <a:lnTo>
                    <a:pt x="32" y="80"/>
                  </a:lnTo>
                  <a:lnTo>
                    <a:pt x="21" y="98"/>
                  </a:lnTo>
                  <a:lnTo>
                    <a:pt x="12" y="123"/>
                  </a:lnTo>
                  <a:lnTo>
                    <a:pt x="4" y="155"/>
                  </a:lnTo>
                  <a:lnTo>
                    <a:pt x="0" y="196"/>
                  </a:lnTo>
                  <a:lnTo>
                    <a:pt x="22" y="246"/>
                  </a:lnTo>
                  <a:lnTo>
                    <a:pt x="21" y="249"/>
                  </a:lnTo>
                  <a:lnTo>
                    <a:pt x="18" y="256"/>
                  </a:lnTo>
                  <a:lnTo>
                    <a:pt x="14" y="268"/>
                  </a:lnTo>
                  <a:lnTo>
                    <a:pt x="12" y="283"/>
                  </a:lnTo>
                  <a:lnTo>
                    <a:pt x="12" y="301"/>
                  </a:lnTo>
                  <a:lnTo>
                    <a:pt x="14" y="320"/>
                  </a:lnTo>
                  <a:lnTo>
                    <a:pt x="23" y="341"/>
                  </a:lnTo>
                  <a:lnTo>
                    <a:pt x="37" y="362"/>
                  </a:lnTo>
                  <a:lnTo>
                    <a:pt x="53" y="411"/>
                  </a:lnTo>
                  <a:lnTo>
                    <a:pt x="53" y="416"/>
                  </a:lnTo>
                  <a:lnTo>
                    <a:pt x="55" y="428"/>
                  </a:lnTo>
                  <a:lnTo>
                    <a:pt x="59" y="444"/>
                  </a:lnTo>
                  <a:lnTo>
                    <a:pt x="65" y="462"/>
                  </a:lnTo>
                  <a:lnTo>
                    <a:pt x="74" y="480"/>
                  </a:lnTo>
                  <a:lnTo>
                    <a:pt x="88" y="493"/>
                  </a:lnTo>
                  <a:lnTo>
                    <a:pt x="108" y="499"/>
                  </a:lnTo>
                  <a:lnTo>
                    <a:pt x="132" y="495"/>
                  </a:lnTo>
                  <a:lnTo>
                    <a:pt x="136" y="502"/>
                  </a:lnTo>
                  <a:lnTo>
                    <a:pt x="147" y="518"/>
                  </a:lnTo>
                  <a:lnTo>
                    <a:pt x="163" y="539"/>
                  </a:lnTo>
                  <a:lnTo>
                    <a:pt x="183" y="559"/>
                  </a:lnTo>
                  <a:lnTo>
                    <a:pt x="207" y="573"/>
                  </a:lnTo>
                  <a:lnTo>
                    <a:pt x="232" y="576"/>
                  </a:lnTo>
                  <a:lnTo>
                    <a:pt x="257" y="563"/>
                  </a:lnTo>
                  <a:lnTo>
                    <a:pt x="280" y="529"/>
                  </a:lnTo>
                  <a:lnTo>
                    <a:pt x="357" y="4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3" name="Freeform 83"/>
            <p:cNvSpPr>
              <a:spLocks/>
            </p:cNvSpPr>
            <p:nvPr/>
          </p:nvSpPr>
          <p:spPr bwMode="auto">
            <a:xfrm>
              <a:off x="4838" y="1059"/>
              <a:ext cx="86" cy="105"/>
            </a:xfrm>
            <a:custGeom>
              <a:avLst/>
              <a:gdLst>
                <a:gd name="T0" fmla="*/ 49 w 342"/>
                <a:gd name="T1" fmla="*/ 340 h 419"/>
                <a:gd name="T2" fmla="*/ 20 w 342"/>
                <a:gd name="T3" fmla="*/ 273 h 419"/>
                <a:gd name="T4" fmla="*/ 5 w 342"/>
                <a:gd name="T5" fmla="*/ 241 h 419"/>
                <a:gd name="T6" fmla="*/ 10 w 342"/>
                <a:gd name="T7" fmla="*/ 217 h 419"/>
                <a:gd name="T8" fmla="*/ 20 w 342"/>
                <a:gd name="T9" fmla="*/ 203 h 419"/>
                <a:gd name="T10" fmla="*/ 0 w 342"/>
                <a:gd name="T11" fmla="*/ 157 h 419"/>
                <a:gd name="T12" fmla="*/ 10 w 342"/>
                <a:gd name="T13" fmla="*/ 97 h 419"/>
                <a:gd name="T14" fmla="*/ 19 w 342"/>
                <a:gd name="T15" fmla="*/ 56 h 419"/>
                <a:gd name="T16" fmla="*/ 43 w 342"/>
                <a:gd name="T17" fmla="*/ 28 h 419"/>
                <a:gd name="T18" fmla="*/ 75 w 342"/>
                <a:gd name="T19" fmla="*/ 16 h 419"/>
                <a:gd name="T20" fmla="*/ 101 w 342"/>
                <a:gd name="T21" fmla="*/ 14 h 419"/>
                <a:gd name="T22" fmla="*/ 112 w 342"/>
                <a:gd name="T23" fmla="*/ 15 h 419"/>
                <a:gd name="T24" fmla="*/ 140 w 342"/>
                <a:gd name="T25" fmla="*/ 5 h 419"/>
                <a:gd name="T26" fmla="*/ 166 w 342"/>
                <a:gd name="T27" fmla="*/ 1 h 419"/>
                <a:gd name="T28" fmla="*/ 185 w 342"/>
                <a:gd name="T29" fmla="*/ 0 h 419"/>
                <a:gd name="T30" fmla="*/ 193 w 342"/>
                <a:gd name="T31" fmla="*/ 0 h 419"/>
                <a:gd name="T32" fmla="*/ 245 w 342"/>
                <a:gd name="T33" fmla="*/ 25 h 419"/>
                <a:gd name="T34" fmla="*/ 262 w 342"/>
                <a:gd name="T35" fmla="*/ 61 h 419"/>
                <a:gd name="T36" fmla="*/ 259 w 342"/>
                <a:gd name="T37" fmla="*/ 93 h 419"/>
                <a:gd name="T38" fmla="*/ 254 w 342"/>
                <a:gd name="T39" fmla="*/ 107 h 419"/>
                <a:gd name="T40" fmla="*/ 240 w 342"/>
                <a:gd name="T41" fmla="*/ 171 h 419"/>
                <a:gd name="T42" fmla="*/ 245 w 342"/>
                <a:gd name="T43" fmla="*/ 215 h 419"/>
                <a:gd name="T44" fmla="*/ 275 w 342"/>
                <a:gd name="T45" fmla="*/ 226 h 419"/>
                <a:gd name="T46" fmla="*/ 276 w 342"/>
                <a:gd name="T47" fmla="*/ 217 h 419"/>
                <a:gd name="T48" fmla="*/ 281 w 342"/>
                <a:gd name="T49" fmla="*/ 197 h 419"/>
                <a:gd name="T50" fmla="*/ 292 w 342"/>
                <a:gd name="T51" fmla="*/ 174 h 419"/>
                <a:gd name="T52" fmla="*/ 317 w 342"/>
                <a:gd name="T53" fmla="*/ 158 h 419"/>
                <a:gd name="T54" fmla="*/ 333 w 342"/>
                <a:gd name="T55" fmla="*/ 167 h 419"/>
                <a:gd name="T56" fmla="*/ 342 w 342"/>
                <a:gd name="T57" fmla="*/ 216 h 419"/>
                <a:gd name="T58" fmla="*/ 340 w 342"/>
                <a:gd name="T59" fmla="*/ 225 h 419"/>
                <a:gd name="T60" fmla="*/ 332 w 342"/>
                <a:gd name="T61" fmla="*/ 244 h 419"/>
                <a:gd name="T62" fmla="*/ 315 w 342"/>
                <a:gd name="T63" fmla="*/ 266 h 419"/>
                <a:gd name="T64" fmla="*/ 290 w 342"/>
                <a:gd name="T65" fmla="*/ 278 h 419"/>
                <a:gd name="T66" fmla="*/ 285 w 342"/>
                <a:gd name="T67" fmla="*/ 287 h 419"/>
                <a:gd name="T68" fmla="*/ 267 w 342"/>
                <a:gd name="T69" fmla="*/ 324 h 419"/>
                <a:gd name="T70" fmla="*/ 264 w 342"/>
                <a:gd name="T71" fmla="*/ 333 h 419"/>
                <a:gd name="T72" fmla="*/ 254 w 342"/>
                <a:gd name="T73" fmla="*/ 353 h 419"/>
                <a:gd name="T74" fmla="*/ 232 w 342"/>
                <a:gd name="T75" fmla="*/ 378 h 419"/>
                <a:gd name="T76" fmla="*/ 195 w 342"/>
                <a:gd name="T77" fmla="*/ 400 h 419"/>
                <a:gd name="T78" fmla="*/ 199 w 342"/>
                <a:gd name="T79" fmla="*/ 391 h 419"/>
                <a:gd name="T80" fmla="*/ 199 w 342"/>
                <a:gd name="T81" fmla="*/ 373 h 419"/>
                <a:gd name="T82" fmla="*/ 193 w 342"/>
                <a:gd name="T83" fmla="*/ 381 h 419"/>
                <a:gd name="T84" fmla="*/ 177 w 342"/>
                <a:gd name="T85" fmla="*/ 396 h 419"/>
                <a:gd name="T86" fmla="*/ 157 w 342"/>
                <a:gd name="T87" fmla="*/ 413 h 419"/>
                <a:gd name="T88" fmla="*/ 134 w 342"/>
                <a:gd name="T89" fmla="*/ 419 h 419"/>
                <a:gd name="T90" fmla="*/ 125 w 342"/>
                <a:gd name="T91" fmla="*/ 419 h 419"/>
                <a:gd name="T92" fmla="*/ 103 w 342"/>
                <a:gd name="T93" fmla="*/ 418 h 419"/>
                <a:gd name="T94" fmla="*/ 81 w 342"/>
                <a:gd name="T95" fmla="*/ 414 h 419"/>
                <a:gd name="T96" fmla="*/ 69 w 342"/>
                <a:gd name="T97" fmla="*/ 40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2" h="419">
                  <a:moveTo>
                    <a:pt x="69" y="408"/>
                  </a:moveTo>
                  <a:lnTo>
                    <a:pt x="49" y="340"/>
                  </a:lnTo>
                  <a:lnTo>
                    <a:pt x="39" y="290"/>
                  </a:lnTo>
                  <a:lnTo>
                    <a:pt x="20" y="273"/>
                  </a:lnTo>
                  <a:lnTo>
                    <a:pt x="8" y="257"/>
                  </a:lnTo>
                  <a:lnTo>
                    <a:pt x="5" y="241"/>
                  </a:lnTo>
                  <a:lnTo>
                    <a:pt x="6" y="229"/>
                  </a:lnTo>
                  <a:lnTo>
                    <a:pt x="10" y="217"/>
                  </a:lnTo>
                  <a:lnTo>
                    <a:pt x="15" y="208"/>
                  </a:lnTo>
                  <a:lnTo>
                    <a:pt x="20" y="203"/>
                  </a:lnTo>
                  <a:lnTo>
                    <a:pt x="21" y="200"/>
                  </a:lnTo>
                  <a:lnTo>
                    <a:pt x="0" y="157"/>
                  </a:lnTo>
                  <a:lnTo>
                    <a:pt x="3" y="130"/>
                  </a:lnTo>
                  <a:lnTo>
                    <a:pt x="10" y="97"/>
                  </a:lnTo>
                  <a:lnTo>
                    <a:pt x="16" y="69"/>
                  </a:lnTo>
                  <a:lnTo>
                    <a:pt x="19" y="56"/>
                  </a:lnTo>
                  <a:lnTo>
                    <a:pt x="30" y="39"/>
                  </a:lnTo>
                  <a:lnTo>
                    <a:pt x="43" y="28"/>
                  </a:lnTo>
                  <a:lnTo>
                    <a:pt x="58" y="20"/>
                  </a:lnTo>
                  <a:lnTo>
                    <a:pt x="75" y="16"/>
                  </a:lnTo>
                  <a:lnTo>
                    <a:pt x="89" y="14"/>
                  </a:lnTo>
                  <a:lnTo>
                    <a:pt x="101" y="14"/>
                  </a:lnTo>
                  <a:lnTo>
                    <a:pt x="110" y="15"/>
                  </a:lnTo>
                  <a:lnTo>
                    <a:pt x="112" y="15"/>
                  </a:lnTo>
                  <a:lnTo>
                    <a:pt x="126" y="9"/>
                  </a:lnTo>
                  <a:lnTo>
                    <a:pt x="140" y="5"/>
                  </a:lnTo>
                  <a:lnTo>
                    <a:pt x="153" y="2"/>
                  </a:lnTo>
                  <a:lnTo>
                    <a:pt x="166" y="1"/>
                  </a:lnTo>
                  <a:lnTo>
                    <a:pt x="176" y="0"/>
                  </a:lnTo>
                  <a:lnTo>
                    <a:pt x="185" y="0"/>
                  </a:lnTo>
                  <a:lnTo>
                    <a:pt x="190" y="0"/>
                  </a:lnTo>
                  <a:lnTo>
                    <a:pt x="193" y="0"/>
                  </a:lnTo>
                  <a:lnTo>
                    <a:pt x="225" y="10"/>
                  </a:lnTo>
                  <a:lnTo>
                    <a:pt x="245" y="25"/>
                  </a:lnTo>
                  <a:lnTo>
                    <a:pt x="257" y="43"/>
                  </a:lnTo>
                  <a:lnTo>
                    <a:pt x="262" y="61"/>
                  </a:lnTo>
                  <a:lnTo>
                    <a:pt x="262" y="79"/>
                  </a:lnTo>
                  <a:lnTo>
                    <a:pt x="259" y="93"/>
                  </a:lnTo>
                  <a:lnTo>
                    <a:pt x="255" y="103"/>
                  </a:lnTo>
                  <a:lnTo>
                    <a:pt x="254" y="107"/>
                  </a:lnTo>
                  <a:lnTo>
                    <a:pt x="241" y="135"/>
                  </a:lnTo>
                  <a:lnTo>
                    <a:pt x="240" y="171"/>
                  </a:lnTo>
                  <a:lnTo>
                    <a:pt x="243" y="202"/>
                  </a:lnTo>
                  <a:lnTo>
                    <a:pt x="245" y="215"/>
                  </a:lnTo>
                  <a:lnTo>
                    <a:pt x="248" y="250"/>
                  </a:lnTo>
                  <a:lnTo>
                    <a:pt x="275" y="226"/>
                  </a:lnTo>
                  <a:lnTo>
                    <a:pt x="275" y="223"/>
                  </a:lnTo>
                  <a:lnTo>
                    <a:pt x="276" y="217"/>
                  </a:lnTo>
                  <a:lnTo>
                    <a:pt x="277" y="208"/>
                  </a:lnTo>
                  <a:lnTo>
                    <a:pt x="281" y="197"/>
                  </a:lnTo>
                  <a:lnTo>
                    <a:pt x="285" y="185"/>
                  </a:lnTo>
                  <a:lnTo>
                    <a:pt x="292" y="174"/>
                  </a:lnTo>
                  <a:lnTo>
                    <a:pt x="303" y="165"/>
                  </a:lnTo>
                  <a:lnTo>
                    <a:pt x="317" y="158"/>
                  </a:lnTo>
                  <a:lnTo>
                    <a:pt x="322" y="160"/>
                  </a:lnTo>
                  <a:lnTo>
                    <a:pt x="333" y="167"/>
                  </a:lnTo>
                  <a:lnTo>
                    <a:pt x="342" y="184"/>
                  </a:lnTo>
                  <a:lnTo>
                    <a:pt x="342" y="216"/>
                  </a:lnTo>
                  <a:lnTo>
                    <a:pt x="342" y="218"/>
                  </a:lnTo>
                  <a:lnTo>
                    <a:pt x="340" y="225"/>
                  </a:lnTo>
                  <a:lnTo>
                    <a:pt x="336" y="234"/>
                  </a:lnTo>
                  <a:lnTo>
                    <a:pt x="332" y="244"/>
                  </a:lnTo>
                  <a:lnTo>
                    <a:pt x="324" y="255"/>
                  </a:lnTo>
                  <a:lnTo>
                    <a:pt x="315" y="266"/>
                  </a:lnTo>
                  <a:lnTo>
                    <a:pt x="304" y="273"/>
                  </a:lnTo>
                  <a:lnTo>
                    <a:pt x="290" y="278"/>
                  </a:lnTo>
                  <a:lnTo>
                    <a:pt x="289" y="280"/>
                  </a:lnTo>
                  <a:lnTo>
                    <a:pt x="285" y="287"/>
                  </a:lnTo>
                  <a:lnTo>
                    <a:pt x="277" y="301"/>
                  </a:lnTo>
                  <a:lnTo>
                    <a:pt x="267" y="324"/>
                  </a:lnTo>
                  <a:lnTo>
                    <a:pt x="267" y="327"/>
                  </a:lnTo>
                  <a:lnTo>
                    <a:pt x="264" y="333"/>
                  </a:lnTo>
                  <a:lnTo>
                    <a:pt x="260" y="342"/>
                  </a:lnTo>
                  <a:lnTo>
                    <a:pt x="254" y="353"/>
                  </a:lnTo>
                  <a:lnTo>
                    <a:pt x="245" y="365"/>
                  </a:lnTo>
                  <a:lnTo>
                    <a:pt x="232" y="378"/>
                  </a:lnTo>
                  <a:lnTo>
                    <a:pt x="216" y="390"/>
                  </a:lnTo>
                  <a:lnTo>
                    <a:pt x="195" y="400"/>
                  </a:lnTo>
                  <a:lnTo>
                    <a:pt x="197" y="397"/>
                  </a:lnTo>
                  <a:lnTo>
                    <a:pt x="199" y="391"/>
                  </a:lnTo>
                  <a:lnTo>
                    <a:pt x="200" y="382"/>
                  </a:lnTo>
                  <a:lnTo>
                    <a:pt x="199" y="373"/>
                  </a:lnTo>
                  <a:lnTo>
                    <a:pt x="198" y="376"/>
                  </a:lnTo>
                  <a:lnTo>
                    <a:pt x="193" y="381"/>
                  </a:lnTo>
                  <a:lnTo>
                    <a:pt x="186" y="388"/>
                  </a:lnTo>
                  <a:lnTo>
                    <a:pt x="177" y="396"/>
                  </a:lnTo>
                  <a:lnTo>
                    <a:pt x="167" y="405"/>
                  </a:lnTo>
                  <a:lnTo>
                    <a:pt x="157" y="413"/>
                  </a:lnTo>
                  <a:lnTo>
                    <a:pt x="145" y="418"/>
                  </a:lnTo>
                  <a:lnTo>
                    <a:pt x="134" y="419"/>
                  </a:lnTo>
                  <a:lnTo>
                    <a:pt x="131" y="419"/>
                  </a:lnTo>
                  <a:lnTo>
                    <a:pt x="125" y="419"/>
                  </a:lnTo>
                  <a:lnTo>
                    <a:pt x="115" y="419"/>
                  </a:lnTo>
                  <a:lnTo>
                    <a:pt x="103" y="418"/>
                  </a:lnTo>
                  <a:lnTo>
                    <a:pt x="92" y="417"/>
                  </a:lnTo>
                  <a:lnTo>
                    <a:pt x="81" y="414"/>
                  </a:lnTo>
                  <a:lnTo>
                    <a:pt x="72" y="411"/>
                  </a:lnTo>
                  <a:lnTo>
                    <a:pt x="69" y="40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4" name="Freeform 84"/>
            <p:cNvSpPr>
              <a:spLocks/>
            </p:cNvSpPr>
            <p:nvPr/>
          </p:nvSpPr>
          <p:spPr bwMode="auto">
            <a:xfrm>
              <a:off x="4857" y="1148"/>
              <a:ext cx="11" cy="4"/>
            </a:xfrm>
            <a:custGeom>
              <a:avLst/>
              <a:gdLst>
                <a:gd name="T0" fmla="*/ 0 w 43"/>
                <a:gd name="T1" fmla="*/ 13 h 16"/>
                <a:gd name="T2" fmla="*/ 0 w 43"/>
                <a:gd name="T3" fmla="*/ 0 h 16"/>
                <a:gd name="T4" fmla="*/ 43 w 43"/>
                <a:gd name="T5" fmla="*/ 3 h 16"/>
                <a:gd name="T6" fmla="*/ 43 w 43"/>
                <a:gd name="T7" fmla="*/ 16 h 16"/>
                <a:gd name="T8" fmla="*/ 0 w 43"/>
                <a:gd name="T9" fmla="*/ 13 h 16"/>
              </a:gdLst>
              <a:ahLst/>
              <a:cxnLst>
                <a:cxn ang="0">
                  <a:pos x="T0" y="T1"/>
                </a:cxn>
                <a:cxn ang="0">
                  <a:pos x="T2" y="T3"/>
                </a:cxn>
                <a:cxn ang="0">
                  <a:pos x="T4" y="T5"/>
                </a:cxn>
                <a:cxn ang="0">
                  <a:pos x="T6" y="T7"/>
                </a:cxn>
                <a:cxn ang="0">
                  <a:pos x="T8" y="T9"/>
                </a:cxn>
              </a:cxnLst>
              <a:rect l="0" t="0" r="r" b="b"/>
              <a:pathLst>
                <a:path w="43" h="16">
                  <a:moveTo>
                    <a:pt x="0" y="13"/>
                  </a:moveTo>
                  <a:lnTo>
                    <a:pt x="0" y="0"/>
                  </a:lnTo>
                  <a:lnTo>
                    <a:pt x="43" y="3"/>
                  </a:lnTo>
                  <a:lnTo>
                    <a:pt x="43" y="1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5" name="Freeform 85"/>
            <p:cNvSpPr>
              <a:spLocks/>
            </p:cNvSpPr>
            <p:nvPr/>
          </p:nvSpPr>
          <p:spPr bwMode="auto">
            <a:xfrm>
              <a:off x="4882" y="1118"/>
              <a:ext cx="24" cy="35"/>
            </a:xfrm>
            <a:custGeom>
              <a:avLst/>
              <a:gdLst>
                <a:gd name="T0" fmla="*/ 96 w 96"/>
                <a:gd name="T1" fmla="*/ 0 h 139"/>
                <a:gd name="T2" fmla="*/ 46 w 96"/>
                <a:gd name="T3" fmla="*/ 46 h 139"/>
                <a:gd name="T4" fmla="*/ 0 w 96"/>
                <a:gd name="T5" fmla="*/ 41 h 139"/>
                <a:gd name="T6" fmla="*/ 6 w 96"/>
                <a:gd name="T7" fmla="*/ 139 h 139"/>
                <a:gd name="T8" fmla="*/ 96 w 96"/>
                <a:gd name="T9" fmla="*/ 0 h 139"/>
              </a:gdLst>
              <a:ahLst/>
              <a:cxnLst>
                <a:cxn ang="0">
                  <a:pos x="T0" y="T1"/>
                </a:cxn>
                <a:cxn ang="0">
                  <a:pos x="T2" y="T3"/>
                </a:cxn>
                <a:cxn ang="0">
                  <a:pos x="T4" y="T5"/>
                </a:cxn>
                <a:cxn ang="0">
                  <a:pos x="T6" y="T7"/>
                </a:cxn>
                <a:cxn ang="0">
                  <a:pos x="T8" y="T9"/>
                </a:cxn>
              </a:cxnLst>
              <a:rect l="0" t="0" r="r" b="b"/>
              <a:pathLst>
                <a:path w="96" h="139">
                  <a:moveTo>
                    <a:pt x="96" y="0"/>
                  </a:moveTo>
                  <a:lnTo>
                    <a:pt x="46" y="46"/>
                  </a:lnTo>
                  <a:lnTo>
                    <a:pt x="0" y="41"/>
                  </a:lnTo>
                  <a:lnTo>
                    <a:pt x="6" y="139"/>
                  </a:lnTo>
                  <a:lnTo>
                    <a:pt x="96" y="0"/>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6" name="Freeform 86"/>
            <p:cNvSpPr>
              <a:spLocks/>
            </p:cNvSpPr>
            <p:nvPr/>
          </p:nvSpPr>
          <p:spPr bwMode="auto">
            <a:xfrm>
              <a:off x="4886" y="1054"/>
              <a:ext cx="38" cy="55"/>
            </a:xfrm>
            <a:custGeom>
              <a:avLst/>
              <a:gdLst>
                <a:gd name="T0" fmla="*/ 0 w 148"/>
                <a:gd name="T1" fmla="*/ 0 h 218"/>
                <a:gd name="T2" fmla="*/ 6 w 148"/>
                <a:gd name="T3" fmla="*/ 2 h 218"/>
                <a:gd name="T4" fmla="*/ 22 w 148"/>
                <a:gd name="T5" fmla="*/ 7 h 218"/>
                <a:gd name="T6" fmla="*/ 43 w 148"/>
                <a:gd name="T7" fmla="*/ 16 h 218"/>
                <a:gd name="T8" fmla="*/ 66 w 148"/>
                <a:gd name="T9" fmla="*/ 30 h 218"/>
                <a:gd name="T10" fmla="*/ 86 w 148"/>
                <a:gd name="T11" fmla="*/ 49 h 218"/>
                <a:gd name="T12" fmla="*/ 97 w 148"/>
                <a:gd name="T13" fmla="*/ 76 h 218"/>
                <a:gd name="T14" fmla="*/ 96 w 148"/>
                <a:gd name="T15" fmla="*/ 109 h 218"/>
                <a:gd name="T16" fmla="*/ 79 w 148"/>
                <a:gd name="T17" fmla="*/ 150 h 218"/>
                <a:gd name="T18" fmla="*/ 77 w 148"/>
                <a:gd name="T19" fmla="*/ 156 h 218"/>
                <a:gd name="T20" fmla="*/ 72 w 148"/>
                <a:gd name="T21" fmla="*/ 173 h 218"/>
                <a:gd name="T22" fmla="*/ 68 w 148"/>
                <a:gd name="T23" fmla="*/ 195 h 218"/>
                <a:gd name="T24" fmla="*/ 68 w 148"/>
                <a:gd name="T25" fmla="*/ 218 h 218"/>
                <a:gd name="T26" fmla="*/ 69 w 148"/>
                <a:gd name="T27" fmla="*/ 214 h 218"/>
                <a:gd name="T28" fmla="*/ 72 w 148"/>
                <a:gd name="T29" fmla="*/ 206 h 218"/>
                <a:gd name="T30" fmla="*/ 77 w 148"/>
                <a:gd name="T31" fmla="*/ 195 h 218"/>
                <a:gd name="T32" fmla="*/ 86 w 148"/>
                <a:gd name="T33" fmla="*/ 182 h 218"/>
                <a:gd name="T34" fmla="*/ 96 w 148"/>
                <a:gd name="T35" fmla="*/ 169 h 218"/>
                <a:gd name="T36" fmla="*/ 109 w 148"/>
                <a:gd name="T37" fmla="*/ 160 h 218"/>
                <a:gd name="T38" fmla="*/ 125 w 148"/>
                <a:gd name="T39" fmla="*/ 156 h 218"/>
                <a:gd name="T40" fmla="*/ 144 w 148"/>
                <a:gd name="T41" fmla="*/ 159 h 218"/>
                <a:gd name="T42" fmla="*/ 146 w 148"/>
                <a:gd name="T43" fmla="*/ 152 h 218"/>
                <a:gd name="T44" fmla="*/ 148 w 148"/>
                <a:gd name="T45" fmla="*/ 136 h 218"/>
                <a:gd name="T46" fmla="*/ 148 w 148"/>
                <a:gd name="T47" fmla="*/ 111 h 218"/>
                <a:gd name="T48" fmla="*/ 143 w 148"/>
                <a:gd name="T49" fmla="*/ 83 h 218"/>
                <a:gd name="T50" fmla="*/ 129 w 148"/>
                <a:gd name="T51" fmla="*/ 54 h 218"/>
                <a:gd name="T52" fmla="*/ 102 w 148"/>
                <a:gd name="T53" fmla="*/ 28 h 218"/>
                <a:gd name="T54" fmla="*/ 60 w 148"/>
                <a:gd name="T55" fmla="*/ 9 h 218"/>
                <a:gd name="T56" fmla="*/ 0 w 148"/>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218">
                  <a:moveTo>
                    <a:pt x="0" y="0"/>
                  </a:moveTo>
                  <a:lnTo>
                    <a:pt x="6" y="2"/>
                  </a:lnTo>
                  <a:lnTo>
                    <a:pt x="22" y="7"/>
                  </a:lnTo>
                  <a:lnTo>
                    <a:pt x="43" y="16"/>
                  </a:lnTo>
                  <a:lnTo>
                    <a:pt x="66" y="30"/>
                  </a:lnTo>
                  <a:lnTo>
                    <a:pt x="86" y="49"/>
                  </a:lnTo>
                  <a:lnTo>
                    <a:pt x="97" y="76"/>
                  </a:lnTo>
                  <a:lnTo>
                    <a:pt x="96" y="109"/>
                  </a:lnTo>
                  <a:lnTo>
                    <a:pt x="79" y="150"/>
                  </a:lnTo>
                  <a:lnTo>
                    <a:pt x="77" y="156"/>
                  </a:lnTo>
                  <a:lnTo>
                    <a:pt x="72" y="173"/>
                  </a:lnTo>
                  <a:lnTo>
                    <a:pt x="68" y="195"/>
                  </a:lnTo>
                  <a:lnTo>
                    <a:pt x="68" y="218"/>
                  </a:lnTo>
                  <a:lnTo>
                    <a:pt x="69" y="214"/>
                  </a:lnTo>
                  <a:lnTo>
                    <a:pt x="72" y="206"/>
                  </a:lnTo>
                  <a:lnTo>
                    <a:pt x="77" y="195"/>
                  </a:lnTo>
                  <a:lnTo>
                    <a:pt x="86" y="182"/>
                  </a:lnTo>
                  <a:lnTo>
                    <a:pt x="96" y="169"/>
                  </a:lnTo>
                  <a:lnTo>
                    <a:pt x="109" y="160"/>
                  </a:lnTo>
                  <a:lnTo>
                    <a:pt x="125" y="156"/>
                  </a:lnTo>
                  <a:lnTo>
                    <a:pt x="144" y="159"/>
                  </a:lnTo>
                  <a:lnTo>
                    <a:pt x="146" y="152"/>
                  </a:lnTo>
                  <a:lnTo>
                    <a:pt x="148" y="136"/>
                  </a:lnTo>
                  <a:lnTo>
                    <a:pt x="148" y="111"/>
                  </a:lnTo>
                  <a:lnTo>
                    <a:pt x="143" y="83"/>
                  </a:lnTo>
                  <a:lnTo>
                    <a:pt x="129" y="54"/>
                  </a:lnTo>
                  <a:lnTo>
                    <a:pt x="102" y="28"/>
                  </a:lnTo>
                  <a:lnTo>
                    <a:pt x="60" y="9"/>
                  </a:lnTo>
                  <a:lnTo>
                    <a:pt x="0" y="0"/>
                  </a:lnTo>
                  <a:close/>
                </a:path>
              </a:pathLst>
            </a:custGeom>
            <a:solidFill>
              <a:srgbClr val="D67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7" name="Freeform 87"/>
            <p:cNvSpPr>
              <a:spLocks/>
            </p:cNvSpPr>
            <p:nvPr/>
          </p:nvSpPr>
          <p:spPr bwMode="auto">
            <a:xfrm>
              <a:off x="4885" y="1064"/>
              <a:ext cx="15" cy="34"/>
            </a:xfrm>
            <a:custGeom>
              <a:avLst/>
              <a:gdLst>
                <a:gd name="T0" fmla="*/ 34 w 58"/>
                <a:gd name="T1" fmla="*/ 135 h 135"/>
                <a:gd name="T2" fmla="*/ 0 w 58"/>
                <a:gd name="T3" fmla="*/ 121 h 135"/>
                <a:gd name="T4" fmla="*/ 37 w 58"/>
                <a:gd name="T5" fmla="*/ 62 h 135"/>
                <a:gd name="T6" fmla="*/ 21 w 58"/>
                <a:gd name="T7" fmla="*/ 0 h 135"/>
                <a:gd name="T8" fmla="*/ 58 w 58"/>
                <a:gd name="T9" fmla="*/ 64 h 135"/>
                <a:gd name="T10" fmla="*/ 34 w 58"/>
                <a:gd name="T11" fmla="*/ 135 h 135"/>
              </a:gdLst>
              <a:ahLst/>
              <a:cxnLst>
                <a:cxn ang="0">
                  <a:pos x="T0" y="T1"/>
                </a:cxn>
                <a:cxn ang="0">
                  <a:pos x="T2" y="T3"/>
                </a:cxn>
                <a:cxn ang="0">
                  <a:pos x="T4" y="T5"/>
                </a:cxn>
                <a:cxn ang="0">
                  <a:pos x="T6" y="T7"/>
                </a:cxn>
                <a:cxn ang="0">
                  <a:pos x="T8" y="T9"/>
                </a:cxn>
                <a:cxn ang="0">
                  <a:pos x="T10" y="T11"/>
                </a:cxn>
              </a:cxnLst>
              <a:rect l="0" t="0" r="r" b="b"/>
              <a:pathLst>
                <a:path w="58" h="135">
                  <a:moveTo>
                    <a:pt x="34" y="135"/>
                  </a:moveTo>
                  <a:lnTo>
                    <a:pt x="0" y="121"/>
                  </a:lnTo>
                  <a:lnTo>
                    <a:pt x="37" y="62"/>
                  </a:lnTo>
                  <a:lnTo>
                    <a:pt x="21" y="0"/>
                  </a:lnTo>
                  <a:lnTo>
                    <a:pt x="58" y="64"/>
                  </a:lnTo>
                  <a:lnTo>
                    <a:pt x="34" y="135"/>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8" name="Freeform 88"/>
            <p:cNvSpPr>
              <a:spLocks/>
            </p:cNvSpPr>
            <p:nvPr/>
          </p:nvSpPr>
          <p:spPr bwMode="auto">
            <a:xfrm>
              <a:off x="4857" y="1091"/>
              <a:ext cx="5" cy="9"/>
            </a:xfrm>
            <a:custGeom>
              <a:avLst/>
              <a:gdLst>
                <a:gd name="T0" fmla="*/ 16 w 16"/>
                <a:gd name="T1" fmla="*/ 34 h 34"/>
                <a:gd name="T2" fmla="*/ 1 w 16"/>
                <a:gd name="T3" fmla="*/ 0 h 34"/>
                <a:gd name="T4" fmla="*/ 0 w 16"/>
                <a:gd name="T5" fmla="*/ 32 h 34"/>
                <a:gd name="T6" fmla="*/ 16 w 16"/>
                <a:gd name="T7" fmla="*/ 34 h 34"/>
              </a:gdLst>
              <a:ahLst/>
              <a:cxnLst>
                <a:cxn ang="0">
                  <a:pos x="T0" y="T1"/>
                </a:cxn>
                <a:cxn ang="0">
                  <a:pos x="T2" y="T3"/>
                </a:cxn>
                <a:cxn ang="0">
                  <a:pos x="T4" y="T5"/>
                </a:cxn>
                <a:cxn ang="0">
                  <a:pos x="T6" y="T7"/>
                </a:cxn>
              </a:cxnLst>
              <a:rect l="0" t="0" r="r" b="b"/>
              <a:pathLst>
                <a:path w="16" h="34">
                  <a:moveTo>
                    <a:pt x="16" y="34"/>
                  </a:moveTo>
                  <a:lnTo>
                    <a:pt x="1" y="0"/>
                  </a:lnTo>
                  <a:lnTo>
                    <a:pt x="0" y="32"/>
                  </a:lnTo>
                  <a:lnTo>
                    <a:pt x="16" y="34"/>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29" name="Freeform 89"/>
            <p:cNvSpPr>
              <a:spLocks/>
            </p:cNvSpPr>
            <p:nvPr/>
          </p:nvSpPr>
          <p:spPr bwMode="auto">
            <a:xfrm>
              <a:off x="4910" y="1110"/>
              <a:ext cx="6" cy="10"/>
            </a:xfrm>
            <a:custGeom>
              <a:avLst/>
              <a:gdLst>
                <a:gd name="T0" fmla="*/ 2 w 24"/>
                <a:gd name="T1" fmla="*/ 0 h 44"/>
                <a:gd name="T2" fmla="*/ 0 w 24"/>
                <a:gd name="T3" fmla="*/ 20 h 44"/>
                <a:gd name="T4" fmla="*/ 12 w 24"/>
                <a:gd name="T5" fmla="*/ 26 h 44"/>
                <a:gd name="T6" fmla="*/ 6 w 24"/>
                <a:gd name="T7" fmla="*/ 44 h 44"/>
                <a:gd name="T8" fmla="*/ 10 w 24"/>
                <a:gd name="T9" fmla="*/ 40 h 44"/>
                <a:gd name="T10" fmla="*/ 18 w 24"/>
                <a:gd name="T11" fmla="*/ 32 h 44"/>
                <a:gd name="T12" fmla="*/ 24 w 24"/>
                <a:gd name="T13" fmla="*/ 23 h 44"/>
                <a:gd name="T14" fmla="*/ 23 w 24"/>
                <a:gd name="T15" fmla="*/ 17 h 44"/>
                <a:gd name="T16" fmla="*/ 20 w 24"/>
                <a:gd name="T17" fmla="*/ 16 h 44"/>
                <a:gd name="T18" fmla="*/ 12 w 24"/>
                <a:gd name="T19" fmla="*/ 13 h 44"/>
                <a:gd name="T20" fmla="*/ 6 w 24"/>
                <a:gd name="T21" fmla="*/ 8 h 44"/>
                <a:gd name="T22" fmla="*/ 2 w 24"/>
                <a:gd name="T2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4">
                  <a:moveTo>
                    <a:pt x="2" y="0"/>
                  </a:moveTo>
                  <a:lnTo>
                    <a:pt x="0" y="20"/>
                  </a:lnTo>
                  <a:lnTo>
                    <a:pt x="12" y="26"/>
                  </a:lnTo>
                  <a:lnTo>
                    <a:pt x="6" y="44"/>
                  </a:lnTo>
                  <a:lnTo>
                    <a:pt x="10" y="40"/>
                  </a:lnTo>
                  <a:lnTo>
                    <a:pt x="18" y="32"/>
                  </a:lnTo>
                  <a:lnTo>
                    <a:pt x="24" y="23"/>
                  </a:lnTo>
                  <a:lnTo>
                    <a:pt x="23" y="17"/>
                  </a:lnTo>
                  <a:lnTo>
                    <a:pt x="20" y="16"/>
                  </a:lnTo>
                  <a:lnTo>
                    <a:pt x="12" y="13"/>
                  </a:lnTo>
                  <a:lnTo>
                    <a:pt x="6" y="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0" name="Freeform 90"/>
            <p:cNvSpPr>
              <a:spLocks/>
            </p:cNvSpPr>
            <p:nvPr/>
          </p:nvSpPr>
          <p:spPr bwMode="auto">
            <a:xfrm>
              <a:off x="4853" y="1141"/>
              <a:ext cx="20" cy="3"/>
            </a:xfrm>
            <a:custGeom>
              <a:avLst/>
              <a:gdLst>
                <a:gd name="T0" fmla="*/ 81 w 81"/>
                <a:gd name="T1" fmla="*/ 0 h 15"/>
                <a:gd name="T2" fmla="*/ 0 w 81"/>
                <a:gd name="T3" fmla="*/ 0 h 15"/>
                <a:gd name="T4" fmla="*/ 37 w 81"/>
                <a:gd name="T5" fmla="*/ 15 h 15"/>
                <a:gd name="T6" fmla="*/ 81 w 81"/>
                <a:gd name="T7" fmla="*/ 0 h 15"/>
              </a:gdLst>
              <a:ahLst/>
              <a:cxnLst>
                <a:cxn ang="0">
                  <a:pos x="T0" y="T1"/>
                </a:cxn>
                <a:cxn ang="0">
                  <a:pos x="T2" y="T3"/>
                </a:cxn>
                <a:cxn ang="0">
                  <a:pos x="T4" y="T5"/>
                </a:cxn>
                <a:cxn ang="0">
                  <a:pos x="T6" y="T7"/>
                </a:cxn>
              </a:cxnLst>
              <a:rect l="0" t="0" r="r" b="b"/>
              <a:pathLst>
                <a:path w="81" h="15">
                  <a:moveTo>
                    <a:pt x="81" y="0"/>
                  </a:moveTo>
                  <a:lnTo>
                    <a:pt x="0" y="0"/>
                  </a:lnTo>
                  <a:lnTo>
                    <a:pt x="37"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1" name="Freeform 91"/>
            <p:cNvSpPr>
              <a:spLocks/>
            </p:cNvSpPr>
            <p:nvPr/>
          </p:nvSpPr>
          <p:spPr bwMode="auto">
            <a:xfrm>
              <a:off x="4873" y="1105"/>
              <a:ext cx="5" cy="5"/>
            </a:xfrm>
            <a:custGeom>
              <a:avLst/>
              <a:gdLst>
                <a:gd name="T0" fmla="*/ 9 w 18"/>
                <a:gd name="T1" fmla="*/ 17 h 17"/>
                <a:gd name="T2" fmla="*/ 5 w 18"/>
                <a:gd name="T3" fmla="*/ 17 h 17"/>
                <a:gd name="T4" fmla="*/ 3 w 18"/>
                <a:gd name="T5" fmla="*/ 15 h 17"/>
                <a:gd name="T6" fmla="*/ 1 w 18"/>
                <a:gd name="T7" fmla="*/ 14 h 17"/>
                <a:gd name="T8" fmla="*/ 0 w 18"/>
                <a:gd name="T9" fmla="*/ 10 h 17"/>
                <a:gd name="T10" fmla="*/ 0 w 18"/>
                <a:gd name="T11" fmla="*/ 6 h 17"/>
                <a:gd name="T12" fmla="*/ 3 w 18"/>
                <a:gd name="T13" fmla="*/ 2 h 17"/>
                <a:gd name="T14" fmla="*/ 4 w 18"/>
                <a:gd name="T15" fmla="*/ 1 h 17"/>
                <a:gd name="T16" fmla="*/ 8 w 18"/>
                <a:gd name="T17" fmla="*/ 0 h 17"/>
                <a:gd name="T18" fmla="*/ 12 w 18"/>
                <a:gd name="T19" fmla="*/ 0 h 17"/>
                <a:gd name="T20" fmla="*/ 16 w 18"/>
                <a:gd name="T21" fmla="*/ 2 h 17"/>
                <a:gd name="T22" fmla="*/ 17 w 18"/>
                <a:gd name="T23" fmla="*/ 5 h 17"/>
                <a:gd name="T24" fmla="*/ 18 w 18"/>
                <a:gd name="T25" fmla="*/ 8 h 17"/>
                <a:gd name="T26" fmla="*/ 17 w 18"/>
                <a:gd name="T27" fmla="*/ 12 h 17"/>
                <a:gd name="T28" fmla="*/ 16 w 18"/>
                <a:gd name="T29" fmla="*/ 15 h 17"/>
                <a:gd name="T30" fmla="*/ 13 w 18"/>
                <a:gd name="T31" fmla="*/ 16 h 17"/>
                <a:gd name="T32" fmla="*/ 9 w 18"/>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9" y="17"/>
                  </a:moveTo>
                  <a:lnTo>
                    <a:pt x="5" y="17"/>
                  </a:lnTo>
                  <a:lnTo>
                    <a:pt x="3" y="15"/>
                  </a:lnTo>
                  <a:lnTo>
                    <a:pt x="1" y="14"/>
                  </a:lnTo>
                  <a:lnTo>
                    <a:pt x="0" y="10"/>
                  </a:lnTo>
                  <a:lnTo>
                    <a:pt x="0" y="6"/>
                  </a:lnTo>
                  <a:lnTo>
                    <a:pt x="3" y="2"/>
                  </a:lnTo>
                  <a:lnTo>
                    <a:pt x="4" y="1"/>
                  </a:lnTo>
                  <a:lnTo>
                    <a:pt x="8" y="0"/>
                  </a:lnTo>
                  <a:lnTo>
                    <a:pt x="12" y="0"/>
                  </a:lnTo>
                  <a:lnTo>
                    <a:pt x="16" y="2"/>
                  </a:lnTo>
                  <a:lnTo>
                    <a:pt x="17" y="5"/>
                  </a:lnTo>
                  <a:lnTo>
                    <a:pt x="18" y="8"/>
                  </a:lnTo>
                  <a:lnTo>
                    <a:pt x="17" y="12"/>
                  </a:lnTo>
                  <a:lnTo>
                    <a:pt x="16" y="15"/>
                  </a:lnTo>
                  <a:lnTo>
                    <a:pt x="13" y="16"/>
                  </a:lnTo>
                  <a:lnTo>
                    <a:pt x="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2" name="Freeform 92"/>
            <p:cNvSpPr>
              <a:spLocks/>
            </p:cNvSpPr>
            <p:nvPr/>
          </p:nvSpPr>
          <p:spPr bwMode="auto">
            <a:xfrm>
              <a:off x="4846" y="1107"/>
              <a:ext cx="3" cy="4"/>
            </a:xfrm>
            <a:custGeom>
              <a:avLst/>
              <a:gdLst>
                <a:gd name="T0" fmla="*/ 6 w 13"/>
                <a:gd name="T1" fmla="*/ 15 h 15"/>
                <a:gd name="T2" fmla="*/ 4 w 13"/>
                <a:gd name="T3" fmla="*/ 15 h 15"/>
                <a:gd name="T4" fmla="*/ 1 w 13"/>
                <a:gd name="T5" fmla="*/ 13 h 15"/>
                <a:gd name="T6" fmla="*/ 0 w 13"/>
                <a:gd name="T7" fmla="*/ 11 h 15"/>
                <a:gd name="T8" fmla="*/ 0 w 13"/>
                <a:gd name="T9" fmla="*/ 8 h 15"/>
                <a:gd name="T10" fmla="*/ 0 w 13"/>
                <a:gd name="T11" fmla="*/ 6 h 15"/>
                <a:gd name="T12" fmla="*/ 1 w 13"/>
                <a:gd name="T13" fmla="*/ 3 h 15"/>
                <a:gd name="T14" fmla="*/ 4 w 13"/>
                <a:gd name="T15" fmla="*/ 2 h 15"/>
                <a:gd name="T16" fmla="*/ 5 w 13"/>
                <a:gd name="T17" fmla="*/ 0 h 15"/>
                <a:gd name="T18" fmla="*/ 7 w 13"/>
                <a:gd name="T19" fmla="*/ 0 h 15"/>
                <a:gd name="T20" fmla="*/ 10 w 13"/>
                <a:gd name="T21" fmla="*/ 2 h 15"/>
                <a:gd name="T22" fmla="*/ 11 w 13"/>
                <a:gd name="T23" fmla="*/ 4 h 15"/>
                <a:gd name="T24" fmla="*/ 13 w 13"/>
                <a:gd name="T25" fmla="*/ 8 h 15"/>
                <a:gd name="T26" fmla="*/ 13 w 13"/>
                <a:gd name="T27" fmla="*/ 11 h 15"/>
                <a:gd name="T28" fmla="*/ 11 w 13"/>
                <a:gd name="T29" fmla="*/ 12 h 15"/>
                <a:gd name="T30" fmla="*/ 9 w 13"/>
                <a:gd name="T31" fmla="*/ 13 h 15"/>
                <a:gd name="T32" fmla="*/ 6 w 13"/>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5">
                  <a:moveTo>
                    <a:pt x="6" y="15"/>
                  </a:moveTo>
                  <a:lnTo>
                    <a:pt x="4" y="15"/>
                  </a:lnTo>
                  <a:lnTo>
                    <a:pt x="1" y="13"/>
                  </a:lnTo>
                  <a:lnTo>
                    <a:pt x="0" y="11"/>
                  </a:lnTo>
                  <a:lnTo>
                    <a:pt x="0" y="8"/>
                  </a:lnTo>
                  <a:lnTo>
                    <a:pt x="0" y="6"/>
                  </a:lnTo>
                  <a:lnTo>
                    <a:pt x="1" y="3"/>
                  </a:lnTo>
                  <a:lnTo>
                    <a:pt x="4" y="2"/>
                  </a:lnTo>
                  <a:lnTo>
                    <a:pt x="5" y="0"/>
                  </a:lnTo>
                  <a:lnTo>
                    <a:pt x="7" y="0"/>
                  </a:lnTo>
                  <a:lnTo>
                    <a:pt x="10" y="2"/>
                  </a:lnTo>
                  <a:lnTo>
                    <a:pt x="11" y="4"/>
                  </a:lnTo>
                  <a:lnTo>
                    <a:pt x="13" y="8"/>
                  </a:lnTo>
                  <a:lnTo>
                    <a:pt x="13" y="11"/>
                  </a:lnTo>
                  <a:lnTo>
                    <a:pt x="11" y="12"/>
                  </a:lnTo>
                  <a:lnTo>
                    <a:pt x="9" y="13"/>
                  </a:ln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3" name="Freeform 93"/>
            <p:cNvSpPr>
              <a:spLocks/>
            </p:cNvSpPr>
            <p:nvPr/>
          </p:nvSpPr>
          <p:spPr bwMode="auto">
            <a:xfrm>
              <a:off x="4862" y="1094"/>
              <a:ext cx="30" cy="11"/>
            </a:xfrm>
            <a:custGeom>
              <a:avLst/>
              <a:gdLst>
                <a:gd name="T0" fmla="*/ 121 w 121"/>
                <a:gd name="T1" fmla="*/ 14 h 45"/>
                <a:gd name="T2" fmla="*/ 9 w 121"/>
                <a:gd name="T3" fmla="*/ 45 h 45"/>
                <a:gd name="T4" fmla="*/ 0 w 121"/>
                <a:gd name="T5" fmla="*/ 10 h 45"/>
                <a:gd name="T6" fmla="*/ 100 w 121"/>
                <a:gd name="T7" fmla="*/ 0 h 45"/>
                <a:gd name="T8" fmla="*/ 121 w 121"/>
                <a:gd name="T9" fmla="*/ 14 h 45"/>
              </a:gdLst>
              <a:ahLst/>
              <a:cxnLst>
                <a:cxn ang="0">
                  <a:pos x="T0" y="T1"/>
                </a:cxn>
                <a:cxn ang="0">
                  <a:pos x="T2" y="T3"/>
                </a:cxn>
                <a:cxn ang="0">
                  <a:pos x="T4" y="T5"/>
                </a:cxn>
                <a:cxn ang="0">
                  <a:pos x="T6" y="T7"/>
                </a:cxn>
                <a:cxn ang="0">
                  <a:pos x="T8" y="T9"/>
                </a:cxn>
              </a:cxnLst>
              <a:rect l="0" t="0" r="r" b="b"/>
              <a:pathLst>
                <a:path w="121" h="45">
                  <a:moveTo>
                    <a:pt x="121" y="14"/>
                  </a:moveTo>
                  <a:lnTo>
                    <a:pt x="9" y="45"/>
                  </a:lnTo>
                  <a:lnTo>
                    <a:pt x="0" y="10"/>
                  </a:lnTo>
                  <a:lnTo>
                    <a:pt x="100" y="0"/>
                  </a:lnTo>
                  <a:lnTo>
                    <a:pt x="1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4" name="Freeform 94"/>
            <p:cNvSpPr>
              <a:spLocks/>
            </p:cNvSpPr>
            <p:nvPr/>
          </p:nvSpPr>
          <p:spPr bwMode="auto">
            <a:xfrm>
              <a:off x="4835" y="1094"/>
              <a:ext cx="18" cy="11"/>
            </a:xfrm>
            <a:custGeom>
              <a:avLst/>
              <a:gdLst>
                <a:gd name="T0" fmla="*/ 59 w 72"/>
                <a:gd name="T1" fmla="*/ 11 h 45"/>
                <a:gd name="T2" fmla="*/ 72 w 72"/>
                <a:gd name="T3" fmla="*/ 45 h 45"/>
                <a:gd name="T4" fmla="*/ 0 w 72"/>
                <a:gd name="T5" fmla="*/ 32 h 45"/>
                <a:gd name="T6" fmla="*/ 3 w 72"/>
                <a:gd name="T7" fmla="*/ 0 h 45"/>
                <a:gd name="T8" fmla="*/ 59 w 72"/>
                <a:gd name="T9" fmla="*/ 11 h 45"/>
              </a:gdLst>
              <a:ahLst/>
              <a:cxnLst>
                <a:cxn ang="0">
                  <a:pos x="T0" y="T1"/>
                </a:cxn>
                <a:cxn ang="0">
                  <a:pos x="T2" y="T3"/>
                </a:cxn>
                <a:cxn ang="0">
                  <a:pos x="T4" y="T5"/>
                </a:cxn>
                <a:cxn ang="0">
                  <a:pos x="T6" y="T7"/>
                </a:cxn>
                <a:cxn ang="0">
                  <a:pos x="T8" y="T9"/>
                </a:cxn>
              </a:cxnLst>
              <a:rect l="0" t="0" r="r" b="b"/>
              <a:pathLst>
                <a:path w="72" h="45">
                  <a:moveTo>
                    <a:pt x="59" y="11"/>
                  </a:moveTo>
                  <a:lnTo>
                    <a:pt x="72" y="45"/>
                  </a:lnTo>
                  <a:lnTo>
                    <a:pt x="0" y="32"/>
                  </a:lnTo>
                  <a:lnTo>
                    <a:pt x="3" y="0"/>
                  </a:lnTo>
                  <a:lnTo>
                    <a:pt x="5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5" name="Freeform 95"/>
            <p:cNvSpPr>
              <a:spLocks/>
            </p:cNvSpPr>
            <p:nvPr/>
          </p:nvSpPr>
          <p:spPr bwMode="auto">
            <a:xfrm>
              <a:off x="4842" y="1106"/>
              <a:ext cx="13" cy="29"/>
            </a:xfrm>
            <a:custGeom>
              <a:avLst/>
              <a:gdLst>
                <a:gd name="T0" fmla="*/ 49 w 50"/>
                <a:gd name="T1" fmla="*/ 0 h 115"/>
                <a:gd name="T2" fmla="*/ 46 w 50"/>
                <a:gd name="T3" fmla="*/ 12 h 115"/>
                <a:gd name="T4" fmla="*/ 39 w 50"/>
                <a:gd name="T5" fmla="*/ 37 h 115"/>
                <a:gd name="T6" fmla="*/ 28 w 50"/>
                <a:gd name="T7" fmla="*/ 65 h 115"/>
                <a:gd name="T8" fmla="*/ 19 w 50"/>
                <a:gd name="T9" fmla="*/ 87 h 115"/>
                <a:gd name="T10" fmla="*/ 50 w 50"/>
                <a:gd name="T11" fmla="*/ 115 h 115"/>
                <a:gd name="T12" fmla="*/ 0 w 50"/>
                <a:gd name="T13" fmla="*/ 95 h 115"/>
                <a:gd name="T14" fmla="*/ 1 w 50"/>
                <a:gd name="T15" fmla="*/ 92 h 115"/>
                <a:gd name="T16" fmla="*/ 7 w 50"/>
                <a:gd name="T17" fmla="*/ 83 h 115"/>
                <a:gd name="T18" fmla="*/ 14 w 50"/>
                <a:gd name="T19" fmla="*/ 72 h 115"/>
                <a:gd name="T20" fmla="*/ 22 w 50"/>
                <a:gd name="T21" fmla="*/ 56 h 115"/>
                <a:gd name="T22" fmla="*/ 31 w 50"/>
                <a:gd name="T23" fmla="*/ 41 h 115"/>
                <a:gd name="T24" fmla="*/ 39 w 50"/>
                <a:gd name="T25" fmla="*/ 26 h 115"/>
                <a:gd name="T26" fmla="*/ 45 w 50"/>
                <a:gd name="T27" fmla="*/ 12 h 115"/>
                <a:gd name="T28" fmla="*/ 49 w 50"/>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15">
                  <a:moveTo>
                    <a:pt x="49" y="0"/>
                  </a:moveTo>
                  <a:lnTo>
                    <a:pt x="46" y="12"/>
                  </a:lnTo>
                  <a:lnTo>
                    <a:pt x="39" y="37"/>
                  </a:lnTo>
                  <a:lnTo>
                    <a:pt x="28" y="65"/>
                  </a:lnTo>
                  <a:lnTo>
                    <a:pt x="19" y="87"/>
                  </a:lnTo>
                  <a:lnTo>
                    <a:pt x="50" y="115"/>
                  </a:lnTo>
                  <a:lnTo>
                    <a:pt x="0" y="95"/>
                  </a:lnTo>
                  <a:lnTo>
                    <a:pt x="1" y="92"/>
                  </a:lnTo>
                  <a:lnTo>
                    <a:pt x="7" y="83"/>
                  </a:lnTo>
                  <a:lnTo>
                    <a:pt x="14" y="72"/>
                  </a:lnTo>
                  <a:lnTo>
                    <a:pt x="22" y="56"/>
                  </a:lnTo>
                  <a:lnTo>
                    <a:pt x="31" y="41"/>
                  </a:lnTo>
                  <a:lnTo>
                    <a:pt x="39" y="26"/>
                  </a:lnTo>
                  <a:lnTo>
                    <a:pt x="45" y="12"/>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6" name="Freeform 96"/>
            <p:cNvSpPr>
              <a:spLocks/>
            </p:cNvSpPr>
            <p:nvPr/>
          </p:nvSpPr>
          <p:spPr bwMode="auto">
            <a:xfrm>
              <a:off x="4855" y="1107"/>
              <a:ext cx="13" cy="28"/>
            </a:xfrm>
            <a:custGeom>
              <a:avLst/>
              <a:gdLst>
                <a:gd name="T0" fmla="*/ 29 w 52"/>
                <a:gd name="T1" fmla="*/ 0 h 111"/>
                <a:gd name="T2" fmla="*/ 0 w 52"/>
                <a:gd name="T3" fmla="*/ 111 h 111"/>
                <a:gd name="T4" fmla="*/ 52 w 52"/>
                <a:gd name="T5" fmla="*/ 109 h 111"/>
                <a:gd name="T6" fmla="*/ 29 w 52"/>
                <a:gd name="T7" fmla="*/ 0 h 111"/>
              </a:gdLst>
              <a:ahLst/>
              <a:cxnLst>
                <a:cxn ang="0">
                  <a:pos x="T0" y="T1"/>
                </a:cxn>
                <a:cxn ang="0">
                  <a:pos x="T2" y="T3"/>
                </a:cxn>
                <a:cxn ang="0">
                  <a:pos x="T4" y="T5"/>
                </a:cxn>
                <a:cxn ang="0">
                  <a:pos x="T6" y="T7"/>
                </a:cxn>
              </a:cxnLst>
              <a:rect l="0" t="0" r="r" b="b"/>
              <a:pathLst>
                <a:path w="52" h="111">
                  <a:moveTo>
                    <a:pt x="29" y="0"/>
                  </a:moveTo>
                  <a:lnTo>
                    <a:pt x="0" y="111"/>
                  </a:lnTo>
                  <a:lnTo>
                    <a:pt x="52" y="109"/>
                  </a:lnTo>
                  <a:lnTo>
                    <a:pt x="29" y="0"/>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7" name="Freeform 97"/>
            <p:cNvSpPr>
              <a:spLocks/>
            </p:cNvSpPr>
            <p:nvPr/>
          </p:nvSpPr>
          <p:spPr bwMode="auto">
            <a:xfrm>
              <a:off x="4854" y="1129"/>
              <a:ext cx="15" cy="6"/>
            </a:xfrm>
            <a:custGeom>
              <a:avLst/>
              <a:gdLst>
                <a:gd name="T0" fmla="*/ 52 w 60"/>
                <a:gd name="T1" fmla="*/ 0 h 25"/>
                <a:gd name="T2" fmla="*/ 53 w 60"/>
                <a:gd name="T3" fmla="*/ 3 h 25"/>
                <a:gd name="T4" fmla="*/ 57 w 60"/>
                <a:gd name="T5" fmla="*/ 9 h 25"/>
                <a:gd name="T6" fmla="*/ 60 w 60"/>
                <a:gd name="T7" fmla="*/ 17 h 25"/>
                <a:gd name="T8" fmla="*/ 60 w 60"/>
                <a:gd name="T9" fmla="*/ 25 h 25"/>
                <a:gd name="T10" fmla="*/ 59 w 60"/>
                <a:gd name="T11" fmla="*/ 25 h 25"/>
                <a:gd name="T12" fmla="*/ 55 w 60"/>
                <a:gd name="T13" fmla="*/ 25 h 25"/>
                <a:gd name="T14" fmla="*/ 48 w 60"/>
                <a:gd name="T15" fmla="*/ 23 h 25"/>
                <a:gd name="T16" fmla="*/ 42 w 60"/>
                <a:gd name="T17" fmla="*/ 23 h 25"/>
                <a:gd name="T18" fmla="*/ 34 w 60"/>
                <a:gd name="T19" fmla="*/ 23 h 25"/>
                <a:gd name="T20" fmla="*/ 28 w 60"/>
                <a:gd name="T21" fmla="*/ 23 h 25"/>
                <a:gd name="T22" fmla="*/ 21 w 60"/>
                <a:gd name="T23" fmla="*/ 23 h 25"/>
                <a:gd name="T24" fmla="*/ 16 w 60"/>
                <a:gd name="T25" fmla="*/ 25 h 25"/>
                <a:gd name="T26" fmla="*/ 0 w 60"/>
                <a:gd name="T27" fmla="*/ 18 h 25"/>
                <a:gd name="T28" fmla="*/ 1 w 60"/>
                <a:gd name="T29" fmla="*/ 17 h 25"/>
                <a:gd name="T30" fmla="*/ 4 w 60"/>
                <a:gd name="T31" fmla="*/ 16 h 25"/>
                <a:gd name="T32" fmla="*/ 9 w 60"/>
                <a:gd name="T33" fmla="*/ 13 h 25"/>
                <a:gd name="T34" fmla="*/ 14 w 60"/>
                <a:gd name="T35" fmla="*/ 9 h 25"/>
                <a:gd name="T36" fmla="*/ 21 w 60"/>
                <a:gd name="T37" fmla="*/ 8 h 25"/>
                <a:gd name="T38" fmla="*/ 29 w 60"/>
                <a:gd name="T39" fmla="*/ 7 h 25"/>
                <a:gd name="T40" fmla="*/ 37 w 60"/>
                <a:gd name="T41" fmla="*/ 7 h 25"/>
                <a:gd name="T42" fmla="*/ 46 w 60"/>
                <a:gd name="T43" fmla="*/ 9 h 25"/>
                <a:gd name="T44" fmla="*/ 52 w 60"/>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25">
                  <a:moveTo>
                    <a:pt x="52" y="0"/>
                  </a:moveTo>
                  <a:lnTo>
                    <a:pt x="53" y="3"/>
                  </a:lnTo>
                  <a:lnTo>
                    <a:pt x="57" y="9"/>
                  </a:lnTo>
                  <a:lnTo>
                    <a:pt x="60" y="17"/>
                  </a:lnTo>
                  <a:lnTo>
                    <a:pt x="60" y="25"/>
                  </a:lnTo>
                  <a:lnTo>
                    <a:pt x="59" y="25"/>
                  </a:lnTo>
                  <a:lnTo>
                    <a:pt x="55" y="25"/>
                  </a:lnTo>
                  <a:lnTo>
                    <a:pt x="48" y="23"/>
                  </a:lnTo>
                  <a:lnTo>
                    <a:pt x="42" y="23"/>
                  </a:lnTo>
                  <a:lnTo>
                    <a:pt x="34" y="23"/>
                  </a:lnTo>
                  <a:lnTo>
                    <a:pt x="28" y="23"/>
                  </a:lnTo>
                  <a:lnTo>
                    <a:pt x="21" y="23"/>
                  </a:lnTo>
                  <a:lnTo>
                    <a:pt x="16" y="25"/>
                  </a:lnTo>
                  <a:lnTo>
                    <a:pt x="0" y="18"/>
                  </a:lnTo>
                  <a:lnTo>
                    <a:pt x="1" y="17"/>
                  </a:lnTo>
                  <a:lnTo>
                    <a:pt x="4" y="16"/>
                  </a:lnTo>
                  <a:lnTo>
                    <a:pt x="9" y="13"/>
                  </a:lnTo>
                  <a:lnTo>
                    <a:pt x="14" y="9"/>
                  </a:lnTo>
                  <a:lnTo>
                    <a:pt x="21" y="8"/>
                  </a:lnTo>
                  <a:lnTo>
                    <a:pt x="29" y="7"/>
                  </a:lnTo>
                  <a:lnTo>
                    <a:pt x="37" y="7"/>
                  </a:lnTo>
                  <a:lnTo>
                    <a:pt x="46" y="9"/>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8" name="Freeform 98"/>
            <p:cNvSpPr>
              <a:spLocks/>
            </p:cNvSpPr>
            <p:nvPr/>
          </p:nvSpPr>
          <p:spPr bwMode="auto">
            <a:xfrm>
              <a:off x="4868" y="1104"/>
              <a:ext cx="19" cy="3"/>
            </a:xfrm>
            <a:custGeom>
              <a:avLst/>
              <a:gdLst>
                <a:gd name="T0" fmla="*/ 0 w 74"/>
                <a:gd name="T1" fmla="*/ 0 h 12"/>
                <a:gd name="T2" fmla="*/ 74 w 74"/>
                <a:gd name="T3" fmla="*/ 7 h 12"/>
                <a:gd name="T4" fmla="*/ 3 w 74"/>
                <a:gd name="T5" fmla="*/ 12 h 12"/>
                <a:gd name="T6" fmla="*/ 0 w 74"/>
                <a:gd name="T7" fmla="*/ 0 h 12"/>
              </a:gdLst>
              <a:ahLst/>
              <a:cxnLst>
                <a:cxn ang="0">
                  <a:pos x="T0" y="T1"/>
                </a:cxn>
                <a:cxn ang="0">
                  <a:pos x="T2" y="T3"/>
                </a:cxn>
                <a:cxn ang="0">
                  <a:pos x="T4" y="T5"/>
                </a:cxn>
                <a:cxn ang="0">
                  <a:pos x="T6" y="T7"/>
                </a:cxn>
              </a:cxnLst>
              <a:rect l="0" t="0" r="r" b="b"/>
              <a:pathLst>
                <a:path w="74" h="12">
                  <a:moveTo>
                    <a:pt x="0" y="0"/>
                  </a:moveTo>
                  <a:lnTo>
                    <a:pt x="74" y="7"/>
                  </a:lnTo>
                  <a:lnTo>
                    <a:pt x="3"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39" name="Freeform 99"/>
            <p:cNvSpPr>
              <a:spLocks/>
            </p:cNvSpPr>
            <p:nvPr/>
          </p:nvSpPr>
          <p:spPr bwMode="auto">
            <a:xfrm>
              <a:off x="4842" y="1106"/>
              <a:ext cx="10" cy="3"/>
            </a:xfrm>
            <a:custGeom>
              <a:avLst/>
              <a:gdLst>
                <a:gd name="T0" fmla="*/ 0 w 40"/>
                <a:gd name="T1" fmla="*/ 6 h 11"/>
                <a:gd name="T2" fmla="*/ 33 w 40"/>
                <a:gd name="T3" fmla="*/ 0 h 11"/>
                <a:gd name="T4" fmla="*/ 40 w 40"/>
                <a:gd name="T5" fmla="*/ 11 h 11"/>
                <a:gd name="T6" fmla="*/ 0 w 40"/>
                <a:gd name="T7" fmla="*/ 6 h 11"/>
              </a:gdLst>
              <a:ahLst/>
              <a:cxnLst>
                <a:cxn ang="0">
                  <a:pos x="T0" y="T1"/>
                </a:cxn>
                <a:cxn ang="0">
                  <a:pos x="T2" y="T3"/>
                </a:cxn>
                <a:cxn ang="0">
                  <a:pos x="T4" y="T5"/>
                </a:cxn>
                <a:cxn ang="0">
                  <a:pos x="T6" y="T7"/>
                </a:cxn>
              </a:cxnLst>
              <a:rect l="0" t="0" r="r" b="b"/>
              <a:pathLst>
                <a:path w="40" h="11">
                  <a:moveTo>
                    <a:pt x="0" y="6"/>
                  </a:moveTo>
                  <a:lnTo>
                    <a:pt x="33" y="0"/>
                  </a:lnTo>
                  <a:lnTo>
                    <a:pt x="40"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0" name="Freeform 100"/>
            <p:cNvSpPr>
              <a:spLocks/>
            </p:cNvSpPr>
            <p:nvPr/>
          </p:nvSpPr>
          <p:spPr bwMode="auto">
            <a:xfrm>
              <a:off x="4861" y="1147"/>
              <a:ext cx="48" cy="30"/>
            </a:xfrm>
            <a:custGeom>
              <a:avLst/>
              <a:gdLst>
                <a:gd name="T0" fmla="*/ 0 w 193"/>
                <a:gd name="T1" fmla="*/ 100 h 121"/>
                <a:gd name="T2" fmla="*/ 74 w 193"/>
                <a:gd name="T3" fmla="*/ 96 h 121"/>
                <a:gd name="T4" fmla="*/ 101 w 193"/>
                <a:gd name="T5" fmla="*/ 82 h 121"/>
                <a:gd name="T6" fmla="*/ 162 w 193"/>
                <a:gd name="T7" fmla="*/ 51 h 121"/>
                <a:gd name="T8" fmla="*/ 193 w 193"/>
                <a:gd name="T9" fmla="*/ 0 h 121"/>
                <a:gd name="T10" fmla="*/ 189 w 193"/>
                <a:gd name="T11" fmla="*/ 81 h 121"/>
                <a:gd name="T12" fmla="*/ 185 w 193"/>
                <a:gd name="T13" fmla="*/ 83 h 121"/>
                <a:gd name="T14" fmla="*/ 175 w 193"/>
                <a:gd name="T15" fmla="*/ 91 h 121"/>
                <a:gd name="T16" fmla="*/ 157 w 193"/>
                <a:gd name="T17" fmla="*/ 101 h 121"/>
                <a:gd name="T18" fmla="*/ 134 w 193"/>
                <a:gd name="T19" fmla="*/ 112 h 121"/>
                <a:gd name="T20" fmla="*/ 106 w 193"/>
                <a:gd name="T21" fmla="*/ 118 h 121"/>
                <a:gd name="T22" fmla="*/ 74 w 193"/>
                <a:gd name="T23" fmla="*/ 121 h 121"/>
                <a:gd name="T24" fmla="*/ 38 w 193"/>
                <a:gd name="T25" fmla="*/ 115 h 121"/>
                <a:gd name="T26" fmla="*/ 0 w 193"/>
                <a:gd name="T27"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121">
                  <a:moveTo>
                    <a:pt x="0" y="100"/>
                  </a:moveTo>
                  <a:lnTo>
                    <a:pt x="74" y="96"/>
                  </a:lnTo>
                  <a:lnTo>
                    <a:pt x="101" y="82"/>
                  </a:lnTo>
                  <a:lnTo>
                    <a:pt x="162" y="51"/>
                  </a:lnTo>
                  <a:lnTo>
                    <a:pt x="193" y="0"/>
                  </a:lnTo>
                  <a:lnTo>
                    <a:pt x="189" y="81"/>
                  </a:lnTo>
                  <a:lnTo>
                    <a:pt x="185" y="83"/>
                  </a:lnTo>
                  <a:lnTo>
                    <a:pt x="175" y="91"/>
                  </a:lnTo>
                  <a:lnTo>
                    <a:pt x="157" y="101"/>
                  </a:lnTo>
                  <a:lnTo>
                    <a:pt x="134" y="112"/>
                  </a:lnTo>
                  <a:lnTo>
                    <a:pt x="106" y="118"/>
                  </a:lnTo>
                  <a:lnTo>
                    <a:pt x="74" y="121"/>
                  </a:lnTo>
                  <a:lnTo>
                    <a:pt x="38" y="115"/>
                  </a:lnTo>
                  <a:lnTo>
                    <a:pt x="0" y="100"/>
                  </a:lnTo>
                  <a:close/>
                </a:path>
              </a:pathLst>
            </a:custGeom>
            <a:solidFill>
              <a:srgbClr val="ED8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1" name="Freeform 101"/>
            <p:cNvSpPr>
              <a:spLocks/>
            </p:cNvSpPr>
            <p:nvPr/>
          </p:nvSpPr>
          <p:spPr bwMode="auto">
            <a:xfrm>
              <a:off x="4854" y="1185"/>
              <a:ext cx="43" cy="67"/>
            </a:xfrm>
            <a:custGeom>
              <a:avLst/>
              <a:gdLst>
                <a:gd name="T0" fmla="*/ 17 w 174"/>
                <a:gd name="T1" fmla="*/ 0 h 265"/>
                <a:gd name="T2" fmla="*/ 0 w 174"/>
                <a:gd name="T3" fmla="*/ 132 h 265"/>
                <a:gd name="T4" fmla="*/ 9 w 174"/>
                <a:gd name="T5" fmla="*/ 265 h 265"/>
                <a:gd name="T6" fmla="*/ 174 w 174"/>
                <a:gd name="T7" fmla="*/ 3 h 265"/>
                <a:gd name="T8" fmla="*/ 170 w 174"/>
                <a:gd name="T9" fmla="*/ 3 h 265"/>
                <a:gd name="T10" fmla="*/ 160 w 174"/>
                <a:gd name="T11" fmla="*/ 6 h 265"/>
                <a:gd name="T12" fmla="*/ 143 w 174"/>
                <a:gd name="T13" fmla="*/ 7 h 265"/>
                <a:gd name="T14" fmla="*/ 123 w 174"/>
                <a:gd name="T15" fmla="*/ 8 h 265"/>
                <a:gd name="T16" fmla="*/ 99 w 174"/>
                <a:gd name="T17" fmla="*/ 10 h 265"/>
                <a:gd name="T18" fmla="*/ 72 w 174"/>
                <a:gd name="T19" fmla="*/ 8 h 265"/>
                <a:gd name="T20" fmla="*/ 44 w 174"/>
                <a:gd name="T21" fmla="*/ 5 h 265"/>
                <a:gd name="T22" fmla="*/ 17 w 174"/>
                <a:gd name="T2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265">
                  <a:moveTo>
                    <a:pt x="17" y="0"/>
                  </a:moveTo>
                  <a:lnTo>
                    <a:pt x="0" y="132"/>
                  </a:lnTo>
                  <a:lnTo>
                    <a:pt x="9" y="265"/>
                  </a:lnTo>
                  <a:lnTo>
                    <a:pt x="174" y="3"/>
                  </a:lnTo>
                  <a:lnTo>
                    <a:pt x="170" y="3"/>
                  </a:lnTo>
                  <a:lnTo>
                    <a:pt x="160" y="6"/>
                  </a:lnTo>
                  <a:lnTo>
                    <a:pt x="143" y="7"/>
                  </a:lnTo>
                  <a:lnTo>
                    <a:pt x="123" y="8"/>
                  </a:lnTo>
                  <a:lnTo>
                    <a:pt x="99" y="10"/>
                  </a:lnTo>
                  <a:lnTo>
                    <a:pt x="72" y="8"/>
                  </a:lnTo>
                  <a:lnTo>
                    <a:pt x="44" y="5"/>
                  </a:lnTo>
                  <a:lnTo>
                    <a:pt x="17" y="0"/>
                  </a:lnTo>
                  <a:close/>
                </a:path>
              </a:pathLst>
            </a:custGeom>
            <a:solidFill>
              <a:srgbClr val="7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2" name="Freeform 102"/>
            <p:cNvSpPr>
              <a:spLocks/>
            </p:cNvSpPr>
            <p:nvPr/>
          </p:nvSpPr>
          <p:spPr bwMode="auto">
            <a:xfrm>
              <a:off x="4849" y="1178"/>
              <a:ext cx="48" cy="76"/>
            </a:xfrm>
            <a:custGeom>
              <a:avLst/>
              <a:gdLst>
                <a:gd name="T0" fmla="*/ 105 w 193"/>
                <a:gd name="T1" fmla="*/ 78 h 303"/>
                <a:gd name="T2" fmla="*/ 43 w 193"/>
                <a:gd name="T3" fmla="*/ 219 h 303"/>
                <a:gd name="T4" fmla="*/ 36 w 193"/>
                <a:gd name="T5" fmla="*/ 30 h 303"/>
                <a:gd name="T6" fmla="*/ 8 w 193"/>
                <a:gd name="T7" fmla="*/ 0 h 303"/>
                <a:gd name="T8" fmla="*/ 0 w 193"/>
                <a:gd name="T9" fmla="*/ 155 h 303"/>
                <a:gd name="T10" fmla="*/ 19 w 193"/>
                <a:gd name="T11" fmla="*/ 303 h 303"/>
                <a:gd name="T12" fmla="*/ 193 w 193"/>
                <a:gd name="T13" fmla="*/ 33 h 303"/>
                <a:gd name="T14" fmla="*/ 93 w 193"/>
                <a:gd name="T15" fmla="*/ 159 h 303"/>
                <a:gd name="T16" fmla="*/ 105 w 193"/>
                <a:gd name="T17" fmla="*/ 7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03">
                  <a:moveTo>
                    <a:pt x="105" y="78"/>
                  </a:moveTo>
                  <a:lnTo>
                    <a:pt x="43" y="219"/>
                  </a:lnTo>
                  <a:lnTo>
                    <a:pt x="36" y="30"/>
                  </a:lnTo>
                  <a:lnTo>
                    <a:pt x="8" y="0"/>
                  </a:lnTo>
                  <a:lnTo>
                    <a:pt x="0" y="155"/>
                  </a:lnTo>
                  <a:lnTo>
                    <a:pt x="19" y="303"/>
                  </a:lnTo>
                  <a:lnTo>
                    <a:pt x="193" y="33"/>
                  </a:lnTo>
                  <a:lnTo>
                    <a:pt x="93" y="159"/>
                  </a:lnTo>
                  <a:lnTo>
                    <a:pt x="105" y="78"/>
                  </a:lnTo>
                  <a:close/>
                </a:path>
              </a:pathLst>
            </a:custGeom>
            <a:solidFill>
              <a:srgbClr val="338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3" name="Freeform 103"/>
            <p:cNvSpPr>
              <a:spLocks/>
            </p:cNvSpPr>
            <p:nvPr/>
          </p:nvSpPr>
          <p:spPr bwMode="auto">
            <a:xfrm>
              <a:off x="4935" y="1201"/>
              <a:ext cx="32" cy="92"/>
            </a:xfrm>
            <a:custGeom>
              <a:avLst/>
              <a:gdLst>
                <a:gd name="T0" fmla="*/ 5 w 125"/>
                <a:gd name="T1" fmla="*/ 367 h 367"/>
                <a:gd name="T2" fmla="*/ 4 w 125"/>
                <a:gd name="T3" fmla="*/ 358 h 367"/>
                <a:gd name="T4" fmla="*/ 1 w 125"/>
                <a:gd name="T5" fmla="*/ 335 h 367"/>
                <a:gd name="T6" fmla="*/ 0 w 125"/>
                <a:gd name="T7" fmla="*/ 298 h 367"/>
                <a:gd name="T8" fmla="*/ 4 w 125"/>
                <a:gd name="T9" fmla="*/ 251 h 367"/>
                <a:gd name="T10" fmla="*/ 15 w 125"/>
                <a:gd name="T11" fmla="*/ 195 h 367"/>
                <a:gd name="T12" fmla="*/ 38 w 125"/>
                <a:gd name="T13" fmla="*/ 132 h 367"/>
                <a:gd name="T14" fmla="*/ 73 w 125"/>
                <a:gd name="T15" fmla="*/ 67 h 367"/>
                <a:gd name="T16" fmla="*/ 125 w 125"/>
                <a:gd name="T17" fmla="*/ 0 h 367"/>
                <a:gd name="T18" fmla="*/ 121 w 125"/>
                <a:gd name="T19" fmla="*/ 9 h 367"/>
                <a:gd name="T20" fmla="*/ 111 w 125"/>
                <a:gd name="T21" fmla="*/ 32 h 367"/>
                <a:gd name="T22" fmla="*/ 97 w 125"/>
                <a:gd name="T23" fmla="*/ 66 h 367"/>
                <a:gd name="T24" fmla="*/ 82 w 125"/>
                <a:gd name="T25" fmla="*/ 107 h 367"/>
                <a:gd name="T26" fmla="*/ 67 w 125"/>
                <a:gd name="T27" fmla="*/ 150 h 367"/>
                <a:gd name="T28" fmla="*/ 59 w 125"/>
                <a:gd name="T29" fmla="*/ 191 h 367"/>
                <a:gd name="T30" fmla="*/ 55 w 125"/>
                <a:gd name="T31" fmla="*/ 228 h 367"/>
                <a:gd name="T32" fmla="*/ 60 w 125"/>
                <a:gd name="T33" fmla="*/ 255 h 367"/>
                <a:gd name="T34" fmla="*/ 5 w 125"/>
                <a:gd name="T3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367">
                  <a:moveTo>
                    <a:pt x="5" y="367"/>
                  </a:moveTo>
                  <a:lnTo>
                    <a:pt x="4" y="358"/>
                  </a:lnTo>
                  <a:lnTo>
                    <a:pt x="1" y="335"/>
                  </a:lnTo>
                  <a:lnTo>
                    <a:pt x="0" y="298"/>
                  </a:lnTo>
                  <a:lnTo>
                    <a:pt x="4" y="251"/>
                  </a:lnTo>
                  <a:lnTo>
                    <a:pt x="15" y="195"/>
                  </a:lnTo>
                  <a:lnTo>
                    <a:pt x="38" y="132"/>
                  </a:lnTo>
                  <a:lnTo>
                    <a:pt x="73" y="67"/>
                  </a:lnTo>
                  <a:lnTo>
                    <a:pt x="125" y="0"/>
                  </a:lnTo>
                  <a:lnTo>
                    <a:pt x="121" y="9"/>
                  </a:lnTo>
                  <a:lnTo>
                    <a:pt x="111" y="32"/>
                  </a:lnTo>
                  <a:lnTo>
                    <a:pt x="97" y="66"/>
                  </a:lnTo>
                  <a:lnTo>
                    <a:pt x="82" y="107"/>
                  </a:lnTo>
                  <a:lnTo>
                    <a:pt x="67" y="150"/>
                  </a:lnTo>
                  <a:lnTo>
                    <a:pt x="59" y="191"/>
                  </a:lnTo>
                  <a:lnTo>
                    <a:pt x="55" y="228"/>
                  </a:lnTo>
                  <a:lnTo>
                    <a:pt x="60" y="255"/>
                  </a:lnTo>
                  <a:lnTo>
                    <a:pt x="5"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4" name="Freeform 104"/>
            <p:cNvSpPr>
              <a:spLocks/>
            </p:cNvSpPr>
            <p:nvPr/>
          </p:nvSpPr>
          <p:spPr bwMode="auto">
            <a:xfrm>
              <a:off x="4799" y="1411"/>
              <a:ext cx="16" cy="113"/>
            </a:xfrm>
            <a:custGeom>
              <a:avLst/>
              <a:gdLst>
                <a:gd name="T0" fmla="*/ 31 w 64"/>
                <a:gd name="T1" fmla="*/ 0 h 453"/>
                <a:gd name="T2" fmla="*/ 64 w 64"/>
                <a:gd name="T3" fmla="*/ 453 h 453"/>
                <a:gd name="T4" fmla="*/ 0 w 64"/>
                <a:gd name="T5" fmla="*/ 431 h 453"/>
                <a:gd name="T6" fmla="*/ 31 w 64"/>
                <a:gd name="T7" fmla="*/ 0 h 453"/>
              </a:gdLst>
              <a:ahLst/>
              <a:cxnLst>
                <a:cxn ang="0">
                  <a:pos x="T0" y="T1"/>
                </a:cxn>
                <a:cxn ang="0">
                  <a:pos x="T2" y="T3"/>
                </a:cxn>
                <a:cxn ang="0">
                  <a:pos x="T4" y="T5"/>
                </a:cxn>
                <a:cxn ang="0">
                  <a:pos x="T6" y="T7"/>
                </a:cxn>
              </a:cxnLst>
              <a:rect l="0" t="0" r="r" b="b"/>
              <a:pathLst>
                <a:path w="64" h="453">
                  <a:moveTo>
                    <a:pt x="31" y="0"/>
                  </a:moveTo>
                  <a:lnTo>
                    <a:pt x="64" y="453"/>
                  </a:lnTo>
                  <a:lnTo>
                    <a:pt x="0" y="43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5" name="Freeform 105"/>
            <p:cNvSpPr>
              <a:spLocks/>
            </p:cNvSpPr>
            <p:nvPr/>
          </p:nvSpPr>
          <p:spPr bwMode="auto">
            <a:xfrm>
              <a:off x="4828" y="1107"/>
              <a:ext cx="21" cy="19"/>
            </a:xfrm>
            <a:custGeom>
              <a:avLst/>
              <a:gdLst>
                <a:gd name="T0" fmla="*/ 87 w 87"/>
                <a:gd name="T1" fmla="*/ 44 h 76"/>
                <a:gd name="T2" fmla="*/ 85 w 87"/>
                <a:gd name="T3" fmla="*/ 36 h 76"/>
                <a:gd name="T4" fmla="*/ 83 w 87"/>
                <a:gd name="T5" fmla="*/ 28 h 76"/>
                <a:gd name="T6" fmla="*/ 78 w 87"/>
                <a:gd name="T7" fmla="*/ 21 h 76"/>
                <a:gd name="T8" fmla="*/ 71 w 87"/>
                <a:gd name="T9" fmla="*/ 14 h 76"/>
                <a:gd name="T10" fmla="*/ 64 w 87"/>
                <a:gd name="T11" fmla="*/ 9 h 76"/>
                <a:gd name="T12" fmla="*/ 55 w 87"/>
                <a:gd name="T13" fmla="*/ 5 h 76"/>
                <a:gd name="T14" fmla="*/ 44 w 87"/>
                <a:gd name="T15" fmla="*/ 1 h 76"/>
                <a:gd name="T16" fmla="*/ 33 w 87"/>
                <a:gd name="T17" fmla="*/ 0 h 76"/>
                <a:gd name="T18" fmla="*/ 24 w 87"/>
                <a:gd name="T19" fmla="*/ 0 h 76"/>
                <a:gd name="T20" fmla="*/ 15 w 87"/>
                <a:gd name="T21" fmla="*/ 3 h 76"/>
                <a:gd name="T22" fmla="*/ 7 w 87"/>
                <a:gd name="T23" fmla="*/ 5 h 76"/>
                <a:gd name="T24" fmla="*/ 0 w 87"/>
                <a:gd name="T25" fmla="*/ 9 h 76"/>
                <a:gd name="T26" fmla="*/ 3 w 87"/>
                <a:gd name="T27" fmla="*/ 13 h 76"/>
                <a:gd name="T28" fmla="*/ 10 w 87"/>
                <a:gd name="T29" fmla="*/ 10 h 76"/>
                <a:gd name="T30" fmla="*/ 17 w 87"/>
                <a:gd name="T31" fmla="*/ 8 h 76"/>
                <a:gd name="T32" fmla="*/ 25 w 87"/>
                <a:gd name="T33" fmla="*/ 7 h 76"/>
                <a:gd name="T34" fmla="*/ 33 w 87"/>
                <a:gd name="T35" fmla="*/ 7 h 76"/>
                <a:gd name="T36" fmla="*/ 42 w 87"/>
                <a:gd name="T37" fmla="*/ 8 h 76"/>
                <a:gd name="T38" fmla="*/ 51 w 87"/>
                <a:gd name="T39" fmla="*/ 10 h 76"/>
                <a:gd name="T40" fmla="*/ 58 w 87"/>
                <a:gd name="T41" fmla="*/ 14 h 76"/>
                <a:gd name="T42" fmla="*/ 65 w 87"/>
                <a:gd name="T43" fmla="*/ 19 h 76"/>
                <a:gd name="T44" fmla="*/ 70 w 87"/>
                <a:gd name="T45" fmla="*/ 25 h 76"/>
                <a:gd name="T46" fmla="*/ 74 w 87"/>
                <a:gd name="T47" fmla="*/ 30 h 76"/>
                <a:gd name="T48" fmla="*/ 76 w 87"/>
                <a:gd name="T49" fmla="*/ 37 h 76"/>
                <a:gd name="T50" fmla="*/ 78 w 87"/>
                <a:gd name="T51" fmla="*/ 44 h 76"/>
                <a:gd name="T52" fmla="*/ 76 w 87"/>
                <a:gd name="T53" fmla="*/ 53 h 76"/>
                <a:gd name="T54" fmla="*/ 71 w 87"/>
                <a:gd name="T55" fmla="*/ 60 h 76"/>
                <a:gd name="T56" fmla="*/ 64 w 87"/>
                <a:gd name="T57" fmla="*/ 67 h 76"/>
                <a:gd name="T58" fmla="*/ 55 w 87"/>
                <a:gd name="T59" fmla="*/ 72 h 76"/>
                <a:gd name="T60" fmla="*/ 58 w 87"/>
                <a:gd name="T61" fmla="*/ 76 h 76"/>
                <a:gd name="T62" fmla="*/ 70 w 87"/>
                <a:gd name="T63" fmla="*/ 71 h 76"/>
                <a:gd name="T64" fmla="*/ 79 w 87"/>
                <a:gd name="T65" fmla="*/ 63 h 76"/>
                <a:gd name="T66" fmla="*/ 84 w 87"/>
                <a:gd name="T67" fmla="*/ 54 h 76"/>
                <a:gd name="T68" fmla="*/ 87 w 87"/>
                <a:gd name="T6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76">
                  <a:moveTo>
                    <a:pt x="87" y="44"/>
                  </a:moveTo>
                  <a:lnTo>
                    <a:pt x="85" y="36"/>
                  </a:lnTo>
                  <a:lnTo>
                    <a:pt x="83" y="28"/>
                  </a:lnTo>
                  <a:lnTo>
                    <a:pt x="78" y="21"/>
                  </a:lnTo>
                  <a:lnTo>
                    <a:pt x="71" y="14"/>
                  </a:lnTo>
                  <a:lnTo>
                    <a:pt x="64" y="9"/>
                  </a:lnTo>
                  <a:lnTo>
                    <a:pt x="55" y="5"/>
                  </a:lnTo>
                  <a:lnTo>
                    <a:pt x="44" y="1"/>
                  </a:lnTo>
                  <a:lnTo>
                    <a:pt x="33" y="0"/>
                  </a:lnTo>
                  <a:lnTo>
                    <a:pt x="24" y="0"/>
                  </a:lnTo>
                  <a:lnTo>
                    <a:pt x="15" y="3"/>
                  </a:lnTo>
                  <a:lnTo>
                    <a:pt x="7" y="5"/>
                  </a:lnTo>
                  <a:lnTo>
                    <a:pt x="0" y="9"/>
                  </a:lnTo>
                  <a:lnTo>
                    <a:pt x="3" y="13"/>
                  </a:lnTo>
                  <a:lnTo>
                    <a:pt x="10" y="10"/>
                  </a:lnTo>
                  <a:lnTo>
                    <a:pt x="17" y="8"/>
                  </a:lnTo>
                  <a:lnTo>
                    <a:pt x="25" y="7"/>
                  </a:lnTo>
                  <a:lnTo>
                    <a:pt x="33" y="7"/>
                  </a:lnTo>
                  <a:lnTo>
                    <a:pt x="42" y="8"/>
                  </a:lnTo>
                  <a:lnTo>
                    <a:pt x="51" y="10"/>
                  </a:lnTo>
                  <a:lnTo>
                    <a:pt x="58" y="14"/>
                  </a:lnTo>
                  <a:lnTo>
                    <a:pt x="65" y="19"/>
                  </a:lnTo>
                  <a:lnTo>
                    <a:pt x="70" y="25"/>
                  </a:lnTo>
                  <a:lnTo>
                    <a:pt x="74" y="30"/>
                  </a:lnTo>
                  <a:lnTo>
                    <a:pt x="76" y="37"/>
                  </a:lnTo>
                  <a:lnTo>
                    <a:pt x="78" y="44"/>
                  </a:lnTo>
                  <a:lnTo>
                    <a:pt x="76" y="53"/>
                  </a:lnTo>
                  <a:lnTo>
                    <a:pt x="71" y="60"/>
                  </a:lnTo>
                  <a:lnTo>
                    <a:pt x="64" y="67"/>
                  </a:lnTo>
                  <a:lnTo>
                    <a:pt x="55" y="72"/>
                  </a:lnTo>
                  <a:lnTo>
                    <a:pt x="58" y="76"/>
                  </a:lnTo>
                  <a:lnTo>
                    <a:pt x="70" y="71"/>
                  </a:lnTo>
                  <a:lnTo>
                    <a:pt x="79" y="63"/>
                  </a:lnTo>
                  <a:lnTo>
                    <a:pt x="84" y="54"/>
                  </a:lnTo>
                  <a:lnTo>
                    <a:pt x="8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6" name="Freeform 106"/>
            <p:cNvSpPr>
              <a:spLocks/>
            </p:cNvSpPr>
            <p:nvPr/>
          </p:nvSpPr>
          <p:spPr bwMode="auto">
            <a:xfrm>
              <a:off x="4823" y="1109"/>
              <a:ext cx="19" cy="18"/>
            </a:xfrm>
            <a:custGeom>
              <a:avLst/>
              <a:gdLst>
                <a:gd name="T0" fmla="*/ 54 w 79"/>
                <a:gd name="T1" fmla="*/ 64 h 70"/>
                <a:gd name="T2" fmla="*/ 45 w 79"/>
                <a:gd name="T3" fmla="*/ 63 h 70"/>
                <a:gd name="T4" fmla="*/ 36 w 79"/>
                <a:gd name="T5" fmla="*/ 62 h 70"/>
                <a:gd name="T6" fmla="*/ 28 w 79"/>
                <a:gd name="T7" fmla="*/ 58 h 70"/>
                <a:gd name="T8" fmla="*/ 22 w 79"/>
                <a:gd name="T9" fmla="*/ 53 h 70"/>
                <a:gd name="T10" fmla="*/ 17 w 79"/>
                <a:gd name="T11" fmla="*/ 47 h 70"/>
                <a:gd name="T12" fmla="*/ 13 w 79"/>
                <a:gd name="T13" fmla="*/ 41 h 70"/>
                <a:gd name="T14" fmla="*/ 10 w 79"/>
                <a:gd name="T15" fmla="*/ 35 h 70"/>
                <a:gd name="T16" fmla="*/ 9 w 79"/>
                <a:gd name="T17" fmla="*/ 28 h 70"/>
                <a:gd name="T18" fmla="*/ 10 w 79"/>
                <a:gd name="T19" fmla="*/ 22 h 70"/>
                <a:gd name="T20" fmla="*/ 13 w 79"/>
                <a:gd name="T21" fmla="*/ 14 h 70"/>
                <a:gd name="T22" fmla="*/ 18 w 79"/>
                <a:gd name="T23" fmla="*/ 9 h 70"/>
                <a:gd name="T24" fmla="*/ 24 w 79"/>
                <a:gd name="T25" fmla="*/ 4 h 70"/>
                <a:gd name="T26" fmla="*/ 21 w 79"/>
                <a:gd name="T27" fmla="*/ 0 h 70"/>
                <a:gd name="T28" fmla="*/ 13 w 79"/>
                <a:gd name="T29" fmla="*/ 5 h 70"/>
                <a:gd name="T30" fmla="*/ 6 w 79"/>
                <a:gd name="T31" fmla="*/ 12 h 70"/>
                <a:gd name="T32" fmla="*/ 3 w 79"/>
                <a:gd name="T33" fmla="*/ 18 h 70"/>
                <a:gd name="T34" fmla="*/ 0 w 79"/>
                <a:gd name="T35" fmla="*/ 27 h 70"/>
                <a:gd name="T36" fmla="*/ 1 w 79"/>
                <a:gd name="T37" fmla="*/ 36 h 70"/>
                <a:gd name="T38" fmla="*/ 4 w 79"/>
                <a:gd name="T39" fmla="*/ 44 h 70"/>
                <a:gd name="T40" fmla="*/ 9 w 79"/>
                <a:gd name="T41" fmla="*/ 50 h 70"/>
                <a:gd name="T42" fmla="*/ 15 w 79"/>
                <a:gd name="T43" fmla="*/ 56 h 70"/>
                <a:gd name="T44" fmla="*/ 23 w 79"/>
                <a:gd name="T45" fmla="*/ 63 h 70"/>
                <a:gd name="T46" fmla="*/ 32 w 79"/>
                <a:gd name="T47" fmla="*/ 67 h 70"/>
                <a:gd name="T48" fmla="*/ 42 w 79"/>
                <a:gd name="T49" fmla="*/ 69 h 70"/>
                <a:gd name="T50" fmla="*/ 54 w 79"/>
                <a:gd name="T51" fmla="*/ 70 h 70"/>
                <a:gd name="T52" fmla="*/ 60 w 79"/>
                <a:gd name="T53" fmla="*/ 70 h 70"/>
                <a:gd name="T54" fmla="*/ 67 w 79"/>
                <a:gd name="T55" fmla="*/ 70 h 70"/>
                <a:gd name="T56" fmla="*/ 73 w 79"/>
                <a:gd name="T57" fmla="*/ 68 h 70"/>
                <a:gd name="T58" fmla="*/ 79 w 79"/>
                <a:gd name="T59" fmla="*/ 67 h 70"/>
                <a:gd name="T60" fmla="*/ 76 w 79"/>
                <a:gd name="T61" fmla="*/ 63 h 70"/>
                <a:gd name="T62" fmla="*/ 70 w 79"/>
                <a:gd name="T63" fmla="*/ 64 h 70"/>
                <a:gd name="T64" fmla="*/ 65 w 79"/>
                <a:gd name="T65" fmla="*/ 64 h 70"/>
                <a:gd name="T66" fmla="*/ 59 w 79"/>
                <a:gd name="T67" fmla="*/ 64 h 70"/>
                <a:gd name="T68" fmla="*/ 54 w 79"/>
                <a:gd name="T6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0">
                  <a:moveTo>
                    <a:pt x="54" y="64"/>
                  </a:moveTo>
                  <a:lnTo>
                    <a:pt x="45" y="63"/>
                  </a:lnTo>
                  <a:lnTo>
                    <a:pt x="36" y="62"/>
                  </a:lnTo>
                  <a:lnTo>
                    <a:pt x="28" y="58"/>
                  </a:lnTo>
                  <a:lnTo>
                    <a:pt x="22" y="53"/>
                  </a:lnTo>
                  <a:lnTo>
                    <a:pt x="17" y="47"/>
                  </a:lnTo>
                  <a:lnTo>
                    <a:pt x="13" y="41"/>
                  </a:lnTo>
                  <a:lnTo>
                    <a:pt x="10" y="35"/>
                  </a:lnTo>
                  <a:lnTo>
                    <a:pt x="9" y="28"/>
                  </a:lnTo>
                  <a:lnTo>
                    <a:pt x="10" y="22"/>
                  </a:lnTo>
                  <a:lnTo>
                    <a:pt x="13" y="14"/>
                  </a:lnTo>
                  <a:lnTo>
                    <a:pt x="18" y="9"/>
                  </a:lnTo>
                  <a:lnTo>
                    <a:pt x="24" y="4"/>
                  </a:lnTo>
                  <a:lnTo>
                    <a:pt x="21" y="0"/>
                  </a:lnTo>
                  <a:lnTo>
                    <a:pt x="13" y="5"/>
                  </a:lnTo>
                  <a:lnTo>
                    <a:pt x="6" y="12"/>
                  </a:lnTo>
                  <a:lnTo>
                    <a:pt x="3" y="18"/>
                  </a:lnTo>
                  <a:lnTo>
                    <a:pt x="0" y="27"/>
                  </a:lnTo>
                  <a:lnTo>
                    <a:pt x="1" y="36"/>
                  </a:lnTo>
                  <a:lnTo>
                    <a:pt x="4" y="44"/>
                  </a:lnTo>
                  <a:lnTo>
                    <a:pt x="9" y="50"/>
                  </a:lnTo>
                  <a:lnTo>
                    <a:pt x="15" y="56"/>
                  </a:lnTo>
                  <a:lnTo>
                    <a:pt x="23" y="63"/>
                  </a:lnTo>
                  <a:lnTo>
                    <a:pt x="32" y="67"/>
                  </a:lnTo>
                  <a:lnTo>
                    <a:pt x="42" y="69"/>
                  </a:lnTo>
                  <a:lnTo>
                    <a:pt x="54" y="70"/>
                  </a:lnTo>
                  <a:lnTo>
                    <a:pt x="60" y="70"/>
                  </a:lnTo>
                  <a:lnTo>
                    <a:pt x="67" y="70"/>
                  </a:lnTo>
                  <a:lnTo>
                    <a:pt x="73" y="68"/>
                  </a:lnTo>
                  <a:lnTo>
                    <a:pt x="79" y="67"/>
                  </a:lnTo>
                  <a:lnTo>
                    <a:pt x="76" y="63"/>
                  </a:lnTo>
                  <a:lnTo>
                    <a:pt x="70" y="64"/>
                  </a:lnTo>
                  <a:lnTo>
                    <a:pt x="65" y="64"/>
                  </a:lnTo>
                  <a:lnTo>
                    <a:pt x="59" y="64"/>
                  </a:lnTo>
                  <a:lnTo>
                    <a:pt x="5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7" name="Freeform 107"/>
            <p:cNvSpPr>
              <a:spLocks/>
            </p:cNvSpPr>
            <p:nvPr/>
          </p:nvSpPr>
          <p:spPr bwMode="auto">
            <a:xfrm>
              <a:off x="4865" y="1108"/>
              <a:ext cx="21" cy="19"/>
            </a:xfrm>
            <a:custGeom>
              <a:avLst/>
              <a:gdLst>
                <a:gd name="T0" fmla="*/ 87 w 87"/>
                <a:gd name="T1" fmla="*/ 44 h 76"/>
                <a:gd name="T2" fmla="*/ 86 w 87"/>
                <a:gd name="T3" fmla="*/ 36 h 76"/>
                <a:gd name="T4" fmla="*/ 83 w 87"/>
                <a:gd name="T5" fmla="*/ 28 h 76"/>
                <a:gd name="T6" fmla="*/ 79 w 87"/>
                <a:gd name="T7" fmla="*/ 21 h 76"/>
                <a:gd name="T8" fmla="*/ 73 w 87"/>
                <a:gd name="T9" fmla="*/ 14 h 76"/>
                <a:gd name="T10" fmla="*/ 64 w 87"/>
                <a:gd name="T11" fmla="*/ 9 h 76"/>
                <a:gd name="T12" fmla="*/ 55 w 87"/>
                <a:gd name="T13" fmla="*/ 5 h 76"/>
                <a:gd name="T14" fmla="*/ 45 w 87"/>
                <a:gd name="T15" fmla="*/ 2 h 76"/>
                <a:gd name="T16" fmla="*/ 34 w 87"/>
                <a:gd name="T17" fmla="*/ 0 h 76"/>
                <a:gd name="T18" fmla="*/ 26 w 87"/>
                <a:gd name="T19" fmla="*/ 0 h 76"/>
                <a:gd name="T20" fmla="*/ 17 w 87"/>
                <a:gd name="T21" fmla="*/ 2 h 76"/>
                <a:gd name="T22" fmla="*/ 8 w 87"/>
                <a:gd name="T23" fmla="*/ 4 h 76"/>
                <a:gd name="T24" fmla="*/ 0 w 87"/>
                <a:gd name="T25" fmla="*/ 7 h 76"/>
                <a:gd name="T26" fmla="*/ 5 w 87"/>
                <a:gd name="T27" fmla="*/ 13 h 76"/>
                <a:gd name="T28" fmla="*/ 11 w 87"/>
                <a:gd name="T29" fmla="*/ 9 h 76"/>
                <a:gd name="T30" fmla="*/ 18 w 87"/>
                <a:gd name="T31" fmla="*/ 7 h 76"/>
                <a:gd name="T32" fmla="*/ 26 w 87"/>
                <a:gd name="T33" fmla="*/ 5 h 76"/>
                <a:gd name="T34" fmla="*/ 34 w 87"/>
                <a:gd name="T35" fmla="*/ 5 h 76"/>
                <a:gd name="T36" fmla="*/ 43 w 87"/>
                <a:gd name="T37" fmla="*/ 7 h 76"/>
                <a:gd name="T38" fmla="*/ 52 w 87"/>
                <a:gd name="T39" fmla="*/ 9 h 76"/>
                <a:gd name="T40" fmla="*/ 60 w 87"/>
                <a:gd name="T41" fmla="*/ 13 h 76"/>
                <a:gd name="T42" fmla="*/ 66 w 87"/>
                <a:gd name="T43" fmla="*/ 18 h 76"/>
                <a:gd name="T44" fmla="*/ 72 w 87"/>
                <a:gd name="T45" fmla="*/ 23 h 76"/>
                <a:gd name="T46" fmla="*/ 75 w 87"/>
                <a:gd name="T47" fmla="*/ 30 h 76"/>
                <a:gd name="T48" fmla="*/ 78 w 87"/>
                <a:gd name="T49" fmla="*/ 36 h 76"/>
                <a:gd name="T50" fmla="*/ 79 w 87"/>
                <a:gd name="T51" fmla="*/ 43 h 76"/>
                <a:gd name="T52" fmla="*/ 78 w 87"/>
                <a:gd name="T53" fmla="*/ 51 h 76"/>
                <a:gd name="T54" fmla="*/ 73 w 87"/>
                <a:gd name="T55" fmla="*/ 59 h 76"/>
                <a:gd name="T56" fmla="*/ 65 w 87"/>
                <a:gd name="T57" fmla="*/ 66 h 76"/>
                <a:gd name="T58" fmla="*/ 55 w 87"/>
                <a:gd name="T59" fmla="*/ 69 h 76"/>
                <a:gd name="T60" fmla="*/ 60 w 87"/>
                <a:gd name="T61" fmla="*/ 76 h 76"/>
                <a:gd name="T62" fmla="*/ 70 w 87"/>
                <a:gd name="T63" fmla="*/ 71 h 76"/>
                <a:gd name="T64" fmla="*/ 79 w 87"/>
                <a:gd name="T65" fmla="*/ 63 h 76"/>
                <a:gd name="T66" fmla="*/ 84 w 87"/>
                <a:gd name="T67" fmla="*/ 54 h 76"/>
                <a:gd name="T68" fmla="*/ 87 w 87"/>
                <a:gd name="T6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76">
                  <a:moveTo>
                    <a:pt x="87" y="44"/>
                  </a:moveTo>
                  <a:lnTo>
                    <a:pt x="86" y="36"/>
                  </a:lnTo>
                  <a:lnTo>
                    <a:pt x="83" y="28"/>
                  </a:lnTo>
                  <a:lnTo>
                    <a:pt x="79" y="21"/>
                  </a:lnTo>
                  <a:lnTo>
                    <a:pt x="73" y="14"/>
                  </a:lnTo>
                  <a:lnTo>
                    <a:pt x="64" y="9"/>
                  </a:lnTo>
                  <a:lnTo>
                    <a:pt x="55" y="5"/>
                  </a:lnTo>
                  <a:lnTo>
                    <a:pt x="45" y="2"/>
                  </a:lnTo>
                  <a:lnTo>
                    <a:pt x="34" y="0"/>
                  </a:lnTo>
                  <a:lnTo>
                    <a:pt x="26" y="0"/>
                  </a:lnTo>
                  <a:lnTo>
                    <a:pt x="17" y="2"/>
                  </a:lnTo>
                  <a:lnTo>
                    <a:pt x="8" y="4"/>
                  </a:lnTo>
                  <a:lnTo>
                    <a:pt x="0" y="7"/>
                  </a:lnTo>
                  <a:lnTo>
                    <a:pt x="5" y="13"/>
                  </a:lnTo>
                  <a:lnTo>
                    <a:pt x="11" y="9"/>
                  </a:lnTo>
                  <a:lnTo>
                    <a:pt x="18" y="7"/>
                  </a:lnTo>
                  <a:lnTo>
                    <a:pt x="26" y="5"/>
                  </a:lnTo>
                  <a:lnTo>
                    <a:pt x="34" y="5"/>
                  </a:lnTo>
                  <a:lnTo>
                    <a:pt x="43" y="7"/>
                  </a:lnTo>
                  <a:lnTo>
                    <a:pt x="52" y="9"/>
                  </a:lnTo>
                  <a:lnTo>
                    <a:pt x="60" y="13"/>
                  </a:lnTo>
                  <a:lnTo>
                    <a:pt x="66" y="18"/>
                  </a:lnTo>
                  <a:lnTo>
                    <a:pt x="72" y="23"/>
                  </a:lnTo>
                  <a:lnTo>
                    <a:pt x="75" y="30"/>
                  </a:lnTo>
                  <a:lnTo>
                    <a:pt x="78" y="36"/>
                  </a:lnTo>
                  <a:lnTo>
                    <a:pt x="79" y="43"/>
                  </a:lnTo>
                  <a:lnTo>
                    <a:pt x="78" y="51"/>
                  </a:lnTo>
                  <a:lnTo>
                    <a:pt x="73" y="59"/>
                  </a:lnTo>
                  <a:lnTo>
                    <a:pt x="65" y="66"/>
                  </a:lnTo>
                  <a:lnTo>
                    <a:pt x="55" y="69"/>
                  </a:lnTo>
                  <a:lnTo>
                    <a:pt x="60" y="76"/>
                  </a:lnTo>
                  <a:lnTo>
                    <a:pt x="70" y="71"/>
                  </a:lnTo>
                  <a:lnTo>
                    <a:pt x="79" y="63"/>
                  </a:lnTo>
                  <a:lnTo>
                    <a:pt x="84" y="54"/>
                  </a:lnTo>
                  <a:lnTo>
                    <a:pt x="8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8" name="Freeform 108"/>
            <p:cNvSpPr>
              <a:spLocks/>
            </p:cNvSpPr>
            <p:nvPr/>
          </p:nvSpPr>
          <p:spPr bwMode="auto">
            <a:xfrm>
              <a:off x="4860" y="1110"/>
              <a:ext cx="20" cy="18"/>
            </a:xfrm>
            <a:custGeom>
              <a:avLst/>
              <a:gdLst>
                <a:gd name="T0" fmla="*/ 52 w 79"/>
                <a:gd name="T1" fmla="*/ 66 h 73"/>
                <a:gd name="T2" fmla="*/ 43 w 79"/>
                <a:gd name="T3" fmla="*/ 65 h 73"/>
                <a:gd name="T4" fmla="*/ 36 w 79"/>
                <a:gd name="T5" fmla="*/ 62 h 73"/>
                <a:gd name="T6" fmla="*/ 28 w 79"/>
                <a:gd name="T7" fmla="*/ 59 h 73"/>
                <a:gd name="T8" fmla="*/ 22 w 79"/>
                <a:gd name="T9" fmla="*/ 55 h 73"/>
                <a:gd name="T10" fmla="*/ 15 w 79"/>
                <a:gd name="T11" fmla="*/ 50 h 73"/>
                <a:gd name="T12" fmla="*/ 11 w 79"/>
                <a:gd name="T13" fmla="*/ 43 h 73"/>
                <a:gd name="T14" fmla="*/ 9 w 79"/>
                <a:gd name="T15" fmla="*/ 37 h 73"/>
                <a:gd name="T16" fmla="*/ 9 w 79"/>
                <a:gd name="T17" fmla="*/ 30 h 73"/>
                <a:gd name="T18" fmla="*/ 10 w 79"/>
                <a:gd name="T19" fmla="*/ 23 h 73"/>
                <a:gd name="T20" fmla="*/ 13 w 79"/>
                <a:gd name="T21" fmla="*/ 16 h 73"/>
                <a:gd name="T22" fmla="*/ 18 w 79"/>
                <a:gd name="T23" fmla="*/ 10 h 73"/>
                <a:gd name="T24" fmla="*/ 24 w 79"/>
                <a:gd name="T25" fmla="*/ 6 h 73"/>
                <a:gd name="T26" fmla="*/ 19 w 79"/>
                <a:gd name="T27" fmla="*/ 0 h 73"/>
                <a:gd name="T28" fmla="*/ 11 w 79"/>
                <a:gd name="T29" fmla="*/ 6 h 73"/>
                <a:gd name="T30" fmla="*/ 6 w 79"/>
                <a:gd name="T31" fmla="*/ 13 h 73"/>
                <a:gd name="T32" fmla="*/ 1 w 79"/>
                <a:gd name="T33" fmla="*/ 20 h 73"/>
                <a:gd name="T34" fmla="*/ 0 w 79"/>
                <a:gd name="T35" fmla="*/ 29 h 73"/>
                <a:gd name="T36" fmla="*/ 1 w 79"/>
                <a:gd name="T37" fmla="*/ 37 h 73"/>
                <a:gd name="T38" fmla="*/ 4 w 79"/>
                <a:gd name="T39" fmla="*/ 44 h 73"/>
                <a:gd name="T40" fmla="*/ 9 w 79"/>
                <a:gd name="T41" fmla="*/ 52 h 73"/>
                <a:gd name="T42" fmla="*/ 15 w 79"/>
                <a:gd name="T43" fmla="*/ 59 h 73"/>
                <a:gd name="T44" fmla="*/ 23 w 79"/>
                <a:gd name="T45" fmla="*/ 64 h 73"/>
                <a:gd name="T46" fmla="*/ 32 w 79"/>
                <a:gd name="T47" fmla="*/ 67 h 73"/>
                <a:gd name="T48" fmla="*/ 42 w 79"/>
                <a:gd name="T49" fmla="*/ 71 h 73"/>
                <a:gd name="T50" fmla="*/ 52 w 79"/>
                <a:gd name="T51" fmla="*/ 73 h 73"/>
                <a:gd name="T52" fmla="*/ 60 w 79"/>
                <a:gd name="T53" fmla="*/ 73 h 73"/>
                <a:gd name="T54" fmla="*/ 66 w 79"/>
                <a:gd name="T55" fmla="*/ 71 h 73"/>
                <a:gd name="T56" fmla="*/ 73 w 79"/>
                <a:gd name="T57" fmla="*/ 70 h 73"/>
                <a:gd name="T58" fmla="*/ 79 w 79"/>
                <a:gd name="T59" fmla="*/ 69 h 73"/>
                <a:gd name="T60" fmla="*/ 74 w 79"/>
                <a:gd name="T61" fmla="*/ 62 h 73"/>
                <a:gd name="T62" fmla="*/ 69 w 79"/>
                <a:gd name="T63" fmla="*/ 64 h 73"/>
                <a:gd name="T64" fmla="*/ 64 w 79"/>
                <a:gd name="T65" fmla="*/ 65 h 73"/>
                <a:gd name="T66" fmla="*/ 57 w 79"/>
                <a:gd name="T67" fmla="*/ 66 h 73"/>
                <a:gd name="T68" fmla="*/ 52 w 79"/>
                <a:gd name="T6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52" y="66"/>
                  </a:moveTo>
                  <a:lnTo>
                    <a:pt x="43" y="65"/>
                  </a:lnTo>
                  <a:lnTo>
                    <a:pt x="36" y="62"/>
                  </a:lnTo>
                  <a:lnTo>
                    <a:pt x="28" y="59"/>
                  </a:lnTo>
                  <a:lnTo>
                    <a:pt x="22" y="55"/>
                  </a:lnTo>
                  <a:lnTo>
                    <a:pt x="15" y="50"/>
                  </a:lnTo>
                  <a:lnTo>
                    <a:pt x="11" y="43"/>
                  </a:lnTo>
                  <a:lnTo>
                    <a:pt x="9" y="37"/>
                  </a:lnTo>
                  <a:lnTo>
                    <a:pt x="9" y="30"/>
                  </a:lnTo>
                  <a:lnTo>
                    <a:pt x="10" y="23"/>
                  </a:lnTo>
                  <a:lnTo>
                    <a:pt x="13" y="16"/>
                  </a:lnTo>
                  <a:lnTo>
                    <a:pt x="18" y="10"/>
                  </a:lnTo>
                  <a:lnTo>
                    <a:pt x="24" y="6"/>
                  </a:lnTo>
                  <a:lnTo>
                    <a:pt x="19" y="0"/>
                  </a:lnTo>
                  <a:lnTo>
                    <a:pt x="11" y="6"/>
                  </a:lnTo>
                  <a:lnTo>
                    <a:pt x="6" y="13"/>
                  </a:lnTo>
                  <a:lnTo>
                    <a:pt x="1" y="20"/>
                  </a:lnTo>
                  <a:lnTo>
                    <a:pt x="0" y="29"/>
                  </a:lnTo>
                  <a:lnTo>
                    <a:pt x="1" y="37"/>
                  </a:lnTo>
                  <a:lnTo>
                    <a:pt x="4" y="44"/>
                  </a:lnTo>
                  <a:lnTo>
                    <a:pt x="9" y="52"/>
                  </a:lnTo>
                  <a:lnTo>
                    <a:pt x="15" y="59"/>
                  </a:lnTo>
                  <a:lnTo>
                    <a:pt x="23" y="64"/>
                  </a:lnTo>
                  <a:lnTo>
                    <a:pt x="32" y="67"/>
                  </a:lnTo>
                  <a:lnTo>
                    <a:pt x="42" y="71"/>
                  </a:lnTo>
                  <a:lnTo>
                    <a:pt x="52" y="73"/>
                  </a:lnTo>
                  <a:lnTo>
                    <a:pt x="60" y="73"/>
                  </a:lnTo>
                  <a:lnTo>
                    <a:pt x="66" y="71"/>
                  </a:lnTo>
                  <a:lnTo>
                    <a:pt x="73" y="70"/>
                  </a:lnTo>
                  <a:lnTo>
                    <a:pt x="79" y="69"/>
                  </a:lnTo>
                  <a:lnTo>
                    <a:pt x="74" y="62"/>
                  </a:lnTo>
                  <a:lnTo>
                    <a:pt x="69" y="64"/>
                  </a:lnTo>
                  <a:lnTo>
                    <a:pt x="64" y="65"/>
                  </a:lnTo>
                  <a:lnTo>
                    <a:pt x="57" y="66"/>
                  </a:lnTo>
                  <a:lnTo>
                    <a:pt x="5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49" name="Freeform 109"/>
            <p:cNvSpPr>
              <a:spLocks/>
            </p:cNvSpPr>
            <p:nvPr/>
          </p:nvSpPr>
          <p:spPr bwMode="auto">
            <a:xfrm>
              <a:off x="4848" y="1113"/>
              <a:ext cx="13" cy="7"/>
            </a:xfrm>
            <a:custGeom>
              <a:avLst/>
              <a:gdLst>
                <a:gd name="T0" fmla="*/ 0 w 51"/>
                <a:gd name="T1" fmla="*/ 10 h 26"/>
                <a:gd name="T2" fmla="*/ 0 w 51"/>
                <a:gd name="T3" fmla="*/ 8 h 26"/>
                <a:gd name="T4" fmla="*/ 3 w 51"/>
                <a:gd name="T5" fmla="*/ 6 h 26"/>
                <a:gd name="T6" fmla="*/ 5 w 51"/>
                <a:gd name="T7" fmla="*/ 3 h 26"/>
                <a:gd name="T8" fmla="*/ 10 w 51"/>
                <a:gd name="T9" fmla="*/ 1 h 26"/>
                <a:gd name="T10" fmla="*/ 18 w 51"/>
                <a:gd name="T11" fmla="*/ 0 h 26"/>
                <a:gd name="T12" fmla="*/ 27 w 51"/>
                <a:gd name="T13" fmla="*/ 0 h 26"/>
                <a:gd name="T14" fmla="*/ 37 w 51"/>
                <a:gd name="T15" fmla="*/ 3 h 26"/>
                <a:gd name="T16" fmla="*/ 51 w 51"/>
                <a:gd name="T17" fmla="*/ 11 h 26"/>
                <a:gd name="T18" fmla="*/ 51 w 51"/>
                <a:gd name="T19" fmla="*/ 26 h 26"/>
                <a:gd name="T20" fmla="*/ 50 w 51"/>
                <a:gd name="T21" fmla="*/ 25 h 26"/>
                <a:gd name="T22" fmla="*/ 47 w 51"/>
                <a:gd name="T23" fmla="*/ 21 h 26"/>
                <a:gd name="T24" fmla="*/ 42 w 51"/>
                <a:gd name="T25" fmla="*/ 16 h 26"/>
                <a:gd name="T26" fmla="*/ 37 w 51"/>
                <a:gd name="T27" fmla="*/ 11 h 26"/>
                <a:gd name="T28" fmla="*/ 30 w 51"/>
                <a:gd name="T29" fmla="*/ 7 h 26"/>
                <a:gd name="T30" fmla="*/ 21 w 51"/>
                <a:gd name="T31" fmla="*/ 5 h 26"/>
                <a:gd name="T32" fmla="*/ 10 w 51"/>
                <a:gd name="T33" fmla="*/ 5 h 26"/>
                <a:gd name="T34" fmla="*/ 0 w 51"/>
                <a:gd name="T3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
                  <a:moveTo>
                    <a:pt x="0" y="10"/>
                  </a:moveTo>
                  <a:lnTo>
                    <a:pt x="0" y="8"/>
                  </a:lnTo>
                  <a:lnTo>
                    <a:pt x="3" y="6"/>
                  </a:lnTo>
                  <a:lnTo>
                    <a:pt x="5" y="3"/>
                  </a:lnTo>
                  <a:lnTo>
                    <a:pt x="10" y="1"/>
                  </a:lnTo>
                  <a:lnTo>
                    <a:pt x="18" y="0"/>
                  </a:lnTo>
                  <a:lnTo>
                    <a:pt x="27" y="0"/>
                  </a:lnTo>
                  <a:lnTo>
                    <a:pt x="37" y="3"/>
                  </a:lnTo>
                  <a:lnTo>
                    <a:pt x="51" y="11"/>
                  </a:lnTo>
                  <a:lnTo>
                    <a:pt x="51" y="26"/>
                  </a:lnTo>
                  <a:lnTo>
                    <a:pt x="50" y="25"/>
                  </a:lnTo>
                  <a:lnTo>
                    <a:pt x="47" y="21"/>
                  </a:lnTo>
                  <a:lnTo>
                    <a:pt x="42" y="16"/>
                  </a:lnTo>
                  <a:lnTo>
                    <a:pt x="37" y="11"/>
                  </a:lnTo>
                  <a:lnTo>
                    <a:pt x="30" y="7"/>
                  </a:lnTo>
                  <a:lnTo>
                    <a:pt x="21" y="5"/>
                  </a:lnTo>
                  <a:lnTo>
                    <a:pt x="10"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0" name="Freeform 110"/>
            <p:cNvSpPr>
              <a:spLocks/>
            </p:cNvSpPr>
            <p:nvPr/>
          </p:nvSpPr>
          <p:spPr bwMode="auto">
            <a:xfrm>
              <a:off x="4886" y="1102"/>
              <a:ext cx="26" cy="18"/>
            </a:xfrm>
            <a:custGeom>
              <a:avLst/>
              <a:gdLst>
                <a:gd name="T0" fmla="*/ 0 w 106"/>
                <a:gd name="T1" fmla="*/ 53 h 74"/>
                <a:gd name="T2" fmla="*/ 106 w 106"/>
                <a:gd name="T3" fmla="*/ 0 h 74"/>
                <a:gd name="T4" fmla="*/ 1 w 106"/>
                <a:gd name="T5" fmla="*/ 74 h 74"/>
                <a:gd name="T6" fmla="*/ 0 w 106"/>
                <a:gd name="T7" fmla="*/ 53 h 74"/>
              </a:gdLst>
              <a:ahLst/>
              <a:cxnLst>
                <a:cxn ang="0">
                  <a:pos x="T0" y="T1"/>
                </a:cxn>
                <a:cxn ang="0">
                  <a:pos x="T2" y="T3"/>
                </a:cxn>
                <a:cxn ang="0">
                  <a:pos x="T4" y="T5"/>
                </a:cxn>
                <a:cxn ang="0">
                  <a:pos x="T6" y="T7"/>
                </a:cxn>
              </a:cxnLst>
              <a:rect l="0" t="0" r="r" b="b"/>
              <a:pathLst>
                <a:path w="106" h="74">
                  <a:moveTo>
                    <a:pt x="0" y="53"/>
                  </a:moveTo>
                  <a:lnTo>
                    <a:pt x="106" y="0"/>
                  </a:lnTo>
                  <a:lnTo>
                    <a:pt x="1" y="7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1" name="Freeform 111"/>
            <p:cNvSpPr>
              <a:spLocks/>
            </p:cNvSpPr>
            <p:nvPr/>
          </p:nvSpPr>
          <p:spPr bwMode="auto">
            <a:xfrm>
              <a:off x="4492" y="1362"/>
              <a:ext cx="128" cy="207"/>
            </a:xfrm>
            <a:custGeom>
              <a:avLst/>
              <a:gdLst>
                <a:gd name="T0" fmla="*/ 502 w 510"/>
                <a:gd name="T1" fmla="*/ 114 h 830"/>
                <a:gd name="T2" fmla="*/ 510 w 510"/>
                <a:gd name="T3" fmla="*/ 329 h 830"/>
                <a:gd name="T4" fmla="*/ 456 w 510"/>
                <a:gd name="T5" fmla="*/ 679 h 830"/>
                <a:gd name="T6" fmla="*/ 62 w 510"/>
                <a:gd name="T7" fmla="*/ 830 h 830"/>
                <a:gd name="T8" fmla="*/ 9 w 510"/>
                <a:gd name="T9" fmla="*/ 749 h 830"/>
                <a:gd name="T10" fmla="*/ 0 w 510"/>
                <a:gd name="T11" fmla="*/ 248 h 830"/>
                <a:gd name="T12" fmla="*/ 15 w 510"/>
                <a:gd name="T13" fmla="*/ 0 h 830"/>
                <a:gd name="T14" fmla="*/ 484 w 510"/>
                <a:gd name="T15" fmla="*/ 123 h 830"/>
                <a:gd name="T16" fmla="*/ 502 w 510"/>
                <a:gd name="T17" fmla="*/ 11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 h="830">
                  <a:moveTo>
                    <a:pt x="502" y="114"/>
                  </a:moveTo>
                  <a:lnTo>
                    <a:pt x="510" y="329"/>
                  </a:lnTo>
                  <a:lnTo>
                    <a:pt x="456" y="679"/>
                  </a:lnTo>
                  <a:lnTo>
                    <a:pt x="62" y="830"/>
                  </a:lnTo>
                  <a:lnTo>
                    <a:pt x="9" y="749"/>
                  </a:lnTo>
                  <a:lnTo>
                    <a:pt x="0" y="248"/>
                  </a:lnTo>
                  <a:lnTo>
                    <a:pt x="15" y="0"/>
                  </a:lnTo>
                  <a:lnTo>
                    <a:pt x="484" y="123"/>
                  </a:lnTo>
                  <a:lnTo>
                    <a:pt x="50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2" name="Freeform 112"/>
            <p:cNvSpPr>
              <a:spLocks/>
            </p:cNvSpPr>
            <p:nvPr/>
          </p:nvSpPr>
          <p:spPr bwMode="auto">
            <a:xfrm>
              <a:off x="4503" y="1365"/>
              <a:ext cx="106" cy="187"/>
            </a:xfrm>
            <a:custGeom>
              <a:avLst/>
              <a:gdLst>
                <a:gd name="T0" fmla="*/ 403 w 423"/>
                <a:gd name="T1" fmla="*/ 99 h 746"/>
                <a:gd name="T2" fmla="*/ 423 w 423"/>
                <a:gd name="T3" fmla="*/ 296 h 746"/>
                <a:gd name="T4" fmla="*/ 385 w 423"/>
                <a:gd name="T5" fmla="*/ 591 h 746"/>
                <a:gd name="T6" fmla="*/ 350 w 423"/>
                <a:gd name="T7" fmla="*/ 609 h 746"/>
                <a:gd name="T8" fmla="*/ 368 w 423"/>
                <a:gd name="T9" fmla="*/ 243 h 746"/>
                <a:gd name="T10" fmla="*/ 286 w 423"/>
                <a:gd name="T11" fmla="*/ 674 h 746"/>
                <a:gd name="T12" fmla="*/ 63 w 423"/>
                <a:gd name="T13" fmla="*/ 746 h 746"/>
                <a:gd name="T14" fmla="*/ 45 w 423"/>
                <a:gd name="T15" fmla="*/ 323 h 746"/>
                <a:gd name="T16" fmla="*/ 9 w 423"/>
                <a:gd name="T17" fmla="*/ 609 h 746"/>
                <a:gd name="T18" fmla="*/ 0 w 423"/>
                <a:gd name="T19" fmla="*/ 0 h 746"/>
                <a:gd name="T20" fmla="*/ 403 w 423"/>
                <a:gd name="T21" fmla="*/ 9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3" h="746">
                  <a:moveTo>
                    <a:pt x="403" y="99"/>
                  </a:moveTo>
                  <a:lnTo>
                    <a:pt x="423" y="296"/>
                  </a:lnTo>
                  <a:lnTo>
                    <a:pt x="385" y="591"/>
                  </a:lnTo>
                  <a:lnTo>
                    <a:pt x="350" y="609"/>
                  </a:lnTo>
                  <a:lnTo>
                    <a:pt x="368" y="243"/>
                  </a:lnTo>
                  <a:lnTo>
                    <a:pt x="286" y="674"/>
                  </a:lnTo>
                  <a:lnTo>
                    <a:pt x="63" y="746"/>
                  </a:lnTo>
                  <a:lnTo>
                    <a:pt x="45" y="323"/>
                  </a:lnTo>
                  <a:lnTo>
                    <a:pt x="9" y="609"/>
                  </a:lnTo>
                  <a:lnTo>
                    <a:pt x="0" y="0"/>
                  </a:lnTo>
                  <a:lnTo>
                    <a:pt x="403" y="9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3" name="Freeform 113"/>
            <p:cNvSpPr>
              <a:spLocks/>
            </p:cNvSpPr>
            <p:nvPr/>
          </p:nvSpPr>
          <p:spPr bwMode="auto">
            <a:xfrm>
              <a:off x="4513" y="1207"/>
              <a:ext cx="14" cy="3"/>
            </a:xfrm>
            <a:custGeom>
              <a:avLst/>
              <a:gdLst>
                <a:gd name="T0" fmla="*/ 54 w 54"/>
                <a:gd name="T1" fmla="*/ 3 h 12"/>
                <a:gd name="T2" fmla="*/ 23 w 54"/>
                <a:gd name="T3" fmla="*/ 12 h 12"/>
                <a:gd name="T4" fmla="*/ 0 w 54"/>
                <a:gd name="T5" fmla="*/ 9 h 12"/>
                <a:gd name="T6" fmla="*/ 1 w 54"/>
                <a:gd name="T7" fmla="*/ 9 h 12"/>
                <a:gd name="T8" fmla="*/ 6 w 54"/>
                <a:gd name="T9" fmla="*/ 7 h 12"/>
                <a:gd name="T10" fmla="*/ 13 w 54"/>
                <a:gd name="T11" fmla="*/ 6 h 12"/>
                <a:gd name="T12" fmla="*/ 22 w 54"/>
                <a:gd name="T13" fmla="*/ 3 h 12"/>
                <a:gd name="T14" fmla="*/ 29 w 54"/>
                <a:gd name="T15" fmla="*/ 2 h 12"/>
                <a:gd name="T16" fmla="*/ 38 w 54"/>
                <a:gd name="T17" fmla="*/ 0 h 12"/>
                <a:gd name="T18" fmla="*/ 47 w 54"/>
                <a:gd name="T19" fmla="*/ 0 h 12"/>
                <a:gd name="T20" fmla="*/ 54 w 54"/>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
                  <a:moveTo>
                    <a:pt x="54" y="3"/>
                  </a:moveTo>
                  <a:lnTo>
                    <a:pt x="23" y="12"/>
                  </a:lnTo>
                  <a:lnTo>
                    <a:pt x="0" y="9"/>
                  </a:lnTo>
                  <a:lnTo>
                    <a:pt x="1" y="9"/>
                  </a:lnTo>
                  <a:lnTo>
                    <a:pt x="6" y="7"/>
                  </a:lnTo>
                  <a:lnTo>
                    <a:pt x="13" y="6"/>
                  </a:lnTo>
                  <a:lnTo>
                    <a:pt x="22" y="3"/>
                  </a:lnTo>
                  <a:lnTo>
                    <a:pt x="29" y="2"/>
                  </a:lnTo>
                  <a:lnTo>
                    <a:pt x="38" y="0"/>
                  </a:lnTo>
                  <a:lnTo>
                    <a:pt x="47" y="0"/>
                  </a:lnTo>
                  <a:lnTo>
                    <a:pt x="5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4" name="Freeform 114"/>
            <p:cNvSpPr>
              <a:spLocks/>
            </p:cNvSpPr>
            <p:nvPr/>
          </p:nvSpPr>
          <p:spPr bwMode="auto">
            <a:xfrm>
              <a:off x="4515" y="1024"/>
              <a:ext cx="112" cy="151"/>
            </a:xfrm>
            <a:custGeom>
              <a:avLst/>
              <a:gdLst>
                <a:gd name="T0" fmla="*/ 361 w 452"/>
                <a:gd name="T1" fmla="*/ 523 h 605"/>
                <a:gd name="T2" fmla="*/ 398 w 452"/>
                <a:gd name="T3" fmla="*/ 477 h 605"/>
                <a:gd name="T4" fmla="*/ 384 w 452"/>
                <a:gd name="T5" fmla="*/ 440 h 605"/>
                <a:gd name="T6" fmla="*/ 401 w 452"/>
                <a:gd name="T7" fmla="*/ 396 h 605"/>
                <a:gd name="T8" fmla="*/ 403 w 452"/>
                <a:gd name="T9" fmla="*/ 347 h 605"/>
                <a:gd name="T10" fmla="*/ 445 w 452"/>
                <a:gd name="T11" fmla="*/ 335 h 605"/>
                <a:gd name="T12" fmla="*/ 452 w 452"/>
                <a:gd name="T13" fmla="*/ 327 h 605"/>
                <a:gd name="T14" fmla="*/ 450 w 452"/>
                <a:gd name="T15" fmla="*/ 314 h 605"/>
                <a:gd name="T16" fmla="*/ 447 w 452"/>
                <a:gd name="T17" fmla="*/ 302 h 605"/>
                <a:gd name="T18" fmla="*/ 444 w 452"/>
                <a:gd name="T19" fmla="*/ 297 h 605"/>
                <a:gd name="T20" fmla="*/ 418 w 452"/>
                <a:gd name="T21" fmla="*/ 238 h 605"/>
                <a:gd name="T22" fmla="*/ 435 w 452"/>
                <a:gd name="T23" fmla="*/ 206 h 605"/>
                <a:gd name="T24" fmla="*/ 417 w 452"/>
                <a:gd name="T25" fmla="*/ 105 h 605"/>
                <a:gd name="T26" fmla="*/ 416 w 452"/>
                <a:gd name="T27" fmla="*/ 101 h 605"/>
                <a:gd name="T28" fmla="*/ 411 w 452"/>
                <a:gd name="T29" fmla="*/ 91 h 605"/>
                <a:gd name="T30" fmla="*/ 403 w 452"/>
                <a:gd name="T31" fmla="*/ 77 h 605"/>
                <a:gd name="T32" fmla="*/ 392 w 452"/>
                <a:gd name="T33" fmla="*/ 61 h 605"/>
                <a:gd name="T34" fmla="*/ 375 w 452"/>
                <a:gd name="T35" fmla="*/ 44 h 605"/>
                <a:gd name="T36" fmla="*/ 353 w 452"/>
                <a:gd name="T37" fmla="*/ 29 h 605"/>
                <a:gd name="T38" fmla="*/ 328 w 452"/>
                <a:gd name="T39" fmla="*/ 17 h 605"/>
                <a:gd name="T40" fmla="*/ 296 w 452"/>
                <a:gd name="T41" fmla="*/ 11 h 605"/>
                <a:gd name="T42" fmla="*/ 294 w 452"/>
                <a:gd name="T43" fmla="*/ 11 h 605"/>
                <a:gd name="T44" fmla="*/ 291 w 452"/>
                <a:gd name="T45" fmla="*/ 9 h 605"/>
                <a:gd name="T46" fmla="*/ 284 w 452"/>
                <a:gd name="T47" fmla="*/ 7 h 605"/>
                <a:gd name="T48" fmla="*/ 275 w 452"/>
                <a:gd name="T49" fmla="*/ 4 h 605"/>
                <a:gd name="T50" fmla="*/ 265 w 452"/>
                <a:gd name="T51" fmla="*/ 3 h 605"/>
                <a:gd name="T52" fmla="*/ 251 w 452"/>
                <a:gd name="T53" fmla="*/ 2 h 605"/>
                <a:gd name="T54" fmla="*/ 237 w 452"/>
                <a:gd name="T55" fmla="*/ 0 h 605"/>
                <a:gd name="T56" fmla="*/ 220 w 452"/>
                <a:gd name="T57" fmla="*/ 0 h 605"/>
                <a:gd name="T58" fmla="*/ 201 w 452"/>
                <a:gd name="T59" fmla="*/ 3 h 605"/>
                <a:gd name="T60" fmla="*/ 182 w 452"/>
                <a:gd name="T61" fmla="*/ 6 h 605"/>
                <a:gd name="T62" fmla="*/ 160 w 452"/>
                <a:gd name="T63" fmla="*/ 11 h 605"/>
                <a:gd name="T64" fmla="*/ 138 w 452"/>
                <a:gd name="T65" fmla="*/ 18 h 605"/>
                <a:gd name="T66" fmla="*/ 114 w 452"/>
                <a:gd name="T67" fmla="*/ 29 h 605"/>
                <a:gd name="T68" fmla="*/ 90 w 452"/>
                <a:gd name="T69" fmla="*/ 43 h 605"/>
                <a:gd name="T70" fmla="*/ 64 w 452"/>
                <a:gd name="T71" fmla="*/ 58 h 605"/>
                <a:gd name="T72" fmla="*/ 39 w 452"/>
                <a:gd name="T73" fmla="*/ 78 h 605"/>
                <a:gd name="T74" fmla="*/ 35 w 452"/>
                <a:gd name="T75" fmla="*/ 82 h 605"/>
                <a:gd name="T76" fmla="*/ 24 w 452"/>
                <a:gd name="T77" fmla="*/ 95 h 605"/>
                <a:gd name="T78" fmla="*/ 14 w 452"/>
                <a:gd name="T79" fmla="*/ 117 h 605"/>
                <a:gd name="T80" fmla="*/ 4 w 452"/>
                <a:gd name="T81" fmla="*/ 150 h 605"/>
                <a:gd name="T82" fmla="*/ 0 w 452"/>
                <a:gd name="T83" fmla="*/ 196 h 605"/>
                <a:gd name="T84" fmla="*/ 7 w 452"/>
                <a:gd name="T85" fmla="*/ 256 h 605"/>
                <a:gd name="T86" fmla="*/ 24 w 452"/>
                <a:gd name="T87" fmla="*/ 332 h 605"/>
                <a:gd name="T88" fmla="*/ 60 w 452"/>
                <a:gd name="T89" fmla="*/ 424 h 605"/>
                <a:gd name="T90" fmla="*/ 58 w 452"/>
                <a:gd name="T91" fmla="*/ 480 h 605"/>
                <a:gd name="T92" fmla="*/ 328 w 452"/>
                <a:gd name="T93" fmla="*/ 605 h 605"/>
                <a:gd name="T94" fmla="*/ 328 w 452"/>
                <a:gd name="T95" fmla="*/ 603 h 605"/>
                <a:gd name="T96" fmla="*/ 328 w 452"/>
                <a:gd name="T97" fmla="*/ 594 h 605"/>
                <a:gd name="T98" fmla="*/ 328 w 452"/>
                <a:gd name="T99" fmla="*/ 582 h 605"/>
                <a:gd name="T100" fmla="*/ 330 w 452"/>
                <a:gd name="T101" fmla="*/ 568 h 605"/>
                <a:gd name="T102" fmla="*/ 334 w 452"/>
                <a:gd name="T103" fmla="*/ 554 h 605"/>
                <a:gd name="T104" fmla="*/ 339 w 452"/>
                <a:gd name="T105" fmla="*/ 540 h 605"/>
                <a:gd name="T106" fmla="*/ 348 w 452"/>
                <a:gd name="T107" fmla="*/ 530 h 605"/>
                <a:gd name="T108" fmla="*/ 361 w 452"/>
                <a:gd name="T109" fmla="*/ 52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605">
                  <a:moveTo>
                    <a:pt x="361" y="523"/>
                  </a:moveTo>
                  <a:lnTo>
                    <a:pt x="398" y="477"/>
                  </a:lnTo>
                  <a:lnTo>
                    <a:pt x="384" y="440"/>
                  </a:lnTo>
                  <a:lnTo>
                    <a:pt x="401" y="396"/>
                  </a:lnTo>
                  <a:lnTo>
                    <a:pt x="403" y="347"/>
                  </a:lnTo>
                  <a:lnTo>
                    <a:pt x="445" y="335"/>
                  </a:lnTo>
                  <a:lnTo>
                    <a:pt x="452" y="327"/>
                  </a:lnTo>
                  <a:lnTo>
                    <a:pt x="450" y="314"/>
                  </a:lnTo>
                  <a:lnTo>
                    <a:pt x="447" y="302"/>
                  </a:lnTo>
                  <a:lnTo>
                    <a:pt x="444" y="297"/>
                  </a:lnTo>
                  <a:lnTo>
                    <a:pt x="418" y="238"/>
                  </a:lnTo>
                  <a:lnTo>
                    <a:pt x="435" y="206"/>
                  </a:lnTo>
                  <a:lnTo>
                    <a:pt x="417" y="105"/>
                  </a:lnTo>
                  <a:lnTo>
                    <a:pt x="416" y="101"/>
                  </a:lnTo>
                  <a:lnTo>
                    <a:pt x="411" y="91"/>
                  </a:lnTo>
                  <a:lnTo>
                    <a:pt x="403" y="77"/>
                  </a:lnTo>
                  <a:lnTo>
                    <a:pt x="392" y="61"/>
                  </a:lnTo>
                  <a:lnTo>
                    <a:pt x="375" y="44"/>
                  </a:lnTo>
                  <a:lnTo>
                    <a:pt x="353" y="29"/>
                  </a:lnTo>
                  <a:lnTo>
                    <a:pt x="328" y="17"/>
                  </a:lnTo>
                  <a:lnTo>
                    <a:pt x="296" y="11"/>
                  </a:lnTo>
                  <a:lnTo>
                    <a:pt x="294" y="11"/>
                  </a:lnTo>
                  <a:lnTo>
                    <a:pt x="291" y="9"/>
                  </a:lnTo>
                  <a:lnTo>
                    <a:pt x="284" y="7"/>
                  </a:lnTo>
                  <a:lnTo>
                    <a:pt x="275" y="4"/>
                  </a:lnTo>
                  <a:lnTo>
                    <a:pt x="265" y="3"/>
                  </a:lnTo>
                  <a:lnTo>
                    <a:pt x="251" y="2"/>
                  </a:lnTo>
                  <a:lnTo>
                    <a:pt x="237" y="0"/>
                  </a:lnTo>
                  <a:lnTo>
                    <a:pt x="220" y="0"/>
                  </a:lnTo>
                  <a:lnTo>
                    <a:pt x="201" y="3"/>
                  </a:lnTo>
                  <a:lnTo>
                    <a:pt x="182" y="6"/>
                  </a:lnTo>
                  <a:lnTo>
                    <a:pt x="160" y="11"/>
                  </a:lnTo>
                  <a:lnTo>
                    <a:pt x="138" y="18"/>
                  </a:lnTo>
                  <a:lnTo>
                    <a:pt x="114" y="29"/>
                  </a:lnTo>
                  <a:lnTo>
                    <a:pt x="90" y="43"/>
                  </a:lnTo>
                  <a:lnTo>
                    <a:pt x="64" y="58"/>
                  </a:lnTo>
                  <a:lnTo>
                    <a:pt x="39" y="78"/>
                  </a:lnTo>
                  <a:lnTo>
                    <a:pt x="35" y="82"/>
                  </a:lnTo>
                  <a:lnTo>
                    <a:pt x="24" y="95"/>
                  </a:lnTo>
                  <a:lnTo>
                    <a:pt x="14" y="117"/>
                  </a:lnTo>
                  <a:lnTo>
                    <a:pt x="4" y="150"/>
                  </a:lnTo>
                  <a:lnTo>
                    <a:pt x="0" y="196"/>
                  </a:lnTo>
                  <a:lnTo>
                    <a:pt x="7" y="256"/>
                  </a:lnTo>
                  <a:lnTo>
                    <a:pt x="24" y="332"/>
                  </a:lnTo>
                  <a:lnTo>
                    <a:pt x="60" y="424"/>
                  </a:lnTo>
                  <a:lnTo>
                    <a:pt x="58" y="480"/>
                  </a:lnTo>
                  <a:lnTo>
                    <a:pt x="328" y="605"/>
                  </a:lnTo>
                  <a:lnTo>
                    <a:pt x="328" y="603"/>
                  </a:lnTo>
                  <a:lnTo>
                    <a:pt x="328" y="594"/>
                  </a:lnTo>
                  <a:lnTo>
                    <a:pt x="328" y="582"/>
                  </a:lnTo>
                  <a:lnTo>
                    <a:pt x="330" y="568"/>
                  </a:lnTo>
                  <a:lnTo>
                    <a:pt x="334" y="554"/>
                  </a:lnTo>
                  <a:lnTo>
                    <a:pt x="339" y="540"/>
                  </a:lnTo>
                  <a:lnTo>
                    <a:pt x="348" y="530"/>
                  </a:lnTo>
                  <a:lnTo>
                    <a:pt x="361" y="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5" name="Freeform 115"/>
            <p:cNvSpPr>
              <a:spLocks/>
            </p:cNvSpPr>
            <p:nvPr/>
          </p:nvSpPr>
          <p:spPr bwMode="auto">
            <a:xfrm>
              <a:off x="4542" y="1114"/>
              <a:ext cx="45" cy="44"/>
            </a:xfrm>
            <a:custGeom>
              <a:avLst/>
              <a:gdLst>
                <a:gd name="T0" fmla="*/ 183 w 183"/>
                <a:gd name="T1" fmla="*/ 128 h 176"/>
                <a:gd name="T2" fmla="*/ 169 w 183"/>
                <a:gd name="T3" fmla="*/ 176 h 176"/>
                <a:gd name="T4" fmla="*/ 1 w 183"/>
                <a:gd name="T5" fmla="*/ 95 h 176"/>
                <a:gd name="T6" fmla="*/ 0 w 183"/>
                <a:gd name="T7" fmla="*/ 50 h 176"/>
                <a:gd name="T8" fmla="*/ 18 w 183"/>
                <a:gd name="T9" fmla="*/ 0 h 176"/>
                <a:gd name="T10" fmla="*/ 36 w 183"/>
                <a:gd name="T11" fmla="*/ 12 h 176"/>
                <a:gd name="T12" fmla="*/ 47 w 183"/>
                <a:gd name="T13" fmla="*/ 66 h 176"/>
                <a:gd name="T14" fmla="*/ 164 w 183"/>
                <a:gd name="T15" fmla="*/ 119 h 176"/>
                <a:gd name="T16" fmla="*/ 183 w 183"/>
                <a:gd name="T17"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76">
                  <a:moveTo>
                    <a:pt x="183" y="128"/>
                  </a:moveTo>
                  <a:lnTo>
                    <a:pt x="169" y="176"/>
                  </a:lnTo>
                  <a:lnTo>
                    <a:pt x="1" y="95"/>
                  </a:lnTo>
                  <a:lnTo>
                    <a:pt x="0" y="50"/>
                  </a:lnTo>
                  <a:lnTo>
                    <a:pt x="18" y="0"/>
                  </a:lnTo>
                  <a:lnTo>
                    <a:pt x="36" y="12"/>
                  </a:lnTo>
                  <a:lnTo>
                    <a:pt x="47" y="66"/>
                  </a:lnTo>
                  <a:lnTo>
                    <a:pt x="164" y="119"/>
                  </a:lnTo>
                  <a:lnTo>
                    <a:pt x="183" y="128"/>
                  </a:lnTo>
                  <a:close/>
                </a:path>
              </a:pathLst>
            </a:custGeom>
            <a:solidFill>
              <a:srgbClr val="F9B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6" name="Freeform 116"/>
            <p:cNvSpPr>
              <a:spLocks/>
            </p:cNvSpPr>
            <p:nvPr/>
          </p:nvSpPr>
          <p:spPr bwMode="auto">
            <a:xfrm>
              <a:off x="4543" y="1040"/>
              <a:ext cx="75" cy="101"/>
            </a:xfrm>
            <a:custGeom>
              <a:avLst/>
              <a:gdLst>
                <a:gd name="T0" fmla="*/ 277 w 302"/>
                <a:gd name="T1" fmla="*/ 142 h 402"/>
                <a:gd name="T2" fmla="*/ 267 w 302"/>
                <a:gd name="T3" fmla="*/ 82 h 402"/>
                <a:gd name="T4" fmla="*/ 261 w 302"/>
                <a:gd name="T5" fmla="*/ 48 h 402"/>
                <a:gd name="T6" fmla="*/ 249 w 302"/>
                <a:gd name="T7" fmla="*/ 25 h 402"/>
                <a:gd name="T8" fmla="*/ 233 w 302"/>
                <a:gd name="T9" fmla="*/ 10 h 402"/>
                <a:gd name="T10" fmla="*/ 216 w 302"/>
                <a:gd name="T11" fmla="*/ 2 h 402"/>
                <a:gd name="T12" fmla="*/ 198 w 302"/>
                <a:gd name="T13" fmla="*/ 0 h 402"/>
                <a:gd name="T14" fmla="*/ 183 w 302"/>
                <a:gd name="T15" fmla="*/ 0 h 402"/>
                <a:gd name="T16" fmla="*/ 172 w 302"/>
                <a:gd name="T17" fmla="*/ 1 h 402"/>
                <a:gd name="T18" fmla="*/ 169 w 302"/>
                <a:gd name="T19" fmla="*/ 2 h 402"/>
                <a:gd name="T20" fmla="*/ 135 w 302"/>
                <a:gd name="T21" fmla="*/ 7 h 402"/>
                <a:gd name="T22" fmla="*/ 116 w 302"/>
                <a:gd name="T23" fmla="*/ 12 h 402"/>
                <a:gd name="T24" fmla="*/ 108 w 302"/>
                <a:gd name="T25" fmla="*/ 20 h 402"/>
                <a:gd name="T26" fmla="*/ 107 w 302"/>
                <a:gd name="T27" fmla="*/ 27 h 402"/>
                <a:gd name="T28" fmla="*/ 111 w 302"/>
                <a:gd name="T29" fmla="*/ 33 h 402"/>
                <a:gd name="T30" fmla="*/ 117 w 302"/>
                <a:gd name="T31" fmla="*/ 38 h 402"/>
                <a:gd name="T32" fmla="*/ 124 w 302"/>
                <a:gd name="T33" fmla="*/ 42 h 402"/>
                <a:gd name="T34" fmla="*/ 126 w 302"/>
                <a:gd name="T35" fmla="*/ 43 h 402"/>
                <a:gd name="T36" fmla="*/ 142 w 302"/>
                <a:gd name="T37" fmla="*/ 52 h 402"/>
                <a:gd name="T38" fmla="*/ 152 w 302"/>
                <a:gd name="T39" fmla="*/ 67 h 402"/>
                <a:gd name="T40" fmla="*/ 158 w 302"/>
                <a:gd name="T41" fmla="*/ 80 h 402"/>
                <a:gd name="T42" fmla="*/ 160 w 302"/>
                <a:gd name="T43" fmla="*/ 87 h 402"/>
                <a:gd name="T44" fmla="*/ 116 w 302"/>
                <a:gd name="T45" fmla="*/ 147 h 402"/>
                <a:gd name="T46" fmla="*/ 112 w 302"/>
                <a:gd name="T47" fmla="*/ 213 h 402"/>
                <a:gd name="T48" fmla="*/ 80 w 302"/>
                <a:gd name="T49" fmla="*/ 206 h 402"/>
                <a:gd name="T50" fmla="*/ 59 w 302"/>
                <a:gd name="T51" fmla="*/ 174 h 402"/>
                <a:gd name="T52" fmla="*/ 30 w 302"/>
                <a:gd name="T53" fmla="*/ 170 h 402"/>
                <a:gd name="T54" fmla="*/ 13 w 302"/>
                <a:gd name="T55" fmla="*/ 174 h 402"/>
                <a:gd name="T56" fmla="*/ 4 w 302"/>
                <a:gd name="T57" fmla="*/ 185 h 402"/>
                <a:gd name="T58" fmla="*/ 0 w 302"/>
                <a:gd name="T59" fmla="*/ 199 h 402"/>
                <a:gd name="T60" fmla="*/ 0 w 302"/>
                <a:gd name="T61" fmla="*/ 215 h 402"/>
                <a:gd name="T62" fmla="*/ 2 w 302"/>
                <a:gd name="T63" fmla="*/ 230 h 402"/>
                <a:gd name="T64" fmla="*/ 5 w 302"/>
                <a:gd name="T65" fmla="*/ 240 h 402"/>
                <a:gd name="T66" fmla="*/ 6 w 302"/>
                <a:gd name="T67" fmla="*/ 244 h 402"/>
                <a:gd name="T68" fmla="*/ 15 w 302"/>
                <a:gd name="T69" fmla="*/ 264 h 402"/>
                <a:gd name="T70" fmla="*/ 25 w 302"/>
                <a:gd name="T71" fmla="*/ 276 h 402"/>
                <a:gd name="T72" fmla="*/ 34 w 302"/>
                <a:gd name="T73" fmla="*/ 280 h 402"/>
                <a:gd name="T74" fmla="*/ 43 w 302"/>
                <a:gd name="T75" fmla="*/ 280 h 402"/>
                <a:gd name="T76" fmla="*/ 51 w 302"/>
                <a:gd name="T77" fmla="*/ 275 h 402"/>
                <a:gd name="T78" fmla="*/ 57 w 302"/>
                <a:gd name="T79" fmla="*/ 269 h 402"/>
                <a:gd name="T80" fmla="*/ 61 w 302"/>
                <a:gd name="T81" fmla="*/ 266 h 402"/>
                <a:gd name="T82" fmla="*/ 62 w 302"/>
                <a:gd name="T83" fmla="*/ 263 h 402"/>
                <a:gd name="T84" fmla="*/ 78 w 302"/>
                <a:gd name="T85" fmla="*/ 333 h 402"/>
                <a:gd name="T86" fmla="*/ 216 w 302"/>
                <a:gd name="T87" fmla="*/ 402 h 402"/>
                <a:gd name="T88" fmla="*/ 242 w 302"/>
                <a:gd name="T89" fmla="*/ 381 h 402"/>
                <a:gd name="T90" fmla="*/ 226 w 302"/>
                <a:gd name="T91" fmla="*/ 339 h 402"/>
                <a:gd name="T92" fmla="*/ 252 w 302"/>
                <a:gd name="T93" fmla="*/ 298 h 402"/>
                <a:gd name="T94" fmla="*/ 252 w 302"/>
                <a:gd name="T95" fmla="*/ 261 h 402"/>
                <a:gd name="T96" fmla="*/ 298 w 302"/>
                <a:gd name="T97" fmla="*/ 253 h 402"/>
                <a:gd name="T98" fmla="*/ 299 w 302"/>
                <a:gd name="T99" fmla="*/ 253 h 402"/>
                <a:gd name="T100" fmla="*/ 302 w 302"/>
                <a:gd name="T101" fmla="*/ 252 h 402"/>
                <a:gd name="T102" fmla="*/ 302 w 302"/>
                <a:gd name="T103" fmla="*/ 246 h 402"/>
                <a:gd name="T104" fmla="*/ 298 w 302"/>
                <a:gd name="T105" fmla="*/ 236 h 402"/>
                <a:gd name="T106" fmla="*/ 267 w 302"/>
                <a:gd name="T107" fmla="*/ 171 h 402"/>
                <a:gd name="T108" fmla="*/ 277 w 302"/>
                <a:gd name="T109" fmla="*/ 14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02">
                  <a:moveTo>
                    <a:pt x="277" y="142"/>
                  </a:moveTo>
                  <a:lnTo>
                    <a:pt x="267" y="82"/>
                  </a:lnTo>
                  <a:lnTo>
                    <a:pt x="261" y="48"/>
                  </a:lnTo>
                  <a:lnTo>
                    <a:pt x="249" y="25"/>
                  </a:lnTo>
                  <a:lnTo>
                    <a:pt x="233" y="10"/>
                  </a:lnTo>
                  <a:lnTo>
                    <a:pt x="216" y="2"/>
                  </a:lnTo>
                  <a:lnTo>
                    <a:pt x="198" y="0"/>
                  </a:lnTo>
                  <a:lnTo>
                    <a:pt x="183" y="0"/>
                  </a:lnTo>
                  <a:lnTo>
                    <a:pt x="172" y="1"/>
                  </a:lnTo>
                  <a:lnTo>
                    <a:pt x="169" y="2"/>
                  </a:lnTo>
                  <a:lnTo>
                    <a:pt x="135" y="7"/>
                  </a:lnTo>
                  <a:lnTo>
                    <a:pt x="116" y="12"/>
                  </a:lnTo>
                  <a:lnTo>
                    <a:pt x="108" y="20"/>
                  </a:lnTo>
                  <a:lnTo>
                    <a:pt x="107" y="27"/>
                  </a:lnTo>
                  <a:lnTo>
                    <a:pt x="111" y="33"/>
                  </a:lnTo>
                  <a:lnTo>
                    <a:pt x="117" y="38"/>
                  </a:lnTo>
                  <a:lnTo>
                    <a:pt x="124" y="42"/>
                  </a:lnTo>
                  <a:lnTo>
                    <a:pt x="126" y="43"/>
                  </a:lnTo>
                  <a:lnTo>
                    <a:pt x="142" y="52"/>
                  </a:lnTo>
                  <a:lnTo>
                    <a:pt x="152" y="67"/>
                  </a:lnTo>
                  <a:lnTo>
                    <a:pt x="158" y="80"/>
                  </a:lnTo>
                  <a:lnTo>
                    <a:pt x="160" y="87"/>
                  </a:lnTo>
                  <a:lnTo>
                    <a:pt x="116" y="147"/>
                  </a:lnTo>
                  <a:lnTo>
                    <a:pt x="112" y="213"/>
                  </a:lnTo>
                  <a:lnTo>
                    <a:pt x="80" y="206"/>
                  </a:lnTo>
                  <a:lnTo>
                    <a:pt x="59" y="174"/>
                  </a:lnTo>
                  <a:lnTo>
                    <a:pt x="30" y="170"/>
                  </a:lnTo>
                  <a:lnTo>
                    <a:pt x="13" y="174"/>
                  </a:lnTo>
                  <a:lnTo>
                    <a:pt x="4" y="185"/>
                  </a:lnTo>
                  <a:lnTo>
                    <a:pt x="0" y="199"/>
                  </a:lnTo>
                  <a:lnTo>
                    <a:pt x="0" y="215"/>
                  </a:lnTo>
                  <a:lnTo>
                    <a:pt x="2" y="230"/>
                  </a:lnTo>
                  <a:lnTo>
                    <a:pt x="5" y="240"/>
                  </a:lnTo>
                  <a:lnTo>
                    <a:pt x="6" y="244"/>
                  </a:lnTo>
                  <a:lnTo>
                    <a:pt x="15" y="264"/>
                  </a:lnTo>
                  <a:lnTo>
                    <a:pt x="25" y="276"/>
                  </a:lnTo>
                  <a:lnTo>
                    <a:pt x="34" y="280"/>
                  </a:lnTo>
                  <a:lnTo>
                    <a:pt x="43" y="280"/>
                  </a:lnTo>
                  <a:lnTo>
                    <a:pt x="51" y="275"/>
                  </a:lnTo>
                  <a:lnTo>
                    <a:pt x="57" y="269"/>
                  </a:lnTo>
                  <a:lnTo>
                    <a:pt x="61" y="266"/>
                  </a:lnTo>
                  <a:lnTo>
                    <a:pt x="62" y="263"/>
                  </a:lnTo>
                  <a:lnTo>
                    <a:pt x="78" y="333"/>
                  </a:lnTo>
                  <a:lnTo>
                    <a:pt x="216" y="402"/>
                  </a:lnTo>
                  <a:lnTo>
                    <a:pt x="242" y="381"/>
                  </a:lnTo>
                  <a:lnTo>
                    <a:pt x="226" y="339"/>
                  </a:lnTo>
                  <a:lnTo>
                    <a:pt x="252" y="298"/>
                  </a:lnTo>
                  <a:lnTo>
                    <a:pt x="252" y="261"/>
                  </a:lnTo>
                  <a:lnTo>
                    <a:pt x="298" y="253"/>
                  </a:lnTo>
                  <a:lnTo>
                    <a:pt x="299" y="253"/>
                  </a:lnTo>
                  <a:lnTo>
                    <a:pt x="302" y="252"/>
                  </a:lnTo>
                  <a:lnTo>
                    <a:pt x="302" y="246"/>
                  </a:lnTo>
                  <a:lnTo>
                    <a:pt x="298" y="236"/>
                  </a:lnTo>
                  <a:lnTo>
                    <a:pt x="267" y="171"/>
                  </a:lnTo>
                  <a:lnTo>
                    <a:pt x="277" y="142"/>
                  </a:lnTo>
                  <a:close/>
                </a:path>
              </a:pathLst>
            </a:custGeom>
            <a:solidFill>
              <a:srgbClr val="F9B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7" name="Freeform 117"/>
            <p:cNvSpPr>
              <a:spLocks/>
            </p:cNvSpPr>
            <p:nvPr/>
          </p:nvSpPr>
          <p:spPr bwMode="auto">
            <a:xfrm>
              <a:off x="4587" y="1095"/>
              <a:ext cx="13" cy="36"/>
            </a:xfrm>
            <a:custGeom>
              <a:avLst/>
              <a:gdLst>
                <a:gd name="T0" fmla="*/ 55 w 55"/>
                <a:gd name="T1" fmla="*/ 0 h 146"/>
                <a:gd name="T2" fmla="*/ 0 w 55"/>
                <a:gd name="T3" fmla="*/ 23 h 146"/>
                <a:gd name="T4" fmla="*/ 27 w 55"/>
                <a:gd name="T5" fmla="*/ 146 h 146"/>
                <a:gd name="T6" fmla="*/ 55 w 55"/>
                <a:gd name="T7" fmla="*/ 0 h 146"/>
              </a:gdLst>
              <a:ahLst/>
              <a:cxnLst>
                <a:cxn ang="0">
                  <a:pos x="T0" y="T1"/>
                </a:cxn>
                <a:cxn ang="0">
                  <a:pos x="T2" y="T3"/>
                </a:cxn>
                <a:cxn ang="0">
                  <a:pos x="T4" y="T5"/>
                </a:cxn>
                <a:cxn ang="0">
                  <a:pos x="T6" y="T7"/>
                </a:cxn>
              </a:cxnLst>
              <a:rect l="0" t="0" r="r" b="b"/>
              <a:pathLst>
                <a:path w="55" h="146">
                  <a:moveTo>
                    <a:pt x="55" y="0"/>
                  </a:moveTo>
                  <a:lnTo>
                    <a:pt x="0" y="23"/>
                  </a:lnTo>
                  <a:lnTo>
                    <a:pt x="27" y="146"/>
                  </a:lnTo>
                  <a:lnTo>
                    <a:pt x="55" y="0"/>
                  </a:lnTo>
                  <a:close/>
                </a:path>
              </a:pathLst>
            </a:custGeom>
            <a:solidFill>
              <a:srgbClr val="E87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8" name="Freeform 118"/>
            <p:cNvSpPr>
              <a:spLocks/>
            </p:cNvSpPr>
            <p:nvPr/>
          </p:nvSpPr>
          <p:spPr bwMode="auto">
            <a:xfrm>
              <a:off x="4596" y="1041"/>
              <a:ext cx="16" cy="34"/>
            </a:xfrm>
            <a:custGeom>
              <a:avLst/>
              <a:gdLst>
                <a:gd name="T0" fmla="*/ 64 w 64"/>
                <a:gd name="T1" fmla="*/ 140 h 140"/>
                <a:gd name="T2" fmla="*/ 2 w 64"/>
                <a:gd name="T3" fmla="*/ 137 h 140"/>
                <a:gd name="T4" fmla="*/ 35 w 64"/>
                <a:gd name="T5" fmla="*/ 68 h 140"/>
                <a:gd name="T6" fmla="*/ 35 w 64"/>
                <a:gd name="T7" fmla="*/ 65 h 140"/>
                <a:gd name="T8" fmla="*/ 36 w 64"/>
                <a:gd name="T9" fmla="*/ 59 h 140"/>
                <a:gd name="T10" fmla="*/ 37 w 64"/>
                <a:gd name="T11" fmla="*/ 50 h 140"/>
                <a:gd name="T12" fmla="*/ 36 w 64"/>
                <a:gd name="T13" fmla="*/ 39 h 140"/>
                <a:gd name="T14" fmla="*/ 34 w 64"/>
                <a:gd name="T15" fmla="*/ 27 h 140"/>
                <a:gd name="T16" fmla="*/ 27 w 64"/>
                <a:gd name="T17" fmla="*/ 16 h 140"/>
                <a:gd name="T18" fmla="*/ 16 w 64"/>
                <a:gd name="T19" fmla="*/ 7 h 140"/>
                <a:gd name="T20" fmla="*/ 0 w 64"/>
                <a:gd name="T21" fmla="*/ 0 h 140"/>
                <a:gd name="T22" fmla="*/ 3 w 64"/>
                <a:gd name="T23" fmla="*/ 0 h 140"/>
                <a:gd name="T24" fmla="*/ 8 w 64"/>
                <a:gd name="T25" fmla="*/ 2 h 140"/>
                <a:gd name="T26" fmla="*/ 16 w 64"/>
                <a:gd name="T27" fmla="*/ 4 h 140"/>
                <a:gd name="T28" fmla="*/ 26 w 64"/>
                <a:gd name="T29" fmla="*/ 9 h 140"/>
                <a:gd name="T30" fmla="*/ 35 w 64"/>
                <a:gd name="T31" fmla="*/ 18 h 140"/>
                <a:gd name="T32" fmla="*/ 45 w 64"/>
                <a:gd name="T33" fmla="*/ 31 h 140"/>
                <a:gd name="T34" fmla="*/ 53 w 64"/>
                <a:gd name="T35" fmla="*/ 50 h 140"/>
                <a:gd name="T36" fmla="*/ 58 w 64"/>
                <a:gd name="T37" fmla="*/ 76 h 140"/>
                <a:gd name="T38" fmla="*/ 64 w 64"/>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40">
                  <a:moveTo>
                    <a:pt x="64" y="140"/>
                  </a:moveTo>
                  <a:lnTo>
                    <a:pt x="2" y="137"/>
                  </a:lnTo>
                  <a:lnTo>
                    <a:pt x="35" y="68"/>
                  </a:lnTo>
                  <a:lnTo>
                    <a:pt x="35" y="65"/>
                  </a:lnTo>
                  <a:lnTo>
                    <a:pt x="36" y="59"/>
                  </a:lnTo>
                  <a:lnTo>
                    <a:pt x="37" y="50"/>
                  </a:lnTo>
                  <a:lnTo>
                    <a:pt x="36" y="39"/>
                  </a:lnTo>
                  <a:lnTo>
                    <a:pt x="34" y="27"/>
                  </a:lnTo>
                  <a:lnTo>
                    <a:pt x="27" y="16"/>
                  </a:lnTo>
                  <a:lnTo>
                    <a:pt x="16" y="7"/>
                  </a:lnTo>
                  <a:lnTo>
                    <a:pt x="0" y="0"/>
                  </a:lnTo>
                  <a:lnTo>
                    <a:pt x="3" y="0"/>
                  </a:lnTo>
                  <a:lnTo>
                    <a:pt x="8" y="2"/>
                  </a:lnTo>
                  <a:lnTo>
                    <a:pt x="16" y="4"/>
                  </a:lnTo>
                  <a:lnTo>
                    <a:pt x="26" y="9"/>
                  </a:lnTo>
                  <a:lnTo>
                    <a:pt x="35" y="18"/>
                  </a:lnTo>
                  <a:lnTo>
                    <a:pt x="45" y="31"/>
                  </a:lnTo>
                  <a:lnTo>
                    <a:pt x="53" y="50"/>
                  </a:lnTo>
                  <a:lnTo>
                    <a:pt x="58" y="76"/>
                  </a:lnTo>
                  <a:lnTo>
                    <a:pt x="64" y="140"/>
                  </a:lnTo>
                  <a:close/>
                </a:path>
              </a:pathLst>
            </a:custGeom>
            <a:solidFill>
              <a:srgbClr val="E87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59" name="Freeform 119"/>
            <p:cNvSpPr>
              <a:spLocks/>
            </p:cNvSpPr>
            <p:nvPr/>
          </p:nvSpPr>
          <p:spPr bwMode="auto">
            <a:xfrm>
              <a:off x="4585" y="1075"/>
              <a:ext cx="28" cy="13"/>
            </a:xfrm>
            <a:custGeom>
              <a:avLst/>
              <a:gdLst>
                <a:gd name="T0" fmla="*/ 75 w 114"/>
                <a:gd name="T1" fmla="*/ 29 h 51"/>
                <a:gd name="T2" fmla="*/ 67 w 114"/>
                <a:gd name="T3" fmla="*/ 51 h 51"/>
                <a:gd name="T4" fmla="*/ 16 w 114"/>
                <a:gd name="T5" fmla="*/ 39 h 51"/>
                <a:gd name="T6" fmla="*/ 53 w 114"/>
                <a:gd name="T7" fmla="*/ 26 h 51"/>
                <a:gd name="T8" fmla="*/ 0 w 114"/>
                <a:gd name="T9" fmla="*/ 29 h 51"/>
                <a:gd name="T10" fmla="*/ 34 w 114"/>
                <a:gd name="T11" fmla="*/ 7 h 51"/>
                <a:gd name="T12" fmla="*/ 114 w 114"/>
                <a:gd name="T13" fmla="*/ 0 h 51"/>
                <a:gd name="T14" fmla="*/ 98 w 114"/>
                <a:gd name="T15" fmla="*/ 23 h 51"/>
                <a:gd name="T16" fmla="*/ 75 w 114"/>
                <a:gd name="T17"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51">
                  <a:moveTo>
                    <a:pt x="75" y="29"/>
                  </a:moveTo>
                  <a:lnTo>
                    <a:pt x="67" y="51"/>
                  </a:lnTo>
                  <a:lnTo>
                    <a:pt x="16" y="39"/>
                  </a:lnTo>
                  <a:lnTo>
                    <a:pt x="53" y="26"/>
                  </a:lnTo>
                  <a:lnTo>
                    <a:pt x="0" y="29"/>
                  </a:lnTo>
                  <a:lnTo>
                    <a:pt x="34" y="7"/>
                  </a:lnTo>
                  <a:lnTo>
                    <a:pt x="114" y="0"/>
                  </a:lnTo>
                  <a:lnTo>
                    <a:pt x="98" y="23"/>
                  </a:lnTo>
                  <a:lnTo>
                    <a:pt x="7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0" name="Freeform 120"/>
            <p:cNvSpPr>
              <a:spLocks/>
            </p:cNvSpPr>
            <p:nvPr/>
          </p:nvSpPr>
          <p:spPr bwMode="auto">
            <a:xfrm>
              <a:off x="4550" y="1087"/>
              <a:ext cx="6" cy="14"/>
            </a:xfrm>
            <a:custGeom>
              <a:avLst/>
              <a:gdLst>
                <a:gd name="T0" fmla="*/ 23 w 23"/>
                <a:gd name="T1" fmla="*/ 26 h 57"/>
                <a:gd name="T2" fmla="*/ 21 w 23"/>
                <a:gd name="T3" fmla="*/ 30 h 57"/>
                <a:gd name="T4" fmla="*/ 17 w 23"/>
                <a:gd name="T5" fmla="*/ 37 h 57"/>
                <a:gd name="T6" fmla="*/ 17 w 23"/>
                <a:gd name="T7" fmla="*/ 48 h 57"/>
                <a:gd name="T8" fmla="*/ 23 w 23"/>
                <a:gd name="T9" fmla="*/ 57 h 57"/>
                <a:gd name="T10" fmla="*/ 18 w 23"/>
                <a:gd name="T11" fmla="*/ 55 h 57"/>
                <a:gd name="T12" fmla="*/ 8 w 23"/>
                <a:gd name="T13" fmla="*/ 49 h 57"/>
                <a:gd name="T14" fmla="*/ 3 w 23"/>
                <a:gd name="T15" fmla="*/ 36 h 57"/>
                <a:gd name="T16" fmla="*/ 12 w 23"/>
                <a:gd name="T17" fmla="*/ 17 h 57"/>
                <a:gd name="T18" fmla="*/ 12 w 23"/>
                <a:gd name="T19" fmla="*/ 14 h 57"/>
                <a:gd name="T20" fmla="*/ 11 w 23"/>
                <a:gd name="T21" fmla="*/ 9 h 57"/>
                <a:gd name="T22" fmla="*/ 7 w 23"/>
                <a:gd name="T23" fmla="*/ 3 h 57"/>
                <a:gd name="T24" fmla="*/ 0 w 23"/>
                <a:gd name="T25" fmla="*/ 0 h 57"/>
                <a:gd name="T26" fmla="*/ 6 w 23"/>
                <a:gd name="T27" fmla="*/ 0 h 57"/>
                <a:gd name="T28" fmla="*/ 15 w 23"/>
                <a:gd name="T29" fmla="*/ 3 h 57"/>
                <a:gd name="T30" fmla="*/ 22 w 23"/>
                <a:gd name="T31" fmla="*/ 11 h 57"/>
                <a:gd name="T32" fmla="*/ 23 w 23"/>
                <a:gd name="T33"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7">
                  <a:moveTo>
                    <a:pt x="23" y="26"/>
                  </a:moveTo>
                  <a:lnTo>
                    <a:pt x="21" y="30"/>
                  </a:lnTo>
                  <a:lnTo>
                    <a:pt x="17" y="37"/>
                  </a:lnTo>
                  <a:lnTo>
                    <a:pt x="17" y="48"/>
                  </a:lnTo>
                  <a:lnTo>
                    <a:pt x="23" y="57"/>
                  </a:lnTo>
                  <a:lnTo>
                    <a:pt x="18" y="55"/>
                  </a:lnTo>
                  <a:lnTo>
                    <a:pt x="8" y="49"/>
                  </a:lnTo>
                  <a:lnTo>
                    <a:pt x="3" y="36"/>
                  </a:lnTo>
                  <a:lnTo>
                    <a:pt x="12" y="17"/>
                  </a:lnTo>
                  <a:lnTo>
                    <a:pt x="12" y="14"/>
                  </a:lnTo>
                  <a:lnTo>
                    <a:pt x="11" y="9"/>
                  </a:lnTo>
                  <a:lnTo>
                    <a:pt x="7" y="3"/>
                  </a:lnTo>
                  <a:lnTo>
                    <a:pt x="0" y="0"/>
                  </a:lnTo>
                  <a:lnTo>
                    <a:pt x="6" y="0"/>
                  </a:lnTo>
                  <a:lnTo>
                    <a:pt x="15" y="3"/>
                  </a:lnTo>
                  <a:lnTo>
                    <a:pt x="22" y="11"/>
                  </a:lnTo>
                  <a:lnTo>
                    <a:pt x="2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1" name="Freeform 121"/>
            <p:cNvSpPr>
              <a:spLocks/>
            </p:cNvSpPr>
            <p:nvPr/>
          </p:nvSpPr>
          <p:spPr bwMode="auto">
            <a:xfrm>
              <a:off x="4527" y="1039"/>
              <a:ext cx="46" cy="76"/>
            </a:xfrm>
            <a:custGeom>
              <a:avLst/>
              <a:gdLst>
                <a:gd name="T0" fmla="*/ 164 w 187"/>
                <a:gd name="T1" fmla="*/ 0 h 304"/>
                <a:gd name="T2" fmla="*/ 161 w 187"/>
                <a:gd name="T3" fmla="*/ 1 h 304"/>
                <a:gd name="T4" fmla="*/ 156 w 187"/>
                <a:gd name="T5" fmla="*/ 6 h 304"/>
                <a:gd name="T6" fmla="*/ 149 w 187"/>
                <a:gd name="T7" fmla="*/ 12 h 304"/>
                <a:gd name="T8" fmla="*/ 144 w 187"/>
                <a:gd name="T9" fmla="*/ 21 h 304"/>
                <a:gd name="T10" fmla="*/ 142 w 187"/>
                <a:gd name="T11" fmla="*/ 33 h 304"/>
                <a:gd name="T12" fmla="*/ 144 w 187"/>
                <a:gd name="T13" fmla="*/ 46 h 304"/>
                <a:gd name="T14" fmla="*/ 155 w 187"/>
                <a:gd name="T15" fmla="*/ 60 h 304"/>
                <a:gd name="T16" fmla="*/ 175 w 187"/>
                <a:gd name="T17" fmla="*/ 75 h 304"/>
                <a:gd name="T18" fmla="*/ 176 w 187"/>
                <a:gd name="T19" fmla="*/ 76 h 304"/>
                <a:gd name="T20" fmla="*/ 180 w 187"/>
                <a:gd name="T21" fmla="*/ 81 h 304"/>
                <a:gd name="T22" fmla="*/ 184 w 187"/>
                <a:gd name="T23" fmla="*/ 87 h 304"/>
                <a:gd name="T24" fmla="*/ 187 w 187"/>
                <a:gd name="T25" fmla="*/ 93 h 304"/>
                <a:gd name="T26" fmla="*/ 152 w 187"/>
                <a:gd name="T27" fmla="*/ 142 h 304"/>
                <a:gd name="T28" fmla="*/ 155 w 187"/>
                <a:gd name="T29" fmla="*/ 184 h 304"/>
                <a:gd name="T30" fmla="*/ 134 w 187"/>
                <a:gd name="T31" fmla="*/ 144 h 304"/>
                <a:gd name="T32" fmla="*/ 132 w 187"/>
                <a:gd name="T33" fmla="*/ 144 h 304"/>
                <a:gd name="T34" fmla="*/ 126 w 187"/>
                <a:gd name="T35" fmla="*/ 142 h 304"/>
                <a:gd name="T36" fmla="*/ 117 w 187"/>
                <a:gd name="T37" fmla="*/ 142 h 304"/>
                <a:gd name="T38" fmla="*/ 106 w 187"/>
                <a:gd name="T39" fmla="*/ 140 h 304"/>
                <a:gd name="T40" fmla="*/ 93 w 187"/>
                <a:gd name="T41" fmla="*/ 143 h 304"/>
                <a:gd name="T42" fmla="*/ 79 w 187"/>
                <a:gd name="T43" fmla="*/ 148 h 304"/>
                <a:gd name="T44" fmla="*/ 66 w 187"/>
                <a:gd name="T45" fmla="*/ 156 h 304"/>
                <a:gd name="T46" fmla="*/ 54 w 187"/>
                <a:gd name="T47" fmla="*/ 168 h 304"/>
                <a:gd name="T48" fmla="*/ 50 w 187"/>
                <a:gd name="T49" fmla="*/ 176 h 304"/>
                <a:gd name="T50" fmla="*/ 42 w 187"/>
                <a:gd name="T51" fmla="*/ 196 h 304"/>
                <a:gd name="T52" fmla="*/ 42 w 187"/>
                <a:gd name="T53" fmla="*/ 230 h 304"/>
                <a:gd name="T54" fmla="*/ 59 w 187"/>
                <a:gd name="T55" fmla="*/ 276 h 304"/>
                <a:gd name="T56" fmla="*/ 38 w 187"/>
                <a:gd name="T57" fmla="*/ 304 h 304"/>
                <a:gd name="T58" fmla="*/ 36 w 187"/>
                <a:gd name="T59" fmla="*/ 300 h 304"/>
                <a:gd name="T60" fmla="*/ 29 w 187"/>
                <a:gd name="T61" fmla="*/ 287 h 304"/>
                <a:gd name="T62" fmla="*/ 20 w 187"/>
                <a:gd name="T63" fmla="*/ 268 h 304"/>
                <a:gd name="T64" fmla="*/ 11 w 187"/>
                <a:gd name="T65" fmla="*/ 241 h 304"/>
                <a:gd name="T66" fmla="*/ 4 w 187"/>
                <a:gd name="T67" fmla="*/ 208 h 304"/>
                <a:gd name="T68" fmla="*/ 0 w 187"/>
                <a:gd name="T69" fmla="*/ 171 h 304"/>
                <a:gd name="T70" fmla="*/ 0 w 187"/>
                <a:gd name="T71" fmla="*/ 127 h 304"/>
                <a:gd name="T72" fmla="*/ 7 w 187"/>
                <a:gd name="T73" fmla="*/ 81 h 304"/>
                <a:gd name="T74" fmla="*/ 9 w 187"/>
                <a:gd name="T75" fmla="*/ 79 h 304"/>
                <a:gd name="T76" fmla="*/ 14 w 187"/>
                <a:gd name="T77" fmla="*/ 70 h 304"/>
                <a:gd name="T78" fmla="*/ 23 w 187"/>
                <a:gd name="T79" fmla="*/ 58 h 304"/>
                <a:gd name="T80" fmla="*/ 38 w 187"/>
                <a:gd name="T81" fmla="*/ 46 h 304"/>
                <a:gd name="T82" fmla="*/ 57 w 187"/>
                <a:gd name="T83" fmla="*/ 32 h 304"/>
                <a:gd name="T84" fmla="*/ 86 w 187"/>
                <a:gd name="T85" fmla="*/ 17 h 304"/>
                <a:gd name="T86" fmla="*/ 120 w 187"/>
                <a:gd name="T87" fmla="*/ 7 h 304"/>
                <a:gd name="T88" fmla="*/ 164 w 187"/>
                <a:gd name="T8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 h="304">
                  <a:moveTo>
                    <a:pt x="164" y="0"/>
                  </a:moveTo>
                  <a:lnTo>
                    <a:pt x="161" y="1"/>
                  </a:lnTo>
                  <a:lnTo>
                    <a:pt x="156" y="6"/>
                  </a:lnTo>
                  <a:lnTo>
                    <a:pt x="149" y="12"/>
                  </a:lnTo>
                  <a:lnTo>
                    <a:pt x="144" y="21"/>
                  </a:lnTo>
                  <a:lnTo>
                    <a:pt x="142" y="33"/>
                  </a:lnTo>
                  <a:lnTo>
                    <a:pt x="144" y="46"/>
                  </a:lnTo>
                  <a:lnTo>
                    <a:pt x="155" y="60"/>
                  </a:lnTo>
                  <a:lnTo>
                    <a:pt x="175" y="75"/>
                  </a:lnTo>
                  <a:lnTo>
                    <a:pt x="176" y="76"/>
                  </a:lnTo>
                  <a:lnTo>
                    <a:pt x="180" y="81"/>
                  </a:lnTo>
                  <a:lnTo>
                    <a:pt x="184" y="87"/>
                  </a:lnTo>
                  <a:lnTo>
                    <a:pt x="187" y="93"/>
                  </a:lnTo>
                  <a:lnTo>
                    <a:pt x="152" y="142"/>
                  </a:lnTo>
                  <a:lnTo>
                    <a:pt x="155" y="184"/>
                  </a:lnTo>
                  <a:lnTo>
                    <a:pt x="134" y="144"/>
                  </a:lnTo>
                  <a:lnTo>
                    <a:pt x="132" y="144"/>
                  </a:lnTo>
                  <a:lnTo>
                    <a:pt x="126" y="142"/>
                  </a:lnTo>
                  <a:lnTo>
                    <a:pt x="117" y="142"/>
                  </a:lnTo>
                  <a:lnTo>
                    <a:pt x="106" y="140"/>
                  </a:lnTo>
                  <a:lnTo>
                    <a:pt x="93" y="143"/>
                  </a:lnTo>
                  <a:lnTo>
                    <a:pt x="79" y="148"/>
                  </a:lnTo>
                  <a:lnTo>
                    <a:pt x="66" y="156"/>
                  </a:lnTo>
                  <a:lnTo>
                    <a:pt x="54" y="168"/>
                  </a:lnTo>
                  <a:lnTo>
                    <a:pt x="50" y="176"/>
                  </a:lnTo>
                  <a:lnTo>
                    <a:pt x="42" y="196"/>
                  </a:lnTo>
                  <a:lnTo>
                    <a:pt x="42" y="230"/>
                  </a:lnTo>
                  <a:lnTo>
                    <a:pt x="59" y="276"/>
                  </a:lnTo>
                  <a:lnTo>
                    <a:pt x="38" y="304"/>
                  </a:lnTo>
                  <a:lnTo>
                    <a:pt x="36" y="300"/>
                  </a:lnTo>
                  <a:lnTo>
                    <a:pt x="29" y="287"/>
                  </a:lnTo>
                  <a:lnTo>
                    <a:pt x="20" y="268"/>
                  </a:lnTo>
                  <a:lnTo>
                    <a:pt x="11" y="241"/>
                  </a:lnTo>
                  <a:lnTo>
                    <a:pt x="4" y="208"/>
                  </a:lnTo>
                  <a:lnTo>
                    <a:pt x="0" y="171"/>
                  </a:lnTo>
                  <a:lnTo>
                    <a:pt x="0" y="127"/>
                  </a:lnTo>
                  <a:lnTo>
                    <a:pt x="7" y="81"/>
                  </a:lnTo>
                  <a:lnTo>
                    <a:pt x="9" y="79"/>
                  </a:lnTo>
                  <a:lnTo>
                    <a:pt x="14" y="70"/>
                  </a:lnTo>
                  <a:lnTo>
                    <a:pt x="23" y="58"/>
                  </a:lnTo>
                  <a:lnTo>
                    <a:pt x="38" y="46"/>
                  </a:lnTo>
                  <a:lnTo>
                    <a:pt x="57" y="32"/>
                  </a:lnTo>
                  <a:lnTo>
                    <a:pt x="86" y="17"/>
                  </a:lnTo>
                  <a:lnTo>
                    <a:pt x="120" y="7"/>
                  </a:lnTo>
                  <a:lnTo>
                    <a:pt x="164" y="0"/>
                  </a:lnTo>
                  <a:close/>
                </a:path>
              </a:pathLst>
            </a:custGeom>
            <a:solidFill>
              <a:srgbClr val="D8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2" name="Freeform 122"/>
            <p:cNvSpPr>
              <a:spLocks/>
            </p:cNvSpPr>
            <p:nvPr/>
          </p:nvSpPr>
          <p:spPr bwMode="auto">
            <a:xfrm>
              <a:off x="4604" y="1099"/>
              <a:ext cx="6" cy="7"/>
            </a:xfrm>
            <a:custGeom>
              <a:avLst/>
              <a:gdLst>
                <a:gd name="T0" fmla="*/ 11 w 23"/>
                <a:gd name="T1" fmla="*/ 25 h 25"/>
                <a:gd name="T2" fmla="*/ 8 w 23"/>
                <a:gd name="T3" fmla="*/ 25 h 25"/>
                <a:gd name="T4" fmla="*/ 2 w 23"/>
                <a:gd name="T5" fmla="*/ 23 h 25"/>
                <a:gd name="T6" fmla="*/ 0 w 23"/>
                <a:gd name="T7" fmla="*/ 15 h 25"/>
                <a:gd name="T8" fmla="*/ 8 w 23"/>
                <a:gd name="T9" fmla="*/ 0 h 25"/>
                <a:gd name="T10" fmla="*/ 8 w 23"/>
                <a:gd name="T11" fmla="*/ 3 h 25"/>
                <a:gd name="T12" fmla="*/ 11 w 23"/>
                <a:gd name="T13" fmla="*/ 12 h 25"/>
                <a:gd name="T14" fmla="*/ 14 w 23"/>
                <a:gd name="T15" fmla="*/ 20 h 25"/>
                <a:gd name="T16" fmla="*/ 23 w 23"/>
                <a:gd name="T17" fmla="*/ 25 h 25"/>
                <a:gd name="T18" fmla="*/ 11 w 2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5">
                  <a:moveTo>
                    <a:pt x="11" y="25"/>
                  </a:moveTo>
                  <a:lnTo>
                    <a:pt x="8" y="25"/>
                  </a:lnTo>
                  <a:lnTo>
                    <a:pt x="2" y="23"/>
                  </a:lnTo>
                  <a:lnTo>
                    <a:pt x="0" y="15"/>
                  </a:lnTo>
                  <a:lnTo>
                    <a:pt x="8" y="0"/>
                  </a:lnTo>
                  <a:lnTo>
                    <a:pt x="8" y="3"/>
                  </a:lnTo>
                  <a:lnTo>
                    <a:pt x="11" y="12"/>
                  </a:lnTo>
                  <a:lnTo>
                    <a:pt x="14" y="20"/>
                  </a:lnTo>
                  <a:lnTo>
                    <a:pt x="23" y="25"/>
                  </a:lnTo>
                  <a:lnTo>
                    <a:pt x="1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3" name="Freeform 123"/>
            <p:cNvSpPr>
              <a:spLocks/>
            </p:cNvSpPr>
            <p:nvPr/>
          </p:nvSpPr>
          <p:spPr bwMode="auto">
            <a:xfrm>
              <a:off x="4517" y="1025"/>
              <a:ext cx="136" cy="58"/>
            </a:xfrm>
            <a:custGeom>
              <a:avLst/>
              <a:gdLst>
                <a:gd name="T0" fmla="*/ 219 w 543"/>
                <a:gd name="T1" fmla="*/ 207 h 232"/>
                <a:gd name="T2" fmla="*/ 227 w 543"/>
                <a:gd name="T3" fmla="*/ 209 h 232"/>
                <a:gd name="T4" fmla="*/ 246 w 543"/>
                <a:gd name="T5" fmla="*/ 216 h 232"/>
                <a:gd name="T6" fmla="*/ 277 w 543"/>
                <a:gd name="T7" fmla="*/ 223 h 232"/>
                <a:gd name="T8" fmla="*/ 315 w 543"/>
                <a:gd name="T9" fmla="*/ 230 h 232"/>
                <a:gd name="T10" fmla="*/ 359 w 543"/>
                <a:gd name="T11" fmla="*/ 232 h 232"/>
                <a:gd name="T12" fmla="*/ 406 w 543"/>
                <a:gd name="T13" fmla="*/ 230 h 232"/>
                <a:gd name="T14" fmla="*/ 453 w 543"/>
                <a:gd name="T15" fmla="*/ 218 h 232"/>
                <a:gd name="T16" fmla="*/ 498 w 543"/>
                <a:gd name="T17" fmla="*/ 197 h 232"/>
                <a:gd name="T18" fmla="*/ 504 w 543"/>
                <a:gd name="T19" fmla="*/ 194 h 232"/>
                <a:gd name="T20" fmla="*/ 517 w 543"/>
                <a:gd name="T21" fmla="*/ 189 h 232"/>
                <a:gd name="T22" fmla="*/ 531 w 543"/>
                <a:gd name="T23" fmla="*/ 181 h 232"/>
                <a:gd name="T24" fmla="*/ 542 w 543"/>
                <a:gd name="T25" fmla="*/ 173 h 232"/>
                <a:gd name="T26" fmla="*/ 542 w 543"/>
                <a:gd name="T27" fmla="*/ 166 h 232"/>
                <a:gd name="T28" fmla="*/ 524 w 543"/>
                <a:gd name="T29" fmla="*/ 161 h 232"/>
                <a:gd name="T30" fmla="*/ 484 w 543"/>
                <a:gd name="T31" fmla="*/ 159 h 232"/>
                <a:gd name="T32" fmla="*/ 415 w 543"/>
                <a:gd name="T33" fmla="*/ 162 h 232"/>
                <a:gd name="T34" fmla="*/ 415 w 543"/>
                <a:gd name="T35" fmla="*/ 154 h 232"/>
                <a:gd name="T36" fmla="*/ 414 w 543"/>
                <a:gd name="T37" fmla="*/ 133 h 232"/>
                <a:gd name="T38" fmla="*/ 407 w 543"/>
                <a:gd name="T39" fmla="*/ 103 h 232"/>
                <a:gd name="T40" fmla="*/ 394 w 543"/>
                <a:gd name="T41" fmla="*/ 71 h 232"/>
                <a:gd name="T42" fmla="*/ 369 w 543"/>
                <a:gd name="T43" fmla="*/ 40 h 232"/>
                <a:gd name="T44" fmla="*/ 329 w 543"/>
                <a:gd name="T45" fmla="*/ 15 h 232"/>
                <a:gd name="T46" fmla="*/ 273 w 543"/>
                <a:gd name="T47" fmla="*/ 1 h 232"/>
                <a:gd name="T48" fmla="*/ 196 w 543"/>
                <a:gd name="T49" fmla="*/ 3 h 232"/>
                <a:gd name="T50" fmla="*/ 186 w 543"/>
                <a:gd name="T51" fmla="*/ 6 h 232"/>
                <a:gd name="T52" fmla="*/ 159 w 543"/>
                <a:gd name="T53" fmla="*/ 14 h 232"/>
                <a:gd name="T54" fmla="*/ 122 w 543"/>
                <a:gd name="T55" fmla="*/ 28 h 232"/>
                <a:gd name="T56" fmla="*/ 82 w 543"/>
                <a:gd name="T57" fmla="*/ 49 h 232"/>
                <a:gd name="T58" fmla="*/ 44 w 543"/>
                <a:gd name="T59" fmla="*/ 79 h 232"/>
                <a:gd name="T60" fmla="*/ 14 w 543"/>
                <a:gd name="T61" fmla="*/ 117 h 232"/>
                <a:gd name="T62" fmla="*/ 0 w 543"/>
                <a:gd name="T63" fmla="*/ 167 h 232"/>
                <a:gd name="T64" fmla="*/ 8 w 543"/>
                <a:gd name="T65" fmla="*/ 2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3" h="232">
                  <a:moveTo>
                    <a:pt x="8" y="227"/>
                  </a:moveTo>
                  <a:lnTo>
                    <a:pt x="219" y="207"/>
                  </a:lnTo>
                  <a:lnTo>
                    <a:pt x="220" y="208"/>
                  </a:lnTo>
                  <a:lnTo>
                    <a:pt x="227" y="209"/>
                  </a:lnTo>
                  <a:lnTo>
                    <a:pt x="235" y="212"/>
                  </a:lnTo>
                  <a:lnTo>
                    <a:pt x="246" y="216"/>
                  </a:lnTo>
                  <a:lnTo>
                    <a:pt x="260" y="220"/>
                  </a:lnTo>
                  <a:lnTo>
                    <a:pt x="277" y="223"/>
                  </a:lnTo>
                  <a:lnTo>
                    <a:pt x="296" y="227"/>
                  </a:lnTo>
                  <a:lnTo>
                    <a:pt x="315" y="230"/>
                  </a:lnTo>
                  <a:lnTo>
                    <a:pt x="337" y="232"/>
                  </a:lnTo>
                  <a:lnTo>
                    <a:pt x="359" y="232"/>
                  </a:lnTo>
                  <a:lnTo>
                    <a:pt x="383" y="232"/>
                  </a:lnTo>
                  <a:lnTo>
                    <a:pt x="406" y="230"/>
                  </a:lnTo>
                  <a:lnTo>
                    <a:pt x="429" y="226"/>
                  </a:lnTo>
                  <a:lnTo>
                    <a:pt x="453" y="218"/>
                  </a:lnTo>
                  <a:lnTo>
                    <a:pt x="476" y="209"/>
                  </a:lnTo>
                  <a:lnTo>
                    <a:pt x="498" y="197"/>
                  </a:lnTo>
                  <a:lnTo>
                    <a:pt x="499" y="197"/>
                  </a:lnTo>
                  <a:lnTo>
                    <a:pt x="504" y="194"/>
                  </a:lnTo>
                  <a:lnTo>
                    <a:pt x="510" y="191"/>
                  </a:lnTo>
                  <a:lnTo>
                    <a:pt x="517" y="189"/>
                  </a:lnTo>
                  <a:lnTo>
                    <a:pt x="525" y="185"/>
                  </a:lnTo>
                  <a:lnTo>
                    <a:pt x="531" y="181"/>
                  </a:lnTo>
                  <a:lnTo>
                    <a:pt x="538" y="177"/>
                  </a:lnTo>
                  <a:lnTo>
                    <a:pt x="542" y="173"/>
                  </a:lnTo>
                  <a:lnTo>
                    <a:pt x="543" y="170"/>
                  </a:lnTo>
                  <a:lnTo>
                    <a:pt x="542" y="166"/>
                  </a:lnTo>
                  <a:lnTo>
                    <a:pt x="535" y="163"/>
                  </a:lnTo>
                  <a:lnTo>
                    <a:pt x="524" y="161"/>
                  </a:lnTo>
                  <a:lnTo>
                    <a:pt x="507" y="159"/>
                  </a:lnTo>
                  <a:lnTo>
                    <a:pt x="484" y="159"/>
                  </a:lnTo>
                  <a:lnTo>
                    <a:pt x="453" y="159"/>
                  </a:lnTo>
                  <a:lnTo>
                    <a:pt x="415" y="162"/>
                  </a:lnTo>
                  <a:lnTo>
                    <a:pt x="415" y="159"/>
                  </a:lnTo>
                  <a:lnTo>
                    <a:pt x="415" y="154"/>
                  </a:lnTo>
                  <a:lnTo>
                    <a:pt x="415" y="144"/>
                  </a:lnTo>
                  <a:lnTo>
                    <a:pt x="414" y="133"/>
                  </a:lnTo>
                  <a:lnTo>
                    <a:pt x="411" y="119"/>
                  </a:lnTo>
                  <a:lnTo>
                    <a:pt x="407" y="103"/>
                  </a:lnTo>
                  <a:lnTo>
                    <a:pt x="402" y="88"/>
                  </a:lnTo>
                  <a:lnTo>
                    <a:pt x="394" y="71"/>
                  </a:lnTo>
                  <a:lnTo>
                    <a:pt x="383" y="55"/>
                  </a:lnTo>
                  <a:lnTo>
                    <a:pt x="369" y="40"/>
                  </a:lnTo>
                  <a:lnTo>
                    <a:pt x="351" y="26"/>
                  </a:lnTo>
                  <a:lnTo>
                    <a:pt x="329" y="15"/>
                  </a:lnTo>
                  <a:lnTo>
                    <a:pt x="304" y="7"/>
                  </a:lnTo>
                  <a:lnTo>
                    <a:pt x="273" y="1"/>
                  </a:lnTo>
                  <a:lnTo>
                    <a:pt x="237" y="0"/>
                  </a:lnTo>
                  <a:lnTo>
                    <a:pt x="196" y="3"/>
                  </a:lnTo>
                  <a:lnTo>
                    <a:pt x="194" y="3"/>
                  </a:lnTo>
                  <a:lnTo>
                    <a:pt x="186" y="6"/>
                  </a:lnTo>
                  <a:lnTo>
                    <a:pt x="174" y="9"/>
                  </a:lnTo>
                  <a:lnTo>
                    <a:pt x="159" y="14"/>
                  </a:lnTo>
                  <a:lnTo>
                    <a:pt x="141" y="20"/>
                  </a:lnTo>
                  <a:lnTo>
                    <a:pt x="122" y="28"/>
                  </a:lnTo>
                  <a:lnTo>
                    <a:pt x="103" y="38"/>
                  </a:lnTo>
                  <a:lnTo>
                    <a:pt x="82" y="49"/>
                  </a:lnTo>
                  <a:lnTo>
                    <a:pt x="62" y="64"/>
                  </a:lnTo>
                  <a:lnTo>
                    <a:pt x="44" y="79"/>
                  </a:lnTo>
                  <a:lnTo>
                    <a:pt x="27" y="97"/>
                  </a:lnTo>
                  <a:lnTo>
                    <a:pt x="14" y="117"/>
                  </a:lnTo>
                  <a:lnTo>
                    <a:pt x="6" y="142"/>
                  </a:lnTo>
                  <a:lnTo>
                    <a:pt x="0" y="167"/>
                  </a:lnTo>
                  <a:lnTo>
                    <a:pt x="2" y="195"/>
                  </a:lnTo>
                  <a:lnTo>
                    <a:pt x="8"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4" name="Freeform 124"/>
            <p:cNvSpPr>
              <a:spLocks/>
            </p:cNvSpPr>
            <p:nvPr/>
          </p:nvSpPr>
          <p:spPr bwMode="auto">
            <a:xfrm>
              <a:off x="4571" y="1139"/>
              <a:ext cx="17" cy="19"/>
            </a:xfrm>
            <a:custGeom>
              <a:avLst/>
              <a:gdLst>
                <a:gd name="T0" fmla="*/ 0 w 69"/>
                <a:gd name="T1" fmla="*/ 0 h 73"/>
                <a:gd name="T2" fmla="*/ 55 w 69"/>
                <a:gd name="T3" fmla="*/ 73 h 73"/>
                <a:gd name="T4" fmla="*/ 69 w 69"/>
                <a:gd name="T5" fmla="*/ 25 h 73"/>
                <a:gd name="T6" fmla="*/ 0 w 69"/>
                <a:gd name="T7" fmla="*/ 0 h 73"/>
              </a:gdLst>
              <a:ahLst/>
              <a:cxnLst>
                <a:cxn ang="0">
                  <a:pos x="T0" y="T1"/>
                </a:cxn>
                <a:cxn ang="0">
                  <a:pos x="T2" y="T3"/>
                </a:cxn>
                <a:cxn ang="0">
                  <a:pos x="T4" y="T5"/>
                </a:cxn>
                <a:cxn ang="0">
                  <a:pos x="T6" y="T7"/>
                </a:cxn>
              </a:cxnLst>
              <a:rect l="0" t="0" r="r" b="b"/>
              <a:pathLst>
                <a:path w="69" h="73">
                  <a:moveTo>
                    <a:pt x="0" y="0"/>
                  </a:moveTo>
                  <a:lnTo>
                    <a:pt x="55" y="73"/>
                  </a:lnTo>
                  <a:lnTo>
                    <a:pt x="69" y="25"/>
                  </a:lnTo>
                  <a:lnTo>
                    <a:pt x="0" y="0"/>
                  </a:lnTo>
                  <a:close/>
                </a:path>
              </a:pathLst>
            </a:custGeom>
            <a:solidFill>
              <a:srgbClr val="E87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5" name="Freeform 125"/>
            <p:cNvSpPr>
              <a:spLocks/>
            </p:cNvSpPr>
            <p:nvPr/>
          </p:nvSpPr>
          <p:spPr bwMode="auto">
            <a:xfrm>
              <a:off x="4425" y="1134"/>
              <a:ext cx="211" cy="295"/>
            </a:xfrm>
            <a:custGeom>
              <a:avLst/>
              <a:gdLst>
                <a:gd name="T0" fmla="*/ 389 w 844"/>
                <a:gd name="T1" fmla="*/ 1065 h 1179"/>
                <a:gd name="T2" fmla="*/ 475 w 844"/>
                <a:gd name="T3" fmla="*/ 1179 h 1179"/>
                <a:gd name="T4" fmla="*/ 535 w 844"/>
                <a:gd name="T5" fmla="*/ 1052 h 1179"/>
                <a:gd name="T6" fmla="*/ 535 w 844"/>
                <a:gd name="T7" fmla="*/ 1052 h 1179"/>
                <a:gd name="T8" fmla="*/ 541 w 844"/>
                <a:gd name="T9" fmla="*/ 1042 h 1179"/>
                <a:gd name="T10" fmla="*/ 550 w 844"/>
                <a:gd name="T11" fmla="*/ 1025 h 1179"/>
                <a:gd name="T12" fmla="*/ 611 w 844"/>
                <a:gd name="T13" fmla="*/ 1055 h 1179"/>
                <a:gd name="T14" fmla="*/ 771 w 844"/>
                <a:gd name="T15" fmla="*/ 1024 h 1179"/>
                <a:gd name="T16" fmla="*/ 844 w 844"/>
                <a:gd name="T17" fmla="*/ 859 h 1179"/>
                <a:gd name="T18" fmla="*/ 843 w 844"/>
                <a:gd name="T19" fmla="*/ 851 h 1179"/>
                <a:gd name="T20" fmla="*/ 838 w 844"/>
                <a:gd name="T21" fmla="*/ 830 h 1179"/>
                <a:gd name="T22" fmla="*/ 832 w 844"/>
                <a:gd name="T23" fmla="*/ 800 h 1179"/>
                <a:gd name="T24" fmla="*/ 825 w 844"/>
                <a:gd name="T25" fmla="*/ 766 h 1179"/>
                <a:gd name="T26" fmla="*/ 817 w 844"/>
                <a:gd name="T27" fmla="*/ 731 h 1179"/>
                <a:gd name="T28" fmla="*/ 811 w 844"/>
                <a:gd name="T29" fmla="*/ 699 h 1179"/>
                <a:gd name="T30" fmla="*/ 806 w 844"/>
                <a:gd name="T31" fmla="*/ 675 h 1179"/>
                <a:gd name="T32" fmla="*/ 805 w 844"/>
                <a:gd name="T33" fmla="*/ 662 h 1179"/>
                <a:gd name="T34" fmla="*/ 805 w 844"/>
                <a:gd name="T35" fmla="*/ 579 h 1179"/>
                <a:gd name="T36" fmla="*/ 794 w 844"/>
                <a:gd name="T37" fmla="*/ 501 h 1179"/>
                <a:gd name="T38" fmla="*/ 778 w 844"/>
                <a:gd name="T39" fmla="*/ 431 h 1179"/>
                <a:gd name="T40" fmla="*/ 759 w 844"/>
                <a:gd name="T41" fmla="*/ 367 h 1179"/>
                <a:gd name="T42" fmla="*/ 737 w 844"/>
                <a:gd name="T43" fmla="*/ 315 h 1179"/>
                <a:gd name="T44" fmla="*/ 719 w 844"/>
                <a:gd name="T45" fmla="*/ 276 h 1179"/>
                <a:gd name="T46" fmla="*/ 705 w 844"/>
                <a:gd name="T47" fmla="*/ 250 h 1179"/>
                <a:gd name="T48" fmla="*/ 700 w 844"/>
                <a:gd name="T49" fmla="*/ 241 h 1179"/>
                <a:gd name="T50" fmla="*/ 686 w 844"/>
                <a:gd name="T51" fmla="*/ 134 h 1179"/>
                <a:gd name="T52" fmla="*/ 503 w 844"/>
                <a:gd name="T53" fmla="*/ 35 h 1179"/>
                <a:gd name="T54" fmla="*/ 413 w 844"/>
                <a:gd name="T55" fmla="*/ 0 h 1179"/>
                <a:gd name="T56" fmla="*/ 312 w 844"/>
                <a:gd name="T57" fmla="*/ 126 h 1179"/>
                <a:gd name="T58" fmla="*/ 157 w 844"/>
                <a:gd name="T59" fmla="*/ 213 h 1179"/>
                <a:gd name="T60" fmla="*/ 0 w 844"/>
                <a:gd name="T61" fmla="*/ 596 h 1179"/>
                <a:gd name="T62" fmla="*/ 45 w 844"/>
                <a:gd name="T63" fmla="*/ 640 h 1179"/>
                <a:gd name="T64" fmla="*/ 17 w 844"/>
                <a:gd name="T65" fmla="*/ 731 h 1179"/>
                <a:gd name="T66" fmla="*/ 6 w 844"/>
                <a:gd name="T67" fmla="*/ 800 h 1179"/>
                <a:gd name="T68" fmla="*/ 8 w 844"/>
                <a:gd name="T69" fmla="*/ 801 h 1179"/>
                <a:gd name="T70" fmla="*/ 14 w 844"/>
                <a:gd name="T71" fmla="*/ 807 h 1179"/>
                <a:gd name="T72" fmla="*/ 22 w 844"/>
                <a:gd name="T73" fmla="*/ 813 h 1179"/>
                <a:gd name="T74" fmla="*/ 33 w 844"/>
                <a:gd name="T75" fmla="*/ 822 h 1179"/>
                <a:gd name="T76" fmla="*/ 47 w 844"/>
                <a:gd name="T77" fmla="*/ 833 h 1179"/>
                <a:gd name="T78" fmla="*/ 63 w 844"/>
                <a:gd name="T79" fmla="*/ 846 h 1179"/>
                <a:gd name="T80" fmla="*/ 81 w 844"/>
                <a:gd name="T81" fmla="*/ 860 h 1179"/>
                <a:gd name="T82" fmla="*/ 100 w 844"/>
                <a:gd name="T83" fmla="*/ 876 h 1179"/>
                <a:gd name="T84" fmla="*/ 120 w 844"/>
                <a:gd name="T85" fmla="*/ 891 h 1179"/>
                <a:gd name="T86" fmla="*/ 141 w 844"/>
                <a:gd name="T87" fmla="*/ 908 h 1179"/>
                <a:gd name="T88" fmla="*/ 162 w 844"/>
                <a:gd name="T89" fmla="*/ 924 h 1179"/>
                <a:gd name="T90" fmla="*/ 184 w 844"/>
                <a:gd name="T91" fmla="*/ 940 h 1179"/>
                <a:gd name="T92" fmla="*/ 206 w 844"/>
                <a:gd name="T93" fmla="*/ 955 h 1179"/>
                <a:gd name="T94" fmla="*/ 226 w 844"/>
                <a:gd name="T95" fmla="*/ 970 h 1179"/>
                <a:gd name="T96" fmla="*/ 247 w 844"/>
                <a:gd name="T97" fmla="*/ 984 h 1179"/>
                <a:gd name="T98" fmla="*/ 266 w 844"/>
                <a:gd name="T99" fmla="*/ 996 h 1179"/>
                <a:gd name="T100" fmla="*/ 338 w 844"/>
                <a:gd name="T101" fmla="*/ 1042 h 1179"/>
                <a:gd name="T102" fmla="*/ 338 w 844"/>
                <a:gd name="T103" fmla="*/ 1042 h 1179"/>
                <a:gd name="T104" fmla="*/ 340 w 844"/>
                <a:gd name="T105" fmla="*/ 1043 h 1179"/>
                <a:gd name="T106" fmla="*/ 344 w 844"/>
                <a:gd name="T107" fmla="*/ 1046 h 1179"/>
                <a:gd name="T108" fmla="*/ 349 w 844"/>
                <a:gd name="T109" fmla="*/ 1048 h 1179"/>
                <a:gd name="T110" fmla="*/ 356 w 844"/>
                <a:gd name="T111" fmla="*/ 1051 h 1179"/>
                <a:gd name="T112" fmla="*/ 365 w 844"/>
                <a:gd name="T113" fmla="*/ 1056 h 1179"/>
                <a:gd name="T114" fmla="*/ 376 w 844"/>
                <a:gd name="T115" fmla="*/ 1060 h 1179"/>
                <a:gd name="T116" fmla="*/ 389 w 844"/>
                <a:gd name="T117" fmla="*/ 1065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4" h="1179">
                  <a:moveTo>
                    <a:pt x="389" y="1065"/>
                  </a:moveTo>
                  <a:lnTo>
                    <a:pt x="475" y="1179"/>
                  </a:lnTo>
                  <a:lnTo>
                    <a:pt x="535" y="1052"/>
                  </a:lnTo>
                  <a:lnTo>
                    <a:pt x="535" y="1052"/>
                  </a:lnTo>
                  <a:lnTo>
                    <a:pt x="541" y="1042"/>
                  </a:lnTo>
                  <a:lnTo>
                    <a:pt x="550" y="1025"/>
                  </a:lnTo>
                  <a:lnTo>
                    <a:pt x="611" y="1055"/>
                  </a:lnTo>
                  <a:lnTo>
                    <a:pt x="771" y="1024"/>
                  </a:lnTo>
                  <a:lnTo>
                    <a:pt x="844" y="859"/>
                  </a:lnTo>
                  <a:lnTo>
                    <a:pt x="843" y="851"/>
                  </a:lnTo>
                  <a:lnTo>
                    <a:pt x="838" y="830"/>
                  </a:lnTo>
                  <a:lnTo>
                    <a:pt x="832" y="800"/>
                  </a:lnTo>
                  <a:lnTo>
                    <a:pt x="825" y="766"/>
                  </a:lnTo>
                  <a:lnTo>
                    <a:pt x="817" y="731"/>
                  </a:lnTo>
                  <a:lnTo>
                    <a:pt x="811" y="699"/>
                  </a:lnTo>
                  <a:lnTo>
                    <a:pt x="806" y="675"/>
                  </a:lnTo>
                  <a:lnTo>
                    <a:pt x="805" y="662"/>
                  </a:lnTo>
                  <a:lnTo>
                    <a:pt x="805" y="579"/>
                  </a:lnTo>
                  <a:lnTo>
                    <a:pt x="794" y="501"/>
                  </a:lnTo>
                  <a:lnTo>
                    <a:pt x="778" y="431"/>
                  </a:lnTo>
                  <a:lnTo>
                    <a:pt x="759" y="367"/>
                  </a:lnTo>
                  <a:lnTo>
                    <a:pt x="737" y="315"/>
                  </a:lnTo>
                  <a:lnTo>
                    <a:pt x="719" y="276"/>
                  </a:lnTo>
                  <a:lnTo>
                    <a:pt x="705" y="250"/>
                  </a:lnTo>
                  <a:lnTo>
                    <a:pt x="700" y="241"/>
                  </a:lnTo>
                  <a:lnTo>
                    <a:pt x="686" y="134"/>
                  </a:lnTo>
                  <a:lnTo>
                    <a:pt x="503" y="35"/>
                  </a:lnTo>
                  <a:lnTo>
                    <a:pt x="413" y="0"/>
                  </a:lnTo>
                  <a:lnTo>
                    <a:pt x="312" y="126"/>
                  </a:lnTo>
                  <a:lnTo>
                    <a:pt x="157" y="213"/>
                  </a:lnTo>
                  <a:lnTo>
                    <a:pt x="0" y="596"/>
                  </a:lnTo>
                  <a:lnTo>
                    <a:pt x="45" y="640"/>
                  </a:lnTo>
                  <a:lnTo>
                    <a:pt x="17" y="731"/>
                  </a:lnTo>
                  <a:lnTo>
                    <a:pt x="6" y="800"/>
                  </a:lnTo>
                  <a:lnTo>
                    <a:pt x="8" y="801"/>
                  </a:lnTo>
                  <a:lnTo>
                    <a:pt x="14" y="807"/>
                  </a:lnTo>
                  <a:lnTo>
                    <a:pt x="22" y="813"/>
                  </a:lnTo>
                  <a:lnTo>
                    <a:pt x="33" y="822"/>
                  </a:lnTo>
                  <a:lnTo>
                    <a:pt x="47" y="833"/>
                  </a:lnTo>
                  <a:lnTo>
                    <a:pt x="63" y="846"/>
                  </a:lnTo>
                  <a:lnTo>
                    <a:pt x="81" y="860"/>
                  </a:lnTo>
                  <a:lnTo>
                    <a:pt x="100" y="876"/>
                  </a:lnTo>
                  <a:lnTo>
                    <a:pt x="120" y="891"/>
                  </a:lnTo>
                  <a:lnTo>
                    <a:pt x="141" y="908"/>
                  </a:lnTo>
                  <a:lnTo>
                    <a:pt x="162" y="924"/>
                  </a:lnTo>
                  <a:lnTo>
                    <a:pt x="184" y="940"/>
                  </a:lnTo>
                  <a:lnTo>
                    <a:pt x="206" y="955"/>
                  </a:lnTo>
                  <a:lnTo>
                    <a:pt x="226" y="970"/>
                  </a:lnTo>
                  <a:lnTo>
                    <a:pt x="247" y="984"/>
                  </a:lnTo>
                  <a:lnTo>
                    <a:pt x="266" y="996"/>
                  </a:lnTo>
                  <a:lnTo>
                    <a:pt x="338" y="1042"/>
                  </a:lnTo>
                  <a:lnTo>
                    <a:pt x="338" y="1042"/>
                  </a:lnTo>
                  <a:lnTo>
                    <a:pt x="340" y="1043"/>
                  </a:lnTo>
                  <a:lnTo>
                    <a:pt x="344" y="1046"/>
                  </a:lnTo>
                  <a:lnTo>
                    <a:pt x="349" y="1048"/>
                  </a:lnTo>
                  <a:lnTo>
                    <a:pt x="356" y="1051"/>
                  </a:lnTo>
                  <a:lnTo>
                    <a:pt x="365" y="1056"/>
                  </a:lnTo>
                  <a:lnTo>
                    <a:pt x="376" y="1060"/>
                  </a:lnTo>
                  <a:lnTo>
                    <a:pt x="389" y="10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6" name="Freeform 126"/>
            <p:cNvSpPr>
              <a:spLocks/>
            </p:cNvSpPr>
            <p:nvPr/>
          </p:nvSpPr>
          <p:spPr bwMode="auto">
            <a:xfrm>
              <a:off x="4444" y="1300"/>
              <a:ext cx="115" cy="117"/>
            </a:xfrm>
            <a:custGeom>
              <a:avLst/>
              <a:gdLst>
                <a:gd name="T0" fmla="*/ 9 w 463"/>
                <a:gd name="T1" fmla="*/ 80 h 465"/>
                <a:gd name="T2" fmla="*/ 3 w 463"/>
                <a:gd name="T3" fmla="*/ 129 h 465"/>
                <a:gd name="T4" fmla="*/ 19 w 463"/>
                <a:gd name="T5" fmla="*/ 144 h 465"/>
                <a:gd name="T6" fmla="*/ 51 w 463"/>
                <a:gd name="T7" fmla="*/ 171 h 465"/>
                <a:gd name="T8" fmla="*/ 92 w 463"/>
                <a:gd name="T9" fmla="*/ 206 h 465"/>
                <a:gd name="T10" fmla="*/ 142 w 463"/>
                <a:gd name="T11" fmla="*/ 244 h 465"/>
                <a:gd name="T12" fmla="*/ 197 w 463"/>
                <a:gd name="T13" fmla="*/ 284 h 465"/>
                <a:gd name="T14" fmla="*/ 252 w 463"/>
                <a:gd name="T15" fmla="*/ 321 h 465"/>
                <a:gd name="T16" fmla="*/ 306 w 463"/>
                <a:gd name="T17" fmla="*/ 350 h 465"/>
                <a:gd name="T18" fmla="*/ 422 w 463"/>
                <a:gd name="T19" fmla="*/ 465 h 465"/>
                <a:gd name="T20" fmla="*/ 430 w 463"/>
                <a:gd name="T21" fmla="*/ 458 h 465"/>
                <a:gd name="T22" fmla="*/ 445 w 463"/>
                <a:gd name="T23" fmla="*/ 436 h 465"/>
                <a:gd name="T24" fmla="*/ 459 w 463"/>
                <a:gd name="T25" fmla="*/ 403 h 465"/>
                <a:gd name="T26" fmla="*/ 463 w 463"/>
                <a:gd name="T27" fmla="*/ 360 h 465"/>
                <a:gd name="T28" fmla="*/ 459 w 463"/>
                <a:gd name="T29" fmla="*/ 358 h 465"/>
                <a:gd name="T30" fmla="*/ 448 w 463"/>
                <a:gd name="T31" fmla="*/ 348 h 465"/>
                <a:gd name="T32" fmla="*/ 430 w 463"/>
                <a:gd name="T33" fmla="*/ 331 h 465"/>
                <a:gd name="T34" fmla="*/ 404 w 463"/>
                <a:gd name="T35" fmla="*/ 305 h 465"/>
                <a:gd name="T36" fmla="*/ 371 w 463"/>
                <a:gd name="T37" fmla="*/ 271 h 465"/>
                <a:gd name="T38" fmla="*/ 330 w 463"/>
                <a:gd name="T39" fmla="*/ 226 h 465"/>
                <a:gd name="T40" fmla="*/ 283 w 463"/>
                <a:gd name="T41" fmla="*/ 169 h 465"/>
                <a:gd name="T42" fmla="*/ 229 w 463"/>
                <a:gd name="T43" fmla="*/ 100 h 465"/>
                <a:gd name="T44" fmla="*/ 211 w 463"/>
                <a:gd name="T45" fmla="*/ 91 h 465"/>
                <a:gd name="T46" fmla="*/ 168 w 463"/>
                <a:gd name="T47" fmla="*/ 73 h 465"/>
                <a:gd name="T48" fmla="*/ 120 w 463"/>
                <a:gd name="T49" fmla="*/ 57 h 465"/>
                <a:gd name="T50" fmla="*/ 87 w 463"/>
                <a:gd name="T51" fmla="*/ 55 h 465"/>
                <a:gd name="T52" fmla="*/ 78 w 463"/>
                <a:gd name="T53" fmla="*/ 57 h 465"/>
                <a:gd name="T54" fmla="*/ 87 w 463"/>
                <a:gd name="T55" fmla="*/ 54 h 465"/>
                <a:gd name="T56" fmla="*/ 103 w 463"/>
                <a:gd name="T57" fmla="*/ 47 h 465"/>
                <a:gd name="T58" fmla="*/ 110 w 463"/>
                <a:gd name="T59" fmla="*/ 45 h 465"/>
                <a:gd name="T60" fmla="*/ 115 w 463"/>
                <a:gd name="T61" fmla="*/ 42 h 465"/>
                <a:gd name="T62" fmla="*/ 132 w 463"/>
                <a:gd name="T63" fmla="*/ 37 h 465"/>
                <a:gd name="T64" fmla="*/ 163 w 463"/>
                <a:gd name="T65" fmla="*/ 38 h 465"/>
                <a:gd name="T66" fmla="*/ 210 w 463"/>
                <a:gd name="T67" fmla="*/ 5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3" h="465">
                  <a:moveTo>
                    <a:pt x="32" y="0"/>
                  </a:moveTo>
                  <a:lnTo>
                    <a:pt x="9" y="80"/>
                  </a:lnTo>
                  <a:lnTo>
                    <a:pt x="0" y="126"/>
                  </a:lnTo>
                  <a:lnTo>
                    <a:pt x="3" y="129"/>
                  </a:lnTo>
                  <a:lnTo>
                    <a:pt x="9" y="134"/>
                  </a:lnTo>
                  <a:lnTo>
                    <a:pt x="19" y="144"/>
                  </a:lnTo>
                  <a:lnTo>
                    <a:pt x="33" y="156"/>
                  </a:lnTo>
                  <a:lnTo>
                    <a:pt x="51" y="171"/>
                  </a:lnTo>
                  <a:lnTo>
                    <a:pt x="71" y="188"/>
                  </a:lnTo>
                  <a:lnTo>
                    <a:pt x="92" y="206"/>
                  </a:lnTo>
                  <a:lnTo>
                    <a:pt x="117" y="225"/>
                  </a:lnTo>
                  <a:lnTo>
                    <a:pt x="142" y="244"/>
                  </a:lnTo>
                  <a:lnTo>
                    <a:pt x="169" y="265"/>
                  </a:lnTo>
                  <a:lnTo>
                    <a:pt x="197" y="284"/>
                  </a:lnTo>
                  <a:lnTo>
                    <a:pt x="225" y="303"/>
                  </a:lnTo>
                  <a:lnTo>
                    <a:pt x="252" y="321"/>
                  </a:lnTo>
                  <a:lnTo>
                    <a:pt x="280" y="336"/>
                  </a:lnTo>
                  <a:lnTo>
                    <a:pt x="306" y="350"/>
                  </a:lnTo>
                  <a:lnTo>
                    <a:pt x="332" y="360"/>
                  </a:lnTo>
                  <a:lnTo>
                    <a:pt x="422" y="465"/>
                  </a:lnTo>
                  <a:lnTo>
                    <a:pt x="425" y="463"/>
                  </a:lnTo>
                  <a:lnTo>
                    <a:pt x="430" y="458"/>
                  </a:lnTo>
                  <a:lnTo>
                    <a:pt x="436" y="449"/>
                  </a:lnTo>
                  <a:lnTo>
                    <a:pt x="445" y="436"/>
                  </a:lnTo>
                  <a:lnTo>
                    <a:pt x="453" y="421"/>
                  </a:lnTo>
                  <a:lnTo>
                    <a:pt x="459" y="403"/>
                  </a:lnTo>
                  <a:lnTo>
                    <a:pt x="463" y="382"/>
                  </a:lnTo>
                  <a:lnTo>
                    <a:pt x="463" y="360"/>
                  </a:lnTo>
                  <a:lnTo>
                    <a:pt x="462" y="359"/>
                  </a:lnTo>
                  <a:lnTo>
                    <a:pt x="459" y="358"/>
                  </a:lnTo>
                  <a:lnTo>
                    <a:pt x="454" y="354"/>
                  </a:lnTo>
                  <a:lnTo>
                    <a:pt x="448" y="348"/>
                  </a:lnTo>
                  <a:lnTo>
                    <a:pt x="440" y="341"/>
                  </a:lnTo>
                  <a:lnTo>
                    <a:pt x="430" y="331"/>
                  </a:lnTo>
                  <a:lnTo>
                    <a:pt x="417" y="320"/>
                  </a:lnTo>
                  <a:lnTo>
                    <a:pt x="404" y="305"/>
                  </a:lnTo>
                  <a:lnTo>
                    <a:pt x="388" y="290"/>
                  </a:lnTo>
                  <a:lnTo>
                    <a:pt x="371" y="271"/>
                  </a:lnTo>
                  <a:lnTo>
                    <a:pt x="352" y="249"/>
                  </a:lnTo>
                  <a:lnTo>
                    <a:pt x="330" y="226"/>
                  </a:lnTo>
                  <a:lnTo>
                    <a:pt x="307" y="198"/>
                  </a:lnTo>
                  <a:lnTo>
                    <a:pt x="283" y="169"/>
                  </a:lnTo>
                  <a:lnTo>
                    <a:pt x="257" y="135"/>
                  </a:lnTo>
                  <a:lnTo>
                    <a:pt x="229" y="100"/>
                  </a:lnTo>
                  <a:lnTo>
                    <a:pt x="224" y="97"/>
                  </a:lnTo>
                  <a:lnTo>
                    <a:pt x="211" y="91"/>
                  </a:lnTo>
                  <a:lnTo>
                    <a:pt x="191" y="83"/>
                  </a:lnTo>
                  <a:lnTo>
                    <a:pt x="168" y="73"/>
                  </a:lnTo>
                  <a:lnTo>
                    <a:pt x="143" y="65"/>
                  </a:lnTo>
                  <a:lnTo>
                    <a:pt x="120" y="57"/>
                  </a:lnTo>
                  <a:lnTo>
                    <a:pt x="101" y="54"/>
                  </a:lnTo>
                  <a:lnTo>
                    <a:pt x="87" y="55"/>
                  </a:lnTo>
                  <a:lnTo>
                    <a:pt x="80" y="57"/>
                  </a:lnTo>
                  <a:lnTo>
                    <a:pt x="78" y="57"/>
                  </a:lnTo>
                  <a:lnTo>
                    <a:pt x="82" y="56"/>
                  </a:lnTo>
                  <a:lnTo>
                    <a:pt x="87" y="54"/>
                  </a:lnTo>
                  <a:lnTo>
                    <a:pt x="95" y="50"/>
                  </a:lnTo>
                  <a:lnTo>
                    <a:pt x="103" y="47"/>
                  </a:lnTo>
                  <a:lnTo>
                    <a:pt x="108" y="46"/>
                  </a:lnTo>
                  <a:lnTo>
                    <a:pt x="110" y="45"/>
                  </a:lnTo>
                  <a:lnTo>
                    <a:pt x="111" y="43"/>
                  </a:lnTo>
                  <a:lnTo>
                    <a:pt x="115" y="42"/>
                  </a:lnTo>
                  <a:lnTo>
                    <a:pt x="122" y="39"/>
                  </a:lnTo>
                  <a:lnTo>
                    <a:pt x="132" y="37"/>
                  </a:lnTo>
                  <a:lnTo>
                    <a:pt x="145" y="37"/>
                  </a:lnTo>
                  <a:lnTo>
                    <a:pt x="163" y="38"/>
                  </a:lnTo>
                  <a:lnTo>
                    <a:pt x="184" y="43"/>
                  </a:lnTo>
                  <a:lnTo>
                    <a:pt x="210" y="52"/>
                  </a:lnTo>
                  <a:lnTo>
                    <a:pt x="32" y="0"/>
                  </a:lnTo>
                  <a:close/>
                </a:path>
              </a:pathLst>
            </a:custGeom>
            <a:solidFill>
              <a:srgbClr val="F9B5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7" name="Freeform 127"/>
            <p:cNvSpPr>
              <a:spLocks/>
            </p:cNvSpPr>
            <p:nvPr/>
          </p:nvSpPr>
          <p:spPr bwMode="auto">
            <a:xfrm>
              <a:off x="4475" y="1315"/>
              <a:ext cx="82" cy="88"/>
            </a:xfrm>
            <a:custGeom>
              <a:avLst/>
              <a:gdLst>
                <a:gd name="T0" fmla="*/ 0 w 327"/>
                <a:gd name="T1" fmla="*/ 0 h 352"/>
                <a:gd name="T2" fmla="*/ 102 w 327"/>
                <a:gd name="T3" fmla="*/ 43 h 352"/>
                <a:gd name="T4" fmla="*/ 105 w 327"/>
                <a:gd name="T5" fmla="*/ 45 h 352"/>
                <a:gd name="T6" fmla="*/ 111 w 327"/>
                <a:gd name="T7" fmla="*/ 52 h 352"/>
                <a:gd name="T8" fmla="*/ 120 w 327"/>
                <a:gd name="T9" fmla="*/ 63 h 352"/>
                <a:gd name="T10" fmla="*/ 133 w 327"/>
                <a:gd name="T11" fmla="*/ 77 h 352"/>
                <a:gd name="T12" fmla="*/ 148 w 327"/>
                <a:gd name="T13" fmla="*/ 95 h 352"/>
                <a:gd name="T14" fmla="*/ 165 w 327"/>
                <a:gd name="T15" fmla="*/ 114 h 352"/>
                <a:gd name="T16" fmla="*/ 184 w 327"/>
                <a:gd name="T17" fmla="*/ 135 h 352"/>
                <a:gd name="T18" fmla="*/ 203 w 327"/>
                <a:gd name="T19" fmla="*/ 155 h 352"/>
                <a:gd name="T20" fmla="*/ 222 w 327"/>
                <a:gd name="T21" fmla="*/ 177 h 352"/>
                <a:gd name="T22" fmla="*/ 242 w 327"/>
                <a:gd name="T23" fmla="*/ 199 h 352"/>
                <a:gd name="T24" fmla="*/ 261 w 327"/>
                <a:gd name="T25" fmla="*/ 219 h 352"/>
                <a:gd name="T26" fmla="*/ 279 w 327"/>
                <a:gd name="T27" fmla="*/ 237 h 352"/>
                <a:gd name="T28" fmla="*/ 294 w 327"/>
                <a:gd name="T29" fmla="*/ 254 h 352"/>
                <a:gd name="T30" fmla="*/ 308 w 327"/>
                <a:gd name="T31" fmla="*/ 268 h 352"/>
                <a:gd name="T32" fmla="*/ 320 w 327"/>
                <a:gd name="T33" fmla="*/ 277 h 352"/>
                <a:gd name="T34" fmla="*/ 327 w 327"/>
                <a:gd name="T35" fmla="*/ 283 h 352"/>
                <a:gd name="T36" fmla="*/ 307 w 327"/>
                <a:gd name="T37" fmla="*/ 352 h 352"/>
                <a:gd name="T38" fmla="*/ 303 w 327"/>
                <a:gd name="T39" fmla="*/ 348 h 352"/>
                <a:gd name="T40" fmla="*/ 294 w 327"/>
                <a:gd name="T41" fmla="*/ 338 h 352"/>
                <a:gd name="T42" fmla="*/ 280 w 327"/>
                <a:gd name="T43" fmla="*/ 321 h 352"/>
                <a:gd name="T44" fmla="*/ 261 w 327"/>
                <a:gd name="T45" fmla="*/ 300 h 352"/>
                <a:gd name="T46" fmla="*/ 239 w 327"/>
                <a:gd name="T47" fmla="*/ 274 h 352"/>
                <a:gd name="T48" fmla="*/ 215 w 327"/>
                <a:gd name="T49" fmla="*/ 246 h 352"/>
                <a:gd name="T50" fmla="*/ 188 w 327"/>
                <a:gd name="T51" fmla="*/ 215 h 352"/>
                <a:gd name="T52" fmla="*/ 160 w 327"/>
                <a:gd name="T53" fmla="*/ 183 h 352"/>
                <a:gd name="T54" fmla="*/ 132 w 327"/>
                <a:gd name="T55" fmla="*/ 151 h 352"/>
                <a:gd name="T56" fmla="*/ 105 w 327"/>
                <a:gd name="T57" fmla="*/ 121 h 352"/>
                <a:gd name="T58" fmla="*/ 79 w 327"/>
                <a:gd name="T59" fmla="*/ 90 h 352"/>
                <a:gd name="T60" fmla="*/ 55 w 327"/>
                <a:gd name="T61" fmla="*/ 63 h 352"/>
                <a:gd name="T62" fmla="*/ 34 w 327"/>
                <a:gd name="T63" fmla="*/ 40 h 352"/>
                <a:gd name="T64" fmla="*/ 18 w 327"/>
                <a:gd name="T65" fmla="*/ 21 h 352"/>
                <a:gd name="T66" fmla="*/ 6 w 327"/>
                <a:gd name="T67" fmla="*/ 8 h 352"/>
                <a:gd name="T68" fmla="*/ 0 w 327"/>
                <a:gd name="T6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7" h="352">
                  <a:moveTo>
                    <a:pt x="0" y="0"/>
                  </a:moveTo>
                  <a:lnTo>
                    <a:pt x="102" y="43"/>
                  </a:lnTo>
                  <a:lnTo>
                    <a:pt x="105" y="45"/>
                  </a:lnTo>
                  <a:lnTo>
                    <a:pt x="111" y="52"/>
                  </a:lnTo>
                  <a:lnTo>
                    <a:pt x="120" y="63"/>
                  </a:lnTo>
                  <a:lnTo>
                    <a:pt x="133" y="77"/>
                  </a:lnTo>
                  <a:lnTo>
                    <a:pt x="148" y="95"/>
                  </a:lnTo>
                  <a:lnTo>
                    <a:pt x="165" y="114"/>
                  </a:lnTo>
                  <a:lnTo>
                    <a:pt x="184" y="135"/>
                  </a:lnTo>
                  <a:lnTo>
                    <a:pt x="203" y="155"/>
                  </a:lnTo>
                  <a:lnTo>
                    <a:pt x="222" y="177"/>
                  </a:lnTo>
                  <a:lnTo>
                    <a:pt x="242" y="199"/>
                  </a:lnTo>
                  <a:lnTo>
                    <a:pt x="261" y="219"/>
                  </a:lnTo>
                  <a:lnTo>
                    <a:pt x="279" y="237"/>
                  </a:lnTo>
                  <a:lnTo>
                    <a:pt x="294" y="254"/>
                  </a:lnTo>
                  <a:lnTo>
                    <a:pt x="308" y="268"/>
                  </a:lnTo>
                  <a:lnTo>
                    <a:pt x="320" y="277"/>
                  </a:lnTo>
                  <a:lnTo>
                    <a:pt x="327" y="283"/>
                  </a:lnTo>
                  <a:lnTo>
                    <a:pt x="307" y="352"/>
                  </a:lnTo>
                  <a:lnTo>
                    <a:pt x="303" y="348"/>
                  </a:lnTo>
                  <a:lnTo>
                    <a:pt x="294" y="338"/>
                  </a:lnTo>
                  <a:lnTo>
                    <a:pt x="280" y="321"/>
                  </a:lnTo>
                  <a:lnTo>
                    <a:pt x="261" y="300"/>
                  </a:lnTo>
                  <a:lnTo>
                    <a:pt x="239" y="274"/>
                  </a:lnTo>
                  <a:lnTo>
                    <a:pt x="215" y="246"/>
                  </a:lnTo>
                  <a:lnTo>
                    <a:pt x="188" y="215"/>
                  </a:lnTo>
                  <a:lnTo>
                    <a:pt x="160" y="183"/>
                  </a:lnTo>
                  <a:lnTo>
                    <a:pt x="132" y="151"/>
                  </a:lnTo>
                  <a:lnTo>
                    <a:pt x="105" y="121"/>
                  </a:lnTo>
                  <a:lnTo>
                    <a:pt x="79" y="90"/>
                  </a:lnTo>
                  <a:lnTo>
                    <a:pt x="55" y="63"/>
                  </a:lnTo>
                  <a:lnTo>
                    <a:pt x="34" y="40"/>
                  </a:lnTo>
                  <a:lnTo>
                    <a:pt x="18" y="21"/>
                  </a:lnTo>
                  <a:lnTo>
                    <a:pt x="6" y="8"/>
                  </a:lnTo>
                  <a:lnTo>
                    <a:pt x="0" y="0"/>
                  </a:lnTo>
                  <a:close/>
                </a:path>
              </a:pathLst>
            </a:custGeom>
            <a:solidFill>
              <a:srgbClr val="E87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8" name="Freeform 128"/>
            <p:cNvSpPr>
              <a:spLocks/>
            </p:cNvSpPr>
            <p:nvPr/>
          </p:nvSpPr>
          <p:spPr bwMode="auto">
            <a:xfrm>
              <a:off x="4540" y="1382"/>
              <a:ext cx="30" cy="62"/>
            </a:xfrm>
            <a:custGeom>
              <a:avLst/>
              <a:gdLst>
                <a:gd name="T0" fmla="*/ 76 w 120"/>
                <a:gd name="T1" fmla="*/ 0 h 248"/>
                <a:gd name="T2" fmla="*/ 0 w 120"/>
                <a:gd name="T3" fmla="*/ 248 h 248"/>
                <a:gd name="T4" fmla="*/ 120 w 120"/>
                <a:gd name="T5" fmla="*/ 48 h 248"/>
                <a:gd name="T6" fmla="*/ 76 w 120"/>
                <a:gd name="T7" fmla="*/ 0 h 248"/>
              </a:gdLst>
              <a:ahLst/>
              <a:cxnLst>
                <a:cxn ang="0">
                  <a:pos x="T0" y="T1"/>
                </a:cxn>
                <a:cxn ang="0">
                  <a:pos x="T2" y="T3"/>
                </a:cxn>
                <a:cxn ang="0">
                  <a:pos x="T4" y="T5"/>
                </a:cxn>
                <a:cxn ang="0">
                  <a:pos x="T6" y="T7"/>
                </a:cxn>
              </a:cxnLst>
              <a:rect l="0" t="0" r="r" b="b"/>
              <a:pathLst>
                <a:path w="120" h="248">
                  <a:moveTo>
                    <a:pt x="76" y="0"/>
                  </a:moveTo>
                  <a:lnTo>
                    <a:pt x="0" y="248"/>
                  </a:lnTo>
                  <a:lnTo>
                    <a:pt x="120" y="48"/>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69" name="Freeform 129"/>
            <p:cNvSpPr>
              <a:spLocks/>
            </p:cNvSpPr>
            <p:nvPr/>
          </p:nvSpPr>
          <p:spPr bwMode="auto">
            <a:xfrm>
              <a:off x="4442" y="1146"/>
              <a:ext cx="180" cy="239"/>
            </a:xfrm>
            <a:custGeom>
              <a:avLst/>
              <a:gdLst>
                <a:gd name="T0" fmla="*/ 307 w 720"/>
                <a:gd name="T1" fmla="*/ 100 h 954"/>
                <a:gd name="T2" fmla="*/ 0 w 720"/>
                <a:gd name="T3" fmla="*/ 542 h 954"/>
                <a:gd name="T4" fmla="*/ 6 w 720"/>
                <a:gd name="T5" fmla="*/ 545 h 954"/>
                <a:gd name="T6" fmla="*/ 26 w 720"/>
                <a:gd name="T7" fmla="*/ 553 h 954"/>
                <a:gd name="T8" fmla="*/ 54 w 720"/>
                <a:gd name="T9" fmla="*/ 564 h 954"/>
                <a:gd name="T10" fmla="*/ 88 w 720"/>
                <a:gd name="T11" fmla="*/ 577 h 954"/>
                <a:gd name="T12" fmla="*/ 127 w 720"/>
                <a:gd name="T13" fmla="*/ 591 h 954"/>
                <a:gd name="T14" fmla="*/ 166 w 720"/>
                <a:gd name="T15" fmla="*/ 603 h 954"/>
                <a:gd name="T16" fmla="*/ 205 w 720"/>
                <a:gd name="T17" fmla="*/ 611 h 954"/>
                <a:gd name="T18" fmla="*/ 238 w 720"/>
                <a:gd name="T19" fmla="*/ 615 h 954"/>
                <a:gd name="T20" fmla="*/ 282 w 720"/>
                <a:gd name="T21" fmla="*/ 554 h 954"/>
                <a:gd name="T22" fmla="*/ 275 w 720"/>
                <a:gd name="T23" fmla="*/ 225 h 954"/>
                <a:gd name="T24" fmla="*/ 356 w 720"/>
                <a:gd name="T25" fmla="*/ 512 h 954"/>
                <a:gd name="T26" fmla="*/ 374 w 720"/>
                <a:gd name="T27" fmla="*/ 478 h 954"/>
                <a:gd name="T28" fmla="*/ 400 w 720"/>
                <a:gd name="T29" fmla="*/ 393 h 954"/>
                <a:gd name="T30" fmla="*/ 403 w 720"/>
                <a:gd name="T31" fmla="*/ 275 h 954"/>
                <a:gd name="T32" fmla="*/ 344 w 720"/>
                <a:gd name="T33" fmla="*/ 143 h 954"/>
                <a:gd name="T34" fmla="*/ 362 w 720"/>
                <a:gd name="T35" fmla="*/ 159 h 954"/>
                <a:gd name="T36" fmla="*/ 400 w 720"/>
                <a:gd name="T37" fmla="*/ 206 h 954"/>
                <a:gd name="T38" fmla="*/ 441 w 720"/>
                <a:gd name="T39" fmla="*/ 287 h 954"/>
                <a:gd name="T40" fmla="*/ 462 w 720"/>
                <a:gd name="T41" fmla="*/ 400 h 954"/>
                <a:gd name="T42" fmla="*/ 542 w 720"/>
                <a:gd name="T43" fmla="*/ 659 h 954"/>
                <a:gd name="T44" fmla="*/ 546 w 720"/>
                <a:gd name="T45" fmla="*/ 954 h 954"/>
                <a:gd name="T46" fmla="*/ 720 w 720"/>
                <a:gd name="T47" fmla="*/ 825 h 954"/>
                <a:gd name="T48" fmla="*/ 684 w 720"/>
                <a:gd name="T49" fmla="*/ 530 h 954"/>
                <a:gd name="T50" fmla="*/ 667 w 720"/>
                <a:gd name="T51" fmla="*/ 447 h 954"/>
                <a:gd name="T52" fmla="*/ 637 w 720"/>
                <a:gd name="T53" fmla="*/ 329 h 954"/>
                <a:gd name="T54" fmla="*/ 603 w 720"/>
                <a:gd name="T55" fmla="*/ 224 h 954"/>
                <a:gd name="T56" fmla="*/ 568 w 720"/>
                <a:gd name="T57" fmla="*/ 100 h 954"/>
                <a:gd name="T58" fmla="*/ 560 w 720"/>
                <a:gd name="T59" fmla="*/ 96 h 954"/>
                <a:gd name="T60" fmla="*/ 541 w 720"/>
                <a:gd name="T61" fmla="*/ 86 h 954"/>
                <a:gd name="T62" fmla="*/ 512 w 720"/>
                <a:gd name="T63" fmla="*/ 71 h 954"/>
                <a:gd name="T64" fmla="*/ 479 w 720"/>
                <a:gd name="T65" fmla="*/ 53 h 954"/>
                <a:gd name="T66" fmla="*/ 441 w 720"/>
                <a:gd name="T67" fmla="*/ 35 h 954"/>
                <a:gd name="T68" fmla="*/ 407 w 720"/>
                <a:gd name="T69" fmla="*/ 18 h 954"/>
                <a:gd name="T70" fmla="*/ 377 w 720"/>
                <a:gd name="T71" fmla="*/ 7 h 954"/>
                <a:gd name="T72" fmla="*/ 356 w 720"/>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0" h="954">
                  <a:moveTo>
                    <a:pt x="356" y="0"/>
                  </a:moveTo>
                  <a:lnTo>
                    <a:pt x="307" y="100"/>
                  </a:lnTo>
                  <a:lnTo>
                    <a:pt x="129" y="209"/>
                  </a:lnTo>
                  <a:lnTo>
                    <a:pt x="0" y="542"/>
                  </a:lnTo>
                  <a:lnTo>
                    <a:pt x="1" y="544"/>
                  </a:lnTo>
                  <a:lnTo>
                    <a:pt x="6" y="545"/>
                  </a:lnTo>
                  <a:lnTo>
                    <a:pt x="15" y="549"/>
                  </a:lnTo>
                  <a:lnTo>
                    <a:pt x="26" y="553"/>
                  </a:lnTo>
                  <a:lnTo>
                    <a:pt x="38" y="559"/>
                  </a:lnTo>
                  <a:lnTo>
                    <a:pt x="54" y="564"/>
                  </a:lnTo>
                  <a:lnTo>
                    <a:pt x="70" y="571"/>
                  </a:lnTo>
                  <a:lnTo>
                    <a:pt x="88" y="577"/>
                  </a:lnTo>
                  <a:lnTo>
                    <a:pt x="108" y="585"/>
                  </a:lnTo>
                  <a:lnTo>
                    <a:pt x="127" y="591"/>
                  </a:lnTo>
                  <a:lnTo>
                    <a:pt x="147" y="596"/>
                  </a:lnTo>
                  <a:lnTo>
                    <a:pt x="166" y="603"/>
                  </a:lnTo>
                  <a:lnTo>
                    <a:pt x="186" y="608"/>
                  </a:lnTo>
                  <a:lnTo>
                    <a:pt x="205" y="611"/>
                  </a:lnTo>
                  <a:lnTo>
                    <a:pt x="221" y="614"/>
                  </a:lnTo>
                  <a:lnTo>
                    <a:pt x="238" y="615"/>
                  </a:lnTo>
                  <a:lnTo>
                    <a:pt x="187" y="338"/>
                  </a:lnTo>
                  <a:lnTo>
                    <a:pt x="282" y="554"/>
                  </a:lnTo>
                  <a:lnTo>
                    <a:pt x="312" y="394"/>
                  </a:lnTo>
                  <a:lnTo>
                    <a:pt x="275" y="225"/>
                  </a:lnTo>
                  <a:lnTo>
                    <a:pt x="356" y="362"/>
                  </a:lnTo>
                  <a:lnTo>
                    <a:pt x="356" y="512"/>
                  </a:lnTo>
                  <a:lnTo>
                    <a:pt x="361" y="503"/>
                  </a:lnTo>
                  <a:lnTo>
                    <a:pt x="374" y="478"/>
                  </a:lnTo>
                  <a:lnTo>
                    <a:pt x="388" y="441"/>
                  </a:lnTo>
                  <a:lnTo>
                    <a:pt x="400" y="393"/>
                  </a:lnTo>
                  <a:lnTo>
                    <a:pt x="407" y="337"/>
                  </a:lnTo>
                  <a:lnTo>
                    <a:pt x="403" y="275"/>
                  </a:lnTo>
                  <a:lnTo>
                    <a:pt x="384" y="210"/>
                  </a:lnTo>
                  <a:lnTo>
                    <a:pt x="344" y="143"/>
                  </a:lnTo>
                  <a:lnTo>
                    <a:pt x="349" y="147"/>
                  </a:lnTo>
                  <a:lnTo>
                    <a:pt x="362" y="159"/>
                  </a:lnTo>
                  <a:lnTo>
                    <a:pt x="380" y="178"/>
                  </a:lnTo>
                  <a:lnTo>
                    <a:pt x="400" y="206"/>
                  </a:lnTo>
                  <a:lnTo>
                    <a:pt x="422" y="242"/>
                  </a:lnTo>
                  <a:lnTo>
                    <a:pt x="441" y="287"/>
                  </a:lnTo>
                  <a:lnTo>
                    <a:pt x="455" y="339"/>
                  </a:lnTo>
                  <a:lnTo>
                    <a:pt x="462" y="400"/>
                  </a:lnTo>
                  <a:lnTo>
                    <a:pt x="369" y="697"/>
                  </a:lnTo>
                  <a:lnTo>
                    <a:pt x="542" y="659"/>
                  </a:lnTo>
                  <a:lnTo>
                    <a:pt x="436" y="784"/>
                  </a:lnTo>
                  <a:lnTo>
                    <a:pt x="546" y="954"/>
                  </a:lnTo>
                  <a:lnTo>
                    <a:pt x="656" y="920"/>
                  </a:lnTo>
                  <a:lnTo>
                    <a:pt x="720" y="825"/>
                  </a:lnTo>
                  <a:lnTo>
                    <a:pt x="687" y="542"/>
                  </a:lnTo>
                  <a:lnTo>
                    <a:pt x="684" y="530"/>
                  </a:lnTo>
                  <a:lnTo>
                    <a:pt x="678" y="496"/>
                  </a:lnTo>
                  <a:lnTo>
                    <a:pt x="667" y="447"/>
                  </a:lnTo>
                  <a:lnTo>
                    <a:pt x="654" y="389"/>
                  </a:lnTo>
                  <a:lnTo>
                    <a:pt x="637" y="329"/>
                  </a:lnTo>
                  <a:lnTo>
                    <a:pt x="621" y="271"/>
                  </a:lnTo>
                  <a:lnTo>
                    <a:pt x="603" y="224"/>
                  </a:lnTo>
                  <a:lnTo>
                    <a:pt x="586" y="193"/>
                  </a:lnTo>
                  <a:lnTo>
                    <a:pt x="568" y="100"/>
                  </a:lnTo>
                  <a:lnTo>
                    <a:pt x="567" y="99"/>
                  </a:lnTo>
                  <a:lnTo>
                    <a:pt x="560" y="96"/>
                  </a:lnTo>
                  <a:lnTo>
                    <a:pt x="553" y="91"/>
                  </a:lnTo>
                  <a:lnTo>
                    <a:pt x="541" y="86"/>
                  </a:lnTo>
                  <a:lnTo>
                    <a:pt x="527" y="78"/>
                  </a:lnTo>
                  <a:lnTo>
                    <a:pt x="512" y="71"/>
                  </a:lnTo>
                  <a:lnTo>
                    <a:pt x="495" y="62"/>
                  </a:lnTo>
                  <a:lnTo>
                    <a:pt x="479" y="53"/>
                  </a:lnTo>
                  <a:lnTo>
                    <a:pt x="461" y="44"/>
                  </a:lnTo>
                  <a:lnTo>
                    <a:pt x="441" y="35"/>
                  </a:lnTo>
                  <a:lnTo>
                    <a:pt x="425" y="26"/>
                  </a:lnTo>
                  <a:lnTo>
                    <a:pt x="407" y="18"/>
                  </a:lnTo>
                  <a:lnTo>
                    <a:pt x="392" y="12"/>
                  </a:lnTo>
                  <a:lnTo>
                    <a:pt x="377" y="7"/>
                  </a:lnTo>
                  <a:lnTo>
                    <a:pt x="365" y="3"/>
                  </a:lnTo>
                  <a:lnTo>
                    <a:pt x="3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70" name="Freeform 130"/>
            <p:cNvSpPr>
              <a:spLocks/>
            </p:cNvSpPr>
            <p:nvPr/>
          </p:nvSpPr>
          <p:spPr bwMode="auto">
            <a:xfrm>
              <a:off x="4527" y="1033"/>
              <a:ext cx="81" cy="39"/>
            </a:xfrm>
            <a:custGeom>
              <a:avLst/>
              <a:gdLst>
                <a:gd name="T0" fmla="*/ 0 w 326"/>
                <a:gd name="T1" fmla="*/ 156 h 156"/>
                <a:gd name="T2" fmla="*/ 2 w 326"/>
                <a:gd name="T3" fmla="*/ 156 h 156"/>
                <a:gd name="T4" fmla="*/ 7 w 326"/>
                <a:gd name="T5" fmla="*/ 156 h 156"/>
                <a:gd name="T6" fmla="*/ 16 w 326"/>
                <a:gd name="T7" fmla="*/ 156 h 156"/>
                <a:gd name="T8" fmla="*/ 29 w 326"/>
                <a:gd name="T9" fmla="*/ 156 h 156"/>
                <a:gd name="T10" fmla="*/ 45 w 326"/>
                <a:gd name="T11" fmla="*/ 155 h 156"/>
                <a:gd name="T12" fmla="*/ 64 w 326"/>
                <a:gd name="T13" fmla="*/ 155 h 156"/>
                <a:gd name="T14" fmla="*/ 84 w 326"/>
                <a:gd name="T15" fmla="*/ 153 h 156"/>
                <a:gd name="T16" fmla="*/ 106 w 326"/>
                <a:gd name="T17" fmla="*/ 152 h 156"/>
                <a:gd name="T18" fmla="*/ 130 w 326"/>
                <a:gd name="T19" fmla="*/ 151 h 156"/>
                <a:gd name="T20" fmla="*/ 156 w 326"/>
                <a:gd name="T21" fmla="*/ 149 h 156"/>
                <a:gd name="T22" fmla="*/ 184 w 326"/>
                <a:gd name="T23" fmla="*/ 147 h 156"/>
                <a:gd name="T24" fmla="*/ 211 w 326"/>
                <a:gd name="T25" fmla="*/ 144 h 156"/>
                <a:gd name="T26" fmla="*/ 240 w 326"/>
                <a:gd name="T27" fmla="*/ 140 h 156"/>
                <a:gd name="T28" fmla="*/ 268 w 326"/>
                <a:gd name="T29" fmla="*/ 137 h 156"/>
                <a:gd name="T30" fmla="*/ 298 w 326"/>
                <a:gd name="T31" fmla="*/ 132 h 156"/>
                <a:gd name="T32" fmla="*/ 326 w 326"/>
                <a:gd name="T33" fmla="*/ 126 h 156"/>
                <a:gd name="T34" fmla="*/ 326 w 326"/>
                <a:gd name="T35" fmla="*/ 120 h 156"/>
                <a:gd name="T36" fmla="*/ 326 w 326"/>
                <a:gd name="T37" fmla="*/ 105 h 156"/>
                <a:gd name="T38" fmla="*/ 322 w 326"/>
                <a:gd name="T39" fmla="*/ 83 h 156"/>
                <a:gd name="T40" fmla="*/ 312 w 326"/>
                <a:gd name="T41" fmla="*/ 57 h 156"/>
                <a:gd name="T42" fmla="*/ 293 w 326"/>
                <a:gd name="T43" fmla="*/ 33 h 156"/>
                <a:gd name="T44" fmla="*/ 261 w 326"/>
                <a:gd name="T45" fmla="*/ 13 h 156"/>
                <a:gd name="T46" fmla="*/ 215 w 326"/>
                <a:gd name="T47" fmla="*/ 1 h 156"/>
                <a:gd name="T48" fmla="*/ 151 w 326"/>
                <a:gd name="T49" fmla="*/ 0 h 156"/>
                <a:gd name="T50" fmla="*/ 144 w 326"/>
                <a:gd name="T51" fmla="*/ 1 h 156"/>
                <a:gd name="T52" fmla="*/ 126 w 326"/>
                <a:gd name="T53" fmla="*/ 6 h 156"/>
                <a:gd name="T54" fmla="*/ 101 w 326"/>
                <a:gd name="T55" fmla="*/ 15 h 156"/>
                <a:gd name="T56" fmla="*/ 73 w 326"/>
                <a:gd name="T57" fmla="*/ 31 h 156"/>
                <a:gd name="T58" fmla="*/ 45 w 326"/>
                <a:gd name="T59" fmla="*/ 51 h 156"/>
                <a:gd name="T60" fmla="*/ 20 w 326"/>
                <a:gd name="T61" fmla="*/ 78 h 156"/>
                <a:gd name="T62" fmla="*/ 4 w 326"/>
                <a:gd name="T63" fmla="*/ 112 h 156"/>
                <a:gd name="T64" fmla="*/ 0 w 326"/>
                <a:gd name="T6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156">
                  <a:moveTo>
                    <a:pt x="0" y="156"/>
                  </a:moveTo>
                  <a:lnTo>
                    <a:pt x="2" y="156"/>
                  </a:lnTo>
                  <a:lnTo>
                    <a:pt x="7" y="156"/>
                  </a:lnTo>
                  <a:lnTo>
                    <a:pt x="16" y="156"/>
                  </a:lnTo>
                  <a:lnTo>
                    <a:pt x="29" y="156"/>
                  </a:lnTo>
                  <a:lnTo>
                    <a:pt x="45" y="155"/>
                  </a:lnTo>
                  <a:lnTo>
                    <a:pt x="64" y="155"/>
                  </a:lnTo>
                  <a:lnTo>
                    <a:pt x="84" y="153"/>
                  </a:lnTo>
                  <a:lnTo>
                    <a:pt x="106" y="152"/>
                  </a:lnTo>
                  <a:lnTo>
                    <a:pt x="130" y="151"/>
                  </a:lnTo>
                  <a:lnTo>
                    <a:pt x="156" y="149"/>
                  </a:lnTo>
                  <a:lnTo>
                    <a:pt x="184" y="147"/>
                  </a:lnTo>
                  <a:lnTo>
                    <a:pt x="211" y="144"/>
                  </a:lnTo>
                  <a:lnTo>
                    <a:pt x="240" y="140"/>
                  </a:lnTo>
                  <a:lnTo>
                    <a:pt x="268" y="137"/>
                  </a:lnTo>
                  <a:lnTo>
                    <a:pt x="298" y="132"/>
                  </a:lnTo>
                  <a:lnTo>
                    <a:pt x="326" y="126"/>
                  </a:lnTo>
                  <a:lnTo>
                    <a:pt x="326" y="120"/>
                  </a:lnTo>
                  <a:lnTo>
                    <a:pt x="326" y="105"/>
                  </a:lnTo>
                  <a:lnTo>
                    <a:pt x="322" y="83"/>
                  </a:lnTo>
                  <a:lnTo>
                    <a:pt x="312" y="57"/>
                  </a:lnTo>
                  <a:lnTo>
                    <a:pt x="293" y="33"/>
                  </a:lnTo>
                  <a:lnTo>
                    <a:pt x="261" y="13"/>
                  </a:lnTo>
                  <a:lnTo>
                    <a:pt x="215" y="1"/>
                  </a:lnTo>
                  <a:lnTo>
                    <a:pt x="151" y="0"/>
                  </a:lnTo>
                  <a:lnTo>
                    <a:pt x="144" y="1"/>
                  </a:lnTo>
                  <a:lnTo>
                    <a:pt x="126" y="6"/>
                  </a:lnTo>
                  <a:lnTo>
                    <a:pt x="101" y="15"/>
                  </a:lnTo>
                  <a:lnTo>
                    <a:pt x="73" y="31"/>
                  </a:lnTo>
                  <a:lnTo>
                    <a:pt x="45" y="51"/>
                  </a:lnTo>
                  <a:lnTo>
                    <a:pt x="20" y="78"/>
                  </a:lnTo>
                  <a:lnTo>
                    <a:pt x="4" y="112"/>
                  </a:lnTo>
                  <a:lnTo>
                    <a:pt x="0" y="1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71" name="Freeform 131"/>
            <p:cNvSpPr>
              <a:spLocks/>
            </p:cNvSpPr>
            <p:nvPr/>
          </p:nvSpPr>
          <p:spPr bwMode="auto">
            <a:xfrm>
              <a:off x="4588" y="1072"/>
              <a:ext cx="48" cy="5"/>
            </a:xfrm>
            <a:custGeom>
              <a:avLst/>
              <a:gdLst>
                <a:gd name="T0" fmla="*/ 103 w 190"/>
                <a:gd name="T1" fmla="*/ 0 h 23"/>
                <a:gd name="T2" fmla="*/ 0 w 190"/>
                <a:gd name="T3" fmla="*/ 9 h 23"/>
                <a:gd name="T4" fmla="*/ 5 w 190"/>
                <a:gd name="T5" fmla="*/ 11 h 23"/>
                <a:gd name="T6" fmla="*/ 18 w 190"/>
                <a:gd name="T7" fmla="*/ 14 h 23"/>
                <a:gd name="T8" fmla="*/ 37 w 190"/>
                <a:gd name="T9" fmla="*/ 18 h 23"/>
                <a:gd name="T10" fmla="*/ 62 w 190"/>
                <a:gd name="T11" fmla="*/ 22 h 23"/>
                <a:gd name="T12" fmla="*/ 92 w 190"/>
                <a:gd name="T13" fmla="*/ 23 h 23"/>
                <a:gd name="T14" fmla="*/ 124 w 190"/>
                <a:gd name="T15" fmla="*/ 21 h 23"/>
                <a:gd name="T16" fmla="*/ 157 w 190"/>
                <a:gd name="T17" fmla="*/ 14 h 23"/>
                <a:gd name="T18" fmla="*/ 190 w 190"/>
                <a:gd name="T19" fmla="*/ 0 h 23"/>
                <a:gd name="T20" fmla="*/ 103 w 190"/>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
                  <a:moveTo>
                    <a:pt x="103" y="0"/>
                  </a:moveTo>
                  <a:lnTo>
                    <a:pt x="0" y="9"/>
                  </a:lnTo>
                  <a:lnTo>
                    <a:pt x="5" y="11"/>
                  </a:lnTo>
                  <a:lnTo>
                    <a:pt x="18" y="14"/>
                  </a:lnTo>
                  <a:lnTo>
                    <a:pt x="37" y="18"/>
                  </a:lnTo>
                  <a:lnTo>
                    <a:pt x="62" y="22"/>
                  </a:lnTo>
                  <a:lnTo>
                    <a:pt x="92" y="23"/>
                  </a:lnTo>
                  <a:lnTo>
                    <a:pt x="124" y="21"/>
                  </a:lnTo>
                  <a:lnTo>
                    <a:pt x="157" y="14"/>
                  </a:lnTo>
                  <a:lnTo>
                    <a:pt x="190" y="0"/>
                  </a:lnTo>
                  <a:lnTo>
                    <a:pt x="103"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72" name="Freeform 132"/>
            <p:cNvSpPr>
              <a:spLocks/>
            </p:cNvSpPr>
            <p:nvPr/>
          </p:nvSpPr>
          <p:spPr bwMode="auto">
            <a:xfrm>
              <a:off x="4562" y="1032"/>
              <a:ext cx="51" cy="35"/>
            </a:xfrm>
            <a:custGeom>
              <a:avLst/>
              <a:gdLst>
                <a:gd name="T0" fmla="*/ 122 w 203"/>
                <a:gd name="T1" fmla="*/ 141 h 141"/>
                <a:gd name="T2" fmla="*/ 122 w 203"/>
                <a:gd name="T3" fmla="*/ 134 h 141"/>
                <a:gd name="T4" fmla="*/ 122 w 203"/>
                <a:gd name="T5" fmla="*/ 118 h 141"/>
                <a:gd name="T6" fmla="*/ 120 w 203"/>
                <a:gd name="T7" fmla="*/ 95 h 141"/>
                <a:gd name="T8" fmla="*/ 113 w 203"/>
                <a:gd name="T9" fmla="*/ 68 h 141"/>
                <a:gd name="T10" fmla="*/ 99 w 203"/>
                <a:gd name="T11" fmla="*/ 42 h 141"/>
                <a:gd name="T12" fmla="*/ 78 w 203"/>
                <a:gd name="T13" fmla="*/ 20 h 141"/>
                <a:gd name="T14" fmla="*/ 44 w 203"/>
                <a:gd name="T15" fmla="*/ 8 h 141"/>
                <a:gd name="T16" fmla="*/ 0 w 203"/>
                <a:gd name="T17" fmla="*/ 6 h 141"/>
                <a:gd name="T18" fmla="*/ 7 w 203"/>
                <a:gd name="T19" fmla="*/ 5 h 141"/>
                <a:gd name="T20" fmla="*/ 28 w 203"/>
                <a:gd name="T21" fmla="*/ 1 h 141"/>
                <a:gd name="T22" fmla="*/ 57 w 203"/>
                <a:gd name="T23" fmla="*/ 0 h 141"/>
                <a:gd name="T24" fmla="*/ 92 w 203"/>
                <a:gd name="T25" fmla="*/ 3 h 141"/>
                <a:gd name="T26" fmla="*/ 127 w 203"/>
                <a:gd name="T27" fmla="*/ 15 h 141"/>
                <a:gd name="T28" fmla="*/ 161 w 203"/>
                <a:gd name="T29" fmla="*/ 37 h 141"/>
                <a:gd name="T30" fmla="*/ 188 w 203"/>
                <a:gd name="T31" fmla="*/ 75 h 141"/>
                <a:gd name="T32" fmla="*/ 203 w 203"/>
                <a:gd name="T33" fmla="*/ 130 h 141"/>
                <a:gd name="T34" fmla="*/ 122 w 203"/>
                <a:gd name="T3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41">
                  <a:moveTo>
                    <a:pt x="122" y="141"/>
                  </a:moveTo>
                  <a:lnTo>
                    <a:pt x="122" y="134"/>
                  </a:lnTo>
                  <a:lnTo>
                    <a:pt x="122" y="118"/>
                  </a:lnTo>
                  <a:lnTo>
                    <a:pt x="120" y="95"/>
                  </a:lnTo>
                  <a:lnTo>
                    <a:pt x="113" y="68"/>
                  </a:lnTo>
                  <a:lnTo>
                    <a:pt x="99" y="42"/>
                  </a:lnTo>
                  <a:lnTo>
                    <a:pt x="78" y="20"/>
                  </a:lnTo>
                  <a:lnTo>
                    <a:pt x="44" y="8"/>
                  </a:lnTo>
                  <a:lnTo>
                    <a:pt x="0" y="6"/>
                  </a:lnTo>
                  <a:lnTo>
                    <a:pt x="7" y="5"/>
                  </a:lnTo>
                  <a:lnTo>
                    <a:pt x="28" y="1"/>
                  </a:lnTo>
                  <a:lnTo>
                    <a:pt x="57" y="0"/>
                  </a:lnTo>
                  <a:lnTo>
                    <a:pt x="92" y="3"/>
                  </a:lnTo>
                  <a:lnTo>
                    <a:pt x="127" y="15"/>
                  </a:lnTo>
                  <a:lnTo>
                    <a:pt x="161" y="37"/>
                  </a:lnTo>
                  <a:lnTo>
                    <a:pt x="188" y="75"/>
                  </a:lnTo>
                  <a:lnTo>
                    <a:pt x="203" y="130"/>
                  </a:lnTo>
                  <a:lnTo>
                    <a:pt x="122" y="14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73" name="Freeform 133"/>
            <p:cNvSpPr>
              <a:spLocks/>
            </p:cNvSpPr>
            <p:nvPr/>
          </p:nvSpPr>
          <p:spPr bwMode="auto">
            <a:xfrm>
              <a:off x="4515" y="1162"/>
              <a:ext cx="77" cy="58"/>
            </a:xfrm>
            <a:custGeom>
              <a:avLst/>
              <a:gdLst>
                <a:gd name="T0" fmla="*/ 0 w 310"/>
                <a:gd name="T1" fmla="*/ 39 h 231"/>
                <a:gd name="T2" fmla="*/ 249 w 310"/>
                <a:gd name="T3" fmla="*/ 231 h 231"/>
                <a:gd name="T4" fmla="*/ 310 w 310"/>
                <a:gd name="T5" fmla="*/ 105 h 231"/>
                <a:gd name="T6" fmla="*/ 236 w 310"/>
                <a:gd name="T7" fmla="*/ 168 h 231"/>
                <a:gd name="T8" fmla="*/ 13 w 310"/>
                <a:gd name="T9" fmla="*/ 0 h 231"/>
                <a:gd name="T10" fmla="*/ 0 w 310"/>
                <a:gd name="T11" fmla="*/ 39 h 231"/>
              </a:gdLst>
              <a:ahLst/>
              <a:cxnLst>
                <a:cxn ang="0">
                  <a:pos x="T0" y="T1"/>
                </a:cxn>
                <a:cxn ang="0">
                  <a:pos x="T2" y="T3"/>
                </a:cxn>
                <a:cxn ang="0">
                  <a:pos x="T4" y="T5"/>
                </a:cxn>
                <a:cxn ang="0">
                  <a:pos x="T6" y="T7"/>
                </a:cxn>
                <a:cxn ang="0">
                  <a:pos x="T8" y="T9"/>
                </a:cxn>
                <a:cxn ang="0">
                  <a:pos x="T10" y="T11"/>
                </a:cxn>
              </a:cxnLst>
              <a:rect l="0" t="0" r="r" b="b"/>
              <a:pathLst>
                <a:path w="310" h="231">
                  <a:moveTo>
                    <a:pt x="0" y="39"/>
                  </a:moveTo>
                  <a:lnTo>
                    <a:pt x="249" y="231"/>
                  </a:lnTo>
                  <a:lnTo>
                    <a:pt x="310" y="105"/>
                  </a:lnTo>
                  <a:lnTo>
                    <a:pt x="236" y="168"/>
                  </a:lnTo>
                  <a:lnTo>
                    <a:pt x="13" y="0"/>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74" name="Freeform 134"/>
            <p:cNvSpPr>
              <a:spLocks/>
            </p:cNvSpPr>
            <p:nvPr/>
          </p:nvSpPr>
          <p:spPr bwMode="auto">
            <a:xfrm>
              <a:off x="4539" y="1394"/>
              <a:ext cx="57" cy="153"/>
            </a:xfrm>
            <a:custGeom>
              <a:avLst/>
              <a:gdLst>
                <a:gd name="T0" fmla="*/ 125 w 226"/>
                <a:gd name="T1" fmla="*/ 18 h 613"/>
                <a:gd name="T2" fmla="*/ 0 w 226"/>
                <a:gd name="T3" fmla="*/ 613 h 613"/>
                <a:gd name="T4" fmla="*/ 141 w 226"/>
                <a:gd name="T5" fmla="*/ 560 h 613"/>
                <a:gd name="T6" fmla="*/ 223 w 226"/>
                <a:gd name="T7" fmla="*/ 129 h 613"/>
                <a:gd name="T8" fmla="*/ 226 w 226"/>
                <a:gd name="T9" fmla="*/ 3 h 613"/>
                <a:gd name="T10" fmla="*/ 153 w 226"/>
                <a:gd name="T11" fmla="*/ 16 h 613"/>
                <a:gd name="T12" fmla="*/ 121 w 226"/>
                <a:gd name="T13" fmla="*/ 0 h 613"/>
                <a:gd name="T14" fmla="*/ 125 w 226"/>
                <a:gd name="T15" fmla="*/ 18 h 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13">
                  <a:moveTo>
                    <a:pt x="125" y="18"/>
                  </a:moveTo>
                  <a:lnTo>
                    <a:pt x="0" y="613"/>
                  </a:lnTo>
                  <a:lnTo>
                    <a:pt x="141" y="560"/>
                  </a:lnTo>
                  <a:lnTo>
                    <a:pt x="223" y="129"/>
                  </a:lnTo>
                  <a:lnTo>
                    <a:pt x="226" y="3"/>
                  </a:lnTo>
                  <a:lnTo>
                    <a:pt x="153" y="16"/>
                  </a:lnTo>
                  <a:lnTo>
                    <a:pt x="121" y="0"/>
                  </a:lnTo>
                  <a:lnTo>
                    <a:pt x="125" y="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1688" name="Group 248"/>
          <p:cNvGrpSpPr>
            <a:grpSpLocks/>
          </p:cNvGrpSpPr>
          <p:nvPr/>
        </p:nvGrpSpPr>
        <p:grpSpPr bwMode="auto">
          <a:xfrm rot="1147397">
            <a:off x="6400800" y="1182688"/>
            <a:ext cx="612775" cy="493712"/>
            <a:chOff x="3889" y="539"/>
            <a:chExt cx="386" cy="311"/>
          </a:xfrm>
        </p:grpSpPr>
        <p:grpSp>
          <p:nvGrpSpPr>
            <p:cNvPr id="61687" name="Group 247"/>
            <p:cNvGrpSpPr>
              <a:grpSpLocks/>
            </p:cNvGrpSpPr>
            <p:nvPr/>
          </p:nvGrpSpPr>
          <p:grpSpPr bwMode="auto">
            <a:xfrm rot="-1215782">
              <a:off x="4023" y="539"/>
              <a:ext cx="252" cy="255"/>
              <a:chOff x="3957" y="673"/>
              <a:chExt cx="252" cy="255"/>
            </a:xfrm>
          </p:grpSpPr>
          <p:sp>
            <p:nvSpPr>
              <p:cNvPr id="61592" name="Freeform 152"/>
              <p:cNvSpPr>
                <a:spLocks/>
              </p:cNvSpPr>
              <p:nvPr/>
            </p:nvSpPr>
            <p:spPr bwMode="auto">
              <a:xfrm>
                <a:off x="3957" y="673"/>
                <a:ext cx="252" cy="255"/>
              </a:xfrm>
              <a:custGeom>
                <a:avLst/>
                <a:gdLst>
                  <a:gd name="T0" fmla="*/ 797 w 1009"/>
                  <a:gd name="T1" fmla="*/ 924 h 1022"/>
                  <a:gd name="T2" fmla="*/ 779 w 1009"/>
                  <a:gd name="T3" fmla="*/ 941 h 1022"/>
                  <a:gd name="T4" fmla="*/ 756 w 1009"/>
                  <a:gd name="T5" fmla="*/ 951 h 1022"/>
                  <a:gd name="T6" fmla="*/ 721 w 1009"/>
                  <a:gd name="T7" fmla="*/ 942 h 1022"/>
                  <a:gd name="T8" fmla="*/ 687 w 1009"/>
                  <a:gd name="T9" fmla="*/ 936 h 1022"/>
                  <a:gd name="T10" fmla="*/ 653 w 1009"/>
                  <a:gd name="T11" fmla="*/ 931 h 1022"/>
                  <a:gd name="T12" fmla="*/ 619 w 1009"/>
                  <a:gd name="T13" fmla="*/ 928 h 1022"/>
                  <a:gd name="T14" fmla="*/ 585 w 1009"/>
                  <a:gd name="T15" fmla="*/ 925 h 1022"/>
                  <a:gd name="T16" fmla="*/ 537 w 1009"/>
                  <a:gd name="T17" fmla="*/ 927 h 1022"/>
                  <a:gd name="T18" fmla="*/ 497 w 1009"/>
                  <a:gd name="T19" fmla="*/ 927 h 1022"/>
                  <a:gd name="T20" fmla="*/ 466 w 1009"/>
                  <a:gd name="T21" fmla="*/ 925 h 1022"/>
                  <a:gd name="T22" fmla="*/ 434 w 1009"/>
                  <a:gd name="T23" fmla="*/ 922 h 1022"/>
                  <a:gd name="T24" fmla="*/ 394 w 1009"/>
                  <a:gd name="T25" fmla="*/ 921 h 1022"/>
                  <a:gd name="T26" fmla="*/ 326 w 1009"/>
                  <a:gd name="T27" fmla="*/ 1022 h 1022"/>
                  <a:gd name="T28" fmla="*/ 265 w 1009"/>
                  <a:gd name="T29" fmla="*/ 970 h 1022"/>
                  <a:gd name="T30" fmla="*/ 202 w 1009"/>
                  <a:gd name="T31" fmla="*/ 917 h 1022"/>
                  <a:gd name="T32" fmla="*/ 139 w 1009"/>
                  <a:gd name="T33" fmla="*/ 862 h 1022"/>
                  <a:gd name="T34" fmla="*/ 76 w 1009"/>
                  <a:gd name="T35" fmla="*/ 806 h 1022"/>
                  <a:gd name="T36" fmla="*/ 18 w 1009"/>
                  <a:gd name="T37" fmla="*/ 750 h 1022"/>
                  <a:gd name="T38" fmla="*/ 42 w 1009"/>
                  <a:gd name="T39" fmla="*/ 695 h 1022"/>
                  <a:gd name="T40" fmla="*/ 110 w 1009"/>
                  <a:gd name="T41" fmla="*/ 636 h 1022"/>
                  <a:gd name="T42" fmla="*/ 182 w 1009"/>
                  <a:gd name="T43" fmla="*/ 575 h 1022"/>
                  <a:gd name="T44" fmla="*/ 254 w 1009"/>
                  <a:gd name="T45" fmla="*/ 513 h 1022"/>
                  <a:gd name="T46" fmla="*/ 322 w 1009"/>
                  <a:gd name="T47" fmla="*/ 455 h 1022"/>
                  <a:gd name="T48" fmla="*/ 370 w 1009"/>
                  <a:gd name="T49" fmla="*/ 435 h 1022"/>
                  <a:gd name="T50" fmla="*/ 363 w 1009"/>
                  <a:gd name="T51" fmla="*/ 499 h 1022"/>
                  <a:gd name="T52" fmla="*/ 380 w 1009"/>
                  <a:gd name="T53" fmla="*/ 541 h 1022"/>
                  <a:gd name="T54" fmla="*/ 441 w 1009"/>
                  <a:gd name="T55" fmla="*/ 537 h 1022"/>
                  <a:gd name="T56" fmla="*/ 452 w 1009"/>
                  <a:gd name="T57" fmla="*/ 535 h 1022"/>
                  <a:gd name="T58" fmla="*/ 494 w 1009"/>
                  <a:gd name="T59" fmla="*/ 532 h 1022"/>
                  <a:gd name="T60" fmla="*/ 453 w 1009"/>
                  <a:gd name="T61" fmla="*/ 462 h 1022"/>
                  <a:gd name="T62" fmla="*/ 424 w 1009"/>
                  <a:gd name="T63" fmla="*/ 400 h 1022"/>
                  <a:gd name="T64" fmla="*/ 401 w 1009"/>
                  <a:gd name="T65" fmla="*/ 340 h 1022"/>
                  <a:gd name="T66" fmla="*/ 374 w 1009"/>
                  <a:gd name="T67" fmla="*/ 281 h 1022"/>
                  <a:gd name="T68" fmla="*/ 333 w 1009"/>
                  <a:gd name="T69" fmla="*/ 219 h 1022"/>
                  <a:gd name="T70" fmla="*/ 327 w 1009"/>
                  <a:gd name="T71" fmla="*/ 188 h 1022"/>
                  <a:gd name="T72" fmla="*/ 350 w 1009"/>
                  <a:gd name="T73" fmla="*/ 179 h 1022"/>
                  <a:gd name="T74" fmla="*/ 371 w 1009"/>
                  <a:gd name="T75" fmla="*/ 168 h 1022"/>
                  <a:gd name="T76" fmla="*/ 404 w 1009"/>
                  <a:gd name="T77" fmla="*/ 146 h 1022"/>
                  <a:gd name="T78" fmla="*/ 437 w 1009"/>
                  <a:gd name="T79" fmla="*/ 124 h 1022"/>
                  <a:gd name="T80" fmla="*/ 470 w 1009"/>
                  <a:gd name="T81" fmla="*/ 102 h 1022"/>
                  <a:gd name="T82" fmla="*/ 504 w 1009"/>
                  <a:gd name="T83" fmla="*/ 81 h 1022"/>
                  <a:gd name="T84" fmla="*/ 541 w 1009"/>
                  <a:gd name="T85" fmla="*/ 63 h 1022"/>
                  <a:gd name="T86" fmla="*/ 581 w 1009"/>
                  <a:gd name="T87" fmla="*/ 39 h 1022"/>
                  <a:gd name="T88" fmla="*/ 630 w 1009"/>
                  <a:gd name="T89" fmla="*/ 10 h 1022"/>
                  <a:gd name="T90" fmla="*/ 682 w 1009"/>
                  <a:gd name="T91" fmla="*/ 0 h 1022"/>
                  <a:gd name="T92" fmla="*/ 723 w 1009"/>
                  <a:gd name="T93" fmla="*/ 65 h 1022"/>
                  <a:gd name="T94" fmla="*/ 755 w 1009"/>
                  <a:gd name="T95" fmla="*/ 126 h 1022"/>
                  <a:gd name="T96" fmla="*/ 783 w 1009"/>
                  <a:gd name="T97" fmla="*/ 184 h 1022"/>
                  <a:gd name="T98" fmla="*/ 814 w 1009"/>
                  <a:gd name="T99" fmla="*/ 243 h 1022"/>
                  <a:gd name="T100" fmla="*/ 852 w 1009"/>
                  <a:gd name="T101" fmla="*/ 304 h 1022"/>
                  <a:gd name="T102" fmla="*/ 898 w 1009"/>
                  <a:gd name="T103" fmla="*/ 400 h 1022"/>
                  <a:gd name="T104" fmla="*/ 949 w 1009"/>
                  <a:gd name="T105" fmla="*/ 506 h 1022"/>
                  <a:gd name="T106" fmla="*/ 1009 w 1009"/>
                  <a:gd name="T107" fmla="*/ 606 h 1022"/>
                  <a:gd name="T108" fmla="*/ 960 w 1009"/>
                  <a:gd name="T109" fmla="*/ 696 h 1022"/>
                  <a:gd name="T110" fmla="*/ 900 w 1009"/>
                  <a:gd name="T111" fmla="*/ 778 h 1022"/>
                  <a:gd name="T112" fmla="*/ 807 w 1009"/>
                  <a:gd name="T113" fmla="*/ 911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9" h="1022">
                    <a:moveTo>
                      <a:pt x="807" y="911"/>
                    </a:moveTo>
                    <a:lnTo>
                      <a:pt x="802" y="918"/>
                    </a:lnTo>
                    <a:lnTo>
                      <a:pt x="797" y="924"/>
                    </a:lnTo>
                    <a:lnTo>
                      <a:pt x="792" y="929"/>
                    </a:lnTo>
                    <a:lnTo>
                      <a:pt x="785" y="936"/>
                    </a:lnTo>
                    <a:lnTo>
                      <a:pt x="779" y="941"/>
                    </a:lnTo>
                    <a:lnTo>
                      <a:pt x="773" y="945"/>
                    </a:lnTo>
                    <a:lnTo>
                      <a:pt x="764" y="948"/>
                    </a:lnTo>
                    <a:lnTo>
                      <a:pt x="756" y="951"/>
                    </a:lnTo>
                    <a:lnTo>
                      <a:pt x="744" y="948"/>
                    </a:lnTo>
                    <a:lnTo>
                      <a:pt x="733" y="945"/>
                    </a:lnTo>
                    <a:lnTo>
                      <a:pt x="721" y="942"/>
                    </a:lnTo>
                    <a:lnTo>
                      <a:pt x="710" y="940"/>
                    </a:lnTo>
                    <a:lnTo>
                      <a:pt x="699" y="938"/>
                    </a:lnTo>
                    <a:lnTo>
                      <a:pt x="687" y="936"/>
                    </a:lnTo>
                    <a:lnTo>
                      <a:pt x="676" y="934"/>
                    </a:lnTo>
                    <a:lnTo>
                      <a:pt x="665" y="932"/>
                    </a:lnTo>
                    <a:lnTo>
                      <a:pt x="653" y="931"/>
                    </a:lnTo>
                    <a:lnTo>
                      <a:pt x="642" y="930"/>
                    </a:lnTo>
                    <a:lnTo>
                      <a:pt x="630" y="929"/>
                    </a:lnTo>
                    <a:lnTo>
                      <a:pt x="619" y="928"/>
                    </a:lnTo>
                    <a:lnTo>
                      <a:pt x="608" y="927"/>
                    </a:lnTo>
                    <a:lnTo>
                      <a:pt x="596" y="926"/>
                    </a:lnTo>
                    <a:lnTo>
                      <a:pt x="585" y="925"/>
                    </a:lnTo>
                    <a:lnTo>
                      <a:pt x="573" y="924"/>
                    </a:lnTo>
                    <a:lnTo>
                      <a:pt x="554" y="926"/>
                    </a:lnTo>
                    <a:lnTo>
                      <a:pt x="537" y="927"/>
                    </a:lnTo>
                    <a:lnTo>
                      <a:pt x="523" y="927"/>
                    </a:lnTo>
                    <a:lnTo>
                      <a:pt x="510" y="927"/>
                    </a:lnTo>
                    <a:lnTo>
                      <a:pt x="497" y="927"/>
                    </a:lnTo>
                    <a:lnTo>
                      <a:pt x="487" y="927"/>
                    </a:lnTo>
                    <a:lnTo>
                      <a:pt x="476" y="926"/>
                    </a:lnTo>
                    <a:lnTo>
                      <a:pt x="466" y="925"/>
                    </a:lnTo>
                    <a:lnTo>
                      <a:pt x="455" y="924"/>
                    </a:lnTo>
                    <a:lnTo>
                      <a:pt x="445" y="923"/>
                    </a:lnTo>
                    <a:lnTo>
                      <a:pt x="434" y="922"/>
                    </a:lnTo>
                    <a:lnTo>
                      <a:pt x="421" y="921"/>
                    </a:lnTo>
                    <a:lnTo>
                      <a:pt x="409" y="921"/>
                    </a:lnTo>
                    <a:lnTo>
                      <a:pt x="394" y="921"/>
                    </a:lnTo>
                    <a:lnTo>
                      <a:pt x="377" y="921"/>
                    </a:lnTo>
                    <a:lnTo>
                      <a:pt x="358" y="922"/>
                    </a:lnTo>
                    <a:lnTo>
                      <a:pt x="326" y="1022"/>
                    </a:lnTo>
                    <a:lnTo>
                      <a:pt x="306" y="1005"/>
                    </a:lnTo>
                    <a:lnTo>
                      <a:pt x="285" y="988"/>
                    </a:lnTo>
                    <a:lnTo>
                      <a:pt x="265" y="970"/>
                    </a:lnTo>
                    <a:lnTo>
                      <a:pt x="244" y="953"/>
                    </a:lnTo>
                    <a:lnTo>
                      <a:pt x="223" y="934"/>
                    </a:lnTo>
                    <a:lnTo>
                      <a:pt x="202" y="917"/>
                    </a:lnTo>
                    <a:lnTo>
                      <a:pt x="181" y="899"/>
                    </a:lnTo>
                    <a:lnTo>
                      <a:pt x="160" y="880"/>
                    </a:lnTo>
                    <a:lnTo>
                      <a:pt x="139" y="862"/>
                    </a:lnTo>
                    <a:lnTo>
                      <a:pt x="117" y="843"/>
                    </a:lnTo>
                    <a:lnTo>
                      <a:pt x="97" y="824"/>
                    </a:lnTo>
                    <a:lnTo>
                      <a:pt x="76" y="806"/>
                    </a:lnTo>
                    <a:lnTo>
                      <a:pt x="57" y="787"/>
                    </a:lnTo>
                    <a:lnTo>
                      <a:pt x="37" y="768"/>
                    </a:lnTo>
                    <a:lnTo>
                      <a:pt x="18" y="750"/>
                    </a:lnTo>
                    <a:lnTo>
                      <a:pt x="0" y="731"/>
                    </a:lnTo>
                    <a:lnTo>
                      <a:pt x="20" y="713"/>
                    </a:lnTo>
                    <a:lnTo>
                      <a:pt x="42" y="695"/>
                    </a:lnTo>
                    <a:lnTo>
                      <a:pt x="64" y="675"/>
                    </a:lnTo>
                    <a:lnTo>
                      <a:pt x="86" y="656"/>
                    </a:lnTo>
                    <a:lnTo>
                      <a:pt x="110" y="636"/>
                    </a:lnTo>
                    <a:lnTo>
                      <a:pt x="133" y="616"/>
                    </a:lnTo>
                    <a:lnTo>
                      <a:pt x="158" y="595"/>
                    </a:lnTo>
                    <a:lnTo>
                      <a:pt x="182" y="575"/>
                    </a:lnTo>
                    <a:lnTo>
                      <a:pt x="206" y="554"/>
                    </a:lnTo>
                    <a:lnTo>
                      <a:pt x="229" y="534"/>
                    </a:lnTo>
                    <a:lnTo>
                      <a:pt x="254" y="513"/>
                    </a:lnTo>
                    <a:lnTo>
                      <a:pt x="277" y="494"/>
                    </a:lnTo>
                    <a:lnTo>
                      <a:pt x="300" y="474"/>
                    </a:lnTo>
                    <a:lnTo>
                      <a:pt x="322" y="455"/>
                    </a:lnTo>
                    <a:lnTo>
                      <a:pt x="343" y="437"/>
                    </a:lnTo>
                    <a:lnTo>
                      <a:pt x="363" y="419"/>
                    </a:lnTo>
                    <a:lnTo>
                      <a:pt x="370" y="435"/>
                    </a:lnTo>
                    <a:lnTo>
                      <a:pt x="371" y="455"/>
                    </a:lnTo>
                    <a:lnTo>
                      <a:pt x="368" y="477"/>
                    </a:lnTo>
                    <a:lnTo>
                      <a:pt x="363" y="499"/>
                    </a:lnTo>
                    <a:lnTo>
                      <a:pt x="362" y="518"/>
                    </a:lnTo>
                    <a:lnTo>
                      <a:pt x="368" y="533"/>
                    </a:lnTo>
                    <a:lnTo>
                      <a:pt x="380" y="541"/>
                    </a:lnTo>
                    <a:lnTo>
                      <a:pt x="404" y="540"/>
                    </a:lnTo>
                    <a:lnTo>
                      <a:pt x="429" y="538"/>
                    </a:lnTo>
                    <a:lnTo>
                      <a:pt x="441" y="537"/>
                    </a:lnTo>
                    <a:lnTo>
                      <a:pt x="448" y="537"/>
                    </a:lnTo>
                    <a:lnTo>
                      <a:pt x="450" y="536"/>
                    </a:lnTo>
                    <a:lnTo>
                      <a:pt x="452" y="535"/>
                    </a:lnTo>
                    <a:lnTo>
                      <a:pt x="457" y="535"/>
                    </a:lnTo>
                    <a:lnTo>
                      <a:pt x="471" y="534"/>
                    </a:lnTo>
                    <a:lnTo>
                      <a:pt x="494" y="532"/>
                    </a:lnTo>
                    <a:lnTo>
                      <a:pt x="478" y="508"/>
                    </a:lnTo>
                    <a:lnTo>
                      <a:pt x="465" y="484"/>
                    </a:lnTo>
                    <a:lnTo>
                      <a:pt x="453" y="462"/>
                    </a:lnTo>
                    <a:lnTo>
                      <a:pt x="442" y="441"/>
                    </a:lnTo>
                    <a:lnTo>
                      <a:pt x="433" y="420"/>
                    </a:lnTo>
                    <a:lnTo>
                      <a:pt x="424" y="400"/>
                    </a:lnTo>
                    <a:lnTo>
                      <a:pt x="417" y="380"/>
                    </a:lnTo>
                    <a:lnTo>
                      <a:pt x="410" y="360"/>
                    </a:lnTo>
                    <a:lnTo>
                      <a:pt x="401" y="340"/>
                    </a:lnTo>
                    <a:lnTo>
                      <a:pt x="393" y="321"/>
                    </a:lnTo>
                    <a:lnTo>
                      <a:pt x="383" y="301"/>
                    </a:lnTo>
                    <a:lnTo>
                      <a:pt x="374" y="281"/>
                    </a:lnTo>
                    <a:lnTo>
                      <a:pt x="361" y="261"/>
                    </a:lnTo>
                    <a:lnTo>
                      <a:pt x="349" y="240"/>
                    </a:lnTo>
                    <a:lnTo>
                      <a:pt x="333" y="219"/>
                    </a:lnTo>
                    <a:lnTo>
                      <a:pt x="315" y="197"/>
                    </a:lnTo>
                    <a:lnTo>
                      <a:pt x="321" y="192"/>
                    </a:lnTo>
                    <a:lnTo>
                      <a:pt x="327" y="188"/>
                    </a:lnTo>
                    <a:lnTo>
                      <a:pt x="335" y="185"/>
                    </a:lnTo>
                    <a:lnTo>
                      <a:pt x="342" y="182"/>
                    </a:lnTo>
                    <a:lnTo>
                      <a:pt x="350" y="179"/>
                    </a:lnTo>
                    <a:lnTo>
                      <a:pt x="357" y="175"/>
                    </a:lnTo>
                    <a:lnTo>
                      <a:pt x="364" y="172"/>
                    </a:lnTo>
                    <a:lnTo>
                      <a:pt x="371" y="168"/>
                    </a:lnTo>
                    <a:lnTo>
                      <a:pt x="382" y="161"/>
                    </a:lnTo>
                    <a:lnTo>
                      <a:pt x="393" y="153"/>
                    </a:lnTo>
                    <a:lnTo>
                      <a:pt x="404" y="146"/>
                    </a:lnTo>
                    <a:lnTo>
                      <a:pt x="415" y="139"/>
                    </a:lnTo>
                    <a:lnTo>
                      <a:pt x="426" y="131"/>
                    </a:lnTo>
                    <a:lnTo>
                      <a:pt x="437" y="124"/>
                    </a:lnTo>
                    <a:lnTo>
                      <a:pt x="448" y="116"/>
                    </a:lnTo>
                    <a:lnTo>
                      <a:pt x="458" y="109"/>
                    </a:lnTo>
                    <a:lnTo>
                      <a:pt x="470" y="102"/>
                    </a:lnTo>
                    <a:lnTo>
                      <a:pt x="480" y="94"/>
                    </a:lnTo>
                    <a:lnTo>
                      <a:pt x="492" y="87"/>
                    </a:lnTo>
                    <a:lnTo>
                      <a:pt x="504" y="81"/>
                    </a:lnTo>
                    <a:lnTo>
                      <a:pt x="515" y="74"/>
                    </a:lnTo>
                    <a:lnTo>
                      <a:pt x="528" y="68"/>
                    </a:lnTo>
                    <a:lnTo>
                      <a:pt x="541" y="63"/>
                    </a:lnTo>
                    <a:lnTo>
                      <a:pt x="553" y="57"/>
                    </a:lnTo>
                    <a:lnTo>
                      <a:pt x="566" y="49"/>
                    </a:lnTo>
                    <a:lnTo>
                      <a:pt x="581" y="39"/>
                    </a:lnTo>
                    <a:lnTo>
                      <a:pt x="596" y="29"/>
                    </a:lnTo>
                    <a:lnTo>
                      <a:pt x="613" y="19"/>
                    </a:lnTo>
                    <a:lnTo>
                      <a:pt x="630" y="10"/>
                    </a:lnTo>
                    <a:lnTo>
                      <a:pt x="648" y="4"/>
                    </a:lnTo>
                    <a:lnTo>
                      <a:pt x="665" y="0"/>
                    </a:lnTo>
                    <a:lnTo>
                      <a:pt x="682" y="0"/>
                    </a:lnTo>
                    <a:lnTo>
                      <a:pt x="697" y="23"/>
                    </a:lnTo>
                    <a:lnTo>
                      <a:pt x="710" y="44"/>
                    </a:lnTo>
                    <a:lnTo>
                      <a:pt x="723" y="65"/>
                    </a:lnTo>
                    <a:lnTo>
                      <a:pt x="734" y="86"/>
                    </a:lnTo>
                    <a:lnTo>
                      <a:pt x="744" y="106"/>
                    </a:lnTo>
                    <a:lnTo>
                      <a:pt x="755" y="126"/>
                    </a:lnTo>
                    <a:lnTo>
                      <a:pt x="764" y="145"/>
                    </a:lnTo>
                    <a:lnTo>
                      <a:pt x="774" y="165"/>
                    </a:lnTo>
                    <a:lnTo>
                      <a:pt x="783" y="184"/>
                    </a:lnTo>
                    <a:lnTo>
                      <a:pt x="793" y="204"/>
                    </a:lnTo>
                    <a:lnTo>
                      <a:pt x="802" y="223"/>
                    </a:lnTo>
                    <a:lnTo>
                      <a:pt x="814" y="243"/>
                    </a:lnTo>
                    <a:lnTo>
                      <a:pt x="825" y="263"/>
                    </a:lnTo>
                    <a:lnTo>
                      <a:pt x="837" y="284"/>
                    </a:lnTo>
                    <a:lnTo>
                      <a:pt x="852" y="304"/>
                    </a:lnTo>
                    <a:lnTo>
                      <a:pt x="867" y="326"/>
                    </a:lnTo>
                    <a:lnTo>
                      <a:pt x="882" y="363"/>
                    </a:lnTo>
                    <a:lnTo>
                      <a:pt x="898" y="400"/>
                    </a:lnTo>
                    <a:lnTo>
                      <a:pt x="915" y="436"/>
                    </a:lnTo>
                    <a:lnTo>
                      <a:pt x="932" y="472"/>
                    </a:lnTo>
                    <a:lnTo>
                      <a:pt x="949" y="506"/>
                    </a:lnTo>
                    <a:lnTo>
                      <a:pt x="968" y="541"/>
                    </a:lnTo>
                    <a:lnTo>
                      <a:pt x="988" y="574"/>
                    </a:lnTo>
                    <a:lnTo>
                      <a:pt x="1009" y="606"/>
                    </a:lnTo>
                    <a:lnTo>
                      <a:pt x="995" y="638"/>
                    </a:lnTo>
                    <a:lnTo>
                      <a:pt x="979" y="669"/>
                    </a:lnTo>
                    <a:lnTo>
                      <a:pt x="960" y="696"/>
                    </a:lnTo>
                    <a:lnTo>
                      <a:pt x="941" y="724"/>
                    </a:lnTo>
                    <a:lnTo>
                      <a:pt x="920" y="751"/>
                    </a:lnTo>
                    <a:lnTo>
                      <a:pt x="900" y="778"/>
                    </a:lnTo>
                    <a:lnTo>
                      <a:pt x="881" y="806"/>
                    </a:lnTo>
                    <a:lnTo>
                      <a:pt x="863" y="835"/>
                    </a:lnTo>
                    <a:lnTo>
                      <a:pt x="807" y="911"/>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3" name="Freeform 153"/>
              <p:cNvSpPr>
                <a:spLocks/>
              </p:cNvSpPr>
              <p:nvPr/>
            </p:nvSpPr>
            <p:spPr bwMode="auto">
              <a:xfrm>
                <a:off x="4188" y="801"/>
                <a:ext cx="10" cy="16"/>
              </a:xfrm>
              <a:custGeom>
                <a:avLst/>
                <a:gdLst>
                  <a:gd name="T0" fmla="*/ 26 w 38"/>
                  <a:gd name="T1" fmla="*/ 61 h 61"/>
                  <a:gd name="T2" fmla="*/ 19 w 38"/>
                  <a:gd name="T3" fmla="*/ 46 h 61"/>
                  <a:gd name="T4" fmla="*/ 11 w 38"/>
                  <a:gd name="T5" fmla="*/ 32 h 61"/>
                  <a:gd name="T6" fmla="*/ 5 w 38"/>
                  <a:gd name="T7" fmla="*/ 16 h 61"/>
                  <a:gd name="T8" fmla="*/ 0 w 38"/>
                  <a:gd name="T9" fmla="*/ 0 h 61"/>
                  <a:gd name="T10" fmla="*/ 6 w 38"/>
                  <a:gd name="T11" fmla="*/ 5 h 61"/>
                  <a:gd name="T12" fmla="*/ 12 w 38"/>
                  <a:gd name="T13" fmla="*/ 12 h 61"/>
                  <a:gd name="T14" fmla="*/ 18 w 38"/>
                  <a:gd name="T15" fmla="*/ 18 h 61"/>
                  <a:gd name="T16" fmla="*/ 22 w 38"/>
                  <a:gd name="T17" fmla="*/ 24 h 61"/>
                  <a:gd name="T18" fmla="*/ 27 w 38"/>
                  <a:gd name="T19" fmla="*/ 32 h 61"/>
                  <a:gd name="T20" fmla="*/ 30 w 38"/>
                  <a:gd name="T21" fmla="*/ 39 h 61"/>
                  <a:gd name="T22" fmla="*/ 34 w 38"/>
                  <a:gd name="T23" fmla="*/ 46 h 61"/>
                  <a:gd name="T24" fmla="*/ 38 w 38"/>
                  <a:gd name="T25" fmla="*/ 54 h 61"/>
                  <a:gd name="T26" fmla="*/ 26 w 38"/>
                  <a:gd name="T2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61">
                    <a:moveTo>
                      <a:pt x="26" y="61"/>
                    </a:moveTo>
                    <a:lnTo>
                      <a:pt x="19" y="46"/>
                    </a:lnTo>
                    <a:lnTo>
                      <a:pt x="11" y="32"/>
                    </a:lnTo>
                    <a:lnTo>
                      <a:pt x="5" y="16"/>
                    </a:lnTo>
                    <a:lnTo>
                      <a:pt x="0" y="0"/>
                    </a:lnTo>
                    <a:lnTo>
                      <a:pt x="6" y="5"/>
                    </a:lnTo>
                    <a:lnTo>
                      <a:pt x="12" y="12"/>
                    </a:lnTo>
                    <a:lnTo>
                      <a:pt x="18" y="18"/>
                    </a:lnTo>
                    <a:lnTo>
                      <a:pt x="22" y="24"/>
                    </a:lnTo>
                    <a:lnTo>
                      <a:pt x="27" y="32"/>
                    </a:lnTo>
                    <a:lnTo>
                      <a:pt x="30" y="39"/>
                    </a:lnTo>
                    <a:lnTo>
                      <a:pt x="34" y="46"/>
                    </a:lnTo>
                    <a:lnTo>
                      <a:pt x="38" y="54"/>
                    </a:lnTo>
                    <a:lnTo>
                      <a:pt x="2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4" name="Freeform 154"/>
              <p:cNvSpPr>
                <a:spLocks/>
              </p:cNvSpPr>
              <p:nvPr/>
            </p:nvSpPr>
            <p:spPr bwMode="auto">
              <a:xfrm>
                <a:off x="3975" y="687"/>
                <a:ext cx="216" cy="224"/>
              </a:xfrm>
              <a:custGeom>
                <a:avLst/>
                <a:gdLst>
                  <a:gd name="T0" fmla="*/ 687 w 866"/>
                  <a:gd name="T1" fmla="*/ 814 h 900"/>
                  <a:gd name="T2" fmla="*/ 672 w 866"/>
                  <a:gd name="T3" fmla="*/ 829 h 900"/>
                  <a:gd name="T4" fmla="*/ 653 w 866"/>
                  <a:gd name="T5" fmla="*/ 838 h 900"/>
                  <a:gd name="T6" fmla="*/ 598 w 866"/>
                  <a:gd name="T7" fmla="*/ 828 h 900"/>
                  <a:gd name="T8" fmla="*/ 545 w 866"/>
                  <a:gd name="T9" fmla="*/ 824 h 900"/>
                  <a:gd name="T10" fmla="*/ 492 w 866"/>
                  <a:gd name="T11" fmla="*/ 824 h 900"/>
                  <a:gd name="T12" fmla="*/ 443 w 866"/>
                  <a:gd name="T13" fmla="*/ 826 h 900"/>
                  <a:gd name="T14" fmla="*/ 395 w 866"/>
                  <a:gd name="T15" fmla="*/ 824 h 900"/>
                  <a:gd name="T16" fmla="*/ 347 w 866"/>
                  <a:gd name="T17" fmla="*/ 822 h 900"/>
                  <a:gd name="T18" fmla="*/ 299 w 866"/>
                  <a:gd name="T19" fmla="*/ 821 h 900"/>
                  <a:gd name="T20" fmla="*/ 251 w 866"/>
                  <a:gd name="T21" fmla="*/ 823 h 900"/>
                  <a:gd name="T22" fmla="*/ 211 w 866"/>
                  <a:gd name="T23" fmla="*/ 873 h 900"/>
                  <a:gd name="T24" fmla="*/ 165 w 866"/>
                  <a:gd name="T25" fmla="*/ 833 h 900"/>
                  <a:gd name="T26" fmla="*/ 118 w 866"/>
                  <a:gd name="T27" fmla="*/ 792 h 900"/>
                  <a:gd name="T28" fmla="*/ 73 w 866"/>
                  <a:gd name="T29" fmla="*/ 750 h 900"/>
                  <a:gd name="T30" fmla="*/ 29 w 866"/>
                  <a:gd name="T31" fmla="*/ 708 h 900"/>
                  <a:gd name="T32" fmla="*/ 16 w 866"/>
                  <a:gd name="T33" fmla="*/ 663 h 900"/>
                  <a:gd name="T34" fmla="*/ 63 w 866"/>
                  <a:gd name="T35" fmla="*/ 617 h 900"/>
                  <a:gd name="T36" fmla="*/ 111 w 866"/>
                  <a:gd name="T37" fmla="*/ 570 h 900"/>
                  <a:gd name="T38" fmla="*/ 157 w 866"/>
                  <a:gd name="T39" fmla="*/ 522 h 900"/>
                  <a:gd name="T40" fmla="*/ 205 w 866"/>
                  <a:gd name="T41" fmla="*/ 475 h 900"/>
                  <a:gd name="T42" fmla="*/ 252 w 866"/>
                  <a:gd name="T43" fmla="*/ 429 h 900"/>
                  <a:gd name="T44" fmla="*/ 256 w 866"/>
                  <a:gd name="T45" fmla="*/ 473 h 900"/>
                  <a:gd name="T46" fmla="*/ 260 w 866"/>
                  <a:gd name="T47" fmla="*/ 512 h 900"/>
                  <a:gd name="T48" fmla="*/ 304 w 866"/>
                  <a:gd name="T49" fmla="*/ 513 h 900"/>
                  <a:gd name="T50" fmla="*/ 340 w 866"/>
                  <a:gd name="T51" fmla="*/ 513 h 900"/>
                  <a:gd name="T52" fmla="*/ 376 w 866"/>
                  <a:gd name="T53" fmla="*/ 515 h 900"/>
                  <a:gd name="T54" fmla="*/ 413 w 866"/>
                  <a:gd name="T55" fmla="*/ 517 h 900"/>
                  <a:gd name="T56" fmla="*/ 449 w 866"/>
                  <a:gd name="T57" fmla="*/ 518 h 900"/>
                  <a:gd name="T58" fmla="*/ 484 w 866"/>
                  <a:gd name="T59" fmla="*/ 517 h 900"/>
                  <a:gd name="T60" fmla="*/ 451 w 866"/>
                  <a:gd name="T61" fmla="*/ 454 h 900"/>
                  <a:gd name="T62" fmla="*/ 422 w 866"/>
                  <a:gd name="T63" fmla="*/ 385 h 900"/>
                  <a:gd name="T64" fmla="*/ 396 w 866"/>
                  <a:gd name="T65" fmla="*/ 314 h 900"/>
                  <a:gd name="T66" fmla="*/ 366 w 866"/>
                  <a:gd name="T67" fmla="*/ 247 h 900"/>
                  <a:gd name="T68" fmla="*/ 329 w 866"/>
                  <a:gd name="T69" fmla="*/ 185 h 900"/>
                  <a:gd name="T70" fmla="*/ 327 w 866"/>
                  <a:gd name="T71" fmla="*/ 158 h 900"/>
                  <a:gd name="T72" fmla="*/ 345 w 866"/>
                  <a:gd name="T73" fmla="*/ 150 h 900"/>
                  <a:gd name="T74" fmla="*/ 362 w 866"/>
                  <a:gd name="T75" fmla="*/ 141 h 900"/>
                  <a:gd name="T76" fmla="*/ 416 w 866"/>
                  <a:gd name="T77" fmla="*/ 103 h 900"/>
                  <a:gd name="T78" fmla="*/ 471 w 866"/>
                  <a:gd name="T79" fmla="*/ 65 h 900"/>
                  <a:gd name="T80" fmla="*/ 521 w 866"/>
                  <a:gd name="T81" fmla="*/ 36 h 900"/>
                  <a:gd name="T82" fmla="*/ 551 w 866"/>
                  <a:gd name="T83" fmla="*/ 14 h 900"/>
                  <a:gd name="T84" fmla="*/ 584 w 866"/>
                  <a:gd name="T85" fmla="*/ 0 h 900"/>
                  <a:gd name="T86" fmla="*/ 639 w 866"/>
                  <a:gd name="T87" fmla="*/ 77 h 900"/>
                  <a:gd name="T88" fmla="*/ 696 w 866"/>
                  <a:gd name="T89" fmla="*/ 199 h 900"/>
                  <a:gd name="T90" fmla="*/ 761 w 866"/>
                  <a:gd name="T91" fmla="*/ 313 h 900"/>
                  <a:gd name="T92" fmla="*/ 796 w 866"/>
                  <a:gd name="T93" fmla="*/ 403 h 900"/>
                  <a:gd name="T94" fmla="*/ 835 w 866"/>
                  <a:gd name="T95" fmla="*/ 489 h 900"/>
                  <a:gd name="T96" fmla="*/ 855 w 866"/>
                  <a:gd name="T97" fmla="*/ 570 h 900"/>
                  <a:gd name="T98" fmla="*/ 808 w 866"/>
                  <a:gd name="T99" fmla="*/ 643 h 900"/>
                  <a:gd name="T100" fmla="*/ 758 w 866"/>
                  <a:gd name="T101" fmla="*/ 71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900">
                    <a:moveTo>
                      <a:pt x="696" y="804"/>
                    </a:moveTo>
                    <a:lnTo>
                      <a:pt x="692" y="809"/>
                    </a:lnTo>
                    <a:lnTo>
                      <a:pt x="687" y="814"/>
                    </a:lnTo>
                    <a:lnTo>
                      <a:pt x="683" y="819"/>
                    </a:lnTo>
                    <a:lnTo>
                      <a:pt x="677" y="825"/>
                    </a:lnTo>
                    <a:lnTo>
                      <a:pt x="672" y="829"/>
                    </a:lnTo>
                    <a:lnTo>
                      <a:pt x="666" y="833"/>
                    </a:lnTo>
                    <a:lnTo>
                      <a:pt x="660" y="836"/>
                    </a:lnTo>
                    <a:lnTo>
                      <a:pt x="653" y="838"/>
                    </a:lnTo>
                    <a:lnTo>
                      <a:pt x="635" y="834"/>
                    </a:lnTo>
                    <a:lnTo>
                      <a:pt x="617" y="830"/>
                    </a:lnTo>
                    <a:lnTo>
                      <a:pt x="598" y="828"/>
                    </a:lnTo>
                    <a:lnTo>
                      <a:pt x="580" y="826"/>
                    </a:lnTo>
                    <a:lnTo>
                      <a:pt x="562" y="825"/>
                    </a:lnTo>
                    <a:lnTo>
                      <a:pt x="545" y="824"/>
                    </a:lnTo>
                    <a:lnTo>
                      <a:pt x="526" y="823"/>
                    </a:lnTo>
                    <a:lnTo>
                      <a:pt x="508" y="822"/>
                    </a:lnTo>
                    <a:lnTo>
                      <a:pt x="492" y="824"/>
                    </a:lnTo>
                    <a:lnTo>
                      <a:pt x="475" y="825"/>
                    </a:lnTo>
                    <a:lnTo>
                      <a:pt x="459" y="825"/>
                    </a:lnTo>
                    <a:lnTo>
                      <a:pt x="443" y="826"/>
                    </a:lnTo>
                    <a:lnTo>
                      <a:pt x="427" y="825"/>
                    </a:lnTo>
                    <a:lnTo>
                      <a:pt x="411" y="825"/>
                    </a:lnTo>
                    <a:lnTo>
                      <a:pt x="395" y="824"/>
                    </a:lnTo>
                    <a:lnTo>
                      <a:pt x="379" y="824"/>
                    </a:lnTo>
                    <a:lnTo>
                      <a:pt x="363" y="823"/>
                    </a:lnTo>
                    <a:lnTo>
                      <a:pt x="347" y="822"/>
                    </a:lnTo>
                    <a:lnTo>
                      <a:pt x="331" y="821"/>
                    </a:lnTo>
                    <a:lnTo>
                      <a:pt x="316" y="821"/>
                    </a:lnTo>
                    <a:lnTo>
                      <a:pt x="299" y="821"/>
                    </a:lnTo>
                    <a:lnTo>
                      <a:pt x="283" y="821"/>
                    </a:lnTo>
                    <a:lnTo>
                      <a:pt x="267" y="822"/>
                    </a:lnTo>
                    <a:lnTo>
                      <a:pt x="251" y="823"/>
                    </a:lnTo>
                    <a:lnTo>
                      <a:pt x="242" y="900"/>
                    </a:lnTo>
                    <a:lnTo>
                      <a:pt x="226" y="886"/>
                    </a:lnTo>
                    <a:lnTo>
                      <a:pt x="211" y="873"/>
                    </a:lnTo>
                    <a:lnTo>
                      <a:pt x="195" y="860"/>
                    </a:lnTo>
                    <a:lnTo>
                      <a:pt x="179" y="846"/>
                    </a:lnTo>
                    <a:lnTo>
                      <a:pt x="165" y="833"/>
                    </a:lnTo>
                    <a:lnTo>
                      <a:pt x="149" y="819"/>
                    </a:lnTo>
                    <a:lnTo>
                      <a:pt x="133" y="806"/>
                    </a:lnTo>
                    <a:lnTo>
                      <a:pt x="118" y="792"/>
                    </a:lnTo>
                    <a:lnTo>
                      <a:pt x="102" y="778"/>
                    </a:lnTo>
                    <a:lnTo>
                      <a:pt x="88" y="765"/>
                    </a:lnTo>
                    <a:lnTo>
                      <a:pt x="73" y="750"/>
                    </a:lnTo>
                    <a:lnTo>
                      <a:pt x="58" y="736"/>
                    </a:lnTo>
                    <a:lnTo>
                      <a:pt x="43" y="721"/>
                    </a:lnTo>
                    <a:lnTo>
                      <a:pt x="29" y="708"/>
                    </a:lnTo>
                    <a:lnTo>
                      <a:pt x="14" y="693"/>
                    </a:lnTo>
                    <a:lnTo>
                      <a:pt x="0" y="678"/>
                    </a:lnTo>
                    <a:lnTo>
                      <a:pt x="16" y="663"/>
                    </a:lnTo>
                    <a:lnTo>
                      <a:pt x="32" y="648"/>
                    </a:lnTo>
                    <a:lnTo>
                      <a:pt x="48" y="632"/>
                    </a:lnTo>
                    <a:lnTo>
                      <a:pt x="63" y="617"/>
                    </a:lnTo>
                    <a:lnTo>
                      <a:pt x="79" y="601"/>
                    </a:lnTo>
                    <a:lnTo>
                      <a:pt x="95" y="585"/>
                    </a:lnTo>
                    <a:lnTo>
                      <a:pt x="111" y="570"/>
                    </a:lnTo>
                    <a:lnTo>
                      <a:pt x="127" y="554"/>
                    </a:lnTo>
                    <a:lnTo>
                      <a:pt x="141" y="538"/>
                    </a:lnTo>
                    <a:lnTo>
                      <a:pt x="157" y="522"/>
                    </a:lnTo>
                    <a:lnTo>
                      <a:pt x="173" y="506"/>
                    </a:lnTo>
                    <a:lnTo>
                      <a:pt x="189" y="491"/>
                    </a:lnTo>
                    <a:lnTo>
                      <a:pt x="205" y="475"/>
                    </a:lnTo>
                    <a:lnTo>
                      <a:pt x="221" y="460"/>
                    </a:lnTo>
                    <a:lnTo>
                      <a:pt x="236" y="444"/>
                    </a:lnTo>
                    <a:lnTo>
                      <a:pt x="252" y="429"/>
                    </a:lnTo>
                    <a:lnTo>
                      <a:pt x="258" y="442"/>
                    </a:lnTo>
                    <a:lnTo>
                      <a:pt x="259" y="457"/>
                    </a:lnTo>
                    <a:lnTo>
                      <a:pt x="256" y="473"/>
                    </a:lnTo>
                    <a:lnTo>
                      <a:pt x="254" y="488"/>
                    </a:lnTo>
                    <a:lnTo>
                      <a:pt x="255" y="502"/>
                    </a:lnTo>
                    <a:lnTo>
                      <a:pt x="260" y="512"/>
                    </a:lnTo>
                    <a:lnTo>
                      <a:pt x="271" y="516"/>
                    </a:lnTo>
                    <a:lnTo>
                      <a:pt x="291" y="514"/>
                    </a:lnTo>
                    <a:lnTo>
                      <a:pt x="304" y="513"/>
                    </a:lnTo>
                    <a:lnTo>
                      <a:pt x="316" y="513"/>
                    </a:lnTo>
                    <a:lnTo>
                      <a:pt x="328" y="513"/>
                    </a:lnTo>
                    <a:lnTo>
                      <a:pt x="340" y="513"/>
                    </a:lnTo>
                    <a:lnTo>
                      <a:pt x="352" y="513"/>
                    </a:lnTo>
                    <a:lnTo>
                      <a:pt x="364" y="514"/>
                    </a:lnTo>
                    <a:lnTo>
                      <a:pt x="376" y="515"/>
                    </a:lnTo>
                    <a:lnTo>
                      <a:pt x="388" y="515"/>
                    </a:lnTo>
                    <a:lnTo>
                      <a:pt x="400" y="516"/>
                    </a:lnTo>
                    <a:lnTo>
                      <a:pt x="413" y="517"/>
                    </a:lnTo>
                    <a:lnTo>
                      <a:pt x="424" y="518"/>
                    </a:lnTo>
                    <a:lnTo>
                      <a:pt x="436" y="518"/>
                    </a:lnTo>
                    <a:lnTo>
                      <a:pt x="449" y="518"/>
                    </a:lnTo>
                    <a:lnTo>
                      <a:pt x="460" y="518"/>
                    </a:lnTo>
                    <a:lnTo>
                      <a:pt x="473" y="518"/>
                    </a:lnTo>
                    <a:lnTo>
                      <a:pt x="484" y="517"/>
                    </a:lnTo>
                    <a:lnTo>
                      <a:pt x="472" y="497"/>
                    </a:lnTo>
                    <a:lnTo>
                      <a:pt x="461" y="475"/>
                    </a:lnTo>
                    <a:lnTo>
                      <a:pt x="451" y="454"/>
                    </a:lnTo>
                    <a:lnTo>
                      <a:pt x="441" y="430"/>
                    </a:lnTo>
                    <a:lnTo>
                      <a:pt x="432" y="408"/>
                    </a:lnTo>
                    <a:lnTo>
                      <a:pt x="422" y="385"/>
                    </a:lnTo>
                    <a:lnTo>
                      <a:pt x="414" y="361"/>
                    </a:lnTo>
                    <a:lnTo>
                      <a:pt x="404" y="338"/>
                    </a:lnTo>
                    <a:lnTo>
                      <a:pt x="396" y="314"/>
                    </a:lnTo>
                    <a:lnTo>
                      <a:pt x="386" y="291"/>
                    </a:lnTo>
                    <a:lnTo>
                      <a:pt x="376" y="269"/>
                    </a:lnTo>
                    <a:lnTo>
                      <a:pt x="366" y="247"/>
                    </a:lnTo>
                    <a:lnTo>
                      <a:pt x="355" y="225"/>
                    </a:lnTo>
                    <a:lnTo>
                      <a:pt x="343" y="205"/>
                    </a:lnTo>
                    <a:lnTo>
                      <a:pt x="329" y="185"/>
                    </a:lnTo>
                    <a:lnTo>
                      <a:pt x="316" y="166"/>
                    </a:lnTo>
                    <a:lnTo>
                      <a:pt x="321" y="163"/>
                    </a:lnTo>
                    <a:lnTo>
                      <a:pt x="327" y="158"/>
                    </a:lnTo>
                    <a:lnTo>
                      <a:pt x="332" y="156"/>
                    </a:lnTo>
                    <a:lnTo>
                      <a:pt x="339" y="153"/>
                    </a:lnTo>
                    <a:lnTo>
                      <a:pt x="345" y="150"/>
                    </a:lnTo>
                    <a:lnTo>
                      <a:pt x="350" y="148"/>
                    </a:lnTo>
                    <a:lnTo>
                      <a:pt x="357" y="144"/>
                    </a:lnTo>
                    <a:lnTo>
                      <a:pt x="362" y="141"/>
                    </a:lnTo>
                    <a:lnTo>
                      <a:pt x="380" y="128"/>
                    </a:lnTo>
                    <a:lnTo>
                      <a:pt x="398" y="115"/>
                    </a:lnTo>
                    <a:lnTo>
                      <a:pt x="416" y="103"/>
                    </a:lnTo>
                    <a:lnTo>
                      <a:pt x="434" y="89"/>
                    </a:lnTo>
                    <a:lnTo>
                      <a:pt x="452" y="76"/>
                    </a:lnTo>
                    <a:lnTo>
                      <a:pt x="471" y="65"/>
                    </a:lnTo>
                    <a:lnTo>
                      <a:pt x="491" y="53"/>
                    </a:lnTo>
                    <a:lnTo>
                      <a:pt x="512" y="44"/>
                    </a:lnTo>
                    <a:lnTo>
                      <a:pt x="521" y="36"/>
                    </a:lnTo>
                    <a:lnTo>
                      <a:pt x="531" y="29"/>
                    </a:lnTo>
                    <a:lnTo>
                      <a:pt x="540" y="21"/>
                    </a:lnTo>
                    <a:lnTo>
                      <a:pt x="551" y="14"/>
                    </a:lnTo>
                    <a:lnTo>
                      <a:pt x="561" y="8"/>
                    </a:lnTo>
                    <a:lnTo>
                      <a:pt x="572" y="2"/>
                    </a:lnTo>
                    <a:lnTo>
                      <a:pt x="584" y="0"/>
                    </a:lnTo>
                    <a:lnTo>
                      <a:pt x="596" y="0"/>
                    </a:lnTo>
                    <a:lnTo>
                      <a:pt x="618" y="37"/>
                    </a:lnTo>
                    <a:lnTo>
                      <a:pt x="639" y="77"/>
                    </a:lnTo>
                    <a:lnTo>
                      <a:pt x="658" y="117"/>
                    </a:lnTo>
                    <a:lnTo>
                      <a:pt x="677" y="157"/>
                    </a:lnTo>
                    <a:lnTo>
                      <a:pt x="696" y="199"/>
                    </a:lnTo>
                    <a:lnTo>
                      <a:pt x="716" y="239"/>
                    </a:lnTo>
                    <a:lnTo>
                      <a:pt x="738" y="277"/>
                    </a:lnTo>
                    <a:lnTo>
                      <a:pt x="761" y="313"/>
                    </a:lnTo>
                    <a:lnTo>
                      <a:pt x="772" y="344"/>
                    </a:lnTo>
                    <a:lnTo>
                      <a:pt x="784" y="374"/>
                    </a:lnTo>
                    <a:lnTo>
                      <a:pt x="796" y="403"/>
                    </a:lnTo>
                    <a:lnTo>
                      <a:pt x="808" y="433"/>
                    </a:lnTo>
                    <a:lnTo>
                      <a:pt x="821" y="462"/>
                    </a:lnTo>
                    <a:lnTo>
                      <a:pt x="835" y="489"/>
                    </a:lnTo>
                    <a:lnTo>
                      <a:pt x="850" y="517"/>
                    </a:lnTo>
                    <a:lnTo>
                      <a:pt x="866" y="542"/>
                    </a:lnTo>
                    <a:lnTo>
                      <a:pt x="855" y="570"/>
                    </a:lnTo>
                    <a:lnTo>
                      <a:pt x="841" y="596"/>
                    </a:lnTo>
                    <a:lnTo>
                      <a:pt x="825" y="620"/>
                    </a:lnTo>
                    <a:lnTo>
                      <a:pt x="808" y="643"/>
                    </a:lnTo>
                    <a:lnTo>
                      <a:pt x="791" y="667"/>
                    </a:lnTo>
                    <a:lnTo>
                      <a:pt x="775" y="690"/>
                    </a:lnTo>
                    <a:lnTo>
                      <a:pt x="758" y="714"/>
                    </a:lnTo>
                    <a:lnTo>
                      <a:pt x="743" y="739"/>
                    </a:lnTo>
                    <a:lnTo>
                      <a:pt x="696" y="8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5" name="Freeform 155"/>
              <p:cNvSpPr>
                <a:spLocks/>
              </p:cNvSpPr>
              <p:nvPr/>
            </p:nvSpPr>
            <p:spPr bwMode="auto">
              <a:xfrm>
                <a:off x="4100" y="826"/>
                <a:ext cx="77" cy="60"/>
              </a:xfrm>
              <a:custGeom>
                <a:avLst/>
                <a:gdLst>
                  <a:gd name="T0" fmla="*/ 156 w 309"/>
                  <a:gd name="T1" fmla="*/ 219 h 241"/>
                  <a:gd name="T2" fmla="*/ 123 w 309"/>
                  <a:gd name="T3" fmla="*/ 237 h 241"/>
                  <a:gd name="T4" fmla="*/ 84 w 309"/>
                  <a:gd name="T5" fmla="*/ 241 h 241"/>
                  <a:gd name="T6" fmla="*/ 44 w 309"/>
                  <a:gd name="T7" fmla="*/ 238 h 241"/>
                  <a:gd name="T8" fmla="*/ 0 w 309"/>
                  <a:gd name="T9" fmla="*/ 227 h 241"/>
                  <a:gd name="T10" fmla="*/ 25 w 309"/>
                  <a:gd name="T11" fmla="*/ 224 h 241"/>
                  <a:gd name="T12" fmla="*/ 51 w 309"/>
                  <a:gd name="T13" fmla="*/ 219 h 241"/>
                  <a:gd name="T14" fmla="*/ 79 w 309"/>
                  <a:gd name="T15" fmla="*/ 215 h 241"/>
                  <a:gd name="T16" fmla="*/ 107 w 309"/>
                  <a:gd name="T17" fmla="*/ 209 h 241"/>
                  <a:gd name="T18" fmla="*/ 56 w 309"/>
                  <a:gd name="T19" fmla="*/ 194 h 241"/>
                  <a:gd name="T20" fmla="*/ 74 w 309"/>
                  <a:gd name="T21" fmla="*/ 187 h 241"/>
                  <a:gd name="T22" fmla="*/ 94 w 309"/>
                  <a:gd name="T23" fmla="*/ 185 h 241"/>
                  <a:gd name="T24" fmla="*/ 114 w 309"/>
                  <a:gd name="T25" fmla="*/ 183 h 241"/>
                  <a:gd name="T26" fmla="*/ 134 w 309"/>
                  <a:gd name="T27" fmla="*/ 179 h 241"/>
                  <a:gd name="T28" fmla="*/ 123 w 309"/>
                  <a:gd name="T29" fmla="*/ 174 h 241"/>
                  <a:gd name="T30" fmla="*/ 110 w 309"/>
                  <a:gd name="T31" fmla="*/ 168 h 241"/>
                  <a:gd name="T32" fmla="*/ 97 w 309"/>
                  <a:gd name="T33" fmla="*/ 161 h 241"/>
                  <a:gd name="T34" fmla="*/ 86 w 309"/>
                  <a:gd name="T35" fmla="*/ 154 h 241"/>
                  <a:gd name="T36" fmla="*/ 107 w 309"/>
                  <a:gd name="T37" fmla="*/ 154 h 241"/>
                  <a:gd name="T38" fmla="*/ 128 w 309"/>
                  <a:gd name="T39" fmla="*/ 153 h 241"/>
                  <a:gd name="T40" fmla="*/ 149 w 309"/>
                  <a:gd name="T41" fmla="*/ 150 h 241"/>
                  <a:gd name="T42" fmla="*/ 169 w 309"/>
                  <a:gd name="T43" fmla="*/ 145 h 241"/>
                  <a:gd name="T44" fmla="*/ 150 w 309"/>
                  <a:gd name="T45" fmla="*/ 134 h 241"/>
                  <a:gd name="T46" fmla="*/ 130 w 309"/>
                  <a:gd name="T47" fmla="*/ 125 h 241"/>
                  <a:gd name="T48" fmla="*/ 109 w 309"/>
                  <a:gd name="T49" fmla="*/ 118 h 241"/>
                  <a:gd name="T50" fmla="*/ 89 w 309"/>
                  <a:gd name="T51" fmla="*/ 110 h 241"/>
                  <a:gd name="T52" fmla="*/ 119 w 309"/>
                  <a:gd name="T53" fmla="*/ 111 h 241"/>
                  <a:gd name="T54" fmla="*/ 150 w 309"/>
                  <a:gd name="T55" fmla="*/ 111 h 241"/>
                  <a:gd name="T56" fmla="*/ 181 w 309"/>
                  <a:gd name="T57" fmla="*/ 108 h 241"/>
                  <a:gd name="T58" fmla="*/ 211 w 309"/>
                  <a:gd name="T59" fmla="*/ 97 h 241"/>
                  <a:gd name="T60" fmla="*/ 110 w 309"/>
                  <a:gd name="T61" fmla="*/ 60 h 241"/>
                  <a:gd name="T62" fmla="*/ 138 w 309"/>
                  <a:gd name="T63" fmla="*/ 62 h 241"/>
                  <a:gd name="T64" fmla="*/ 167 w 309"/>
                  <a:gd name="T65" fmla="*/ 60 h 241"/>
                  <a:gd name="T66" fmla="*/ 197 w 309"/>
                  <a:gd name="T67" fmla="*/ 55 h 241"/>
                  <a:gd name="T68" fmla="*/ 225 w 309"/>
                  <a:gd name="T69" fmla="*/ 52 h 241"/>
                  <a:gd name="T70" fmla="*/ 170 w 309"/>
                  <a:gd name="T71" fmla="*/ 24 h 241"/>
                  <a:gd name="T72" fmla="*/ 204 w 309"/>
                  <a:gd name="T73" fmla="*/ 27 h 241"/>
                  <a:gd name="T74" fmla="*/ 238 w 309"/>
                  <a:gd name="T75" fmla="*/ 23 h 241"/>
                  <a:gd name="T76" fmla="*/ 271 w 309"/>
                  <a:gd name="T77" fmla="*/ 14 h 241"/>
                  <a:gd name="T78" fmla="*/ 305 w 309"/>
                  <a:gd name="T79" fmla="*/ 0 h 241"/>
                  <a:gd name="T80" fmla="*/ 299 w 309"/>
                  <a:gd name="T81" fmla="*/ 33 h 241"/>
                  <a:gd name="T82" fmla="*/ 267 w 309"/>
                  <a:gd name="T83" fmla="*/ 85 h 241"/>
                  <a:gd name="T84" fmla="*/ 228 w 309"/>
                  <a:gd name="T85" fmla="*/ 133 h 241"/>
                  <a:gd name="T86" fmla="*/ 188 w 309"/>
                  <a:gd name="T87" fmla="*/ 18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 h="241">
                    <a:moveTo>
                      <a:pt x="170" y="205"/>
                    </a:moveTo>
                    <a:lnTo>
                      <a:pt x="156" y="219"/>
                    </a:lnTo>
                    <a:lnTo>
                      <a:pt x="141" y="230"/>
                    </a:lnTo>
                    <a:lnTo>
                      <a:pt x="123" y="237"/>
                    </a:lnTo>
                    <a:lnTo>
                      <a:pt x="103" y="240"/>
                    </a:lnTo>
                    <a:lnTo>
                      <a:pt x="84" y="241"/>
                    </a:lnTo>
                    <a:lnTo>
                      <a:pt x="64" y="240"/>
                    </a:lnTo>
                    <a:lnTo>
                      <a:pt x="44" y="238"/>
                    </a:lnTo>
                    <a:lnTo>
                      <a:pt x="26" y="235"/>
                    </a:lnTo>
                    <a:lnTo>
                      <a:pt x="0" y="227"/>
                    </a:lnTo>
                    <a:lnTo>
                      <a:pt x="12" y="226"/>
                    </a:lnTo>
                    <a:lnTo>
                      <a:pt x="25" y="224"/>
                    </a:lnTo>
                    <a:lnTo>
                      <a:pt x="37" y="221"/>
                    </a:lnTo>
                    <a:lnTo>
                      <a:pt x="51" y="219"/>
                    </a:lnTo>
                    <a:lnTo>
                      <a:pt x="65" y="217"/>
                    </a:lnTo>
                    <a:lnTo>
                      <a:pt x="79" y="215"/>
                    </a:lnTo>
                    <a:lnTo>
                      <a:pt x="93" y="212"/>
                    </a:lnTo>
                    <a:lnTo>
                      <a:pt x="107" y="209"/>
                    </a:lnTo>
                    <a:lnTo>
                      <a:pt x="106" y="206"/>
                    </a:lnTo>
                    <a:lnTo>
                      <a:pt x="56" y="194"/>
                    </a:lnTo>
                    <a:lnTo>
                      <a:pt x="65" y="190"/>
                    </a:lnTo>
                    <a:lnTo>
                      <a:pt x="74" y="187"/>
                    </a:lnTo>
                    <a:lnTo>
                      <a:pt x="84" y="186"/>
                    </a:lnTo>
                    <a:lnTo>
                      <a:pt x="94" y="185"/>
                    </a:lnTo>
                    <a:lnTo>
                      <a:pt x="104" y="185"/>
                    </a:lnTo>
                    <a:lnTo>
                      <a:pt x="114" y="183"/>
                    </a:lnTo>
                    <a:lnTo>
                      <a:pt x="125" y="181"/>
                    </a:lnTo>
                    <a:lnTo>
                      <a:pt x="134" y="179"/>
                    </a:lnTo>
                    <a:lnTo>
                      <a:pt x="129" y="176"/>
                    </a:lnTo>
                    <a:lnTo>
                      <a:pt x="123" y="174"/>
                    </a:lnTo>
                    <a:lnTo>
                      <a:pt x="116" y="171"/>
                    </a:lnTo>
                    <a:lnTo>
                      <a:pt x="110" y="168"/>
                    </a:lnTo>
                    <a:lnTo>
                      <a:pt x="104" y="164"/>
                    </a:lnTo>
                    <a:lnTo>
                      <a:pt x="97" y="161"/>
                    </a:lnTo>
                    <a:lnTo>
                      <a:pt x="91" y="158"/>
                    </a:lnTo>
                    <a:lnTo>
                      <a:pt x="86" y="154"/>
                    </a:lnTo>
                    <a:lnTo>
                      <a:pt x="96" y="154"/>
                    </a:lnTo>
                    <a:lnTo>
                      <a:pt x="107" y="154"/>
                    </a:lnTo>
                    <a:lnTo>
                      <a:pt x="117" y="154"/>
                    </a:lnTo>
                    <a:lnTo>
                      <a:pt x="128" y="153"/>
                    </a:lnTo>
                    <a:lnTo>
                      <a:pt x="138" y="152"/>
                    </a:lnTo>
                    <a:lnTo>
                      <a:pt x="149" y="150"/>
                    </a:lnTo>
                    <a:lnTo>
                      <a:pt x="159" y="148"/>
                    </a:lnTo>
                    <a:lnTo>
                      <a:pt x="169" y="145"/>
                    </a:lnTo>
                    <a:lnTo>
                      <a:pt x="160" y="139"/>
                    </a:lnTo>
                    <a:lnTo>
                      <a:pt x="150" y="134"/>
                    </a:lnTo>
                    <a:lnTo>
                      <a:pt x="141" y="130"/>
                    </a:lnTo>
                    <a:lnTo>
                      <a:pt x="130" y="125"/>
                    </a:lnTo>
                    <a:lnTo>
                      <a:pt x="119" y="122"/>
                    </a:lnTo>
                    <a:lnTo>
                      <a:pt x="109" y="118"/>
                    </a:lnTo>
                    <a:lnTo>
                      <a:pt x="99" y="114"/>
                    </a:lnTo>
                    <a:lnTo>
                      <a:pt x="89" y="110"/>
                    </a:lnTo>
                    <a:lnTo>
                      <a:pt x="104" y="110"/>
                    </a:lnTo>
                    <a:lnTo>
                      <a:pt x="119" y="111"/>
                    </a:lnTo>
                    <a:lnTo>
                      <a:pt x="134" y="111"/>
                    </a:lnTo>
                    <a:lnTo>
                      <a:pt x="150" y="111"/>
                    </a:lnTo>
                    <a:lnTo>
                      <a:pt x="166" y="111"/>
                    </a:lnTo>
                    <a:lnTo>
                      <a:pt x="181" y="108"/>
                    </a:lnTo>
                    <a:lnTo>
                      <a:pt x="197" y="103"/>
                    </a:lnTo>
                    <a:lnTo>
                      <a:pt x="211" y="97"/>
                    </a:lnTo>
                    <a:lnTo>
                      <a:pt x="210" y="95"/>
                    </a:lnTo>
                    <a:lnTo>
                      <a:pt x="110" y="60"/>
                    </a:lnTo>
                    <a:lnTo>
                      <a:pt x="124" y="62"/>
                    </a:lnTo>
                    <a:lnTo>
                      <a:pt x="138" y="62"/>
                    </a:lnTo>
                    <a:lnTo>
                      <a:pt x="152" y="62"/>
                    </a:lnTo>
                    <a:lnTo>
                      <a:pt x="167" y="60"/>
                    </a:lnTo>
                    <a:lnTo>
                      <a:pt x="182" y="58"/>
                    </a:lnTo>
                    <a:lnTo>
                      <a:pt x="197" y="55"/>
                    </a:lnTo>
                    <a:lnTo>
                      <a:pt x="210" y="53"/>
                    </a:lnTo>
                    <a:lnTo>
                      <a:pt x="225" y="52"/>
                    </a:lnTo>
                    <a:lnTo>
                      <a:pt x="221" y="44"/>
                    </a:lnTo>
                    <a:lnTo>
                      <a:pt x="170" y="24"/>
                    </a:lnTo>
                    <a:lnTo>
                      <a:pt x="187" y="26"/>
                    </a:lnTo>
                    <a:lnTo>
                      <a:pt x="204" y="27"/>
                    </a:lnTo>
                    <a:lnTo>
                      <a:pt x="221" y="26"/>
                    </a:lnTo>
                    <a:lnTo>
                      <a:pt x="238" y="23"/>
                    </a:lnTo>
                    <a:lnTo>
                      <a:pt x="255" y="19"/>
                    </a:lnTo>
                    <a:lnTo>
                      <a:pt x="271" y="14"/>
                    </a:lnTo>
                    <a:lnTo>
                      <a:pt x="288" y="7"/>
                    </a:lnTo>
                    <a:lnTo>
                      <a:pt x="305" y="0"/>
                    </a:lnTo>
                    <a:lnTo>
                      <a:pt x="309" y="2"/>
                    </a:lnTo>
                    <a:lnTo>
                      <a:pt x="299" y="33"/>
                    </a:lnTo>
                    <a:lnTo>
                      <a:pt x="284" y="60"/>
                    </a:lnTo>
                    <a:lnTo>
                      <a:pt x="267" y="85"/>
                    </a:lnTo>
                    <a:lnTo>
                      <a:pt x="248" y="110"/>
                    </a:lnTo>
                    <a:lnTo>
                      <a:pt x="228" y="133"/>
                    </a:lnTo>
                    <a:lnTo>
                      <a:pt x="208" y="156"/>
                    </a:lnTo>
                    <a:lnTo>
                      <a:pt x="188" y="180"/>
                    </a:lnTo>
                    <a:lnTo>
                      <a:pt x="170" y="205"/>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6" name="Freeform 156"/>
              <p:cNvSpPr>
                <a:spLocks/>
              </p:cNvSpPr>
              <p:nvPr/>
            </p:nvSpPr>
            <p:spPr bwMode="auto">
              <a:xfrm>
                <a:off x="4160" y="787"/>
                <a:ext cx="19" cy="29"/>
              </a:xfrm>
              <a:custGeom>
                <a:avLst/>
                <a:gdLst>
                  <a:gd name="T0" fmla="*/ 0 w 76"/>
                  <a:gd name="T1" fmla="*/ 0 h 118"/>
                  <a:gd name="T2" fmla="*/ 76 w 76"/>
                  <a:gd name="T3" fmla="*/ 118 h 118"/>
                  <a:gd name="T4" fmla="*/ 27 w 76"/>
                  <a:gd name="T5" fmla="*/ 118 h 118"/>
                  <a:gd name="T6" fmla="*/ 0 w 76"/>
                  <a:gd name="T7" fmla="*/ 0 h 118"/>
                </a:gdLst>
                <a:ahLst/>
                <a:cxnLst>
                  <a:cxn ang="0">
                    <a:pos x="T0" y="T1"/>
                  </a:cxn>
                  <a:cxn ang="0">
                    <a:pos x="T2" y="T3"/>
                  </a:cxn>
                  <a:cxn ang="0">
                    <a:pos x="T4" y="T5"/>
                  </a:cxn>
                  <a:cxn ang="0">
                    <a:pos x="T6" y="T7"/>
                  </a:cxn>
                </a:cxnLst>
                <a:rect l="0" t="0" r="r" b="b"/>
                <a:pathLst>
                  <a:path w="76" h="118">
                    <a:moveTo>
                      <a:pt x="0" y="0"/>
                    </a:moveTo>
                    <a:lnTo>
                      <a:pt x="76" y="118"/>
                    </a:lnTo>
                    <a:lnTo>
                      <a:pt x="27" y="118"/>
                    </a:lnTo>
                    <a:lnTo>
                      <a:pt x="0"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7" name="Freeform 157"/>
              <p:cNvSpPr>
                <a:spLocks/>
              </p:cNvSpPr>
              <p:nvPr/>
            </p:nvSpPr>
            <p:spPr bwMode="auto">
              <a:xfrm>
                <a:off x="4143" y="774"/>
                <a:ext cx="18" cy="41"/>
              </a:xfrm>
              <a:custGeom>
                <a:avLst/>
                <a:gdLst>
                  <a:gd name="T0" fmla="*/ 33 w 75"/>
                  <a:gd name="T1" fmla="*/ 164 h 166"/>
                  <a:gd name="T2" fmla="*/ 30 w 75"/>
                  <a:gd name="T3" fmla="*/ 144 h 166"/>
                  <a:gd name="T4" fmla="*/ 27 w 75"/>
                  <a:gd name="T5" fmla="*/ 124 h 166"/>
                  <a:gd name="T6" fmla="*/ 23 w 75"/>
                  <a:gd name="T7" fmla="*/ 103 h 166"/>
                  <a:gd name="T8" fmla="*/ 19 w 75"/>
                  <a:gd name="T9" fmla="*/ 83 h 166"/>
                  <a:gd name="T10" fmla="*/ 15 w 75"/>
                  <a:gd name="T11" fmla="*/ 61 h 166"/>
                  <a:gd name="T12" fmla="*/ 11 w 75"/>
                  <a:gd name="T13" fmla="*/ 41 h 166"/>
                  <a:gd name="T14" fmla="*/ 5 w 75"/>
                  <a:gd name="T15" fmla="*/ 20 h 166"/>
                  <a:gd name="T16" fmla="*/ 0 w 75"/>
                  <a:gd name="T17" fmla="*/ 0 h 166"/>
                  <a:gd name="T18" fmla="*/ 12 w 75"/>
                  <a:gd name="T19" fmla="*/ 19 h 166"/>
                  <a:gd name="T20" fmla="*/ 21 w 75"/>
                  <a:gd name="T21" fmla="*/ 39 h 166"/>
                  <a:gd name="T22" fmla="*/ 31 w 75"/>
                  <a:gd name="T23" fmla="*/ 59 h 166"/>
                  <a:gd name="T24" fmla="*/ 39 w 75"/>
                  <a:gd name="T25" fmla="*/ 80 h 166"/>
                  <a:gd name="T26" fmla="*/ 48 w 75"/>
                  <a:gd name="T27" fmla="*/ 102 h 166"/>
                  <a:gd name="T28" fmla="*/ 57 w 75"/>
                  <a:gd name="T29" fmla="*/ 123 h 166"/>
                  <a:gd name="T30" fmla="*/ 66 w 75"/>
                  <a:gd name="T31" fmla="*/ 143 h 166"/>
                  <a:gd name="T32" fmla="*/ 75 w 75"/>
                  <a:gd name="T33" fmla="*/ 163 h 166"/>
                  <a:gd name="T34" fmla="*/ 70 w 75"/>
                  <a:gd name="T35" fmla="*/ 164 h 166"/>
                  <a:gd name="T36" fmla="*/ 66 w 75"/>
                  <a:gd name="T37" fmla="*/ 164 h 166"/>
                  <a:gd name="T38" fmla="*/ 59 w 75"/>
                  <a:gd name="T39" fmla="*/ 165 h 166"/>
                  <a:gd name="T40" fmla="*/ 54 w 75"/>
                  <a:gd name="T41" fmla="*/ 165 h 166"/>
                  <a:gd name="T42" fmla="*/ 49 w 75"/>
                  <a:gd name="T43" fmla="*/ 166 h 166"/>
                  <a:gd name="T44" fmla="*/ 43 w 75"/>
                  <a:gd name="T45" fmla="*/ 165 h 166"/>
                  <a:gd name="T46" fmla="*/ 38 w 75"/>
                  <a:gd name="T47" fmla="*/ 165 h 166"/>
                  <a:gd name="T48" fmla="*/ 33 w 75"/>
                  <a:gd name="T49" fmla="*/ 1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66">
                    <a:moveTo>
                      <a:pt x="33" y="164"/>
                    </a:moveTo>
                    <a:lnTo>
                      <a:pt x="30" y="144"/>
                    </a:lnTo>
                    <a:lnTo>
                      <a:pt x="27" y="124"/>
                    </a:lnTo>
                    <a:lnTo>
                      <a:pt x="23" y="103"/>
                    </a:lnTo>
                    <a:lnTo>
                      <a:pt x="19" y="83"/>
                    </a:lnTo>
                    <a:lnTo>
                      <a:pt x="15" y="61"/>
                    </a:lnTo>
                    <a:lnTo>
                      <a:pt x="11" y="41"/>
                    </a:lnTo>
                    <a:lnTo>
                      <a:pt x="5" y="20"/>
                    </a:lnTo>
                    <a:lnTo>
                      <a:pt x="0" y="0"/>
                    </a:lnTo>
                    <a:lnTo>
                      <a:pt x="12" y="19"/>
                    </a:lnTo>
                    <a:lnTo>
                      <a:pt x="21" y="39"/>
                    </a:lnTo>
                    <a:lnTo>
                      <a:pt x="31" y="59"/>
                    </a:lnTo>
                    <a:lnTo>
                      <a:pt x="39" y="80"/>
                    </a:lnTo>
                    <a:lnTo>
                      <a:pt x="48" y="102"/>
                    </a:lnTo>
                    <a:lnTo>
                      <a:pt x="57" y="123"/>
                    </a:lnTo>
                    <a:lnTo>
                      <a:pt x="66" y="143"/>
                    </a:lnTo>
                    <a:lnTo>
                      <a:pt x="75" y="163"/>
                    </a:lnTo>
                    <a:lnTo>
                      <a:pt x="70" y="164"/>
                    </a:lnTo>
                    <a:lnTo>
                      <a:pt x="66" y="164"/>
                    </a:lnTo>
                    <a:lnTo>
                      <a:pt x="59" y="165"/>
                    </a:lnTo>
                    <a:lnTo>
                      <a:pt x="54" y="165"/>
                    </a:lnTo>
                    <a:lnTo>
                      <a:pt x="49" y="166"/>
                    </a:lnTo>
                    <a:lnTo>
                      <a:pt x="43" y="165"/>
                    </a:lnTo>
                    <a:lnTo>
                      <a:pt x="38" y="165"/>
                    </a:lnTo>
                    <a:lnTo>
                      <a:pt x="33" y="164"/>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8" name="Freeform 158"/>
              <p:cNvSpPr>
                <a:spLocks/>
              </p:cNvSpPr>
              <p:nvPr/>
            </p:nvSpPr>
            <p:spPr bwMode="auto">
              <a:xfrm>
                <a:off x="4130" y="772"/>
                <a:ext cx="18" cy="43"/>
              </a:xfrm>
              <a:custGeom>
                <a:avLst/>
                <a:gdLst>
                  <a:gd name="T0" fmla="*/ 28 w 72"/>
                  <a:gd name="T1" fmla="*/ 169 h 172"/>
                  <a:gd name="T2" fmla="*/ 24 w 72"/>
                  <a:gd name="T3" fmla="*/ 126 h 172"/>
                  <a:gd name="T4" fmla="*/ 15 w 72"/>
                  <a:gd name="T5" fmla="*/ 84 h 172"/>
                  <a:gd name="T6" fmla="*/ 7 w 72"/>
                  <a:gd name="T7" fmla="*/ 42 h 172"/>
                  <a:gd name="T8" fmla="*/ 0 w 72"/>
                  <a:gd name="T9" fmla="*/ 0 h 172"/>
                  <a:gd name="T10" fmla="*/ 72 w 72"/>
                  <a:gd name="T11" fmla="*/ 171 h 172"/>
                  <a:gd name="T12" fmla="*/ 66 w 72"/>
                  <a:gd name="T13" fmla="*/ 172 h 172"/>
                  <a:gd name="T14" fmla="*/ 61 w 72"/>
                  <a:gd name="T15" fmla="*/ 172 h 172"/>
                  <a:gd name="T16" fmla="*/ 55 w 72"/>
                  <a:gd name="T17" fmla="*/ 172 h 172"/>
                  <a:gd name="T18" fmla="*/ 50 w 72"/>
                  <a:gd name="T19" fmla="*/ 171 h 172"/>
                  <a:gd name="T20" fmla="*/ 44 w 72"/>
                  <a:gd name="T21" fmla="*/ 171 h 172"/>
                  <a:gd name="T22" fmla="*/ 38 w 72"/>
                  <a:gd name="T23" fmla="*/ 170 h 172"/>
                  <a:gd name="T24" fmla="*/ 33 w 72"/>
                  <a:gd name="T25" fmla="*/ 169 h 172"/>
                  <a:gd name="T26" fmla="*/ 28 w 72"/>
                  <a:gd name="T27"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72">
                    <a:moveTo>
                      <a:pt x="28" y="169"/>
                    </a:moveTo>
                    <a:lnTo>
                      <a:pt x="24" y="126"/>
                    </a:lnTo>
                    <a:lnTo>
                      <a:pt x="15" y="84"/>
                    </a:lnTo>
                    <a:lnTo>
                      <a:pt x="7" y="42"/>
                    </a:lnTo>
                    <a:lnTo>
                      <a:pt x="0" y="0"/>
                    </a:lnTo>
                    <a:lnTo>
                      <a:pt x="72" y="171"/>
                    </a:lnTo>
                    <a:lnTo>
                      <a:pt x="66" y="172"/>
                    </a:lnTo>
                    <a:lnTo>
                      <a:pt x="61" y="172"/>
                    </a:lnTo>
                    <a:lnTo>
                      <a:pt x="55" y="172"/>
                    </a:lnTo>
                    <a:lnTo>
                      <a:pt x="50" y="171"/>
                    </a:lnTo>
                    <a:lnTo>
                      <a:pt x="44" y="171"/>
                    </a:lnTo>
                    <a:lnTo>
                      <a:pt x="38" y="170"/>
                    </a:lnTo>
                    <a:lnTo>
                      <a:pt x="33" y="169"/>
                    </a:lnTo>
                    <a:lnTo>
                      <a:pt x="28" y="169"/>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599" name="Freeform 159"/>
              <p:cNvSpPr>
                <a:spLocks/>
              </p:cNvSpPr>
              <p:nvPr/>
            </p:nvSpPr>
            <p:spPr bwMode="auto">
              <a:xfrm>
                <a:off x="4119" y="783"/>
                <a:ext cx="14" cy="32"/>
              </a:xfrm>
              <a:custGeom>
                <a:avLst/>
                <a:gdLst>
                  <a:gd name="T0" fmla="*/ 23 w 57"/>
                  <a:gd name="T1" fmla="*/ 125 h 127"/>
                  <a:gd name="T2" fmla="*/ 18 w 57"/>
                  <a:gd name="T3" fmla="*/ 94 h 127"/>
                  <a:gd name="T4" fmla="*/ 13 w 57"/>
                  <a:gd name="T5" fmla="*/ 62 h 127"/>
                  <a:gd name="T6" fmla="*/ 8 w 57"/>
                  <a:gd name="T7" fmla="*/ 32 h 127"/>
                  <a:gd name="T8" fmla="*/ 0 w 57"/>
                  <a:gd name="T9" fmla="*/ 0 h 127"/>
                  <a:gd name="T10" fmla="*/ 8 w 57"/>
                  <a:gd name="T11" fmla="*/ 15 h 127"/>
                  <a:gd name="T12" fmla="*/ 15 w 57"/>
                  <a:gd name="T13" fmla="*/ 30 h 127"/>
                  <a:gd name="T14" fmla="*/ 23 w 57"/>
                  <a:gd name="T15" fmla="*/ 43 h 127"/>
                  <a:gd name="T16" fmla="*/ 32 w 57"/>
                  <a:gd name="T17" fmla="*/ 58 h 127"/>
                  <a:gd name="T18" fmla="*/ 39 w 57"/>
                  <a:gd name="T19" fmla="*/ 73 h 127"/>
                  <a:gd name="T20" fmla="*/ 46 w 57"/>
                  <a:gd name="T21" fmla="*/ 89 h 127"/>
                  <a:gd name="T22" fmla="*/ 52 w 57"/>
                  <a:gd name="T23" fmla="*/ 105 h 127"/>
                  <a:gd name="T24" fmla="*/ 57 w 57"/>
                  <a:gd name="T25" fmla="*/ 123 h 127"/>
                  <a:gd name="T26" fmla="*/ 53 w 57"/>
                  <a:gd name="T27" fmla="*/ 124 h 127"/>
                  <a:gd name="T28" fmla="*/ 50 w 57"/>
                  <a:gd name="T29" fmla="*/ 125 h 127"/>
                  <a:gd name="T30" fmla="*/ 46 w 57"/>
                  <a:gd name="T31" fmla="*/ 126 h 127"/>
                  <a:gd name="T32" fmla="*/ 41 w 57"/>
                  <a:gd name="T33" fmla="*/ 127 h 127"/>
                  <a:gd name="T34" fmla="*/ 37 w 57"/>
                  <a:gd name="T35" fmla="*/ 127 h 127"/>
                  <a:gd name="T36" fmla="*/ 32 w 57"/>
                  <a:gd name="T37" fmla="*/ 127 h 127"/>
                  <a:gd name="T38" fmla="*/ 28 w 57"/>
                  <a:gd name="T39" fmla="*/ 126 h 127"/>
                  <a:gd name="T40" fmla="*/ 23 w 57"/>
                  <a:gd name="T4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27">
                    <a:moveTo>
                      <a:pt x="23" y="125"/>
                    </a:moveTo>
                    <a:lnTo>
                      <a:pt x="18" y="94"/>
                    </a:lnTo>
                    <a:lnTo>
                      <a:pt x="13" y="62"/>
                    </a:lnTo>
                    <a:lnTo>
                      <a:pt x="8" y="32"/>
                    </a:lnTo>
                    <a:lnTo>
                      <a:pt x="0" y="0"/>
                    </a:lnTo>
                    <a:lnTo>
                      <a:pt x="8" y="15"/>
                    </a:lnTo>
                    <a:lnTo>
                      <a:pt x="15" y="30"/>
                    </a:lnTo>
                    <a:lnTo>
                      <a:pt x="23" y="43"/>
                    </a:lnTo>
                    <a:lnTo>
                      <a:pt x="32" y="58"/>
                    </a:lnTo>
                    <a:lnTo>
                      <a:pt x="39" y="73"/>
                    </a:lnTo>
                    <a:lnTo>
                      <a:pt x="46" y="89"/>
                    </a:lnTo>
                    <a:lnTo>
                      <a:pt x="52" y="105"/>
                    </a:lnTo>
                    <a:lnTo>
                      <a:pt x="57" y="123"/>
                    </a:lnTo>
                    <a:lnTo>
                      <a:pt x="53" y="124"/>
                    </a:lnTo>
                    <a:lnTo>
                      <a:pt x="50" y="125"/>
                    </a:lnTo>
                    <a:lnTo>
                      <a:pt x="46" y="126"/>
                    </a:lnTo>
                    <a:lnTo>
                      <a:pt x="41" y="127"/>
                    </a:lnTo>
                    <a:lnTo>
                      <a:pt x="37" y="127"/>
                    </a:lnTo>
                    <a:lnTo>
                      <a:pt x="32" y="127"/>
                    </a:lnTo>
                    <a:lnTo>
                      <a:pt x="28" y="126"/>
                    </a:lnTo>
                    <a:lnTo>
                      <a:pt x="23" y="125"/>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0" name="Freeform 160"/>
              <p:cNvSpPr>
                <a:spLocks/>
              </p:cNvSpPr>
              <p:nvPr/>
            </p:nvSpPr>
            <p:spPr bwMode="auto">
              <a:xfrm>
                <a:off x="4110" y="799"/>
                <a:ext cx="11" cy="16"/>
              </a:xfrm>
              <a:custGeom>
                <a:avLst/>
                <a:gdLst>
                  <a:gd name="T0" fmla="*/ 12 w 45"/>
                  <a:gd name="T1" fmla="*/ 64 h 64"/>
                  <a:gd name="T2" fmla="*/ 8 w 45"/>
                  <a:gd name="T3" fmla="*/ 49 h 64"/>
                  <a:gd name="T4" fmla="*/ 5 w 45"/>
                  <a:gd name="T5" fmla="*/ 33 h 64"/>
                  <a:gd name="T6" fmla="*/ 1 w 45"/>
                  <a:gd name="T7" fmla="*/ 16 h 64"/>
                  <a:gd name="T8" fmla="*/ 0 w 45"/>
                  <a:gd name="T9" fmla="*/ 1 h 64"/>
                  <a:gd name="T10" fmla="*/ 4 w 45"/>
                  <a:gd name="T11" fmla="*/ 0 h 64"/>
                  <a:gd name="T12" fmla="*/ 9 w 45"/>
                  <a:gd name="T13" fmla="*/ 7 h 64"/>
                  <a:gd name="T14" fmla="*/ 14 w 45"/>
                  <a:gd name="T15" fmla="*/ 13 h 64"/>
                  <a:gd name="T16" fmla="*/ 19 w 45"/>
                  <a:gd name="T17" fmla="*/ 21 h 64"/>
                  <a:gd name="T18" fmla="*/ 25 w 45"/>
                  <a:gd name="T19" fmla="*/ 29 h 64"/>
                  <a:gd name="T20" fmla="*/ 29 w 45"/>
                  <a:gd name="T21" fmla="*/ 36 h 64"/>
                  <a:gd name="T22" fmla="*/ 34 w 45"/>
                  <a:gd name="T23" fmla="*/ 44 h 64"/>
                  <a:gd name="T24" fmla="*/ 39 w 45"/>
                  <a:gd name="T25" fmla="*/ 51 h 64"/>
                  <a:gd name="T26" fmla="*/ 45 w 45"/>
                  <a:gd name="T27" fmla="*/ 59 h 64"/>
                  <a:gd name="T28" fmla="*/ 12 w 45"/>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4">
                    <a:moveTo>
                      <a:pt x="12" y="64"/>
                    </a:moveTo>
                    <a:lnTo>
                      <a:pt x="8" y="49"/>
                    </a:lnTo>
                    <a:lnTo>
                      <a:pt x="5" y="33"/>
                    </a:lnTo>
                    <a:lnTo>
                      <a:pt x="1" y="16"/>
                    </a:lnTo>
                    <a:lnTo>
                      <a:pt x="0" y="1"/>
                    </a:lnTo>
                    <a:lnTo>
                      <a:pt x="4" y="0"/>
                    </a:lnTo>
                    <a:lnTo>
                      <a:pt x="9" y="7"/>
                    </a:lnTo>
                    <a:lnTo>
                      <a:pt x="14" y="13"/>
                    </a:lnTo>
                    <a:lnTo>
                      <a:pt x="19" y="21"/>
                    </a:lnTo>
                    <a:lnTo>
                      <a:pt x="25" y="29"/>
                    </a:lnTo>
                    <a:lnTo>
                      <a:pt x="29" y="36"/>
                    </a:lnTo>
                    <a:lnTo>
                      <a:pt x="34" y="44"/>
                    </a:lnTo>
                    <a:lnTo>
                      <a:pt x="39" y="51"/>
                    </a:lnTo>
                    <a:lnTo>
                      <a:pt x="45" y="59"/>
                    </a:lnTo>
                    <a:lnTo>
                      <a:pt x="12" y="64"/>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1" name="Freeform 161"/>
              <p:cNvSpPr>
                <a:spLocks/>
              </p:cNvSpPr>
              <p:nvPr/>
            </p:nvSpPr>
            <p:spPr bwMode="auto">
              <a:xfrm>
                <a:off x="4098" y="796"/>
                <a:ext cx="10" cy="20"/>
              </a:xfrm>
              <a:custGeom>
                <a:avLst/>
                <a:gdLst>
                  <a:gd name="T0" fmla="*/ 9 w 39"/>
                  <a:gd name="T1" fmla="*/ 76 h 78"/>
                  <a:gd name="T2" fmla="*/ 0 w 39"/>
                  <a:gd name="T3" fmla="*/ 0 h 78"/>
                  <a:gd name="T4" fmla="*/ 39 w 39"/>
                  <a:gd name="T5" fmla="*/ 75 h 78"/>
                  <a:gd name="T6" fmla="*/ 33 w 39"/>
                  <a:gd name="T7" fmla="*/ 76 h 78"/>
                  <a:gd name="T8" fmla="*/ 24 w 39"/>
                  <a:gd name="T9" fmla="*/ 77 h 78"/>
                  <a:gd name="T10" fmla="*/ 17 w 39"/>
                  <a:gd name="T11" fmla="*/ 78 h 78"/>
                  <a:gd name="T12" fmla="*/ 9 w 39"/>
                  <a:gd name="T13" fmla="*/ 76 h 78"/>
                </a:gdLst>
                <a:ahLst/>
                <a:cxnLst>
                  <a:cxn ang="0">
                    <a:pos x="T0" y="T1"/>
                  </a:cxn>
                  <a:cxn ang="0">
                    <a:pos x="T2" y="T3"/>
                  </a:cxn>
                  <a:cxn ang="0">
                    <a:pos x="T4" y="T5"/>
                  </a:cxn>
                  <a:cxn ang="0">
                    <a:pos x="T6" y="T7"/>
                  </a:cxn>
                  <a:cxn ang="0">
                    <a:pos x="T8" y="T9"/>
                  </a:cxn>
                  <a:cxn ang="0">
                    <a:pos x="T10" y="T11"/>
                  </a:cxn>
                  <a:cxn ang="0">
                    <a:pos x="T12" y="T13"/>
                  </a:cxn>
                </a:cxnLst>
                <a:rect l="0" t="0" r="r" b="b"/>
                <a:pathLst>
                  <a:path w="39" h="78">
                    <a:moveTo>
                      <a:pt x="9" y="76"/>
                    </a:moveTo>
                    <a:lnTo>
                      <a:pt x="0" y="0"/>
                    </a:lnTo>
                    <a:lnTo>
                      <a:pt x="39" y="75"/>
                    </a:lnTo>
                    <a:lnTo>
                      <a:pt x="33" y="76"/>
                    </a:lnTo>
                    <a:lnTo>
                      <a:pt x="24" y="77"/>
                    </a:lnTo>
                    <a:lnTo>
                      <a:pt x="17" y="78"/>
                    </a:lnTo>
                    <a:lnTo>
                      <a:pt x="9" y="76"/>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2" name="Freeform 162"/>
              <p:cNvSpPr>
                <a:spLocks/>
              </p:cNvSpPr>
              <p:nvPr/>
            </p:nvSpPr>
            <p:spPr bwMode="auto">
              <a:xfrm>
                <a:off x="4045" y="880"/>
                <a:ext cx="25" cy="3"/>
              </a:xfrm>
              <a:custGeom>
                <a:avLst/>
                <a:gdLst>
                  <a:gd name="T0" fmla="*/ 0 w 97"/>
                  <a:gd name="T1" fmla="*/ 0 h 16"/>
                  <a:gd name="T2" fmla="*/ 11 w 97"/>
                  <a:gd name="T3" fmla="*/ 0 h 16"/>
                  <a:gd name="T4" fmla="*/ 23 w 97"/>
                  <a:gd name="T5" fmla="*/ 1 h 16"/>
                  <a:gd name="T6" fmla="*/ 36 w 97"/>
                  <a:gd name="T7" fmla="*/ 2 h 16"/>
                  <a:gd name="T8" fmla="*/ 48 w 97"/>
                  <a:gd name="T9" fmla="*/ 4 h 16"/>
                  <a:gd name="T10" fmla="*/ 60 w 97"/>
                  <a:gd name="T11" fmla="*/ 5 h 16"/>
                  <a:gd name="T12" fmla="*/ 73 w 97"/>
                  <a:gd name="T13" fmla="*/ 7 h 16"/>
                  <a:gd name="T14" fmla="*/ 85 w 97"/>
                  <a:gd name="T15" fmla="*/ 10 h 16"/>
                  <a:gd name="T16" fmla="*/ 97 w 97"/>
                  <a:gd name="T17" fmla="*/ 12 h 16"/>
                  <a:gd name="T18" fmla="*/ 11 w 97"/>
                  <a:gd name="T19" fmla="*/ 16 h 16"/>
                  <a:gd name="T20" fmla="*/ 0 w 9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6">
                    <a:moveTo>
                      <a:pt x="0" y="0"/>
                    </a:moveTo>
                    <a:lnTo>
                      <a:pt x="11" y="0"/>
                    </a:lnTo>
                    <a:lnTo>
                      <a:pt x="23" y="1"/>
                    </a:lnTo>
                    <a:lnTo>
                      <a:pt x="36" y="2"/>
                    </a:lnTo>
                    <a:lnTo>
                      <a:pt x="48" y="4"/>
                    </a:lnTo>
                    <a:lnTo>
                      <a:pt x="60" y="5"/>
                    </a:lnTo>
                    <a:lnTo>
                      <a:pt x="73" y="7"/>
                    </a:lnTo>
                    <a:lnTo>
                      <a:pt x="85" y="10"/>
                    </a:lnTo>
                    <a:lnTo>
                      <a:pt x="97" y="12"/>
                    </a:lnTo>
                    <a:lnTo>
                      <a:pt x="11" y="16"/>
                    </a:lnTo>
                    <a:lnTo>
                      <a:pt x="0"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3" name="Freeform 163"/>
              <p:cNvSpPr>
                <a:spLocks/>
              </p:cNvSpPr>
              <p:nvPr/>
            </p:nvSpPr>
            <p:spPr bwMode="auto">
              <a:xfrm>
                <a:off x="4041" y="895"/>
                <a:ext cx="5" cy="13"/>
              </a:xfrm>
              <a:custGeom>
                <a:avLst/>
                <a:gdLst>
                  <a:gd name="T0" fmla="*/ 7 w 20"/>
                  <a:gd name="T1" fmla="*/ 51 h 51"/>
                  <a:gd name="T2" fmla="*/ 2 w 20"/>
                  <a:gd name="T3" fmla="*/ 38 h 51"/>
                  <a:gd name="T4" fmla="*/ 1 w 20"/>
                  <a:gd name="T5" fmla="*/ 26 h 51"/>
                  <a:gd name="T6" fmla="*/ 1 w 20"/>
                  <a:gd name="T7" fmla="*/ 13 h 51"/>
                  <a:gd name="T8" fmla="*/ 0 w 20"/>
                  <a:gd name="T9" fmla="*/ 0 h 51"/>
                  <a:gd name="T10" fmla="*/ 5 w 20"/>
                  <a:gd name="T11" fmla="*/ 3 h 51"/>
                  <a:gd name="T12" fmla="*/ 9 w 20"/>
                  <a:gd name="T13" fmla="*/ 2 h 51"/>
                  <a:gd name="T14" fmla="*/ 15 w 20"/>
                  <a:gd name="T15" fmla="*/ 1 h 51"/>
                  <a:gd name="T16" fmla="*/ 20 w 20"/>
                  <a:gd name="T17" fmla="*/ 1 h 51"/>
                  <a:gd name="T18" fmla="*/ 18 w 20"/>
                  <a:gd name="T19" fmla="*/ 14 h 51"/>
                  <a:gd name="T20" fmla="*/ 15 w 20"/>
                  <a:gd name="T21" fmla="*/ 26 h 51"/>
                  <a:gd name="T22" fmla="*/ 11 w 20"/>
                  <a:gd name="T23" fmla="*/ 38 h 51"/>
                  <a:gd name="T24" fmla="*/ 7 w 20"/>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51">
                    <a:moveTo>
                      <a:pt x="7" y="51"/>
                    </a:moveTo>
                    <a:lnTo>
                      <a:pt x="2" y="38"/>
                    </a:lnTo>
                    <a:lnTo>
                      <a:pt x="1" y="26"/>
                    </a:lnTo>
                    <a:lnTo>
                      <a:pt x="1" y="13"/>
                    </a:lnTo>
                    <a:lnTo>
                      <a:pt x="0" y="0"/>
                    </a:lnTo>
                    <a:lnTo>
                      <a:pt x="5" y="3"/>
                    </a:lnTo>
                    <a:lnTo>
                      <a:pt x="9" y="2"/>
                    </a:lnTo>
                    <a:lnTo>
                      <a:pt x="15" y="1"/>
                    </a:lnTo>
                    <a:lnTo>
                      <a:pt x="20" y="1"/>
                    </a:lnTo>
                    <a:lnTo>
                      <a:pt x="18" y="14"/>
                    </a:lnTo>
                    <a:lnTo>
                      <a:pt x="15" y="26"/>
                    </a:lnTo>
                    <a:lnTo>
                      <a:pt x="11" y="38"/>
                    </a:lnTo>
                    <a:lnTo>
                      <a:pt x="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4" name="Freeform 164"/>
              <p:cNvSpPr>
                <a:spLocks/>
              </p:cNvSpPr>
              <p:nvPr/>
            </p:nvSpPr>
            <p:spPr bwMode="auto">
              <a:xfrm>
                <a:off x="4078" y="787"/>
                <a:ext cx="7" cy="18"/>
              </a:xfrm>
              <a:custGeom>
                <a:avLst/>
                <a:gdLst>
                  <a:gd name="T0" fmla="*/ 7 w 26"/>
                  <a:gd name="T1" fmla="*/ 74 h 74"/>
                  <a:gd name="T2" fmla="*/ 3 w 26"/>
                  <a:gd name="T3" fmla="*/ 73 h 74"/>
                  <a:gd name="T4" fmla="*/ 2 w 26"/>
                  <a:gd name="T5" fmla="*/ 55 h 74"/>
                  <a:gd name="T6" fmla="*/ 1 w 26"/>
                  <a:gd name="T7" fmla="*/ 36 h 74"/>
                  <a:gd name="T8" fmla="*/ 0 w 26"/>
                  <a:gd name="T9" fmla="*/ 18 h 74"/>
                  <a:gd name="T10" fmla="*/ 1 w 26"/>
                  <a:gd name="T11" fmla="*/ 0 h 74"/>
                  <a:gd name="T12" fmla="*/ 9 w 26"/>
                  <a:gd name="T13" fmla="*/ 14 h 74"/>
                  <a:gd name="T14" fmla="*/ 16 w 26"/>
                  <a:gd name="T15" fmla="*/ 30 h 74"/>
                  <a:gd name="T16" fmla="*/ 21 w 26"/>
                  <a:gd name="T17" fmla="*/ 46 h 74"/>
                  <a:gd name="T18" fmla="*/ 26 w 26"/>
                  <a:gd name="T19" fmla="*/ 62 h 74"/>
                  <a:gd name="T20" fmla="*/ 23 w 26"/>
                  <a:gd name="T21" fmla="*/ 66 h 74"/>
                  <a:gd name="T22" fmla="*/ 19 w 26"/>
                  <a:gd name="T23" fmla="*/ 70 h 74"/>
                  <a:gd name="T24" fmla="*/ 13 w 26"/>
                  <a:gd name="T25" fmla="*/ 73 h 74"/>
                  <a:gd name="T26" fmla="*/ 7 w 26"/>
                  <a:gd name="T2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74">
                    <a:moveTo>
                      <a:pt x="7" y="74"/>
                    </a:moveTo>
                    <a:lnTo>
                      <a:pt x="3" y="73"/>
                    </a:lnTo>
                    <a:lnTo>
                      <a:pt x="2" y="55"/>
                    </a:lnTo>
                    <a:lnTo>
                      <a:pt x="1" y="36"/>
                    </a:lnTo>
                    <a:lnTo>
                      <a:pt x="0" y="18"/>
                    </a:lnTo>
                    <a:lnTo>
                      <a:pt x="1" y="0"/>
                    </a:lnTo>
                    <a:lnTo>
                      <a:pt x="9" y="14"/>
                    </a:lnTo>
                    <a:lnTo>
                      <a:pt x="16" y="30"/>
                    </a:lnTo>
                    <a:lnTo>
                      <a:pt x="21" y="46"/>
                    </a:lnTo>
                    <a:lnTo>
                      <a:pt x="26" y="62"/>
                    </a:lnTo>
                    <a:lnTo>
                      <a:pt x="23" y="66"/>
                    </a:lnTo>
                    <a:lnTo>
                      <a:pt x="19" y="70"/>
                    </a:lnTo>
                    <a:lnTo>
                      <a:pt x="13" y="73"/>
                    </a:lnTo>
                    <a:lnTo>
                      <a:pt x="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5" name="Freeform 165"/>
              <p:cNvSpPr>
                <a:spLocks/>
              </p:cNvSpPr>
              <p:nvPr/>
            </p:nvSpPr>
            <p:spPr bwMode="auto">
              <a:xfrm>
                <a:off x="4040" y="824"/>
                <a:ext cx="30" cy="3"/>
              </a:xfrm>
              <a:custGeom>
                <a:avLst/>
                <a:gdLst>
                  <a:gd name="T0" fmla="*/ 0 w 119"/>
                  <a:gd name="T1" fmla="*/ 1 h 13"/>
                  <a:gd name="T2" fmla="*/ 119 w 119"/>
                  <a:gd name="T3" fmla="*/ 0 h 13"/>
                  <a:gd name="T4" fmla="*/ 104 w 119"/>
                  <a:gd name="T5" fmla="*/ 3 h 13"/>
                  <a:gd name="T6" fmla="*/ 88 w 119"/>
                  <a:gd name="T7" fmla="*/ 6 h 13"/>
                  <a:gd name="T8" fmla="*/ 73 w 119"/>
                  <a:gd name="T9" fmla="*/ 10 h 13"/>
                  <a:gd name="T10" fmla="*/ 58 w 119"/>
                  <a:gd name="T11" fmla="*/ 12 h 13"/>
                  <a:gd name="T12" fmla="*/ 42 w 119"/>
                  <a:gd name="T13" fmla="*/ 13 h 13"/>
                  <a:gd name="T14" fmla="*/ 27 w 119"/>
                  <a:gd name="T15" fmla="*/ 12 h 13"/>
                  <a:gd name="T16" fmla="*/ 13 w 119"/>
                  <a:gd name="T17" fmla="*/ 8 h 13"/>
                  <a:gd name="T18" fmla="*/ 0 w 119"/>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3">
                    <a:moveTo>
                      <a:pt x="0" y="1"/>
                    </a:moveTo>
                    <a:lnTo>
                      <a:pt x="119" y="0"/>
                    </a:lnTo>
                    <a:lnTo>
                      <a:pt x="104" y="3"/>
                    </a:lnTo>
                    <a:lnTo>
                      <a:pt x="88" y="6"/>
                    </a:lnTo>
                    <a:lnTo>
                      <a:pt x="73" y="10"/>
                    </a:lnTo>
                    <a:lnTo>
                      <a:pt x="58" y="12"/>
                    </a:lnTo>
                    <a:lnTo>
                      <a:pt x="42" y="13"/>
                    </a:lnTo>
                    <a:lnTo>
                      <a:pt x="27" y="12"/>
                    </a:lnTo>
                    <a:lnTo>
                      <a:pt x="13" y="8"/>
                    </a:lnTo>
                    <a:lnTo>
                      <a:pt x="0" y="1"/>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61686" name="Group 246"/>
            <p:cNvGrpSpPr>
              <a:grpSpLocks/>
            </p:cNvGrpSpPr>
            <p:nvPr/>
          </p:nvGrpSpPr>
          <p:grpSpPr bwMode="auto">
            <a:xfrm rot="2265732">
              <a:off x="3889" y="612"/>
              <a:ext cx="222" cy="238"/>
              <a:chOff x="3683" y="676"/>
              <a:chExt cx="222" cy="238"/>
            </a:xfrm>
          </p:grpSpPr>
          <p:sp>
            <p:nvSpPr>
              <p:cNvPr id="61606" name="Freeform 166"/>
              <p:cNvSpPr>
                <a:spLocks/>
              </p:cNvSpPr>
              <p:nvPr/>
            </p:nvSpPr>
            <p:spPr bwMode="auto">
              <a:xfrm>
                <a:off x="3683" y="676"/>
                <a:ext cx="222" cy="238"/>
              </a:xfrm>
              <a:custGeom>
                <a:avLst/>
                <a:gdLst>
                  <a:gd name="T0" fmla="*/ 1 w 886"/>
                  <a:gd name="T1" fmla="*/ 587 h 954"/>
                  <a:gd name="T2" fmla="*/ 19 w 886"/>
                  <a:gd name="T3" fmla="*/ 537 h 954"/>
                  <a:gd name="T4" fmla="*/ 62 w 886"/>
                  <a:gd name="T5" fmla="*/ 484 h 954"/>
                  <a:gd name="T6" fmla="*/ 102 w 886"/>
                  <a:gd name="T7" fmla="*/ 427 h 954"/>
                  <a:gd name="T8" fmla="*/ 142 w 886"/>
                  <a:gd name="T9" fmla="*/ 350 h 954"/>
                  <a:gd name="T10" fmla="*/ 177 w 886"/>
                  <a:gd name="T11" fmla="*/ 296 h 954"/>
                  <a:gd name="T12" fmla="*/ 221 w 886"/>
                  <a:gd name="T13" fmla="*/ 220 h 954"/>
                  <a:gd name="T14" fmla="*/ 198 w 886"/>
                  <a:gd name="T15" fmla="*/ 124 h 954"/>
                  <a:gd name="T16" fmla="*/ 275 w 886"/>
                  <a:gd name="T17" fmla="*/ 96 h 954"/>
                  <a:gd name="T18" fmla="*/ 354 w 886"/>
                  <a:gd name="T19" fmla="*/ 66 h 954"/>
                  <a:gd name="T20" fmla="*/ 433 w 886"/>
                  <a:gd name="T21" fmla="*/ 40 h 954"/>
                  <a:gd name="T22" fmla="*/ 511 w 886"/>
                  <a:gd name="T23" fmla="*/ 15 h 954"/>
                  <a:gd name="T24" fmla="*/ 573 w 886"/>
                  <a:gd name="T25" fmla="*/ 54 h 954"/>
                  <a:gd name="T26" fmla="*/ 610 w 886"/>
                  <a:gd name="T27" fmla="*/ 234 h 954"/>
                  <a:gd name="T28" fmla="*/ 647 w 886"/>
                  <a:gd name="T29" fmla="*/ 415 h 954"/>
                  <a:gd name="T30" fmla="*/ 623 w 886"/>
                  <a:gd name="T31" fmla="*/ 458 h 954"/>
                  <a:gd name="T32" fmla="*/ 571 w 886"/>
                  <a:gd name="T33" fmla="*/ 420 h 954"/>
                  <a:gd name="T34" fmla="*/ 532 w 886"/>
                  <a:gd name="T35" fmla="*/ 446 h 954"/>
                  <a:gd name="T36" fmla="*/ 514 w 886"/>
                  <a:gd name="T37" fmla="*/ 485 h 954"/>
                  <a:gd name="T38" fmla="*/ 511 w 886"/>
                  <a:gd name="T39" fmla="*/ 496 h 954"/>
                  <a:gd name="T40" fmla="*/ 524 w 886"/>
                  <a:gd name="T41" fmla="*/ 526 h 954"/>
                  <a:gd name="T42" fmla="*/ 599 w 886"/>
                  <a:gd name="T43" fmla="*/ 527 h 954"/>
                  <a:gd name="T44" fmla="*/ 666 w 886"/>
                  <a:gd name="T45" fmla="*/ 535 h 954"/>
                  <a:gd name="T46" fmla="*/ 729 w 886"/>
                  <a:gd name="T47" fmla="*/ 542 h 954"/>
                  <a:gd name="T48" fmla="*/ 798 w 886"/>
                  <a:gd name="T49" fmla="*/ 543 h 954"/>
                  <a:gd name="T50" fmla="*/ 877 w 886"/>
                  <a:gd name="T51" fmla="*/ 533 h 954"/>
                  <a:gd name="T52" fmla="*/ 874 w 886"/>
                  <a:gd name="T53" fmla="*/ 581 h 954"/>
                  <a:gd name="T54" fmla="*/ 883 w 886"/>
                  <a:gd name="T55" fmla="*/ 701 h 954"/>
                  <a:gd name="T56" fmla="*/ 884 w 886"/>
                  <a:gd name="T57" fmla="*/ 842 h 954"/>
                  <a:gd name="T58" fmla="*/ 870 w 886"/>
                  <a:gd name="T59" fmla="*/ 950 h 954"/>
                  <a:gd name="T60" fmla="*/ 794 w 886"/>
                  <a:gd name="T61" fmla="*/ 954 h 954"/>
                  <a:gd name="T62" fmla="*/ 725 w 886"/>
                  <a:gd name="T63" fmla="*/ 953 h 954"/>
                  <a:gd name="T64" fmla="*/ 661 w 886"/>
                  <a:gd name="T65" fmla="*/ 949 h 954"/>
                  <a:gd name="T66" fmla="*/ 594 w 886"/>
                  <a:gd name="T67" fmla="*/ 947 h 954"/>
                  <a:gd name="T68" fmla="*/ 521 w 886"/>
                  <a:gd name="T69" fmla="*/ 950 h 954"/>
                  <a:gd name="T70" fmla="*/ 455 w 886"/>
                  <a:gd name="T71" fmla="*/ 950 h 954"/>
                  <a:gd name="T72" fmla="*/ 396 w 886"/>
                  <a:gd name="T73" fmla="*/ 944 h 954"/>
                  <a:gd name="T74" fmla="*/ 337 w 886"/>
                  <a:gd name="T75" fmla="*/ 939 h 954"/>
                  <a:gd name="T76" fmla="*/ 278 w 886"/>
                  <a:gd name="T77" fmla="*/ 938 h 954"/>
                  <a:gd name="T78" fmla="*/ 220 w 886"/>
                  <a:gd name="T79" fmla="*/ 939 h 954"/>
                  <a:gd name="T80" fmla="*/ 160 w 886"/>
                  <a:gd name="T81" fmla="*/ 915 h 954"/>
                  <a:gd name="T82" fmla="*/ 111 w 886"/>
                  <a:gd name="T83" fmla="*/ 827 h 954"/>
                  <a:gd name="T84" fmla="*/ 68 w 886"/>
                  <a:gd name="T85" fmla="*/ 73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6" h="954">
                    <a:moveTo>
                      <a:pt x="11" y="619"/>
                    </a:moveTo>
                    <a:lnTo>
                      <a:pt x="5" y="603"/>
                    </a:lnTo>
                    <a:lnTo>
                      <a:pt x="1" y="587"/>
                    </a:lnTo>
                    <a:lnTo>
                      <a:pt x="0" y="571"/>
                    </a:lnTo>
                    <a:lnTo>
                      <a:pt x="2" y="554"/>
                    </a:lnTo>
                    <a:lnTo>
                      <a:pt x="19" y="537"/>
                    </a:lnTo>
                    <a:lnTo>
                      <a:pt x="34" y="520"/>
                    </a:lnTo>
                    <a:lnTo>
                      <a:pt x="49" y="502"/>
                    </a:lnTo>
                    <a:lnTo>
                      <a:pt x="62" y="484"/>
                    </a:lnTo>
                    <a:lnTo>
                      <a:pt x="75" y="465"/>
                    </a:lnTo>
                    <a:lnTo>
                      <a:pt x="89" y="446"/>
                    </a:lnTo>
                    <a:lnTo>
                      <a:pt x="102" y="427"/>
                    </a:lnTo>
                    <a:lnTo>
                      <a:pt x="114" y="408"/>
                    </a:lnTo>
                    <a:lnTo>
                      <a:pt x="129" y="375"/>
                    </a:lnTo>
                    <a:lnTo>
                      <a:pt x="142" y="350"/>
                    </a:lnTo>
                    <a:lnTo>
                      <a:pt x="154" y="330"/>
                    </a:lnTo>
                    <a:lnTo>
                      <a:pt x="166" y="313"/>
                    </a:lnTo>
                    <a:lnTo>
                      <a:pt x="177" y="296"/>
                    </a:lnTo>
                    <a:lnTo>
                      <a:pt x="190" y="276"/>
                    </a:lnTo>
                    <a:lnTo>
                      <a:pt x="205" y="252"/>
                    </a:lnTo>
                    <a:lnTo>
                      <a:pt x="221" y="220"/>
                    </a:lnTo>
                    <a:lnTo>
                      <a:pt x="148" y="143"/>
                    </a:lnTo>
                    <a:lnTo>
                      <a:pt x="172" y="134"/>
                    </a:lnTo>
                    <a:lnTo>
                      <a:pt x="198" y="124"/>
                    </a:lnTo>
                    <a:lnTo>
                      <a:pt x="223" y="115"/>
                    </a:lnTo>
                    <a:lnTo>
                      <a:pt x="248" y="105"/>
                    </a:lnTo>
                    <a:lnTo>
                      <a:pt x="275" y="96"/>
                    </a:lnTo>
                    <a:lnTo>
                      <a:pt x="301" y="86"/>
                    </a:lnTo>
                    <a:lnTo>
                      <a:pt x="327" y="76"/>
                    </a:lnTo>
                    <a:lnTo>
                      <a:pt x="354" y="66"/>
                    </a:lnTo>
                    <a:lnTo>
                      <a:pt x="380" y="58"/>
                    </a:lnTo>
                    <a:lnTo>
                      <a:pt x="406" y="49"/>
                    </a:lnTo>
                    <a:lnTo>
                      <a:pt x="433" y="40"/>
                    </a:lnTo>
                    <a:lnTo>
                      <a:pt x="459" y="31"/>
                    </a:lnTo>
                    <a:lnTo>
                      <a:pt x="486" y="23"/>
                    </a:lnTo>
                    <a:lnTo>
                      <a:pt x="511" y="15"/>
                    </a:lnTo>
                    <a:lnTo>
                      <a:pt x="536" y="7"/>
                    </a:lnTo>
                    <a:lnTo>
                      <a:pt x="562" y="0"/>
                    </a:lnTo>
                    <a:lnTo>
                      <a:pt x="573" y="54"/>
                    </a:lnTo>
                    <a:lnTo>
                      <a:pt x="585" y="112"/>
                    </a:lnTo>
                    <a:lnTo>
                      <a:pt x="597" y="172"/>
                    </a:lnTo>
                    <a:lnTo>
                      <a:pt x="610" y="234"/>
                    </a:lnTo>
                    <a:lnTo>
                      <a:pt x="623" y="296"/>
                    </a:lnTo>
                    <a:lnTo>
                      <a:pt x="634" y="357"/>
                    </a:lnTo>
                    <a:lnTo>
                      <a:pt x="647" y="415"/>
                    </a:lnTo>
                    <a:lnTo>
                      <a:pt x="659" y="469"/>
                    </a:lnTo>
                    <a:lnTo>
                      <a:pt x="641" y="467"/>
                    </a:lnTo>
                    <a:lnTo>
                      <a:pt x="623" y="458"/>
                    </a:lnTo>
                    <a:lnTo>
                      <a:pt x="605" y="444"/>
                    </a:lnTo>
                    <a:lnTo>
                      <a:pt x="588" y="430"/>
                    </a:lnTo>
                    <a:lnTo>
                      <a:pt x="571" y="420"/>
                    </a:lnTo>
                    <a:lnTo>
                      <a:pt x="556" y="416"/>
                    </a:lnTo>
                    <a:lnTo>
                      <a:pt x="543" y="424"/>
                    </a:lnTo>
                    <a:lnTo>
                      <a:pt x="532" y="446"/>
                    </a:lnTo>
                    <a:lnTo>
                      <a:pt x="521" y="468"/>
                    </a:lnTo>
                    <a:lnTo>
                      <a:pt x="516" y="480"/>
                    </a:lnTo>
                    <a:lnTo>
                      <a:pt x="514" y="485"/>
                    </a:lnTo>
                    <a:lnTo>
                      <a:pt x="514" y="487"/>
                    </a:lnTo>
                    <a:lnTo>
                      <a:pt x="513" y="489"/>
                    </a:lnTo>
                    <a:lnTo>
                      <a:pt x="511" y="496"/>
                    </a:lnTo>
                    <a:lnTo>
                      <a:pt x="506" y="507"/>
                    </a:lnTo>
                    <a:lnTo>
                      <a:pt x="495" y="528"/>
                    </a:lnTo>
                    <a:lnTo>
                      <a:pt x="524" y="526"/>
                    </a:lnTo>
                    <a:lnTo>
                      <a:pt x="551" y="525"/>
                    </a:lnTo>
                    <a:lnTo>
                      <a:pt x="576" y="526"/>
                    </a:lnTo>
                    <a:lnTo>
                      <a:pt x="599" y="527"/>
                    </a:lnTo>
                    <a:lnTo>
                      <a:pt x="623" y="529"/>
                    </a:lnTo>
                    <a:lnTo>
                      <a:pt x="645" y="531"/>
                    </a:lnTo>
                    <a:lnTo>
                      <a:pt x="666" y="535"/>
                    </a:lnTo>
                    <a:lnTo>
                      <a:pt x="687" y="537"/>
                    </a:lnTo>
                    <a:lnTo>
                      <a:pt x="708" y="540"/>
                    </a:lnTo>
                    <a:lnTo>
                      <a:pt x="729" y="542"/>
                    </a:lnTo>
                    <a:lnTo>
                      <a:pt x="751" y="543"/>
                    </a:lnTo>
                    <a:lnTo>
                      <a:pt x="775" y="544"/>
                    </a:lnTo>
                    <a:lnTo>
                      <a:pt x="798" y="543"/>
                    </a:lnTo>
                    <a:lnTo>
                      <a:pt x="822" y="542"/>
                    </a:lnTo>
                    <a:lnTo>
                      <a:pt x="848" y="539"/>
                    </a:lnTo>
                    <a:lnTo>
                      <a:pt x="877" y="533"/>
                    </a:lnTo>
                    <a:lnTo>
                      <a:pt x="877" y="549"/>
                    </a:lnTo>
                    <a:lnTo>
                      <a:pt x="876" y="565"/>
                    </a:lnTo>
                    <a:lnTo>
                      <a:pt x="874" y="581"/>
                    </a:lnTo>
                    <a:lnTo>
                      <a:pt x="874" y="597"/>
                    </a:lnTo>
                    <a:lnTo>
                      <a:pt x="878" y="649"/>
                    </a:lnTo>
                    <a:lnTo>
                      <a:pt x="883" y="701"/>
                    </a:lnTo>
                    <a:lnTo>
                      <a:pt x="886" y="755"/>
                    </a:lnTo>
                    <a:lnTo>
                      <a:pt x="882" y="810"/>
                    </a:lnTo>
                    <a:lnTo>
                      <a:pt x="884" y="842"/>
                    </a:lnTo>
                    <a:lnTo>
                      <a:pt x="886" y="880"/>
                    </a:lnTo>
                    <a:lnTo>
                      <a:pt x="883" y="918"/>
                    </a:lnTo>
                    <a:lnTo>
                      <a:pt x="870" y="950"/>
                    </a:lnTo>
                    <a:lnTo>
                      <a:pt x="843" y="952"/>
                    </a:lnTo>
                    <a:lnTo>
                      <a:pt x="818" y="953"/>
                    </a:lnTo>
                    <a:lnTo>
                      <a:pt x="794" y="954"/>
                    </a:lnTo>
                    <a:lnTo>
                      <a:pt x="770" y="954"/>
                    </a:lnTo>
                    <a:lnTo>
                      <a:pt x="747" y="953"/>
                    </a:lnTo>
                    <a:lnTo>
                      <a:pt x="725" y="953"/>
                    </a:lnTo>
                    <a:lnTo>
                      <a:pt x="704" y="952"/>
                    </a:lnTo>
                    <a:lnTo>
                      <a:pt x="682" y="950"/>
                    </a:lnTo>
                    <a:lnTo>
                      <a:pt x="661" y="949"/>
                    </a:lnTo>
                    <a:lnTo>
                      <a:pt x="639" y="948"/>
                    </a:lnTo>
                    <a:lnTo>
                      <a:pt x="616" y="948"/>
                    </a:lnTo>
                    <a:lnTo>
                      <a:pt x="594" y="947"/>
                    </a:lnTo>
                    <a:lnTo>
                      <a:pt x="571" y="948"/>
                    </a:lnTo>
                    <a:lnTo>
                      <a:pt x="547" y="949"/>
                    </a:lnTo>
                    <a:lnTo>
                      <a:pt x="521" y="950"/>
                    </a:lnTo>
                    <a:lnTo>
                      <a:pt x="495" y="953"/>
                    </a:lnTo>
                    <a:lnTo>
                      <a:pt x="475" y="951"/>
                    </a:lnTo>
                    <a:lnTo>
                      <a:pt x="455" y="950"/>
                    </a:lnTo>
                    <a:lnTo>
                      <a:pt x="435" y="948"/>
                    </a:lnTo>
                    <a:lnTo>
                      <a:pt x="415" y="946"/>
                    </a:lnTo>
                    <a:lnTo>
                      <a:pt x="396" y="944"/>
                    </a:lnTo>
                    <a:lnTo>
                      <a:pt x="376" y="943"/>
                    </a:lnTo>
                    <a:lnTo>
                      <a:pt x="356" y="941"/>
                    </a:lnTo>
                    <a:lnTo>
                      <a:pt x="337" y="939"/>
                    </a:lnTo>
                    <a:lnTo>
                      <a:pt x="317" y="939"/>
                    </a:lnTo>
                    <a:lnTo>
                      <a:pt x="298" y="938"/>
                    </a:lnTo>
                    <a:lnTo>
                      <a:pt x="278" y="938"/>
                    </a:lnTo>
                    <a:lnTo>
                      <a:pt x="259" y="938"/>
                    </a:lnTo>
                    <a:lnTo>
                      <a:pt x="239" y="938"/>
                    </a:lnTo>
                    <a:lnTo>
                      <a:pt x="220" y="939"/>
                    </a:lnTo>
                    <a:lnTo>
                      <a:pt x="201" y="940"/>
                    </a:lnTo>
                    <a:lnTo>
                      <a:pt x="182" y="943"/>
                    </a:lnTo>
                    <a:lnTo>
                      <a:pt x="160" y="915"/>
                    </a:lnTo>
                    <a:lnTo>
                      <a:pt x="142" y="887"/>
                    </a:lnTo>
                    <a:lnTo>
                      <a:pt x="125" y="857"/>
                    </a:lnTo>
                    <a:lnTo>
                      <a:pt x="111" y="827"/>
                    </a:lnTo>
                    <a:lnTo>
                      <a:pt x="97" y="795"/>
                    </a:lnTo>
                    <a:lnTo>
                      <a:pt x="84" y="764"/>
                    </a:lnTo>
                    <a:lnTo>
                      <a:pt x="68" y="734"/>
                    </a:lnTo>
                    <a:lnTo>
                      <a:pt x="51" y="704"/>
                    </a:lnTo>
                    <a:lnTo>
                      <a:pt x="11" y="619"/>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7" name="Freeform 167"/>
              <p:cNvSpPr>
                <a:spLocks/>
              </p:cNvSpPr>
              <p:nvPr/>
            </p:nvSpPr>
            <p:spPr bwMode="auto">
              <a:xfrm>
                <a:off x="3742" y="902"/>
                <a:ext cx="16" cy="4"/>
              </a:xfrm>
              <a:custGeom>
                <a:avLst/>
                <a:gdLst>
                  <a:gd name="T0" fmla="*/ 0 w 66"/>
                  <a:gd name="T1" fmla="*/ 0 h 13"/>
                  <a:gd name="T2" fmla="*/ 9 w 66"/>
                  <a:gd name="T3" fmla="*/ 0 h 13"/>
                  <a:gd name="T4" fmla="*/ 16 w 66"/>
                  <a:gd name="T5" fmla="*/ 0 h 13"/>
                  <a:gd name="T6" fmla="*/ 25 w 66"/>
                  <a:gd name="T7" fmla="*/ 0 h 13"/>
                  <a:gd name="T8" fmla="*/ 33 w 66"/>
                  <a:gd name="T9" fmla="*/ 1 h 13"/>
                  <a:gd name="T10" fmla="*/ 42 w 66"/>
                  <a:gd name="T11" fmla="*/ 2 h 13"/>
                  <a:gd name="T12" fmla="*/ 50 w 66"/>
                  <a:gd name="T13" fmla="*/ 3 h 13"/>
                  <a:gd name="T14" fmla="*/ 57 w 66"/>
                  <a:gd name="T15" fmla="*/ 4 h 13"/>
                  <a:gd name="T16" fmla="*/ 66 w 66"/>
                  <a:gd name="T17" fmla="*/ 6 h 13"/>
                  <a:gd name="T18" fmla="*/ 59 w 66"/>
                  <a:gd name="T19" fmla="*/ 9 h 13"/>
                  <a:gd name="T20" fmla="*/ 50 w 66"/>
                  <a:gd name="T21" fmla="*/ 11 h 13"/>
                  <a:gd name="T22" fmla="*/ 43 w 66"/>
                  <a:gd name="T23" fmla="*/ 12 h 13"/>
                  <a:gd name="T24" fmla="*/ 34 w 66"/>
                  <a:gd name="T25" fmla="*/ 13 h 13"/>
                  <a:gd name="T26" fmla="*/ 26 w 66"/>
                  <a:gd name="T27" fmla="*/ 13 h 13"/>
                  <a:gd name="T28" fmla="*/ 17 w 66"/>
                  <a:gd name="T29" fmla="*/ 13 h 13"/>
                  <a:gd name="T30" fmla="*/ 10 w 66"/>
                  <a:gd name="T31" fmla="*/ 13 h 13"/>
                  <a:gd name="T32" fmla="*/ 2 w 66"/>
                  <a:gd name="T33" fmla="*/ 13 h 13"/>
                  <a:gd name="T34" fmla="*/ 0 w 66"/>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3">
                    <a:moveTo>
                      <a:pt x="0" y="0"/>
                    </a:moveTo>
                    <a:lnTo>
                      <a:pt x="9" y="0"/>
                    </a:lnTo>
                    <a:lnTo>
                      <a:pt x="16" y="0"/>
                    </a:lnTo>
                    <a:lnTo>
                      <a:pt x="25" y="0"/>
                    </a:lnTo>
                    <a:lnTo>
                      <a:pt x="33" y="1"/>
                    </a:lnTo>
                    <a:lnTo>
                      <a:pt x="42" y="2"/>
                    </a:lnTo>
                    <a:lnTo>
                      <a:pt x="50" y="3"/>
                    </a:lnTo>
                    <a:lnTo>
                      <a:pt x="57" y="4"/>
                    </a:lnTo>
                    <a:lnTo>
                      <a:pt x="66" y="6"/>
                    </a:lnTo>
                    <a:lnTo>
                      <a:pt x="59" y="9"/>
                    </a:lnTo>
                    <a:lnTo>
                      <a:pt x="50" y="11"/>
                    </a:lnTo>
                    <a:lnTo>
                      <a:pt x="43" y="12"/>
                    </a:lnTo>
                    <a:lnTo>
                      <a:pt x="34" y="13"/>
                    </a:lnTo>
                    <a:lnTo>
                      <a:pt x="26" y="13"/>
                    </a:lnTo>
                    <a:lnTo>
                      <a:pt x="17" y="13"/>
                    </a:lnTo>
                    <a:lnTo>
                      <a:pt x="10" y="13"/>
                    </a:lnTo>
                    <a:lnTo>
                      <a:pt x="2"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8" name="Freeform 168"/>
              <p:cNvSpPr>
                <a:spLocks/>
              </p:cNvSpPr>
              <p:nvPr/>
            </p:nvSpPr>
            <p:spPr bwMode="auto">
              <a:xfrm>
                <a:off x="3699" y="691"/>
                <a:ext cx="193" cy="213"/>
              </a:xfrm>
              <a:custGeom>
                <a:avLst/>
                <a:gdLst>
                  <a:gd name="T0" fmla="*/ 2 w 773"/>
                  <a:gd name="T1" fmla="*/ 521 h 852"/>
                  <a:gd name="T2" fmla="*/ 14 w 773"/>
                  <a:gd name="T3" fmla="*/ 480 h 852"/>
                  <a:gd name="T4" fmla="*/ 48 w 773"/>
                  <a:gd name="T5" fmla="*/ 436 h 852"/>
                  <a:gd name="T6" fmla="*/ 78 w 773"/>
                  <a:gd name="T7" fmla="*/ 390 h 852"/>
                  <a:gd name="T8" fmla="*/ 115 w 773"/>
                  <a:gd name="T9" fmla="*/ 316 h 852"/>
                  <a:gd name="T10" fmla="*/ 165 w 773"/>
                  <a:gd name="T11" fmla="*/ 234 h 852"/>
                  <a:gd name="T12" fmla="*/ 211 w 773"/>
                  <a:gd name="T13" fmla="*/ 150 h 852"/>
                  <a:gd name="T14" fmla="*/ 185 w 773"/>
                  <a:gd name="T15" fmla="*/ 90 h 852"/>
                  <a:gd name="T16" fmla="*/ 243 w 773"/>
                  <a:gd name="T17" fmla="*/ 69 h 852"/>
                  <a:gd name="T18" fmla="*/ 301 w 773"/>
                  <a:gd name="T19" fmla="*/ 49 h 852"/>
                  <a:gd name="T20" fmla="*/ 360 w 773"/>
                  <a:gd name="T21" fmla="*/ 29 h 852"/>
                  <a:gd name="T22" fmla="*/ 419 w 773"/>
                  <a:gd name="T23" fmla="*/ 11 h 852"/>
                  <a:gd name="T24" fmla="*/ 470 w 773"/>
                  <a:gd name="T25" fmla="*/ 43 h 852"/>
                  <a:gd name="T26" fmla="*/ 506 w 773"/>
                  <a:gd name="T27" fmla="*/ 171 h 852"/>
                  <a:gd name="T28" fmla="*/ 543 w 773"/>
                  <a:gd name="T29" fmla="*/ 299 h 852"/>
                  <a:gd name="T30" fmla="*/ 526 w 773"/>
                  <a:gd name="T31" fmla="*/ 333 h 852"/>
                  <a:gd name="T32" fmla="*/ 488 w 773"/>
                  <a:gd name="T33" fmla="*/ 309 h 852"/>
                  <a:gd name="T34" fmla="*/ 461 w 773"/>
                  <a:gd name="T35" fmla="*/ 334 h 852"/>
                  <a:gd name="T36" fmla="*/ 426 w 773"/>
                  <a:gd name="T37" fmla="*/ 398 h 852"/>
                  <a:gd name="T38" fmla="*/ 387 w 773"/>
                  <a:gd name="T39" fmla="*/ 459 h 852"/>
                  <a:gd name="T40" fmla="*/ 388 w 773"/>
                  <a:gd name="T41" fmla="*/ 501 h 852"/>
                  <a:gd name="T42" fmla="*/ 461 w 773"/>
                  <a:gd name="T43" fmla="*/ 505 h 852"/>
                  <a:gd name="T44" fmla="*/ 536 w 773"/>
                  <a:gd name="T45" fmla="*/ 515 h 852"/>
                  <a:gd name="T46" fmla="*/ 609 w 773"/>
                  <a:gd name="T47" fmla="*/ 525 h 852"/>
                  <a:gd name="T48" fmla="*/ 683 w 773"/>
                  <a:gd name="T49" fmla="*/ 529 h 852"/>
                  <a:gd name="T50" fmla="*/ 754 w 773"/>
                  <a:gd name="T51" fmla="*/ 524 h 852"/>
                  <a:gd name="T52" fmla="*/ 753 w 773"/>
                  <a:gd name="T53" fmla="*/ 564 h 852"/>
                  <a:gd name="T54" fmla="*/ 763 w 773"/>
                  <a:gd name="T55" fmla="*/ 664 h 852"/>
                  <a:gd name="T56" fmla="*/ 770 w 773"/>
                  <a:gd name="T57" fmla="*/ 779 h 852"/>
                  <a:gd name="T58" fmla="*/ 763 w 773"/>
                  <a:gd name="T59" fmla="*/ 850 h 852"/>
                  <a:gd name="T60" fmla="*/ 697 w 773"/>
                  <a:gd name="T61" fmla="*/ 851 h 852"/>
                  <a:gd name="T62" fmla="*/ 631 w 773"/>
                  <a:gd name="T63" fmla="*/ 848 h 852"/>
                  <a:gd name="T64" fmla="*/ 563 w 773"/>
                  <a:gd name="T65" fmla="*/ 844 h 852"/>
                  <a:gd name="T66" fmla="*/ 497 w 773"/>
                  <a:gd name="T67" fmla="*/ 839 h 852"/>
                  <a:gd name="T68" fmla="*/ 430 w 773"/>
                  <a:gd name="T69" fmla="*/ 840 h 852"/>
                  <a:gd name="T70" fmla="*/ 377 w 773"/>
                  <a:gd name="T71" fmla="*/ 837 h 852"/>
                  <a:gd name="T72" fmla="*/ 329 w 773"/>
                  <a:gd name="T73" fmla="*/ 831 h 852"/>
                  <a:gd name="T74" fmla="*/ 281 w 773"/>
                  <a:gd name="T75" fmla="*/ 826 h 852"/>
                  <a:gd name="T76" fmla="*/ 234 w 773"/>
                  <a:gd name="T77" fmla="*/ 822 h 852"/>
                  <a:gd name="T78" fmla="*/ 187 w 773"/>
                  <a:gd name="T79" fmla="*/ 821 h 852"/>
                  <a:gd name="T80" fmla="*/ 139 w 773"/>
                  <a:gd name="T81" fmla="*/ 800 h 852"/>
                  <a:gd name="T82" fmla="*/ 97 w 773"/>
                  <a:gd name="T83" fmla="*/ 724 h 852"/>
                  <a:gd name="T84" fmla="*/ 60 w 773"/>
                  <a:gd name="T85" fmla="*/ 64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852">
                    <a:moveTo>
                      <a:pt x="10" y="547"/>
                    </a:moveTo>
                    <a:lnTo>
                      <a:pt x="6" y="535"/>
                    </a:lnTo>
                    <a:lnTo>
                      <a:pt x="2" y="521"/>
                    </a:lnTo>
                    <a:lnTo>
                      <a:pt x="0" y="507"/>
                    </a:lnTo>
                    <a:lnTo>
                      <a:pt x="2" y="494"/>
                    </a:lnTo>
                    <a:lnTo>
                      <a:pt x="14" y="480"/>
                    </a:lnTo>
                    <a:lnTo>
                      <a:pt x="26" y="465"/>
                    </a:lnTo>
                    <a:lnTo>
                      <a:pt x="38" y="451"/>
                    </a:lnTo>
                    <a:lnTo>
                      <a:pt x="48" y="436"/>
                    </a:lnTo>
                    <a:lnTo>
                      <a:pt x="58" y="421"/>
                    </a:lnTo>
                    <a:lnTo>
                      <a:pt x="67" y="405"/>
                    </a:lnTo>
                    <a:lnTo>
                      <a:pt x="78" y="390"/>
                    </a:lnTo>
                    <a:lnTo>
                      <a:pt x="87" y="374"/>
                    </a:lnTo>
                    <a:lnTo>
                      <a:pt x="100" y="345"/>
                    </a:lnTo>
                    <a:lnTo>
                      <a:pt x="115" y="316"/>
                    </a:lnTo>
                    <a:lnTo>
                      <a:pt x="130" y="289"/>
                    </a:lnTo>
                    <a:lnTo>
                      <a:pt x="147" y="262"/>
                    </a:lnTo>
                    <a:lnTo>
                      <a:pt x="165" y="234"/>
                    </a:lnTo>
                    <a:lnTo>
                      <a:pt x="181" y="207"/>
                    </a:lnTo>
                    <a:lnTo>
                      <a:pt x="197" y="179"/>
                    </a:lnTo>
                    <a:lnTo>
                      <a:pt x="211" y="150"/>
                    </a:lnTo>
                    <a:lnTo>
                      <a:pt x="146" y="105"/>
                    </a:lnTo>
                    <a:lnTo>
                      <a:pt x="165" y="97"/>
                    </a:lnTo>
                    <a:lnTo>
                      <a:pt x="185" y="90"/>
                    </a:lnTo>
                    <a:lnTo>
                      <a:pt x="204" y="83"/>
                    </a:lnTo>
                    <a:lnTo>
                      <a:pt x="224" y="76"/>
                    </a:lnTo>
                    <a:lnTo>
                      <a:pt x="243" y="69"/>
                    </a:lnTo>
                    <a:lnTo>
                      <a:pt x="262" y="62"/>
                    </a:lnTo>
                    <a:lnTo>
                      <a:pt x="282" y="55"/>
                    </a:lnTo>
                    <a:lnTo>
                      <a:pt x="301" y="49"/>
                    </a:lnTo>
                    <a:lnTo>
                      <a:pt x="321" y="41"/>
                    </a:lnTo>
                    <a:lnTo>
                      <a:pt x="340" y="35"/>
                    </a:lnTo>
                    <a:lnTo>
                      <a:pt x="360" y="29"/>
                    </a:lnTo>
                    <a:lnTo>
                      <a:pt x="379" y="22"/>
                    </a:lnTo>
                    <a:lnTo>
                      <a:pt x="399" y="17"/>
                    </a:lnTo>
                    <a:lnTo>
                      <a:pt x="419" y="11"/>
                    </a:lnTo>
                    <a:lnTo>
                      <a:pt x="438" y="5"/>
                    </a:lnTo>
                    <a:lnTo>
                      <a:pt x="459" y="0"/>
                    </a:lnTo>
                    <a:lnTo>
                      <a:pt x="470" y="43"/>
                    </a:lnTo>
                    <a:lnTo>
                      <a:pt x="482" y="86"/>
                    </a:lnTo>
                    <a:lnTo>
                      <a:pt x="493" y="129"/>
                    </a:lnTo>
                    <a:lnTo>
                      <a:pt x="506" y="171"/>
                    </a:lnTo>
                    <a:lnTo>
                      <a:pt x="519" y="213"/>
                    </a:lnTo>
                    <a:lnTo>
                      <a:pt x="531" y="256"/>
                    </a:lnTo>
                    <a:lnTo>
                      <a:pt x="543" y="299"/>
                    </a:lnTo>
                    <a:lnTo>
                      <a:pt x="553" y="342"/>
                    </a:lnTo>
                    <a:lnTo>
                      <a:pt x="540" y="341"/>
                    </a:lnTo>
                    <a:lnTo>
                      <a:pt x="526" y="333"/>
                    </a:lnTo>
                    <a:lnTo>
                      <a:pt x="513" y="325"/>
                    </a:lnTo>
                    <a:lnTo>
                      <a:pt x="501" y="315"/>
                    </a:lnTo>
                    <a:lnTo>
                      <a:pt x="488" y="309"/>
                    </a:lnTo>
                    <a:lnTo>
                      <a:pt x="478" y="308"/>
                    </a:lnTo>
                    <a:lnTo>
                      <a:pt x="468" y="315"/>
                    </a:lnTo>
                    <a:lnTo>
                      <a:pt x="461" y="334"/>
                    </a:lnTo>
                    <a:lnTo>
                      <a:pt x="450" y="357"/>
                    </a:lnTo>
                    <a:lnTo>
                      <a:pt x="438" y="378"/>
                    </a:lnTo>
                    <a:lnTo>
                      <a:pt x="426" y="398"/>
                    </a:lnTo>
                    <a:lnTo>
                      <a:pt x="412" y="418"/>
                    </a:lnTo>
                    <a:lnTo>
                      <a:pt x="399" y="439"/>
                    </a:lnTo>
                    <a:lnTo>
                      <a:pt x="387" y="459"/>
                    </a:lnTo>
                    <a:lnTo>
                      <a:pt x="374" y="480"/>
                    </a:lnTo>
                    <a:lnTo>
                      <a:pt x="364" y="502"/>
                    </a:lnTo>
                    <a:lnTo>
                      <a:pt x="388" y="501"/>
                    </a:lnTo>
                    <a:lnTo>
                      <a:pt x="412" y="502"/>
                    </a:lnTo>
                    <a:lnTo>
                      <a:pt x="436" y="503"/>
                    </a:lnTo>
                    <a:lnTo>
                      <a:pt x="461" y="505"/>
                    </a:lnTo>
                    <a:lnTo>
                      <a:pt x="485" y="508"/>
                    </a:lnTo>
                    <a:lnTo>
                      <a:pt x="510" y="511"/>
                    </a:lnTo>
                    <a:lnTo>
                      <a:pt x="536" y="515"/>
                    </a:lnTo>
                    <a:lnTo>
                      <a:pt x="560" y="519"/>
                    </a:lnTo>
                    <a:lnTo>
                      <a:pt x="585" y="522"/>
                    </a:lnTo>
                    <a:lnTo>
                      <a:pt x="609" y="525"/>
                    </a:lnTo>
                    <a:lnTo>
                      <a:pt x="635" y="527"/>
                    </a:lnTo>
                    <a:lnTo>
                      <a:pt x="659" y="529"/>
                    </a:lnTo>
                    <a:lnTo>
                      <a:pt x="683" y="529"/>
                    </a:lnTo>
                    <a:lnTo>
                      <a:pt x="706" y="529"/>
                    </a:lnTo>
                    <a:lnTo>
                      <a:pt x="731" y="527"/>
                    </a:lnTo>
                    <a:lnTo>
                      <a:pt x="754" y="524"/>
                    </a:lnTo>
                    <a:lnTo>
                      <a:pt x="754" y="537"/>
                    </a:lnTo>
                    <a:lnTo>
                      <a:pt x="754" y="551"/>
                    </a:lnTo>
                    <a:lnTo>
                      <a:pt x="753" y="564"/>
                    </a:lnTo>
                    <a:lnTo>
                      <a:pt x="753" y="577"/>
                    </a:lnTo>
                    <a:lnTo>
                      <a:pt x="758" y="621"/>
                    </a:lnTo>
                    <a:lnTo>
                      <a:pt x="763" y="664"/>
                    </a:lnTo>
                    <a:lnTo>
                      <a:pt x="768" y="710"/>
                    </a:lnTo>
                    <a:lnTo>
                      <a:pt x="766" y="755"/>
                    </a:lnTo>
                    <a:lnTo>
                      <a:pt x="770" y="779"/>
                    </a:lnTo>
                    <a:lnTo>
                      <a:pt x="773" y="804"/>
                    </a:lnTo>
                    <a:lnTo>
                      <a:pt x="773" y="828"/>
                    </a:lnTo>
                    <a:lnTo>
                      <a:pt x="763" y="850"/>
                    </a:lnTo>
                    <a:lnTo>
                      <a:pt x="741" y="851"/>
                    </a:lnTo>
                    <a:lnTo>
                      <a:pt x="719" y="852"/>
                    </a:lnTo>
                    <a:lnTo>
                      <a:pt x="697" y="851"/>
                    </a:lnTo>
                    <a:lnTo>
                      <a:pt x="675" y="851"/>
                    </a:lnTo>
                    <a:lnTo>
                      <a:pt x="653" y="850"/>
                    </a:lnTo>
                    <a:lnTo>
                      <a:pt x="631" y="848"/>
                    </a:lnTo>
                    <a:lnTo>
                      <a:pt x="608" y="847"/>
                    </a:lnTo>
                    <a:lnTo>
                      <a:pt x="585" y="845"/>
                    </a:lnTo>
                    <a:lnTo>
                      <a:pt x="563" y="844"/>
                    </a:lnTo>
                    <a:lnTo>
                      <a:pt x="541" y="841"/>
                    </a:lnTo>
                    <a:lnTo>
                      <a:pt x="519" y="840"/>
                    </a:lnTo>
                    <a:lnTo>
                      <a:pt x="497" y="839"/>
                    </a:lnTo>
                    <a:lnTo>
                      <a:pt x="474" y="839"/>
                    </a:lnTo>
                    <a:lnTo>
                      <a:pt x="452" y="839"/>
                    </a:lnTo>
                    <a:lnTo>
                      <a:pt x="430" y="840"/>
                    </a:lnTo>
                    <a:lnTo>
                      <a:pt x="409" y="841"/>
                    </a:lnTo>
                    <a:lnTo>
                      <a:pt x="393" y="839"/>
                    </a:lnTo>
                    <a:lnTo>
                      <a:pt x="377" y="837"/>
                    </a:lnTo>
                    <a:lnTo>
                      <a:pt x="360" y="835"/>
                    </a:lnTo>
                    <a:lnTo>
                      <a:pt x="345" y="833"/>
                    </a:lnTo>
                    <a:lnTo>
                      <a:pt x="329" y="831"/>
                    </a:lnTo>
                    <a:lnTo>
                      <a:pt x="313" y="829"/>
                    </a:lnTo>
                    <a:lnTo>
                      <a:pt x="297" y="827"/>
                    </a:lnTo>
                    <a:lnTo>
                      <a:pt x="281" y="826"/>
                    </a:lnTo>
                    <a:lnTo>
                      <a:pt x="265" y="824"/>
                    </a:lnTo>
                    <a:lnTo>
                      <a:pt x="250" y="822"/>
                    </a:lnTo>
                    <a:lnTo>
                      <a:pt x="234" y="822"/>
                    </a:lnTo>
                    <a:lnTo>
                      <a:pt x="218" y="821"/>
                    </a:lnTo>
                    <a:lnTo>
                      <a:pt x="203" y="821"/>
                    </a:lnTo>
                    <a:lnTo>
                      <a:pt x="187" y="821"/>
                    </a:lnTo>
                    <a:lnTo>
                      <a:pt x="172" y="822"/>
                    </a:lnTo>
                    <a:lnTo>
                      <a:pt x="157" y="824"/>
                    </a:lnTo>
                    <a:lnTo>
                      <a:pt x="139" y="800"/>
                    </a:lnTo>
                    <a:lnTo>
                      <a:pt x="123" y="775"/>
                    </a:lnTo>
                    <a:lnTo>
                      <a:pt x="109" y="750"/>
                    </a:lnTo>
                    <a:lnTo>
                      <a:pt x="97" y="724"/>
                    </a:lnTo>
                    <a:lnTo>
                      <a:pt x="85" y="698"/>
                    </a:lnTo>
                    <a:lnTo>
                      <a:pt x="72" y="672"/>
                    </a:lnTo>
                    <a:lnTo>
                      <a:pt x="60" y="645"/>
                    </a:lnTo>
                    <a:lnTo>
                      <a:pt x="45" y="620"/>
                    </a:lnTo>
                    <a:lnTo>
                      <a:pt x="10" y="5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09" name="Freeform 169"/>
              <p:cNvSpPr>
                <a:spLocks/>
              </p:cNvSpPr>
              <p:nvPr/>
            </p:nvSpPr>
            <p:spPr bwMode="auto">
              <a:xfrm>
                <a:off x="3712" y="788"/>
                <a:ext cx="41" cy="94"/>
              </a:xfrm>
              <a:custGeom>
                <a:avLst/>
                <a:gdLst>
                  <a:gd name="T0" fmla="*/ 1 w 166"/>
                  <a:gd name="T1" fmla="*/ 139 h 380"/>
                  <a:gd name="T2" fmla="*/ 2 w 166"/>
                  <a:gd name="T3" fmla="*/ 101 h 380"/>
                  <a:gd name="T4" fmla="*/ 18 w 166"/>
                  <a:gd name="T5" fmla="*/ 64 h 380"/>
                  <a:gd name="T6" fmla="*/ 39 w 166"/>
                  <a:gd name="T7" fmla="*/ 33 h 380"/>
                  <a:gd name="T8" fmla="*/ 71 w 166"/>
                  <a:gd name="T9" fmla="*/ 0 h 380"/>
                  <a:gd name="T10" fmla="*/ 63 w 166"/>
                  <a:gd name="T11" fmla="*/ 22 h 380"/>
                  <a:gd name="T12" fmla="*/ 53 w 166"/>
                  <a:gd name="T13" fmla="*/ 48 h 380"/>
                  <a:gd name="T14" fmla="*/ 44 w 166"/>
                  <a:gd name="T15" fmla="*/ 75 h 380"/>
                  <a:gd name="T16" fmla="*/ 35 w 166"/>
                  <a:gd name="T17" fmla="*/ 102 h 380"/>
                  <a:gd name="T18" fmla="*/ 72 w 166"/>
                  <a:gd name="T19" fmla="*/ 64 h 380"/>
                  <a:gd name="T20" fmla="*/ 63 w 166"/>
                  <a:gd name="T21" fmla="*/ 102 h 380"/>
                  <a:gd name="T22" fmla="*/ 47 w 166"/>
                  <a:gd name="T23" fmla="*/ 140 h 380"/>
                  <a:gd name="T24" fmla="*/ 57 w 166"/>
                  <a:gd name="T25" fmla="*/ 133 h 380"/>
                  <a:gd name="T26" fmla="*/ 69 w 166"/>
                  <a:gd name="T27" fmla="*/ 124 h 380"/>
                  <a:gd name="T28" fmla="*/ 82 w 166"/>
                  <a:gd name="T29" fmla="*/ 116 h 380"/>
                  <a:gd name="T30" fmla="*/ 93 w 166"/>
                  <a:gd name="T31" fmla="*/ 110 h 380"/>
                  <a:gd name="T32" fmla="*/ 84 w 166"/>
                  <a:gd name="T33" fmla="*/ 129 h 380"/>
                  <a:gd name="T34" fmla="*/ 74 w 166"/>
                  <a:gd name="T35" fmla="*/ 148 h 380"/>
                  <a:gd name="T36" fmla="*/ 67 w 166"/>
                  <a:gd name="T37" fmla="*/ 167 h 380"/>
                  <a:gd name="T38" fmla="*/ 60 w 166"/>
                  <a:gd name="T39" fmla="*/ 187 h 380"/>
                  <a:gd name="T40" fmla="*/ 79 w 166"/>
                  <a:gd name="T41" fmla="*/ 176 h 380"/>
                  <a:gd name="T42" fmla="*/ 97 w 166"/>
                  <a:gd name="T43" fmla="*/ 162 h 380"/>
                  <a:gd name="T44" fmla="*/ 113 w 166"/>
                  <a:gd name="T45" fmla="*/ 148 h 380"/>
                  <a:gd name="T46" fmla="*/ 130 w 166"/>
                  <a:gd name="T47" fmla="*/ 134 h 380"/>
                  <a:gd name="T48" fmla="*/ 115 w 166"/>
                  <a:gd name="T49" fmla="*/ 160 h 380"/>
                  <a:gd name="T50" fmla="*/ 99 w 166"/>
                  <a:gd name="T51" fmla="*/ 187 h 380"/>
                  <a:gd name="T52" fmla="*/ 88 w 166"/>
                  <a:gd name="T53" fmla="*/ 215 h 380"/>
                  <a:gd name="T54" fmla="*/ 82 w 166"/>
                  <a:gd name="T55" fmla="*/ 247 h 380"/>
                  <a:gd name="T56" fmla="*/ 164 w 166"/>
                  <a:gd name="T57" fmla="*/ 177 h 380"/>
                  <a:gd name="T58" fmla="*/ 148 w 166"/>
                  <a:gd name="T59" fmla="*/ 200 h 380"/>
                  <a:gd name="T60" fmla="*/ 136 w 166"/>
                  <a:gd name="T61" fmla="*/ 227 h 380"/>
                  <a:gd name="T62" fmla="*/ 127 w 166"/>
                  <a:gd name="T63" fmla="*/ 254 h 380"/>
                  <a:gd name="T64" fmla="*/ 115 w 166"/>
                  <a:gd name="T65" fmla="*/ 282 h 380"/>
                  <a:gd name="T66" fmla="*/ 166 w 166"/>
                  <a:gd name="T67" fmla="*/ 246 h 380"/>
                  <a:gd name="T68" fmla="*/ 147 w 166"/>
                  <a:gd name="T69" fmla="*/ 274 h 380"/>
                  <a:gd name="T70" fmla="*/ 134 w 166"/>
                  <a:gd name="T71" fmla="*/ 306 h 380"/>
                  <a:gd name="T72" fmla="*/ 126 w 166"/>
                  <a:gd name="T73" fmla="*/ 341 h 380"/>
                  <a:gd name="T74" fmla="*/ 122 w 166"/>
                  <a:gd name="T75" fmla="*/ 376 h 380"/>
                  <a:gd name="T76" fmla="*/ 96 w 166"/>
                  <a:gd name="T77" fmla="*/ 355 h 380"/>
                  <a:gd name="T78" fmla="*/ 65 w 166"/>
                  <a:gd name="T79" fmla="*/ 302 h 380"/>
                  <a:gd name="T80" fmla="*/ 41 w 166"/>
                  <a:gd name="T81" fmla="*/ 245 h 380"/>
                  <a:gd name="T82" fmla="*/ 20 w 166"/>
                  <a:gd name="T83" fmla="*/ 18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380">
                    <a:moveTo>
                      <a:pt x="8" y="158"/>
                    </a:moveTo>
                    <a:lnTo>
                      <a:pt x="1" y="139"/>
                    </a:lnTo>
                    <a:lnTo>
                      <a:pt x="0" y="120"/>
                    </a:lnTo>
                    <a:lnTo>
                      <a:pt x="2" y="101"/>
                    </a:lnTo>
                    <a:lnTo>
                      <a:pt x="9" y="82"/>
                    </a:lnTo>
                    <a:lnTo>
                      <a:pt x="18" y="64"/>
                    </a:lnTo>
                    <a:lnTo>
                      <a:pt x="29" y="48"/>
                    </a:lnTo>
                    <a:lnTo>
                      <a:pt x="39" y="33"/>
                    </a:lnTo>
                    <a:lnTo>
                      <a:pt x="51" y="18"/>
                    </a:lnTo>
                    <a:lnTo>
                      <a:pt x="71" y="0"/>
                    </a:lnTo>
                    <a:lnTo>
                      <a:pt x="67" y="11"/>
                    </a:lnTo>
                    <a:lnTo>
                      <a:pt x="63" y="22"/>
                    </a:lnTo>
                    <a:lnTo>
                      <a:pt x="57" y="35"/>
                    </a:lnTo>
                    <a:lnTo>
                      <a:pt x="53" y="48"/>
                    </a:lnTo>
                    <a:lnTo>
                      <a:pt x="48" y="61"/>
                    </a:lnTo>
                    <a:lnTo>
                      <a:pt x="44" y="75"/>
                    </a:lnTo>
                    <a:lnTo>
                      <a:pt x="39" y="89"/>
                    </a:lnTo>
                    <a:lnTo>
                      <a:pt x="35" y="102"/>
                    </a:lnTo>
                    <a:lnTo>
                      <a:pt x="38" y="102"/>
                    </a:lnTo>
                    <a:lnTo>
                      <a:pt x="72" y="64"/>
                    </a:lnTo>
                    <a:lnTo>
                      <a:pt x="70" y="83"/>
                    </a:lnTo>
                    <a:lnTo>
                      <a:pt x="63" y="102"/>
                    </a:lnTo>
                    <a:lnTo>
                      <a:pt x="54" y="120"/>
                    </a:lnTo>
                    <a:lnTo>
                      <a:pt x="47" y="140"/>
                    </a:lnTo>
                    <a:lnTo>
                      <a:pt x="52" y="137"/>
                    </a:lnTo>
                    <a:lnTo>
                      <a:pt x="57" y="133"/>
                    </a:lnTo>
                    <a:lnTo>
                      <a:pt x="64" y="129"/>
                    </a:lnTo>
                    <a:lnTo>
                      <a:pt x="69" y="124"/>
                    </a:lnTo>
                    <a:lnTo>
                      <a:pt x="75" y="120"/>
                    </a:lnTo>
                    <a:lnTo>
                      <a:pt x="82" y="116"/>
                    </a:lnTo>
                    <a:lnTo>
                      <a:pt x="87" y="113"/>
                    </a:lnTo>
                    <a:lnTo>
                      <a:pt x="93" y="110"/>
                    </a:lnTo>
                    <a:lnTo>
                      <a:pt x="88" y="119"/>
                    </a:lnTo>
                    <a:lnTo>
                      <a:pt x="84" y="129"/>
                    </a:lnTo>
                    <a:lnTo>
                      <a:pt x="78" y="138"/>
                    </a:lnTo>
                    <a:lnTo>
                      <a:pt x="74" y="148"/>
                    </a:lnTo>
                    <a:lnTo>
                      <a:pt x="70" y="157"/>
                    </a:lnTo>
                    <a:lnTo>
                      <a:pt x="67" y="167"/>
                    </a:lnTo>
                    <a:lnTo>
                      <a:pt x="64" y="177"/>
                    </a:lnTo>
                    <a:lnTo>
                      <a:pt x="60" y="187"/>
                    </a:lnTo>
                    <a:lnTo>
                      <a:pt x="70" y="181"/>
                    </a:lnTo>
                    <a:lnTo>
                      <a:pt x="79" y="176"/>
                    </a:lnTo>
                    <a:lnTo>
                      <a:pt x="89" y="170"/>
                    </a:lnTo>
                    <a:lnTo>
                      <a:pt x="97" y="162"/>
                    </a:lnTo>
                    <a:lnTo>
                      <a:pt x="105" y="155"/>
                    </a:lnTo>
                    <a:lnTo>
                      <a:pt x="113" y="148"/>
                    </a:lnTo>
                    <a:lnTo>
                      <a:pt x="122" y="140"/>
                    </a:lnTo>
                    <a:lnTo>
                      <a:pt x="130" y="134"/>
                    </a:lnTo>
                    <a:lnTo>
                      <a:pt x="123" y="147"/>
                    </a:lnTo>
                    <a:lnTo>
                      <a:pt x="115" y="160"/>
                    </a:lnTo>
                    <a:lnTo>
                      <a:pt x="107" y="173"/>
                    </a:lnTo>
                    <a:lnTo>
                      <a:pt x="99" y="187"/>
                    </a:lnTo>
                    <a:lnTo>
                      <a:pt x="93" y="200"/>
                    </a:lnTo>
                    <a:lnTo>
                      <a:pt x="88" y="215"/>
                    </a:lnTo>
                    <a:lnTo>
                      <a:pt x="84" y="231"/>
                    </a:lnTo>
                    <a:lnTo>
                      <a:pt x="82" y="247"/>
                    </a:lnTo>
                    <a:lnTo>
                      <a:pt x="85" y="247"/>
                    </a:lnTo>
                    <a:lnTo>
                      <a:pt x="164" y="177"/>
                    </a:lnTo>
                    <a:lnTo>
                      <a:pt x="155" y="189"/>
                    </a:lnTo>
                    <a:lnTo>
                      <a:pt x="148" y="200"/>
                    </a:lnTo>
                    <a:lnTo>
                      <a:pt x="142" y="213"/>
                    </a:lnTo>
                    <a:lnTo>
                      <a:pt x="136" y="227"/>
                    </a:lnTo>
                    <a:lnTo>
                      <a:pt x="131" y="240"/>
                    </a:lnTo>
                    <a:lnTo>
                      <a:pt x="127" y="254"/>
                    </a:lnTo>
                    <a:lnTo>
                      <a:pt x="122" y="268"/>
                    </a:lnTo>
                    <a:lnTo>
                      <a:pt x="115" y="282"/>
                    </a:lnTo>
                    <a:lnTo>
                      <a:pt x="124" y="282"/>
                    </a:lnTo>
                    <a:lnTo>
                      <a:pt x="166" y="246"/>
                    </a:lnTo>
                    <a:lnTo>
                      <a:pt x="156" y="259"/>
                    </a:lnTo>
                    <a:lnTo>
                      <a:pt x="147" y="274"/>
                    </a:lnTo>
                    <a:lnTo>
                      <a:pt x="140" y="290"/>
                    </a:lnTo>
                    <a:lnTo>
                      <a:pt x="134" y="306"/>
                    </a:lnTo>
                    <a:lnTo>
                      <a:pt x="129" y="323"/>
                    </a:lnTo>
                    <a:lnTo>
                      <a:pt x="126" y="341"/>
                    </a:lnTo>
                    <a:lnTo>
                      <a:pt x="123" y="359"/>
                    </a:lnTo>
                    <a:lnTo>
                      <a:pt x="122" y="376"/>
                    </a:lnTo>
                    <a:lnTo>
                      <a:pt x="117" y="380"/>
                    </a:lnTo>
                    <a:lnTo>
                      <a:pt x="96" y="355"/>
                    </a:lnTo>
                    <a:lnTo>
                      <a:pt x="78" y="329"/>
                    </a:lnTo>
                    <a:lnTo>
                      <a:pt x="65" y="302"/>
                    </a:lnTo>
                    <a:lnTo>
                      <a:pt x="53" y="273"/>
                    </a:lnTo>
                    <a:lnTo>
                      <a:pt x="41" y="245"/>
                    </a:lnTo>
                    <a:lnTo>
                      <a:pt x="32" y="215"/>
                    </a:lnTo>
                    <a:lnTo>
                      <a:pt x="20" y="187"/>
                    </a:lnTo>
                    <a:lnTo>
                      <a:pt x="8" y="158"/>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0" name="Freeform 170"/>
              <p:cNvSpPr>
                <a:spLocks/>
              </p:cNvSpPr>
              <p:nvPr/>
            </p:nvSpPr>
            <p:spPr bwMode="auto">
              <a:xfrm>
                <a:off x="3750" y="878"/>
                <a:ext cx="35" cy="11"/>
              </a:xfrm>
              <a:custGeom>
                <a:avLst/>
                <a:gdLst>
                  <a:gd name="T0" fmla="*/ 140 w 140"/>
                  <a:gd name="T1" fmla="*/ 33 h 42"/>
                  <a:gd name="T2" fmla="*/ 0 w 140"/>
                  <a:gd name="T3" fmla="*/ 42 h 42"/>
                  <a:gd name="T4" fmla="*/ 23 w 140"/>
                  <a:gd name="T5" fmla="*/ 0 h 42"/>
                  <a:gd name="T6" fmla="*/ 140 w 140"/>
                  <a:gd name="T7" fmla="*/ 33 h 42"/>
                </a:gdLst>
                <a:ahLst/>
                <a:cxnLst>
                  <a:cxn ang="0">
                    <a:pos x="T0" y="T1"/>
                  </a:cxn>
                  <a:cxn ang="0">
                    <a:pos x="T2" y="T3"/>
                  </a:cxn>
                  <a:cxn ang="0">
                    <a:pos x="T4" y="T5"/>
                  </a:cxn>
                  <a:cxn ang="0">
                    <a:pos x="T6" y="T7"/>
                  </a:cxn>
                </a:cxnLst>
                <a:rect l="0" t="0" r="r" b="b"/>
                <a:pathLst>
                  <a:path w="140" h="42">
                    <a:moveTo>
                      <a:pt x="140" y="33"/>
                    </a:moveTo>
                    <a:lnTo>
                      <a:pt x="0" y="42"/>
                    </a:lnTo>
                    <a:lnTo>
                      <a:pt x="23" y="0"/>
                    </a:lnTo>
                    <a:lnTo>
                      <a:pt x="140" y="33"/>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1" name="Freeform 171"/>
              <p:cNvSpPr>
                <a:spLocks/>
              </p:cNvSpPr>
              <p:nvPr/>
            </p:nvSpPr>
            <p:spPr bwMode="auto">
              <a:xfrm>
                <a:off x="3760" y="864"/>
                <a:ext cx="44" cy="13"/>
              </a:xfrm>
              <a:custGeom>
                <a:avLst/>
                <a:gdLst>
                  <a:gd name="T0" fmla="*/ 20 w 178"/>
                  <a:gd name="T1" fmla="*/ 0 h 52"/>
                  <a:gd name="T2" fmla="*/ 39 w 178"/>
                  <a:gd name="T3" fmla="*/ 7 h 52"/>
                  <a:gd name="T4" fmla="*/ 59 w 178"/>
                  <a:gd name="T5" fmla="*/ 15 h 52"/>
                  <a:gd name="T6" fmla="*/ 78 w 178"/>
                  <a:gd name="T7" fmla="*/ 21 h 52"/>
                  <a:gd name="T8" fmla="*/ 98 w 178"/>
                  <a:gd name="T9" fmla="*/ 27 h 52"/>
                  <a:gd name="T10" fmla="*/ 118 w 178"/>
                  <a:gd name="T11" fmla="*/ 34 h 52"/>
                  <a:gd name="T12" fmla="*/ 138 w 178"/>
                  <a:gd name="T13" fmla="*/ 40 h 52"/>
                  <a:gd name="T14" fmla="*/ 158 w 178"/>
                  <a:gd name="T15" fmla="*/ 45 h 52"/>
                  <a:gd name="T16" fmla="*/ 178 w 178"/>
                  <a:gd name="T17" fmla="*/ 51 h 52"/>
                  <a:gd name="T18" fmla="*/ 168 w 178"/>
                  <a:gd name="T19" fmla="*/ 52 h 52"/>
                  <a:gd name="T20" fmla="*/ 156 w 178"/>
                  <a:gd name="T21" fmla="*/ 52 h 52"/>
                  <a:gd name="T22" fmla="*/ 146 w 178"/>
                  <a:gd name="T23" fmla="*/ 52 h 52"/>
                  <a:gd name="T24" fmla="*/ 134 w 178"/>
                  <a:gd name="T25" fmla="*/ 51 h 52"/>
                  <a:gd name="T26" fmla="*/ 124 w 178"/>
                  <a:gd name="T27" fmla="*/ 49 h 52"/>
                  <a:gd name="T28" fmla="*/ 112 w 178"/>
                  <a:gd name="T29" fmla="*/ 48 h 52"/>
                  <a:gd name="T30" fmla="*/ 101 w 178"/>
                  <a:gd name="T31" fmla="*/ 47 h 52"/>
                  <a:gd name="T32" fmla="*/ 90 w 178"/>
                  <a:gd name="T33" fmla="*/ 46 h 52"/>
                  <a:gd name="T34" fmla="*/ 78 w 178"/>
                  <a:gd name="T35" fmla="*/ 45 h 52"/>
                  <a:gd name="T36" fmla="*/ 68 w 178"/>
                  <a:gd name="T37" fmla="*/ 44 h 52"/>
                  <a:gd name="T38" fmla="*/ 56 w 178"/>
                  <a:gd name="T39" fmla="*/ 42 h 52"/>
                  <a:gd name="T40" fmla="*/ 44 w 178"/>
                  <a:gd name="T41" fmla="*/ 41 h 52"/>
                  <a:gd name="T42" fmla="*/ 34 w 178"/>
                  <a:gd name="T43" fmla="*/ 40 h 52"/>
                  <a:gd name="T44" fmla="*/ 22 w 178"/>
                  <a:gd name="T45" fmla="*/ 39 h 52"/>
                  <a:gd name="T46" fmla="*/ 12 w 178"/>
                  <a:gd name="T47" fmla="*/ 39 h 52"/>
                  <a:gd name="T48" fmla="*/ 0 w 178"/>
                  <a:gd name="T49" fmla="*/ 38 h 52"/>
                  <a:gd name="T50" fmla="*/ 3 w 178"/>
                  <a:gd name="T51" fmla="*/ 28 h 52"/>
                  <a:gd name="T52" fmla="*/ 9 w 178"/>
                  <a:gd name="T53" fmla="*/ 18 h 52"/>
                  <a:gd name="T54" fmla="*/ 14 w 178"/>
                  <a:gd name="T55" fmla="*/ 8 h 52"/>
                  <a:gd name="T56" fmla="*/ 20 w 178"/>
                  <a:gd name="T5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52">
                    <a:moveTo>
                      <a:pt x="20" y="0"/>
                    </a:moveTo>
                    <a:lnTo>
                      <a:pt x="39" y="7"/>
                    </a:lnTo>
                    <a:lnTo>
                      <a:pt x="59" y="15"/>
                    </a:lnTo>
                    <a:lnTo>
                      <a:pt x="78" y="21"/>
                    </a:lnTo>
                    <a:lnTo>
                      <a:pt x="98" y="27"/>
                    </a:lnTo>
                    <a:lnTo>
                      <a:pt x="118" y="34"/>
                    </a:lnTo>
                    <a:lnTo>
                      <a:pt x="138" y="40"/>
                    </a:lnTo>
                    <a:lnTo>
                      <a:pt x="158" y="45"/>
                    </a:lnTo>
                    <a:lnTo>
                      <a:pt x="178" y="51"/>
                    </a:lnTo>
                    <a:lnTo>
                      <a:pt x="168" y="52"/>
                    </a:lnTo>
                    <a:lnTo>
                      <a:pt x="156" y="52"/>
                    </a:lnTo>
                    <a:lnTo>
                      <a:pt x="146" y="52"/>
                    </a:lnTo>
                    <a:lnTo>
                      <a:pt x="134" y="51"/>
                    </a:lnTo>
                    <a:lnTo>
                      <a:pt x="124" y="49"/>
                    </a:lnTo>
                    <a:lnTo>
                      <a:pt x="112" y="48"/>
                    </a:lnTo>
                    <a:lnTo>
                      <a:pt x="101" y="47"/>
                    </a:lnTo>
                    <a:lnTo>
                      <a:pt x="90" y="46"/>
                    </a:lnTo>
                    <a:lnTo>
                      <a:pt x="78" y="45"/>
                    </a:lnTo>
                    <a:lnTo>
                      <a:pt x="68" y="44"/>
                    </a:lnTo>
                    <a:lnTo>
                      <a:pt x="56" y="42"/>
                    </a:lnTo>
                    <a:lnTo>
                      <a:pt x="44" y="41"/>
                    </a:lnTo>
                    <a:lnTo>
                      <a:pt x="34" y="40"/>
                    </a:lnTo>
                    <a:lnTo>
                      <a:pt x="22" y="39"/>
                    </a:lnTo>
                    <a:lnTo>
                      <a:pt x="12" y="39"/>
                    </a:lnTo>
                    <a:lnTo>
                      <a:pt x="0" y="38"/>
                    </a:lnTo>
                    <a:lnTo>
                      <a:pt x="3" y="28"/>
                    </a:lnTo>
                    <a:lnTo>
                      <a:pt x="9" y="18"/>
                    </a:lnTo>
                    <a:lnTo>
                      <a:pt x="14" y="8"/>
                    </a:lnTo>
                    <a:lnTo>
                      <a:pt x="20"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2" name="Freeform 172"/>
              <p:cNvSpPr>
                <a:spLocks/>
              </p:cNvSpPr>
              <p:nvPr/>
            </p:nvSpPr>
            <p:spPr bwMode="auto">
              <a:xfrm>
                <a:off x="3766" y="853"/>
                <a:ext cx="46" cy="14"/>
              </a:xfrm>
              <a:custGeom>
                <a:avLst/>
                <a:gdLst>
                  <a:gd name="T0" fmla="*/ 24 w 184"/>
                  <a:gd name="T1" fmla="*/ 0 h 58"/>
                  <a:gd name="T2" fmla="*/ 43 w 184"/>
                  <a:gd name="T3" fmla="*/ 9 h 58"/>
                  <a:gd name="T4" fmla="*/ 63 w 184"/>
                  <a:gd name="T5" fmla="*/ 16 h 58"/>
                  <a:gd name="T6" fmla="*/ 83 w 184"/>
                  <a:gd name="T7" fmla="*/ 24 h 58"/>
                  <a:gd name="T8" fmla="*/ 103 w 184"/>
                  <a:gd name="T9" fmla="*/ 30 h 58"/>
                  <a:gd name="T10" fmla="*/ 124 w 184"/>
                  <a:gd name="T11" fmla="*/ 36 h 58"/>
                  <a:gd name="T12" fmla="*/ 144 w 184"/>
                  <a:gd name="T13" fmla="*/ 44 h 58"/>
                  <a:gd name="T14" fmla="*/ 164 w 184"/>
                  <a:gd name="T15" fmla="*/ 51 h 58"/>
                  <a:gd name="T16" fmla="*/ 184 w 184"/>
                  <a:gd name="T17" fmla="*/ 58 h 58"/>
                  <a:gd name="T18" fmla="*/ 0 w 184"/>
                  <a:gd name="T19" fmla="*/ 37 h 58"/>
                  <a:gd name="T20" fmla="*/ 5 w 184"/>
                  <a:gd name="T21" fmla="*/ 27 h 58"/>
                  <a:gd name="T22" fmla="*/ 10 w 184"/>
                  <a:gd name="T23" fmla="*/ 17 h 58"/>
                  <a:gd name="T24" fmla="*/ 17 w 184"/>
                  <a:gd name="T25" fmla="*/ 9 h 58"/>
                  <a:gd name="T26" fmla="*/ 24 w 184"/>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58">
                    <a:moveTo>
                      <a:pt x="24" y="0"/>
                    </a:moveTo>
                    <a:lnTo>
                      <a:pt x="43" y="9"/>
                    </a:lnTo>
                    <a:lnTo>
                      <a:pt x="63" y="16"/>
                    </a:lnTo>
                    <a:lnTo>
                      <a:pt x="83" y="24"/>
                    </a:lnTo>
                    <a:lnTo>
                      <a:pt x="103" y="30"/>
                    </a:lnTo>
                    <a:lnTo>
                      <a:pt x="124" y="36"/>
                    </a:lnTo>
                    <a:lnTo>
                      <a:pt x="144" y="44"/>
                    </a:lnTo>
                    <a:lnTo>
                      <a:pt x="164" y="51"/>
                    </a:lnTo>
                    <a:lnTo>
                      <a:pt x="184" y="58"/>
                    </a:lnTo>
                    <a:lnTo>
                      <a:pt x="0" y="37"/>
                    </a:lnTo>
                    <a:lnTo>
                      <a:pt x="5" y="27"/>
                    </a:lnTo>
                    <a:lnTo>
                      <a:pt x="10" y="17"/>
                    </a:lnTo>
                    <a:lnTo>
                      <a:pt x="17" y="9"/>
                    </a:lnTo>
                    <a:lnTo>
                      <a:pt x="24"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3" name="Freeform 173"/>
              <p:cNvSpPr>
                <a:spLocks/>
              </p:cNvSpPr>
              <p:nvPr/>
            </p:nvSpPr>
            <p:spPr bwMode="auto">
              <a:xfrm>
                <a:off x="3774" y="842"/>
                <a:ext cx="34" cy="10"/>
              </a:xfrm>
              <a:custGeom>
                <a:avLst/>
                <a:gdLst>
                  <a:gd name="T0" fmla="*/ 14 w 135"/>
                  <a:gd name="T1" fmla="*/ 0 h 39"/>
                  <a:gd name="T2" fmla="*/ 30 w 135"/>
                  <a:gd name="T3" fmla="*/ 6 h 39"/>
                  <a:gd name="T4" fmla="*/ 44 w 135"/>
                  <a:gd name="T5" fmla="*/ 10 h 39"/>
                  <a:gd name="T6" fmla="*/ 59 w 135"/>
                  <a:gd name="T7" fmla="*/ 15 h 39"/>
                  <a:gd name="T8" fmla="*/ 75 w 135"/>
                  <a:gd name="T9" fmla="*/ 20 h 39"/>
                  <a:gd name="T10" fmla="*/ 90 w 135"/>
                  <a:gd name="T11" fmla="*/ 26 h 39"/>
                  <a:gd name="T12" fmla="*/ 105 w 135"/>
                  <a:gd name="T13" fmla="*/ 31 h 39"/>
                  <a:gd name="T14" fmla="*/ 119 w 135"/>
                  <a:gd name="T15" fmla="*/ 35 h 39"/>
                  <a:gd name="T16" fmla="*/ 135 w 135"/>
                  <a:gd name="T17" fmla="*/ 39 h 39"/>
                  <a:gd name="T18" fmla="*/ 118 w 135"/>
                  <a:gd name="T19" fmla="*/ 39 h 39"/>
                  <a:gd name="T20" fmla="*/ 102 w 135"/>
                  <a:gd name="T21" fmla="*/ 39 h 39"/>
                  <a:gd name="T22" fmla="*/ 86 w 135"/>
                  <a:gd name="T23" fmla="*/ 39 h 39"/>
                  <a:gd name="T24" fmla="*/ 69 w 135"/>
                  <a:gd name="T25" fmla="*/ 39 h 39"/>
                  <a:gd name="T26" fmla="*/ 52 w 135"/>
                  <a:gd name="T27" fmla="*/ 38 h 39"/>
                  <a:gd name="T28" fmla="*/ 35 w 135"/>
                  <a:gd name="T29" fmla="*/ 37 h 39"/>
                  <a:gd name="T30" fmla="*/ 18 w 135"/>
                  <a:gd name="T31" fmla="*/ 34 h 39"/>
                  <a:gd name="T32" fmla="*/ 0 w 135"/>
                  <a:gd name="T33" fmla="*/ 30 h 39"/>
                  <a:gd name="T34" fmla="*/ 1 w 135"/>
                  <a:gd name="T35" fmla="*/ 23 h 39"/>
                  <a:gd name="T36" fmla="*/ 4 w 135"/>
                  <a:gd name="T37" fmla="*/ 15 h 39"/>
                  <a:gd name="T38" fmla="*/ 9 w 135"/>
                  <a:gd name="T39" fmla="*/ 7 h 39"/>
                  <a:gd name="T40" fmla="*/ 14 w 135"/>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39">
                    <a:moveTo>
                      <a:pt x="14" y="0"/>
                    </a:moveTo>
                    <a:lnTo>
                      <a:pt x="30" y="6"/>
                    </a:lnTo>
                    <a:lnTo>
                      <a:pt x="44" y="10"/>
                    </a:lnTo>
                    <a:lnTo>
                      <a:pt x="59" y="15"/>
                    </a:lnTo>
                    <a:lnTo>
                      <a:pt x="75" y="20"/>
                    </a:lnTo>
                    <a:lnTo>
                      <a:pt x="90" y="26"/>
                    </a:lnTo>
                    <a:lnTo>
                      <a:pt x="105" y="31"/>
                    </a:lnTo>
                    <a:lnTo>
                      <a:pt x="119" y="35"/>
                    </a:lnTo>
                    <a:lnTo>
                      <a:pt x="135" y="39"/>
                    </a:lnTo>
                    <a:lnTo>
                      <a:pt x="118" y="39"/>
                    </a:lnTo>
                    <a:lnTo>
                      <a:pt x="102" y="39"/>
                    </a:lnTo>
                    <a:lnTo>
                      <a:pt x="86" y="39"/>
                    </a:lnTo>
                    <a:lnTo>
                      <a:pt x="69" y="39"/>
                    </a:lnTo>
                    <a:lnTo>
                      <a:pt x="52" y="38"/>
                    </a:lnTo>
                    <a:lnTo>
                      <a:pt x="35" y="37"/>
                    </a:lnTo>
                    <a:lnTo>
                      <a:pt x="18" y="34"/>
                    </a:lnTo>
                    <a:lnTo>
                      <a:pt x="0" y="30"/>
                    </a:lnTo>
                    <a:lnTo>
                      <a:pt x="1" y="23"/>
                    </a:lnTo>
                    <a:lnTo>
                      <a:pt x="4" y="15"/>
                    </a:lnTo>
                    <a:lnTo>
                      <a:pt x="9" y="7"/>
                    </a:lnTo>
                    <a:lnTo>
                      <a:pt x="14"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4" name="Freeform 174"/>
              <p:cNvSpPr>
                <a:spLocks/>
              </p:cNvSpPr>
              <p:nvPr/>
            </p:nvSpPr>
            <p:spPr bwMode="auto">
              <a:xfrm>
                <a:off x="3780" y="832"/>
                <a:ext cx="18" cy="7"/>
              </a:xfrm>
              <a:custGeom>
                <a:avLst/>
                <a:gdLst>
                  <a:gd name="T0" fmla="*/ 11 w 72"/>
                  <a:gd name="T1" fmla="*/ 0 h 31"/>
                  <a:gd name="T2" fmla="*/ 18 w 72"/>
                  <a:gd name="T3" fmla="*/ 2 h 31"/>
                  <a:gd name="T4" fmla="*/ 26 w 72"/>
                  <a:gd name="T5" fmla="*/ 4 h 31"/>
                  <a:gd name="T6" fmla="*/ 34 w 72"/>
                  <a:gd name="T7" fmla="*/ 6 h 31"/>
                  <a:gd name="T8" fmla="*/ 42 w 72"/>
                  <a:gd name="T9" fmla="*/ 9 h 31"/>
                  <a:gd name="T10" fmla="*/ 49 w 72"/>
                  <a:gd name="T11" fmla="*/ 12 h 31"/>
                  <a:gd name="T12" fmla="*/ 57 w 72"/>
                  <a:gd name="T13" fmla="*/ 15 h 31"/>
                  <a:gd name="T14" fmla="*/ 65 w 72"/>
                  <a:gd name="T15" fmla="*/ 18 h 31"/>
                  <a:gd name="T16" fmla="*/ 72 w 72"/>
                  <a:gd name="T17" fmla="*/ 21 h 31"/>
                  <a:gd name="T18" fmla="*/ 71 w 72"/>
                  <a:gd name="T19" fmla="*/ 24 h 31"/>
                  <a:gd name="T20" fmla="*/ 63 w 72"/>
                  <a:gd name="T21" fmla="*/ 25 h 31"/>
                  <a:gd name="T22" fmla="*/ 53 w 72"/>
                  <a:gd name="T23" fmla="*/ 27 h 31"/>
                  <a:gd name="T24" fmla="*/ 45 w 72"/>
                  <a:gd name="T25" fmla="*/ 28 h 31"/>
                  <a:gd name="T26" fmla="*/ 36 w 72"/>
                  <a:gd name="T27" fmla="*/ 29 h 31"/>
                  <a:gd name="T28" fmla="*/ 27 w 72"/>
                  <a:gd name="T29" fmla="*/ 29 h 31"/>
                  <a:gd name="T30" fmla="*/ 18 w 72"/>
                  <a:gd name="T31" fmla="*/ 30 h 31"/>
                  <a:gd name="T32" fmla="*/ 9 w 72"/>
                  <a:gd name="T33" fmla="*/ 30 h 31"/>
                  <a:gd name="T34" fmla="*/ 0 w 72"/>
                  <a:gd name="T35" fmla="*/ 31 h 31"/>
                  <a:gd name="T36" fmla="*/ 11 w 72"/>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31">
                    <a:moveTo>
                      <a:pt x="11" y="0"/>
                    </a:moveTo>
                    <a:lnTo>
                      <a:pt x="18" y="2"/>
                    </a:lnTo>
                    <a:lnTo>
                      <a:pt x="26" y="4"/>
                    </a:lnTo>
                    <a:lnTo>
                      <a:pt x="34" y="6"/>
                    </a:lnTo>
                    <a:lnTo>
                      <a:pt x="42" y="9"/>
                    </a:lnTo>
                    <a:lnTo>
                      <a:pt x="49" y="12"/>
                    </a:lnTo>
                    <a:lnTo>
                      <a:pt x="57" y="15"/>
                    </a:lnTo>
                    <a:lnTo>
                      <a:pt x="65" y="18"/>
                    </a:lnTo>
                    <a:lnTo>
                      <a:pt x="72" y="21"/>
                    </a:lnTo>
                    <a:lnTo>
                      <a:pt x="71" y="24"/>
                    </a:lnTo>
                    <a:lnTo>
                      <a:pt x="63" y="25"/>
                    </a:lnTo>
                    <a:lnTo>
                      <a:pt x="53" y="27"/>
                    </a:lnTo>
                    <a:lnTo>
                      <a:pt x="45" y="28"/>
                    </a:lnTo>
                    <a:lnTo>
                      <a:pt x="36" y="29"/>
                    </a:lnTo>
                    <a:lnTo>
                      <a:pt x="27" y="29"/>
                    </a:lnTo>
                    <a:lnTo>
                      <a:pt x="18" y="30"/>
                    </a:lnTo>
                    <a:lnTo>
                      <a:pt x="9" y="30"/>
                    </a:lnTo>
                    <a:lnTo>
                      <a:pt x="0" y="31"/>
                    </a:lnTo>
                    <a:lnTo>
                      <a:pt x="11"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5" name="Freeform 175"/>
              <p:cNvSpPr>
                <a:spLocks/>
              </p:cNvSpPr>
              <p:nvPr/>
            </p:nvSpPr>
            <p:spPr bwMode="auto">
              <a:xfrm>
                <a:off x="3785" y="821"/>
                <a:ext cx="21" cy="7"/>
              </a:xfrm>
              <a:custGeom>
                <a:avLst/>
                <a:gdLst>
                  <a:gd name="T0" fmla="*/ 14 w 84"/>
                  <a:gd name="T1" fmla="*/ 0 h 28"/>
                  <a:gd name="T2" fmla="*/ 84 w 84"/>
                  <a:gd name="T3" fmla="*/ 28 h 28"/>
                  <a:gd name="T4" fmla="*/ 0 w 84"/>
                  <a:gd name="T5" fmla="*/ 26 h 28"/>
                  <a:gd name="T6" fmla="*/ 4 w 84"/>
                  <a:gd name="T7" fmla="*/ 20 h 28"/>
                  <a:gd name="T8" fmla="*/ 6 w 84"/>
                  <a:gd name="T9" fmla="*/ 13 h 28"/>
                  <a:gd name="T10" fmla="*/ 9 w 84"/>
                  <a:gd name="T11" fmla="*/ 5 h 28"/>
                  <a:gd name="T12" fmla="*/ 14 w 8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84" h="28">
                    <a:moveTo>
                      <a:pt x="14" y="0"/>
                    </a:moveTo>
                    <a:lnTo>
                      <a:pt x="84" y="28"/>
                    </a:lnTo>
                    <a:lnTo>
                      <a:pt x="0" y="26"/>
                    </a:lnTo>
                    <a:lnTo>
                      <a:pt x="4" y="20"/>
                    </a:lnTo>
                    <a:lnTo>
                      <a:pt x="6" y="13"/>
                    </a:lnTo>
                    <a:lnTo>
                      <a:pt x="9" y="5"/>
                    </a:lnTo>
                    <a:lnTo>
                      <a:pt x="14"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6" name="Freeform 176"/>
              <p:cNvSpPr>
                <a:spLocks/>
              </p:cNvSpPr>
              <p:nvPr/>
            </p:nvSpPr>
            <p:spPr bwMode="auto">
              <a:xfrm>
                <a:off x="3745" y="741"/>
                <a:ext cx="14" cy="20"/>
              </a:xfrm>
              <a:custGeom>
                <a:avLst/>
                <a:gdLst>
                  <a:gd name="T0" fmla="*/ 58 w 58"/>
                  <a:gd name="T1" fmla="*/ 0 h 78"/>
                  <a:gd name="T2" fmla="*/ 53 w 58"/>
                  <a:gd name="T3" fmla="*/ 9 h 78"/>
                  <a:gd name="T4" fmla="*/ 46 w 58"/>
                  <a:gd name="T5" fmla="*/ 20 h 78"/>
                  <a:gd name="T6" fmla="*/ 39 w 58"/>
                  <a:gd name="T7" fmla="*/ 29 h 78"/>
                  <a:gd name="T8" fmla="*/ 32 w 58"/>
                  <a:gd name="T9" fmla="*/ 39 h 78"/>
                  <a:gd name="T10" fmla="*/ 23 w 58"/>
                  <a:gd name="T11" fmla="*/ 49 h 78"/>
                  <a:gd name="T12" fmla="*/ 16 w 58"/>
                  <a:gd name="T13" fmla="*/ 59 h 78"/>
                  <a:gd name="T14" fmla="*/ 7 w 58"/>
                  <a:gd name="T15" fmla="*/ 68 h 78"/>
                  <a:gd name="T16" fmla="*/ 0 w 58"/>
                  <a:gd name="T17" fmla="*/ 78 h 78"/>
                  <a:gd name="T18" fmla="*/ 39 w 58"/>
                  <a:gd name="T19" fmla="*/ 2 h 78"/>
                  <a:gd name="T20" fmla="*/ 58 w 58"/>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78">
                    <a:moveTo>
                      <a:pt x="58" y="0"/>
                    </a:moveTo>
                    <a:lnTo>
                      <a:pt x="53" y="9"/>
                    </a:lnTo>
                    <a:lnTo>
                      <a:pt x="46" y="20"/>
                    </a:lnTo>
                    <a:lnTo>
                      <a:pt x="39" y="29"/>
                    </a:lnTo>
                    <a:lnTo>
                      <a:pt x="32" y="39"/>
                    </a:lnTo>
                    <a:lnTo>
                      <a:pt x="23" y="49"/>
                    </a:lnTo>
                    <a:lnTo>
                      <a:pt x="16" y="59"/>
                    </a:lnTo>
                    <a:lnTo>
                      <a:pt x="7" y="68"/>
                    </a:lnTo>
                    <a:lnTo>
                      <a:pt x="0" y="78"/>
                    </a:lnTo>
                    <a:lnTo>
                      <a:pt x="39" y="2"/>
                    </a:lnTo>
                    <a:lnTo>
                      <a:pt x="58"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7" name="Freeform 177"/>
              <p:cNvSpPr>
                <a:spLocks/>
              </p:cNvSpPr>
              <p:nvPr/>
            </p:nvSpPr>
            <p:spPr bwMode="auto">
              <a:xfrm>
                <a:off x="3735" y="725"/>
                <a:ext cx="12" cy="9"/>
              </a:xfrm>
              <a:custGeom>
                <a:avLst/>
                <a:gdLst>
                  <a:gd name="T0" fmla="*/ 0 w 49"/>
                  <a:gd name="T1" fmla="*/ 0 h 35"/>
                  <a:gd name="T2" fmla="*/ 6 w 49"/>
                  <a:gd name="T3" fmla="*/ 0 h 35"/>
                  <a:gd name="T4" fmla="*/ 13 w 49"/>
                  <a:gd name="T5" fmla="*/ 2 h 35"/>
                  <a:gd name="T6" fmla="*/ 19 w 49"/>
                  <a:gd name="T7" fmla="*/ 5 h 35"/>
                  <a:gd name="T8" fmla="*/ 25 w 49"/>
                  <a:gd name="T9" fmla="*/ 7 h 35"/>
                  <a:gd name="T10" fmla="*/ 31 w 49"/>
                  <a:gd name="T11" fmla="*/ 10 h 35"/>
                  <a:gd name="T12" fmla="*/ 37 w 49"/>
                  <a:gd name="T13" fmla="*/ 13 h 35"/>
                  <a:gd name="T14" fmla="*/ 42 w 49"/>
                  <a:gd name="T15" fmla="*/ 16 h 35"/>
                  <a:gd name="T16" fmla="*/ 49 w 49"/>
                  <a:gd name="T17" fmla="*/ 18 h 35"/>
                  <a:gd name="T18" fmla="*/ 43 w 49"/>
                  <a:gd name="T19" fmla="*/ 21 h 35"/>
                  <a:gd name="T20" fmla="*/ 41 w 49"/>
                  <a:gd name="T21" fmla="*/ 26 h 35"/>
                  <a:gd name="T22" fmla="*/ 39 w 49"/>
                  <a:gd name="T23" fmla="*/ 31 h 35"/>
                  <a:gd name="T24" fmla="*/ 37 w 49"/>
                  <a:gd name="T25" fmla="*/ 35 h 35"/>
                  <a:gd name="T26" fmla="*/ 32 w 49"/>
                  <a:gd name="T27" fmla="*/ 32 h 35"/>
                  <a:gd name="T28" fmla="*/ 26 w 49"/>
                  <a:gd name="T29" fmla="*/ 28 h 35"/>
                  <a:gd name="T30" fmla="*/ 22 w 49"/>
                  <a:gd name="T31" fmla="*/ 23 h 35"/>
                  <a:gd name="T32" fmla="*/ 17 w 49"/>
                  <a:gd name="T33" fmla="*/ 19 h 35"/>
                  <a:gd name="T34" fmla="*/ 13 w 49"/>
                  <a:gd name="T35" fmla="*/ 15 h 35"/>
                  <a:gd name="T36" fmla="*/ 9 w 49"/>
                  <a:gd name="T37" fmla="*/ 10 h 35"/>
                  <a:gd name="T38" fmla="*/ 4 w 49"/>
                  <a:gd name="T39" fmla="*/ 6 h 35"/>
                  <a:gd name="T40" fmla="*/ 0 w 49"/>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0" y="0"/>
                    </a:moveTo>
                    <a:lnTo>
                      <a:pt x="6" y="0"/>
                    </a:lnTo>
                    <a:lnTo>
                      <a:pt x="13" y="2"/>
                    </a:lnTo>
                    <a:lnTo>
                      <a:pt x="19" y="5"/>
                    </a:lnTo>
                    <a:lnTo>
                      <a:pt x="25" y="7"/>
                    </a:lnTo>
                    <a:lnTo>
                      <a:pt x="31" y="10"/>
                    </a:lnTo>
                    <a:lnTo>
                      <a:pt x="37" y="13"/>
                    </a:lnTo>
                    <a:lnTo>
                      <a:pt x="42" y="16"/>
                    </a:lnTo>
                    <a:lnTo>
                      <a:pt x="49" y="18"/>
                    </a:lnTo>
                    <a:lnTo>
                      <a:pt x="43" y="21"/>
                    </a:lnTo>
                    <a:lnTo>
                      <a:pt x="41" y="26"/>
                    </a:lnTo>
                    <a:lnTo>
                      <a:pt x="39" y="31"/>
                    </a:lnTo>
                    <a:lnTo>
                      <a:pt x="37" y="35"/>
                    </a:lnTo>
                    <a:lnTo>
                      <a:pt x="32" y="32"/>
                    </a:lnTo>
                    <a:lnTo>
                      <a:pt x="26" y="28"/>
                    </a:lnTo>
                    <a:lnTo>
                      <a:pt x="22" y="23"/>
                    </a:lnTo>
                    <a:lnTo>
                      <a:pt x="17" y="19"/>
                    </a:lnTo>
                    <a:lnTo>
                      <a:pt x="13" y="15"/>
                    </a:lnTo>
                    <a:lnTo>
                      <a:pt x="9" y="10"/>
                    </a:lnTo>
                    <a:lnTo>
                      <a:pt x="4"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8" name="Freeform 178"/>
              <p:cNvSpPr>
                <a:spLocks/>
              </p:cNvSpPr>
              <p:nvPr/>
            </p:nvSpPr>
            <p:spPr bwMode="auto">
              <a:xfrm>
                <a:off x="3806" y="807"/>
                <a:ext cx="18" cy="8"/>
              </a:xfrm>
              <a:custGeom>
                <a:avLst/>
                <a:gdLst>
                  <a:gd name="T0" fmla="*/ 1 w 70"/>
                  <a:gd name="T1" fmla="*/ 2 h 34"/>
                  <a:gd name="T2" fmla="*/ 5 w 70"/>
                  <a:gd name="T3" fmla="*/ 0 h 34"/>
                  <a:gd name="T4" fmla="*/ 13 w 70"/>
                  <a:gd name="T5" fmla="*/ 4 h 34"/>
                  <a:gd name="T6" fmla="*/ 21 w 70"/>
                  <a:gd name="T7" fmla="*/ 9 h 34"/>
                  <a:gd name="T8" fmla="*/ 30 w 70"/>
                  <a:gd name="T9" fmla="*/ 12 h 34"/>
                  <a:gd name="T10" fmla="*/ 38 w 70"/>
                  <a:gd name="T11" fmla="*/ 15 h 34"/>
                  <a:gd name="T12" fmla="*/ 45 w 70"/>
                  <a:gd name="T13" fmla="*/ 19 h 34"/>
                  <a:gd name="T14" fmla="*/ 54 w 70"/>
                  <a:gd name="T15" fmla="*/ 23 h 34"/>
                  <a:gd name="T16" fmla="*/ 62 w 70"/>
                  <a:gd name="T17" fmla="*/ 28 h 34"/>
                  <a:gd name="T18" fmla="*/ 70 w 70"/>
                  <a:gd name="T19" fmla="*/ 33 h 34"/>
                  <a:gd name="T20" fmla="*/ 61 w 70"/>
                  <a:gd name="T21" fmla="*/ 34 h 34"/>
                  <a:gd name="T22" fmla="*/ 53 w 70"/>
                  <a:gd name="T23" fmla="*/ 33 h 34"/>
                  <a:gd name="T24" fmla="*/ 44 w 70"/>
                  <a:gd name="T25" fmla="*/ 33 h 34"/>
                  <a:gd name="T26" fmla="*/ 36 w 70"/>
                  <a:gd name="T27" fmla="*/ 31 h 34"/>
                  <a:gd name="T28" fmla="*/ 27 w 70"/>
                  <a:gd name="T29" fmla="*/ 30 h 34"/>
                  <a:gd name="T30" fmla="*/ 19 w 70"/>
                  <a:gd name="T31" fmla="*/ 28 h 34"/>
                  <a:gd name="T32" fmla="*/ 11 w 70"/>
                  <a:gd name="T33" fmla="*/ 25 h 34"/>
                  <a:gd name="T34" fmla="*/ 2 w 70"/>
                  <a:gd name="T35" fmla="*/ 24 h 34"/>
                  <a:gd name="T36" fmla="*/ 0 w 70"/>
                  <a:gd name="T37" fmla="*/ 19 h 34"/>
                  <a:gd name="T38" fmla="*/ 0 w 70"/>
                  <a:gd name="T39" fmla="*/ 14 h 34"/>
                  <a:gd name="T40" fmla="*/ 0 w 70"/>
                  <a:gd name="T41" fmla="*/ 9 h 34"/>
                  <a:gd name="T42" fmla="*/ 1 w 70"/>
                  <a:gd name="T4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34">
                    <a:moveTo>
                      <a:pt x="1" y="2"/>
                    </a:moveTo>
                    <a:lnTo>
                      <a:pt x="5" y="0"/>
                    </a:lnTo>
                    <a:lnTo>
                      <a:pt x="13" y="4"/>
                    </a:lnTo>
                    <a:lnTo>
                      <a:pt x="21" y="9"/>
                    </a:lnTo>
                    <a:lnTo>
                      <a:pt x="30" y="12"/>
                    </a:lnTo>
                    <a:lnTo>
                      <a:pt x="38" y="15"/>
                    </a:lnTo>
                    <a:lnTo>
                      <a:pt x="45" y="19"/>
                    </a:lnTo>
                    <a:lnTo>
                      <a:pt x="54" y="23"/>
                    </a:lnTo>
                    <a:lnTo>
                      <a:pt x="62" y="28"/>
                    </a:lnTo>
                    <a:lnTo>
                      <a:pt x="70" y="33"/>
                    </a:lnTo>
                    <a:lnTo>
                      <a:pt x="61" y="34"/>
                    </a:lnTo>
                    <a:lnTo>
                      <a:pt x="53" y="33"/>
                    </a:lnTo>
                    <a:lnTo>
                      <a:pt x="44" y="33"/>
                    </a:lnTo>
                    <a:lnTo>
                      <a:pt x="36" y="31"/>
                    </a:lnTo>
                    <a:lnTo>
                      <a:pt x="27" y="30"/>
                    </a:lnTo>
                    <a:lnTo>
                      <a:pt x="19" y="28"/>
                    </a:lnTo>
                    <a:lnTo>
                      <a:pt x="11" y="25"/>
                    </a:lnTo>
                    <a:lnTo>
                      <a:pt x="2" y="24"/>
                    </a:lnTo>
                    <a:lnTo>
                      <a:pt x="0" y="19"/>
                    </a:lnTo>
                    <a:lnTo>
                      <a:pt x="0" y="14"/>
                    </a:lnTo>
                    <a:lnTo>
                      <a:pt x="0" y="9"/>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19" name="Freeform 179"/>
              <p:cNvSpPr>
                <a:spLocks/>
              </p:cNvSpPr>
              <p:nvPr/>
            </p:nvSpPr>
            <p:spPr bwMode="auto">
              <a:xfrm>
                <a:off x="3796" y="763"/>
                <a:ext cx="14" cy="27"/>
              </a:xfrm>
              <a:custGeom>
                <a:avLst/>
                <a:gdLst>
                  <a:gd name="T0" fmla="*/ 57 w 57"/>
                  <a:gd name="T1" fmla="*/ 0 h 106"/>
                  <a:gd name="T2" fmla="*/ 0 w 57"/>
                  <a:gd name="T3" fmla="*/ 106 h 106"/>
                  <a:gd name="T4" fmla="*/ 4 w 57"/>
                  <a:gd name="T5" fmla="*/ 91 h 106"/>
                  <a:gd name="T6" fmla="*/ 9 w 57"/>
                  <a:gd name="T7" fmla="*/ 76 h 106"/>
                  <a:gd name="T8" fmla="*/ 14 w 57"/>
                  <a:gd name="T9" fmla="*/ 60 h 106"/>
                  <a:gd name="T10" fmla="*/ 19 w 57"/>
                  <a:gd name="T11" fmla="*/ 45 h 106"/>
                  <a:gd name="T12" fmla="*/ 25 w 57"/>
                  <a:gd name="T13" fmla="*/ 32 h 106"/>
                  <a:gd name="T14" fmla="*/ 33 w 57"/>
                  <a:gd name="T15" fmla="*/ 19 h 106"/>
                  <a:gd name="T16" fmla="*/ 43 w 57"/>
                  <a:gd name="T17" fmla="*/ 9 h 106"/>
                  <a:gd name="T18" fmla="*/ 57 w 57"/>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06">
                    <a:moveTo>
                      <a:pt x="57" y="0"/>
                    </a:moveTo>
                    <a:lnTo>
                      <a:pt x="0" y="106"/>
                    </a:lnTo>
                    <a:lnTo>
                      <a:pt x="4" y="91"/>
                    </a:lnTo>
                    <a:lnTo>
                      <a:pt x="9" y="76"/>
                    </a:lnTo>
                    <a:lnTo>
                      <a:pt x="14" y="60"/>
                    </a:lnTo>
                    <a:lnTo>
                      <a:pt x="19" y="45"/>
                    </a:lnTo>
                    <a:lnTo>
                      <a:pt x="25" y="32"/>
                    </a:lnTo>
                    <a:lnTo>
                      <a:pt x="33" y="19"/>
                    </a:lnTo>
                    <a:lnTo>
                      <a:pt x="43" y="9"/>
                    </a:lnTo>
                    <a:lnTo>
                      <a:pt x="57" y="0"/>
                    </a:lnTo>
                    <a:close/>
                  </a:path>
                </a:pathLst>
              </a:custGeom>
              <a:solidFill>
                <a:srgbClr val="A5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61676" name="Freeform 236"/>
              <p:cNvSpPr>
                <a:spLocks/>
              </p:cNvSpPr>
              <p:nvPr/>
            </p:nvSpPr>
            <p:spPr bwMode="auto">
              <a:xfrm>
                <a:off x="3841" y="726"/>
                <a:ext cx="6" cy="7"/>
              </a:xfrm>
              <a:custGeom>
                <a:avLst/>
                <a:gdLst>
                  <a:gd name="T0" fmla="*/ 23 w 23"/>
                  <a:gd name="T1" fmla="*/ 6 h 31"/>
                  <a:gd name="T2" fmla="*/ 20 w 23"/>
                  <a:gd name="T3" fmla="*/ 13 h 31"/>
                  <a:gd name="T4" fmla="*/ 14 w 23"/>
                  <a:gd name="T5" fmla="*/ 19 h 31"/>
                  <a:gd name="T6" fmla="*/ 8 w 23"/>
                  <a:gd name="T7" fmla="*/ 25 h 31"/>
                  <a:gd name="T8" fmla="*/ 1 w 23"/>
                  <a:gd name="T9" fmla="*/ 31 h 31"/>
                  <a:gd name="T10" fmla="*/ 0 w 23"/>
                  <a:gd name="T11" fmla="*/ 21 h 31"/>
                  <a:gd name="T12" fmla="*/ 3 w 23"/>
                  <a:gd name="T13" fmla="*/ 14 h 31"/>
                  <a:gd name="T14" fmla="*/ 9 w 23"/>
                  <a:gd name="T15" fmla="*/ 7 h 31"/>
                  <a:gd name="T16" fmla="*/ 14 w 23"/>
                  <a:gd name="T17" fmla="*/ 0 h 31"/>
                  <a:gd name="T18" fmla="*/ 17 w 23"/>
                  <a:gd name="T19" fmla="*/ 0 h 31"/>
                  <a:gd name="T20" fmla="*/ 19 w 23"/>
                  <a:gd name="T21" fmla="*/ 1 h 31"/>
                  <a:gd name="T22" fmla="*/ 21 w 23"/>
                  <a:gd name="T23" fmla="*/ 4 h 31"/>
                  <a:gd name="T24" fmla="*/ 23 w 23"/>
                  <a:gd name="T2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23" y="6"/>
                    </a:moveTo>
                    <a:lnTo>
                      <a:pt x="20" y="13"/>
                    </a:lnTo>
                    <a:lnTo>
                      <a:pt x="14" y="19"/>
                    </a:lnTo>
                    <a:lnTo>
                      <a:pt x="8" y="25"/>
                    </a:lnTo>
                    <a:lnTo>
                      <a:pt x="1" y="31"/>
                    </a:lnTo>
                    <a:lnTo>
                      <a:pt x="0" y="21"/>
                    </a:lnTo>
                    <a:lnTo>
                      <a:pt x="3" y="14"/>
                    </a:lnTo>
                    <a:lnTo>
                      <a:pt x="9" y="7"/>
                    </a:lnTo>
                    <a:lnTo>
                      <a:pt x="14" y="0"/>
                    </a:lnTo>
                    <a:lnTo>
                      <a:pt x="17" y="0"/>
                    </a:lnTo>
                    <a:lnTo>
                      <a:pt x="19" y="1"/>
                    </a:lnTo>
                    <a:lnTo>
                      <a:pt x="21" y="4"/>
                    </a:lnTo>
                    <a:lnTo>
                      <a:pt x="2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61689" name="AutoShape 249" descr="Stationery"/>
          <p:cNvSpPr>
            <a:spLocks noChangeArrowheads="1"/>
          </p:cNvSpPr>
          <p:nvPr/>
        </p:nvSpPr>
        <p:spPr bwMode="auto">
          <a:xfrm>
            <a:off x="3367088" y="76200"/>
            <a:ext cx="5395912" cy="485775"/>
          </a:xfrm>
          <a:prstGeom prst="bevel">
            <a:avLst>
              <a:gd name="adj" fmla="val 12500"/>
            </a:avLst>
          </a:prstGeom>
          <a:blipFill dpi="0" rotWithShape="0">
            <a:blip r:embed="rId1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lide Number Placeholder 5"/>
          <p:cNvSpPr>
            <a:spLocks noGrp="1"/>
          </p:cNvSpPr>
          <p:nvPr>
            <p:ph type="sldNum" sz="quarter" idx="12"/>
          </p:nvPr>
        </p:nvSpPr>
        <p:spPr/>
        <p:txBody>
          <a:bodyPr/>
          <a:lstStyle/>
          <a:p>
            <a:fld id="{7E956142-18A0-4CE2-B340-FD0A93F5212B}" type="slidenum">
              <a:rPr lang="en-US" altLang="fa-IR"/>
              <a:pPr/>
              <a:t>24</a:t>
            </a:fld>
            <a:endParaRPr lang="en-US" altLang="fa-IR"/>
          </a:p>
        </p:txBody>
      </p:sp>
      <p:grpSp>
        <p:nvGrpSpPr>
          <p:cNvPr id="28979" name="Group 307"/>
          <p:cNvGrpSpPr>
            <a:grpSpLocks/>
          </p:cNvGrpSpPr>
          <p:nvPr/>
        </p:nvGrpSpPr>
        <p:grpSpPr bwMode="auto">
          <a:xfrm rot="-2249096">
            <a:off x="7350125" y="841375"/>
            <a:ext cx="1084263" cy="1055688"/>
            <a:chOff x="5003" y="432"/>
            <a:chExt cx="417" cy="401"/>
          </a:xfrm>
        </p:grpSpPr>
        <p:sp>
          <p:nvSpPr>
            <p:cNvPr id="28974" name="Freeform 302"/>
            <p:cNvSpPr>
              <a:spLocks/>
            </p:cNvSpPr>
            <p:nvPr/>
          </p:nvSpPr>
          <p:spPr bwMode="auto">
            <a:xfrm>
              <a:off x="5019" y="432"/>
              <a:ext cx="401" cy="356"/>
            </a:xfrm>
            <a:custGeom>
              <a:avLst/>
              <a:gdLst>
                <a:gd name="T0" fmla="*/ 9 w 800"/>
                <a:gd name="T1" fmla="*/ 7 h 713"/>
                <a:gd name="T2" fmla="*/ 45 w 800"/>
                <a:gd name="T3" fmla="*/ 3 h 713"/>
                <a:gd name="T4" fmla="*/ 99 w 800"/>
                <a:gd name="T5" fmla="*/ 0 h 713"/>
                <a:gd name="T6" fmla="*/ 170 w 800"/>
                <a:gd name="T7" fmla="*/ 3 h 713"/>
                <a:gd name="T8" fmla="*/ 253 w 800"/>
                <a:gd name="T9" fmla="*/ 12 h 713"/>
                <a:gd name="T10" fmla="*/ 345 w 800"/>
                <a:gd name="T11" fmla="*/ 34 h 713"/>
                <a:gd name="T12" fmla="*/ 443 w 800"/>
                <a:gd name="T13" fmla="*/ 68 h 713"/>
                <a:gd name="T14" fmla="*/ 542 w 800"/>
                <a:gd name="T15" fmla="*/ 121 h 713"/>
                <a:gd name="T16" fmla="*/ 626 w 800"/>
                <a:gd name="T17" fmla="*/ 187 h 713"/>
                <a:gd name="T18" fmla="*/ 684 w 800"/>
                <a:gd name="T19" fmla="*/ 264 h 713"/>
                <a:gd name="T20" fmla="*/ 728 w 800"/>
                <a:gd name="T21" fmla="*/ 353 h 713"/>
                <a:gd name="T22" fmla="*/ 759 w 800"/>
                <a:gd name="T23" fmla="*/ 446 h 713"/>
                <a:gd name="T24" fmla="*/ 779 w 800"/>
                <a:gd name="T25" fmla="*/ 536 h 713"/>
                <a:gd name="T26" fmla="*/ 792 w 800"/>
                <a:gd name="T27" fmla="*/ 615 h 713"/>
                <a:gd name="T28" fmla="*/ 798 w 800"/>
                <a:gd name="T29" fmla="*/ 675 h 713"/>
                <a:gd name="T30" fmla="*/ 800 w 800"/>
                <a:gd name="T31" fmla="*/ 709 h 713"/>
                <a:gd name="T32" fmla="*/ 789 w 800"/>
                <a:gd name="T33" fmla="*/ 690 h 713"/>
                <a:gd name="T34" fmla="*/ 756 w 800"/>
                <a:gd name="T35" fmla="*/ 645 h 713"/>
                <a:gd name="T36" fmla="*/ 713 w 800"/>
                <a:gd name="T37" fmla="*/ 609 h 713"/>
                <a:gd name="T38" fmla="*/ 659 w 800"/>
                <a:gd name="T39" fmla="*/ 584 h 713"/>
                <a:gd name="T40" fmla="*/ 623 w 800"/>
                <a:gd name="T41" fmla="*/ 566 h 713"/>
                <a:gd name="T42" fmla="*/ 609 w 800"/>
                <a:gd name="T43" fmla="*/ 543 h 713"/>
                <a:gd name="T44" fmla="*/ 588 w 800"/>
                <a:gd name="T45" fmla="*/ 522 h 713"/>
                <a:gd name="T46" fmla="*/ 564 w 800"/>
                <a:gd name="T47" fmla="*/ 501 h 713"/>
                <a:gd name="T48" fmla="*/ 536 w 800"/>
                <a:gd name="T49" fmla="*/ 484 h 713"/>
                <a:gd name="T50" fmla="*/ 508 w 800"/>
                <a:gd name="T51" fmla="*/ 470 h 713"/>
                <a:gd name="T52" fmla="*/ 480 w 800"/>
                <a:gd name="T53" fmla="*/ 459 h 713"/>
                <a:gd name="T54" fmla="*/ 455 w 800"/>
                <a:gd name="T55" fmla="*/ 452 h 713"/>
                <a:gd name="T56" fmla="*/ 444 w 800"/>
                <a:gd name="T57" fmla="*/ 444 h 713"/>
                <a:gd name="T58" fmla="*/ 439 w 800"/>
                <a:gd name="T59" fmla="*/ 424 h 713"/>
                <a:gd name="T60" fmla="*/ 425 w 800"/>
                <a:gd name="T61" fmla="*/ 398 h 713"/>
                <a:gd name="T62" fmla="*/ 404 w 800"/>
                <a:gd name="T63" fmla="*/ 370 h 713"/>
                <a:gd name="T64" fmla="*/ 376 w 800"/>
                <a:gd name="T65" fmla="*/ 342 h 713"/>
                <a:gd name="T66" fmla="*/ 345 w 800"/>
                <a:gd name="T67" fmla="*/ 318 h 713"/>
                <a:gd name="T68" fmla="*/ 310 w 800"/>
                <a:gd name="T69" fmla="*/ 301 h 713"/>
                <a:gd name="T70" fmla="*/ 273 w 800"/>
                <a:gd name="T71" fmla="*/ 293 h 713"/>
                <a:gd name="T72" fmla="*/ 253 w 800"/>
                <a:gd name="T73" fmla="*/ 268 h 713"/>
                <a:gd name="T74" fmla="*/ 235 w 800"/>
                <a:gd name="T75" fmla="*/ 216 h 713"/>
                <a:gd name="T76" fmla="*/ 193 w 800"/>
                <a:gd name="T77" fmla="*/ 168 h 713"/>
                <a:gd name="T78" fmla="*/ 135 w 800"/>
                <a:gd name="T79" fmla="*/ 134 h 713"/>
                <a:gd name="T80" fmla="*/ 98 w 800"/>
                <a:gd name="T81" fmla="*/ 106 h 713"/>
                <a:gd name="T82" fmla="*/ 98 w 800"/>
                <a:gd name="T83" fmla="*/ 80 h 713"/>
                <a:gd name="T84" fmla="*/ 84 w 800"/>
                <a:gd name="T85" fmla="*/ 57 h 713"/>
                <a:gd name="T86" fmla="*/ 40 w 800"/>
                <a:gd name="T87" fmla="*/ 2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0" h="713">
                  <a:moveTo>
                    <a:pt x="0" y="8"/>
                  </a:moveTo>
                  <a:lnTo>
                    <a:pt x="9" y="7"/>
                  </a:lnTo>
                  <a:lnTo>
                    <a:pt x="24" y="5"/>
                  </a:lnTo>
                  <a:lnTo>
                    <a:pt x="45" y="3"/>
                  </a:lnTo>
                  <a:lnTo>
                    <a:pt x="69" y="1"/>
                  </a:lnTo>
                  <a:lnTo>
                    <a:pt x="99" y="0"/>
                  </a:lnTo>
                  <a:lnTo>
                    <a:pt x="133" y="0"/>
                  </a:lnTo>
                  <a:lnTo>
                    <a:pt x="170" y="3"/>
                  </a:lnTo>
                  <a:lnTo>
                    <a:pt x="211" y="6"/>
                  </a:lnTo>
                  <a:lnTo>
                    <a:pt x="253" y="12"/>
                  </a:lnTo>
                  <a:lnTo>
                    <a:pt x="299" y="21"/>
                  </a:lnTo>
                  <a:lnTo>
                    <a:pt x="345" y="34"/>
                  </a:lnTo>
                  <a:lnTo>
                    <a:pt x="394" y="49"/>
                  </a:lnTo>
                  <a:lnTo>
                    <a:pt x="443" y="68"/>
                  </a:lnTo>
                  <a:lnTo>
                    <a:pt x="493" y="92"/>
                  </a:lnTo>
                  <a:lnTo>
                    <a:pt x="542" y="121"/>
                  </a:lnTo>
                  <a:lnTo>
                    <a:pt x="591" y="156"/>
                  </a:lnTo>
                  <a:lnTo>
                    <a:pt x="626" y="187"/>
                  </a:lnTo>
                  <a:lnTo>
                    <a:pt x="657" y="224"/>
                  </a:lnTo>
                  <a:lnTo>
                    <a:pt x="684" y="264"/>
                  </a:lnTo>
                  <a:lnTo>
                    <a:pt x="708" y="308"/>
                  </a:lnTo>
                  <a:lnTo>
                    <a:pt x="728" y="353"/>
                  </a:lnTo>
                  <a:lnTo>
                    <a:pt x="745" y="400"/>
                  </a:lnTo>
                  <a:lnTo>
                    <a:pt x="759" y="446"/>
                  </a:lnTo>
                  <a:lnTo>
                    <a:pt x="770" y="492"/>
                  </a:lnTo>
                  <a:lnTo>
                    <a:pt x="779" y="536"/>
                  </a:lnTo>
                  <a:lnTo>
                    <a:pt x="786" y="577"/>
                  </a:lnTo>
                  <a:lnTo>
                    <a:pt x="792" y="615"/>
                  </a:lnTo>
                  <a:lnTo>
                    <a:pt x="796" y="648"/>
                  </a:lnTo>
                  <a:lnTo>
                    <a:pt x="798" y="675"/>
                  </a:lnTo>
                  <a:lnTo>
                    <a:pt x="799" y="696"/>
                  </a:lnTo>
                  <a:lnTo>
                    <a:pt x="800" y="709"/>
                  </a:lnTo>
                  <a:lnTo>
                    <a:pt x="800" y="713"/>
                  </a:lnTo>
                  <a:lnTo>
                    <a:pt x="789" y="690"/>
                  </a:lnTo>
                  <a:lnTo>
                    <a:pt x="774" y="667"/>
                  </a:lnTo>
                  <a:lnTo>
                    <a:pt x="756" y="645"/>
                  </a:lnTo>
                  <a:lnTo>
                    <a:pt x="737" y="626"/>
                  </a:lnTo>
                  <a:lnTo>
                    <a:pt x="713" y="609"/>
                  </a:lnTo>
                  <a:lnTo>
                    <a:pt x="687" y="595"/>
                  </a:lnTo>
                  <a:lnTo>
                    <a:pt x="659" y="584"/>
                  </a:lnTo>
                  <a:lnTo>
                    <a:pt x="627" y="577"/>
                  </a:lnTo>
                  <a:lnTo>
                    <a:pt x="623" y="566"/>
                  </a:lnTo>
                  <a:lnTo>
                    <a:pt x="617" y="554"/>
                  </a:lnTo>
                  <a:lnTo>
                    <a:pt x="609" y="543"/>
                  </a:lnTo>
                  <a:lnTo>
                    <a:pt x="600" y="532"/>
                  </a:lnTo>
                  <a:lnTo>
                    <a:pt x="588" y="522"/>
                  </a:lnTo>
                  <a:lnTo>
                    <a:pt x="577" y="512"/>
                  </a:lnTo>
                  <a:lnTo>
                    <a:pt x="564" y="501"/>
                  </a:lnTo>
                  <a:lnTo>
                    <a:pt x="550" y="493"/>
                  </a:lnTo>
                  <a:lnTo>
                    <a:pt x="536" y="484"/>
                  </a:lnTo>
                  <a:lnTo>
                    <a:pt x="523" y="477"/>
                  </a:lnTo>
                  <a:lnTo>
                    <a:pt x="508" y="470"/>
                  </a:lnTo>
                  <a:lnTo>
                    <a:pt x="494" y="465"/>
                  </a:lnTo>
                  <a:lnTo>
                    <a:pt x="480" y="459"/>
                  </a:lnTo>
                  <a:lnTo>
                    <a:pt x="467" y="455"/>
                  </a:lnTo>
                  <a:lnTo>
                    <a:pt x="455" y="452"/>
                  </a:lnTo>
                  <a:lnTo>
                    <a:pt x="443" y="451"/>
                  </a:lnTo>
                  <a:lnTo>
                    <a:pt x="444" y="444"/>
                  </a:lnTo>
                  <a:lnTo>
                    <a:pt x="442" y="435"/>
                  </a:lnTo>
                  <a:lnTo>
                    <a:pt x="439" y="424"/>
                  </a:lnTo>
                  <a:lnTo>
                    <a:pt x="433" y="412"/>
                  </a:lnTo>
                  <a:lnTo>
                    <a:pt x="425" y="398"/>
                  </a:lnTo>
                  <a:lnTo>
                    <a:pt x="414" y="384"/>
                  </a:lnTo>
                  <a:lnTo>
                    <a:pt x="404" y="370"/>
                  </a:lnTo>
                  <a:lnTo>
                    <a:pt x="391" y="356"/>
                  </a:lnTo>
                  <a:lnTo>
                    <a:pt x="376" y="342"/>
                  </a:lnTo>
                  <a:lnTo>
                    <a:pt x="361" y="330"/>
                  </a:lnTo>
                  <a:lnTo>
                    <a:pt x="345" y="318"/>
                  </a:lnTo>
                  <a:lnTo>
                    <a:pt x="328" y="309"/>
                  </a:lnTo>
                  <a:lnTo>
                    <a:pt x="310" y="301"/>
                  </a:lnTo>
                  <a:lnTo>
                    <a:pt x="291" y="295"/>
                  </a:lnTo>
                  <a:lnTo>
                    <a:pt x="273" y="293"/>
                  </a:lnTo>
                  <a:lnTo>
                    <a:pt x="253" y="293"/>
                  </a:lnTo>
                  <a:lnTo>
                    <a:pt x="253" y="268"/>
                  </a:lnTo>
                  <a:lnTo>
                    <a:pt x="247" y="241"/>
                  </a:lnTo>
                  <a:lnTo>
                    <a:pt x="235" y="216"/>
                  </a:lnTo>
                  <a:lnTo>
                    <a:pt x="216" y="190"/>
                  </a:lnTo>
                  <a:lnTo>
                    <a:pt x="193" y="168"/>
                  </a:lnTo>
                  <a:lnTo>
                    <a:pt x="166" y="150"/>
                  </a:lnTo>
                  <a:lnTo>
                    <a:pt x="135" y="134"/>
                  </a:lnTo>
                  <a:lnTo>
                    <a:pt x="100" y="123"/>
                  </a:lnTo>
                  <a:lnTo>
                    <a:pt x="98" y="106"/>
                  </a:lnTo>
                  <a:lnTo>
                    <a:pt x="98" y="91"/>
                  </a:lnTo>
                  <a:lnTo>
                    <a:pt x="98" y="80"/>
                  </a:lnTo>
                  <a:lnTo>
                    <a:pt x="93" y="68"/>
                  </a:lnTo>
                  <a:lnTo>
                    <a:pt x="84" y="57"/>
                  </a:lnTo>
                  <a:lnTo>
                    <a:pt x="68" y="43"/>
                  </a:lnTo>
                  <a:lnTo>
                    <a:pt x="40" y="28"/>
                  </a:lnTo>
                  <a:lnTo>
                    <a:pt x="0" y="8"/>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75" name="Freeform 303"/>
            <p:cNvSpPr>
              <a:spLocks/>
            </p:cNvSpPr>
            <p:nvPr/>
          </p:nvSpPr>
          <p:spPr bwMode="auto">
            <a:xfrm>
              <a:off x="5003" y="588"/>
              <a:ext cx="234" cy="245"/>
            </a:xfrm>
            <a:custGeom>
              <a:avLst/>
              <a:gdLst>
                <a:gd name="T0" fmla="*/ 447 w 469"/>
                <a:gd name="T1" fmla="*/ 0 h 488"/>
                <a:gd name="T2" fmla="*/ 0 w 469"/>
                <a:gd name="T3" fmla="*/ 474 h 488"/>
                <a:gd name="T4" fmla="*/ 17 w 469"/>
                <a:gd name="T5" fmla="*/ 488 h 488"/>
                <a:gd name="T6" fmla="*/ 469 w 469"/>
                <a:gd name="T7" fmla="*/ 8 h 488"/>
                <a:gd name="T8" fmla="*/ 447 w 469"/>
                <a:gd name="T9" fmla="*/ 0 h 488"/>
              </a:gdLst>
              <a:ahLst/>
              <a:cxnLst>
                <a:cxn ang="0">
                  <a:pos x="T0" y="T1"/>
                </a:cxn>
                <a:cxn ang="0">
                  <a:pos x="T2" y="T3"/>
                </a:cxn>
                <a:cxn ang="0">
                  <a:pos x="T4" y="T5"/>
                </a:cxn>
                <a:cxn ang="0">
                  <a:pos x="T6" y="T7"/>
                </a:cxn>
                <a:cxn ang="0">
                  <a:pos x="T8" y="T9"/>
                </a:cxn>
              </a:cxnLst>
              <a:rect l="0" t="0" r="r" b="b"/>
              <a:pathLst>
                <a:path w="469" h="488">
                  <a:moveTo>
                    <a:pt x="447" y="0"/>
                  </a:moveTo>
                  <a:lnTo>
                    <a:pt x="0" y="474"/>
                  </a:lnTo>
                  <a:lnTo>
                    <a:pt x="17" y="488"/>
                  </a:lnTo>
                  <a:lnTo>
                    <a:pt x="469" y="8"/>
                  </a:lnTo>
                  <a:lnTo>
                    <a:pt x="447"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nvGrpSpPr>
          <p:cNvPr id="28688" name="Group 16"/>
          <p:cNvGrpSpPr>
            <a:grpSpLocks/>
          </p:cNvGrpSpPr>
          <p:nvPr/>
        </p:nvGrpSpPr>
        <p:grpSpPr bwMode="auto">
          <a:xfrm>
            <a:off x="749300" y="708025"/>
            <a:ext cx="7340600" cy="5975350"/>
            <a:chOff x="472" y="446"/>
            <a:chExt cx="4624" cy="3860"/>
          </a:xfrm>
        </p:grpSpPr>
        <p:sp>
          <p:nvSpPr>
            <p:cNvPr id="28676" name="AutoShape 4"/>
            <p:cNvSpPr>
              <a:spLocks noChangeArrowheads="1"/>
            </p:cNvSpPr>
            <p:nvPr/>
          </p:nvSpPr>
          <p:spPr bwMode="auto">
            <a:xfrm>
              <a:off x="1599" y="1335"/>
              <a:ext cx="2370" cy="2053"/>
            </a:xfrm>
            <a:prstGeom prst="star16">
              <a:avLst>
                <a:gd name="adj" fmla="val 37500"/>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70000"/>
                </a:lnSpc>
              </a:pPr>
              <a:r>
                <a:rPr lang="ar-SA" altLang="fa-IR" sz="2000">
                  <a:solidFill>
                    <a:srgbClr val="0000FF"/>
                  </a:solidFill>
                  <a:cs typeface="Traffic" pitchFamily="2" charset="0"/>
                </a:rPr>
                <a:t>توليدکنندگان</a:t>
              </a:r>
              <a:endParaRPr lang="en-US" altLang="fa-IR" sz="2000">
                <a:solidFill>
                  <a:srgbClr val="0000FF"/>
                </a:solidFill>
                <a:cs typeface="Traffic" pitchFamily="2" charset="0"/>
              </a:endParaRPr>
            </a:p>
            <a:p>
              <a:pPr rtl="1">
                <a:lnSpc>
                  <a:spcPct val="170000"/>
                </a:lnSpc>
              </a:pPr>
              <a:r>
                <a:rPr lang="ar-SA" altLang="fa-IR" sz="2000">
                  <a:solidFill>
                    <a:srgbClr val="0000FF"/>
                  </a:solidFill>
                  <a:cs typeface="Traffic" pitchFamily="2" charset="0"/>
                </a:rPr>
                <a:t> خدمات بالادستی،</a:t>
              </a:r>
            </a:p>
            <a:p>
              <a:pPr rtl="1">
                <a:lnSpc>
                  <a:spcPct val="170000"/>
                </a:lnSpc>
              </a:pPr>
              <a:r>
                <a:rPr lang="ar-SA" altLang="fa-IR" sz="2000">
                  <a:solidFill>
                    <a:srgbClr val="0000FF"/>
                  </a:solidFill>
                  <a:cs typeface="Traffic" pitchFamily="2" charset="0"/>
                </a:rPr>
                <a:t>پايين دستی، هم عرض و</a:t>
              </a:r>
            </a:p>
            <a:p>
              <a:pPr rtl="1">
                <a:lnSpc>
                  <a:spcPct val="170000"/>
                </a:lnSpc>
              </a:pPr>
              <a:r>
                <a:rPr lang="ar-SA" altLang="fa-IR" sz="2000">
                  <a:solidFill>
                    <a:srgbClr val="0000FF"/>
                  </a:solidFill>
                  <a:cs typeface="Traffic" pitchFamily="2" charset="0"/>
                </a:rPr>
                <a:t>ساير کالاهای عمومی</a:t>
              </a:r>
              <a:endParaRPr lang="en-US" altLang="fa-IR" sz="2000">
                <a:cs typeface="Traffic" pitchFamily="2" charset="0"/>
              </a:endParaRPr>
            </a:p>
          </p:txBody>
        </p:sp>
        <p:sp>
          <p:nvSpPr>
            <p:cNvPr id="28677" name="Oval 5"/>
            <p:cNvSpPr>
              <a:spLocks noChangeArrowheads="1"/>
            </p:cNvSpPr>
            <p:nvPr/>
          </p:nvSpPr>
          <p:spPr bwMode="auto">
            <a:xfrm>
              <a:off x="2192" y="446"/>
              <a:ext cx="1119" cy="90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بانکی</a:t>
              </a:r>
              <a:endParaRPr lang="en-US" altLang="fa-IR" sz="2000" b="0"/>
            </a:p>
          </p:txBody>
        </p:sp>
        <p:sp>
          <p:nvSpPr>
            <p:cNvPr id="28678" name="Oval 6"/>
            <p:cNvSpPr>
              <a:spLocks noChangeArrowheads="1"/>
            </p:cNvSpPr>
            <p:nvPr/>
          </p:nvSpPr>
          <p:spPr bwMode="auto">
            <a:xfrm>
              <a:off x="3450" y="854"/>
              <a:ext cx="1120" cy="906"/>
            </a:xfrm>
            <a:prstGeom prst="ellipse">
              <a:avLst/>
            </a:prstGeom>
            <a:gradFill rotWithShape="0">
              <a:gsLst>
                <a:gs pos="0">
                  <a:srgbClr val="FFFFFF"/>
                </a:gs>
                <a:gs pos="100000">
                  <a:srgbClr val="FEE5CE"/>
                </a:gs>
              </a:gsLst>
              <a:path path="shape">
                <a:fillToRect l="50000" t="50000" r="50000" b="50000"/>
              </a:path>
            </a:gradFill>
            <a:ln>
              <a:noFill/>
            </a:ln>
            <a:effectLst>
              <a:prstShdw prst="shdw17" dist="17961" dir="2700000">
                <a:srgbClr val="FEE5CE">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تامين اجتماعی</a:t>
              </a:r>
              <a:endParaRPr lang="en-US" altLang="fa-IR" sz="2000" b="0"/>
            </a:p>
          </p:txBody>
        </p:sp>
        <p:sp>
          <p:nvSpPr>
            <p:cNvPr id="28679" name="Oval 7"/>
            <p:cNvSpPr>
              <a:spLocks noChangeArrowheads="1"/>
            </p:cNvSpPr>
            <p:nvPr/>
          </p:nvSpPr>
          <p:spPr bwMode="auto">
            <a:xfrm>
              <a:off x="3977" y="1920"/>
              <a:ext cx="1119" cy="906"/>
            </a:xfrm>
            <a:prstGeom prst="ellipse">
              <a:avLst/>
            </a:prstGeom>
            <a:gradFill rotWithShape="0">
              <a:gsLst>
                <a:gs pos="0">
                  <a:srgbClr val="FFFFFF"/>
                </a:gs>
                <a:gs pos="100000">
                  <a:srgbClr val="AFC1FB"/>
                </a:gs>
              </a:gsLst>
              <a:path path="shape">
                <a:fillToRect l="50000" t="50000" r="50000" b="50000"/>
              </a:path>
            </a:gradFill>
            <a:ln>
              <a:noFill/>
            </a:ln>
            <a:effectLst>
              <a:prstShdw prst="shdw17" dist="17961" dir="2700000">
                <a:srgbClr val="AFC1F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بهداشت و درمان</a:t>
              </a:r>
              <a:endParaRPr lang="en-US" altLang="fa-IR" sz="2000" b="0"/>
            </a:p>
          </p:txBody>
        </p:sp>
        <p:sp>
          <p:nvSpPr>
            <p:cNvPr id="28680" name="Oval 8"/>
            <p:cNvSpPr>
              <a:spLocks noChangeArrowheads="1"/>
            </p:cNvSpPr>
            <p:nvPr/>
          </p:nvSpPr>
          <p:spPr bwMode="auto">
            <a:xfrm>
              <a:off x="472" y="1922"/>
              <a:ext cx="1119" cy="907"/>
            </a:xfrm>
            <a:prstGeom prst="ellipse">
              <a:avLst/>
            </a:prstGeom>
            <a:gradFill rotWithShape="0">
              <a:gsLst>
                <a:gs pos="0">
                  <a:srgbClr val="FFFFFF"/>
                </a:gs>
                <a:gs pos="100000">
                  <a:srgbClr val="D4ECC6"/>
                </a:gs>
              </a:gsLst>
              <a:path path="shape">
                <a:fillToRect l="50000" t="50000" r="50000" b="50000"/>
              </a:path>
            </a:gradFill>
            <a:ln>
              <a:noFill/>
            </a:ln>
            <a:effectLst>
              <a:prstShdw prst="shdw17" dist="17961" dir="2700000">
                <a:srgbClr val="D4ECC6">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حمل و نقل</a:t>
              </a:r>
              <a:endParaRPr lang="en-US" altLang="fa-IR" sz="2000" b="0"/>
            </a:p>
          </p:txBody>
        </p:sp>
        <p:sp>
          <p:nvSpPr>
            <p:cNvPr id="28681" name="Oval 9"/>
            <p:cNvSpPr>
              <a:spLocks noChangeArrowheads="1"/>
            </p:cNvSpPr>
            <p:nvPr/>
          </p:nvSpPr>
          <p:spPr bwMode="auto">
            <a:xfrm>
              <a:off x="966" y="883"/>
              <a:ext cx="1119" cy="906"/>
            </a:xfrm>
            <a:prstGeom prst="ellipse">
              <a:avLst/>
            </a:prstGeom>
            <a:gradFill rotWithShape="0">
              <a:gsLst>
                <a:gs pos="0">
                  <a:srgbClr val="FFFFFF"/>
                </a:gs>
                <a:gs pos="100000">
                  <a:srgbClr val="FFE5F2"/>
                </a:gs>
              </a:gsLst>
              <a:path path="shape">
                <a:fillToRect l="50000" t="50000" r="50000" b="50000"/>
              </a:path>
            </a:gradFill>
            <a:ln>
              <a:noFill/>
            </a:ln>
            <a:effectLst>
              <a:prstShdw prst="shdw17" dist="17961" dir="2700000">
                <a:srgbClr val="FFE5F2">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2000" b="0"/>
                <a:t>مخابرات و ارتباطات</a:t>
              </a:r>
              <a:endParaRPr lang="en-US" altLang="fa-IR" sz="2000" b="0"/>
            </a:p>
          </p:txBody>
        </p:sp>
        <p:sp>
          <p:nvSpPr>
            <p:cNvPr id="28682" name="Oval 10"/>
            <p:cNvSpPr>
              <a:spLocks noChangeArrowheads="1"/>
            </p:cNvSpPr>
            <p:nvPr/>
          </p:nvSpPr>
          <p:spPr bwMode="auto">
            <a:xfrm>
              <a:off x="3510" y="2925"/>
              <a:ext cx="1120" cy="906"/>
            </a:xfrm>
            <a:prstGeom prst="ellipse">
              <a:avLst/>
            </a:prstGeom>
            <a:gradFill rotWithShape="0">
              <a:gsLst>
                <a:gs pos="0">
                  <a:srgbClr val="FFFFFF"/>
                </a:gs>
                <a:gs pos="100000">
                  <a:srgbClr val="BBFEB4"/>
                </a:gs>
              </a:gsLst>
              <a:path path="shape">
                <a:fillToRect l="50000" t="50000" r="50000" b="50000"/>
              </a:path>
            </a:gradFill>
            <a:ln>
              <a:noFill/>
            </a:ln>
            <a:effectLst>
              <a:prstShdw prst="shdw17" dist="17961" dir="2700000">
                <a:srgbClr val="BBFEB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2000" b="0"/>
                <a:t>آموزش وپرورش</a:t>
              </a:r>
            </a:p>
            <a:p>
              <a:pPr rtl="1">
                <a:lnSpc>
                  <a:spcPct val="90000"/>
                </a:lnSpc>
              </a:pPr>
              <a:r>
                <a:rPr lang="ar-SA" altLang="fa-IR" sz="2000" b="0"/>
                <a:t>(ابتدايي تاعالی)</a:t>
              </a:r>
              <a:endParaRPr lang="en-US" altLang="fa-IR" sz="2000" b="0"/>
            </a:p>
          </p:txBody>
        </p:sp>
        <p:sp>
          <p:nvSpPr>
            <p:cNvPr id="28684" name="Oval 12"/>
            <p:cNvSpPr>
              <a:spLocks noChangeArrowheads="1"/>
            </p:cNvSpPr>
            <p:nvPr/>
          </p:nvSpPr>
          <p:spPr bwMode="auto">
            <a:xfrm>
              <a:off x="2228" y="3400"/>
              <a:ext cx="1119" cy="906"/>
            </a:xfrm>
            <a:prstGeom prst="ellipse">
              <a:avLst/>
            </a:prstGeom>
            <a:gradFill rotWithShape="0">
              <a:gsLst>
                <a:gs pos="0">
                  <a:srgbClr val="FFFFFF"/>
                </a:gs>
                <a:gs pos="100000">
                  <a:srgbClr val="FFDE9D"/>
                </a:gs>
              </a:gsLst>
              <a:path path="shape">
                <a:fillToRect l="50000" t="50000" r="50000" b="50000"/>
              </a:path>
            </a:gradFill>
            <a:ln>
              <a:noFill/>
            </a:ln>
            <a:effectLst>
              <a:prstShdw prst="shdw17" dist="17961" dir="2700000">
                <a:srgbClr val="FFDE9D">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2000" b="0"/>
                <a:t>امنيتی</a:t>
              </a:r>
              <a:endParaRPr lang="en-US" altLang="fa-IR" sz="2000" b="0"/>
            </a:p>
          </p:txBody>
        </p:sp>
        <p:sp>
          <p:nvSpPr>
            <p:cNvPr id="28685" name="Oval 13"/>
            <p:cNvSpPr>
              <a:spLocks noChangeArrowheads="1"/>
            </p:cNvSpPr>
            <p:nvPr/>
          </p:nvSpPr>
          <p:spPr bwMode="auto">
            <a:xfrm>
              <a:off x="929" y="2890"/>
              <a:ext cx="1119" cy="906"/>
            </a:xfrm>
            <a:prstGeom prst="ellipse">
              <a:avLst/>
            </a:prstGeom>
            <a:gradFill rotWithShape="0">
              <a:gsLst>
                <a:gs pos="0">
                  <a:srgbClr val="FFFFFF"/>
                </a:gs>
                <a:gs pos="100000">
                  <a:srgbClr val="FFD9D9"/>
                </a:gs>
              </a:gsLst>
              <a:path path="shape">
                <a:fillToRect l="50000" t="50000" r="50000" b="50000"/>
              </a:path>
            </a:gradFill>
            <a:ln>
              <a:noFill/>
            </a:ln>
            <a:effectLst>
              <a:prstShdw prst="shdw17" dist="17961" dir="2700000">
                <a:srgbClr val="FFD9D9">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2000" b="0"/>
                <a:t>مالياتی</a:t>
              </a:r>
              <a:endParaRPr lang="en-US" altLang="fa-IR" sz="2000" b="0"/>
            </a:p>
          </p:txBody>
        </p:sp>
      </p:grpSp>
      <p:pic>
        <p:nvPicPr>
          <p:cNvPr id="28692" name="Picture 20" descr="PE0154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400" y="4787900"/>
            <a:ext cx="687388" cy="1017588"/>
          </a:xfrm>
          <a:prstGeom prst="rect">
            <a:avLst/>
          </a:prstGeom>
          <a:noFill/>
          <a:extLst>
            <a:ext uri="{909E8E84-426E-40DD-AFC4-6F175D3DCCD1}">
              <a14:hiddenFill xmlns:a14="http://schemas.microsoft.com/office/drawing/2010/main">
                <a:solidFill>
                  <a:srgbClr val="FFFFFF"/>
                </a:solidFill>
              </a14:hiddenFill>
            </a:ext>
          </a:extLst>
        </p:spPr>
      </p:pic>
      <p:pic>
        <p:nvPicPr>
          <p:cNvPr id="28693" name="Picture 21" descr="PE0187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634288" y="2668588"/>
            <a:ext cx="1109662" cy="828675"/>
          </a:xfrm>
          <a:prstGeom prst="rect">
            <a:avLst/>
          </a:prstGeom>
          <a:noFill/>
          <a:extLst>
            <a:ext uri="{909E8E84-426E-40DD-AFC4-6F175D3DCCD1}">
              <a14:hiddenFill xmlns:a14="http://schemas.microsoft.com/office/drawing/2010/main">
                <a:solidFill>
                  <a:srgbClr val="FFFFFF"/>
                </a:solidFill>
              </a14:hiddenFill>
            </a:ext>
          </a:extLst>
        </p:spPr>
      </p:pic>
      <p:pic>
        <p:nvPicPr>
          <p:cNvPr id="28694" name="Picture 22" descr="PE0182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813" y="4938713"/>
            <a:ext cx="895350" cy="1014412"/>
          </a:xfrm>
          <a:prstGeom prst="rect">
            <a:avLst/>
          </a:prstGeom>
          <a:noFill/>
          <a:extLst>
            <a:ext uri="{909E8E84-426E-40DD-AFC4-6F175D3DCCD1}">
              <a14:hiddenFill xmlns:a14="http://schemas.microsoft.com/office/drawing/2010/main">
                <a:solidFill>
                  <a:srgbClr val="FFFFFF"/>
                </a:solidFill>
              </a14:hiddenFill>
            </a:ext>
          </a:extLst>
        </p:spPr>
      </p:pic>
      <p:pic>
        <p:nvPicPr>
          <p:cNvPr id="28695" name="Picture 23" descr="tn0056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425" y="2667000"/>
            <a:ext cx="1138238" cy="866775"/>
          </a:xfrm>
          <a:prstGeom prst="rect">
            <a:avLst/>
          </a:prstGeom>
          <a:noFill/>
          <a:extLst>
            <a:ext uri="{909E8E84-426E-40DD-AFC4-6F175D3DCCD1}">
              <a14:hiddenFill xmlns:a14="http://schemas.microsoft.com/office/drawing/2010/main">
                <a:solidFill>
                  <a:srgbClr val="FFFFFF"/>
                </a:solidFill>
              </a14:hiddenFill>
            </a:ext>
          </a:extLst>
        </p:spPr>
      </p:pic>
      <p:pic>
        <p:nvPicPr>
          <p:cNvPr id="28696" name="Picture 24" descr="bd04918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014413"/>
            <a:ext cx="942975" cy="930275"/>
          </a:xfrm>
          <a:prstGeom prst="rect">
            <a:avLst/>
          </a:prstGeom>
          <a:noFill/>
          <a:extLst>
            <a:ext uri="{909E8E84-426E-40DD-AFC4-6F175D3DCCD1}">
              <a14:hiddenFill xmlns:a14="http://schemas.microsoft.com/office/drawing/2010/main">
                <a:solidFill>
                  <a:srgbClr val="FFFFFF"/>
                </a:solidFill>
              </a14:hiddenFill>
            </a:ext>
          </a:extLst>
        </p:spPr>
      </p:pic>
      <p:pic>
        <p:nvPicPr>
          <p:cNvPr id="28697" name="Picture 25" descr="PE0185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0063" y="5756275"/>
            <a:ext cx="1020762" cy="915988"/>
          </a:xfrm>
          <a:prstGeom prst="rect">
            <a:avLst/>
          </a:prstGeom>
          <a:noFill/>
          <a:extLst>
            <a:ext uri="{909E8E84-426E-40DD-AFC4-6F175D3DCCD1}">
              <a14:hiddenFill xmlns:a14="http://schemas.microsoft.com/office/drawing/2010/main">
                <a:solidFill>
                  <a:srgbClr val="FFFFFF"/>
                </a:solidFill>
              </a14:hiddenFill>
            </a:ext>
          </a:extLst>
        </p:spPr>
      </p:pic>
      <p:pic>
        <p:nvPicPr>
          <p:cNvPr id="28698" name="Picture 26" descr="PE02707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6150" y="582613"/>
            <a:ext cx="882650" cy="1093787"/>
          </a:xfrm>
          <a:prstGeom prst="rect">
            <a:avLst/>
          </a:prstGeom>
          <a:noFill/>
          <a:extLst>
            <a:ext uri="{909E8E84-426E-40DD-AFC4-6F175D3DCCD1}">
              <a14:hiddenFill xmlns:a14="http://schemas.microsoft.com/office/drawing/2010/main">
                <a:solidFill>
                  <a:srgbClr val="FFFFFF"/>
                </a:solidFill>
              </a14:hiddenFill>
            </a:ext>
          </a:extLst>
        </p:spPr>
      </p:pic>
      <p:grpSp>
        <p:nvGrpSpPr>
          <p:cNvPr id="28962" name="Group 290"/>
          <p:cNvGrpSpPr>
            <a:grpSpLocks/>
          </p:cNvGrpSpPr>
          <p:nvPr/>
        </p:nvGrpSpPr>
        <p:grpSpPr bwMode="auto">
          <a:xfrm>
            <a:off x="7296150" y="1776413"/>
            <a:ext cx="1060450" cy="350837"/>
            <a:chOff x="4596" y="1119"/>
            <a:chExt cx="668" cy="221"/>
          </a:xfrm>
        </p:grpSpPr>
        <p:sp>
          <p:nvSpPr>
            <p:cNvPr id="28835" name="Freeform 163"/>
            <p:cNvSpPr>
              <a:spLocks/>
            </p:cNvSpPr>
            <p:nvPr/>
          </p:nvSpPr>
          <p:spPr bwMode="auto">
            <a:xfrm>
              <a:off x="5049" y="1149"/>
              <a:ext cx="158" cy="139"/>
            </a:xfrm>
            <a:custGeom>
              <a:avLst/>
              <a:gdLst>
                <a:gd name="T0" fmla="*/ 6 w 316"/>
                <a:gd name="T1" fmla="*/ 78 h 277"/>
                <a:gd name="T2" fmla="*/ 0 w 316"/>
                <a:gd name="T3" fmla="*/ 95 h 277"/>
                <a:gd name="T4" fmla="*/ 8 w 316"/>
                <a:gd name="T5" fmla="*/ 116 h 277"/>
                <a:gd name="T6" fmla="*/ 21 w 316"/>
                <a:gd name="T7" fmla="*/ 146 h 277"/>
                <a:gd name="T8" fmla="*/ 42 w 316"/>
                <a:gd name="T9" fmla="*/ 173 h 277"/>
                <a:gd name="T10" fmla="*/ 69 w 316"/>
                <a:gd name="T11" fmla="*/ 196 h 277"/>
                <a:gd name="T12" fmla="*/ 74 w 316"/>
                <a:gd name="T13" fmla="*/ 226 h 277"/>
                <a:gd name="T14" fmla="*/ 78 w 316"/>
                <a:gd name="T15" fmla="*/ 257 h 277"/>
                <a:gd name="T16" fmla="*/ 110 w 316"/>
                <a:gd name="T17" fmla="*/ 262 h 277"/>
                <a:gd name="T18" fmla="*/ 192 w 316"/>
                <a:gd name="T19" fmla="*/ 277 h 277"/>
                <a:gd name="T20" fmla="*/ 276 w 316"/>
                <a:gd name="T21" fmla="*/ 262 h 277"/>
                <a:gd name="T22" fmla="*/ 316 w 316"/>
                <a:gd name="T23" fmla="*/ 230 h 277"/>
                <a:gd name="T24" fmla="*/ 300 w 316"/>
                <a:gd name="T25" fmla="*/ 196 h 277"/>
                <a:gd name="T26" fmla="*/ 276 w 316"/>
                <a:gd name="T27" fmla="*/ 160 h 277"/>
                <a:gd name="T28" fmla="*/ 272 w 316"/>
                <a:gd name="T29" fmla="*/ 146 h 277"/>
                <a:gd name="T30" fmla="*/ 285 w 316"/>
                <a:gd name="T31" fmla="*/ 108 h 277"/>
                <a:gd name="T32" fmla="*/ 299 w 316"/>
                <a:gd name="T33" fmla="*/ 66 h 277"/>
                <a:gd name="T34" fmla="*/ 299 w 316"/>
                <a:gd name="T35" fmla="*/ 26 h 277"/>
                <a:gd name="T36" fmla="*/ 278 w 316"/>
                <a:gd name="T37" fmla="*/ 0 h 277"/>
                <a:gd name="T38" fmla="*/ 257 w 316"/>
                <a:gd name="T39" fmla="*/ 26 h 277"/>
                <a:gd name="T40" fmla="*/ 228 w 316"/>
                <a:gd name="T41" fmla="*/ 61 h 277"/>
                <a:gd name="T42" fmla="*/ 205 w 316"/>
                <a:gd name="T43" fmla="*/ 82 h 277"/>
                <a:gd name="T44" fmla="*/ 196 w 316"/>
                <a:gd name="T45" fmla="*/ 91 h 277"/>
                <a:gd name="T46" fmla="*/ 171 w 316"/>
                <a:gd name="T47" fmla="*/ 101 h 277"/>
                <a:gd name="T48" fmla="*/ 139 w 316"/>
                <a:gd name="T49" fmla="*/ 102 h 277"/>
                <a:gd name="T50" fmla="*/ 118 w 316"/>
                <a:gd name="T51" fmla="*/ 102 h 277"/>
                <a:gd name="T52" fmla="*/ 97 w 316"/>
                <a:gd name="T53" fmla="*/ 97 h 277"/>
                <a:gd name="T54" fmla="*/ 74 w 316"/>
                <a:gd name="T55" fmla="*/ 85 h 277"/>
                <a:gd name="T56" fmla="*/ 51 w 316"/>
                <a:gd name="T57" fmla="*/ 72 h 277"/>
                <a:gd name="T58" fmla="*/ 29 w 316"/>
                <a:gd name="T59" fmla="*/ 68 h 277"/>
                <a:gd name="T60" fmla="*/ 10 w 316"/>
                <a:gd name="T61" fmla="*/ 70 h 277"/>
                <a:gd name="T62" fmla="*/ 6 w 316"/>
                <a:gd name="T63" fmla="*/ 78 h 277"/>
                <a:gd name="T64" fmla="*/ 6 w 316"/>
                <a:gd name="T65" fmla="*/ 7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6" h="277">
                  <a:moveTo>
                    <a:pt x="6" y="78"/>
                  </a:moveTo>
                  <a:lnTo>
                    <a:pt x="0" y="95"/>
                  </a:lnTo>
                  <a:lnTo>
                    <a:pt x="8" y="116"/>
                  </a:lnTo>
                  <a:lnTo>
                    <a:pt x="21" y="146"/>
                  </a:lnTo>
                  <a:lnTo>
                    <a:pt x="42" y="173"/>
                  </a:lnTo>
                  <a:lnTo>
                    <a:pt x="69" y="196"/>
                  </a:lnTo>
                  <a:lnTo>
                    <a:pt x="74" y="226"/>
                  </a:lnTo>
                  <a:lnTo>
                    <a:pt x="78" y="257"/>
                  </a:lnTo>
                  <a:lnTo>
                    <a:pt x="110" y="262"/>
                  </a:lnTo>
                  <a:lnTo>
                    <a:pt x="192" y="277"/>
                  </a:lnTo>
                  <a:lnTo>
                    <a:pt x="276" y="262"/>
                  </a:lnTo>
                  <a:lnTo>
                    <a:pt x="316" y="230"/>
                  </a:lnTo>
                  <a:lnTo>
                    <a:pt x="300" y="196"/>
                  </a:lnTo>
                  <a:lnTo>
                    <a:pt x="276" y="160"/>
                  </a:lnTo>
                  <a:lnTo>
                    <a:pt x="272" y="146"/>
                  </a:lnTo>
                  <a:lnTo>
                    <a:pt x="285" y="108"/>
                  </a:lnTo>
                  <a:lnTo>
                    <a:pt x="299" y="66"/>
                  </a:lnTo>
                  <a:lnTo>
                    <a:pt x="299" y="26"/>
                  </a:lnTo>
                  <a:lnTo>
                    <a:pt x="278" y="0"/>
                  </a:lnTo>
                  <a:lnTo>
                    <a:pt x="257" y="26"/>
                  </a:lnTo>
                  <a:lnTo>
                    <a:pt x="228" y="61"/>
                  </a:lnTo>
                  <a:lnTo>
                    <a:pt x="205" y="82"/>
                  </a:lnTo>
                  <a:lnTo>
                    <a:pt x="196" y="91"/>
                  </a:lnTo>
                  <a:lnTo>
                    <a:pt x="171" y="101"/>
                  </a:lnTo>
                  <a:lnTo>
                    <a:pt x="139" y="102"/>
                  </a:lnTo>
                  <a:lnTo>
                    <a:pt x="118" y="102"/>
                  </a:lnTo>
                  <a:lnTo>
                    <a:pt x="97" y="97"/>
                  </a:lnTo>
                  <a:lnTo>
                    <a:pt x="74" y="85"/>
                  </a:lnTo>
                  <a:lnTo>
                    <a:pt x="51" y="72"/>
                  </a:lnTo>
                  <a:lnTo>
                    <a:pt x="29" y="68"/>
                  </a:lnTo>
                  <a:lnTo>
                    <a:pt x="10" y="70"/>
                  </a:lnTo>
                  <a:lnTo>
                    <a:pt x="6" y="78"/>
                  </a:lnTo>
                  <a:lnTo>
                    <a:pt x="6" y="7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36" name="Freeform 164"/>
            <p:cNvSpPr>
              <a:spLocks/>
            </p:cNvSpPr>
            <p:nvPr/>
          </p:nvSpPr>
          <p:spPr bwMode="auto">
            <a:xfrm>
              <a:off x="5086" y="1261"/>
              <a:ext cx="134" cy="72"/>
            </a:xfrm>
            <a:custGeom>
              <a:avLst/>
              <a:gdLst>
                <a:gd name="T0" fmla="*/ 6 w 268"/>
                <a:gd name="T1" fmla="*/ 33 h 145"/>
                <a:gd name="T2" fmla="*/ 4 w 268"/>
                <a:gd name="T3" fmla="*/ 67 h 145"/>
                <a:gd name="T4" fmla="*/ 0 w 268"/>
                <a:gd name="T5" fmla="*/ 114 h 145"/>
                <a:gd name="T6" fmla="*/ 78 w 268"/>
                <a:gd name="T7" fmla="*/ 145 h 145"/>
                <a:gd name="T8" fmla="*/ 175 w 268"/>
                <a:gd name="T9" fmla="*/ 145 h 145"/>
                <a:gd name="T10" fmla="*/ 238 w 268"/>
                <a:gd name="T11" fmla="*/ 132 h 145"/>
                <a:gd name="T12" fmla="*/ 268 w 268"/>
                <a:gd name="T13" fmla="*/ 105 h 145"/>
                <a:gd name="T14" fmla="*/ 255 w 268"/>
                <a:gd name="T15" fmla="*/ 27 h 145"/>
                <a:gd name="T16" fmla="*/ 242 w 268"/>
                <a:gd name="T17" fmla="*/ 0 h 145"/>
                <a:gd name="T18" fmla="*/ 154 w 268"/>
                <a:gd name="T19" fmla="*/ 55 h 145"/>
                <a:gd name="T20" fmla="*/ 48 w 268"/>
                <a:gd name="T21" fmla="*/ 36 h 145"/>
                <a:gd name="T22" fmla="*/ 6 w 268"/>
                <a:gd name="T23" fmla="*/ 33 h 145"/>
                <a:gd name="T24" fmla="*/ 6 w 268"/>
                <a:gd name="T25"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145">
                  <a:moveTo>
                    <a:pt x="6" y="33"/>
                  </a:moveTo>
                  <a:lnTo>
                    <a:pt x="4" y="67"/>
                  </a:lnTo>
                  <a:lnTo>
                    <a:pt x="0" y="114"/>
                  </a:lnTo>
                  <a:lnTo>
                    <a:pt x="78" y="145"/>
                  </a:lnTo>
                  <a:lnTo>
                    <a:pt x="175" y="145"/>
                  </a:lnTo>
                  <a:lnTo>
                    <a:pt x="238" y="132"/>
                  </a:lnTo>
                  <a:lnTo>
                    <a:pt x="268" y="105"/>
                  </a:lnTo>
                  <a:lnTo>
                    <a:pt x="255" y="27"/>
                  </a:lnTo>
                  <a:lnTo>
                    <a:pt x="242" y="0"/>
                  </a:lnTo>
                  <a:lnTo>
                    <a:pt x="154" y="55"/>
                  </a:lnTo>
                  <a:lnTo>
                    <a:pt x="48" y="36"/>
                  </a:lnTo>
                  <a:lnTo>
                    <a:pt x="6" y="33"/>
                  </a:lnTo>
                  <a:lnTo>
                    <a:pt x="6" y="33"/>
                  </a:lnTo>
                  <a:close/>
                </a:path>
              </a:pathLst>
            </a:custGeom>
            <a:solidFill>
              <a:srgbClr val="E5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37" name="Freeform 165"/>
            <p:cNvSpPr>
              <a:spLocks/>
            </p:cNvSpPr>
            <p:nvPr/>
          </p:nvSpPr>
          <p:spPr bwMode="auto">
            <a:xfrm>
              <a:off x="4878" y="1162"/>
              <a:ext cx="133" cy="133"/>
            </a:xfrm>
            <a:custGeom>
              <a:avLst/>
              <a:gdLst>
                <a:gd name="T0" fmla="*/ 86 w 266"/>
                <a:gd name="T1" fmla="*/ 55 h 266"/>
                <a:gd name="T2" fmla="*/ 72 w 266"/>
                <a:gd name="T3" fmla="*/ 57 h 266"/>
                <a:gd name="T4" fmla="*/ 51 w 266"/>
                <a:gd name="T5" fmla="*/ 55 h 266"/>
                <a:gd name="T6" fmla="*/ 38 w 266"/>
                <a:gd name="T7" fmla="*/ 68 h 266"/>
                <a:gd name="T8" fmla="*/ 13 w 266"/>
                <a:gd name="T9" fmla="*/ 117 h 266"/>
                <a:gd name="T10" fmla="*/ 0 w 266"/>
                <a:gd name="T11" fmla="*/ 173 h 266"/>
                <a:gd name="T12" fmla="*/ 34 w 266"/>
                <a:gd name="T13" fmla="*/ 203 h 266"/>
                <a:gd name="T14" fmla="*/ 146 w 266"/>
                <a:gd name="T15" fmla="*/ 239 h 266"/>
                <a:gd name="T16" fmla="*/ 224 w 266"/>
                <a:gd name="T17" fmla="*/ 266 h 266"/>
                <a:gd name="T18" fmla="*/ 224 w 266"/>
                <a:gd name="T19" fmla="*/ 252 h 266"/>
                <a:gd name="T20" fmla="*/ 222 w 266"/>
                <a:gd name="T21" fmla="*/ 211 h 266"/>
                <a:gd name="T22" fmla="*/ 219 w 266"/>
                <a:gd name="T23" fmla="*/ 173 h 266"/>
                <a:gd name="T24" fmla="*/ 241 w 266"/>
                <a:gd name="T25" fmla="*/ 133 h 266"/>
                <a:gd name="T26" fmla="*/ 264 w 266"/>
                <a:gd name="T27" fmla="*/ 87 h 266"/>
                <a:gd name="T28" fmla="*/ 266 w 266"/>
                <a:gd name="T29" fmla="*/ 57 h 266"/>
                <a:gd name="T30" fmla="*/ 247 w 266"/>
                <a:gd name="T31" fmla="*/ 19 h 266"/>
                <a:gd name="T32" fmla="*/ 226 w 266"/>
                <a:gd name="T33" fmla="*/ 0 h 266"/>
                <a:gd name="T34" fmla="*/ 211 w 266"/>
                <a:gd name="T35" fmla="*/ 11 h 266"/>
                <a:gd name="T36" fmla="*/ 192 w 266"/>
                <a:gd name="T37" fmla="*/ 24 h 266"/>
                <a:gd name="T38" fmla="*/ 165 w 266"/>
                <a:gd name="T39" fmla="*/ 39 h 266"/>
                <a:gd name="T40" fmla="*/ 148 w 266"/>
                <a:gd name="T41" fmla="*/ 51 h 266"/>
                <a:gd name="T42" fmla="*/ 127 w 266"/>
                <a:gd name="T43" fmla="*/ 51 h 266"/>
                <a:gd name="T44" fmla="*/ 86 w 266"/>
                <a:gd name="T45" fmla="*/ 55 h 266"/>
                <a:gd name="T46" fmla="*/ 86 w 266"/>
                <a:gd name="T47" fmla="*/ 5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266">
                  <a:moveTo>
                    <a:pt x="86" y="55"/>
                  </a:moveTo>
                  <a:lnTo>
                    <a:pt x="72" y="57"/>
                  </a:lnTo>
                  <a:lnTo>
                    <a:pt x="51" y="55"/>
                  </a:lnTo>
                  <a:lnTo>
                    <a:pt x="38" y="68"/>
                  </a:lnTo>
                  <a:lnTo>
                    <a:pt x="13" y="117"/>
                  </a:lnTo>
                  <a:lnTo>
                    <a:pt x="0" y="173"/>
                  </a:lnTo>
                  <a:lnTo>
                    <a:pt x="34" y="203"/>
                  </a:lnTo>
                  <a:lnTo>
                    <a:pt x="146" y="239"/>
                  </a:lnTo>
                  <a:lnTo>
                    <a:pt x="224" y="266"/>
                  </a:lnTo>
                  <a:lnTo>
                    <a:pt x="224" y="252"/>
                  </a:lnTo>
                  <a:lnTo>
                    <a:pt x="222" y="211"/>
                  </a:lnTo>
                  <a:lnTo>
                    <a:pt x="219" y="173"/>
                  </a:lnTo>
                  <a:lnTo>
                    <a:pt x="241" y="133"/>
                  </a:lnTo>
                  <a:lnTo>
                    <a:pt x="264" y="87"/>
                  </a:lnTo>
                  <a:lnTo>
                    <a:pt x="266" y="57"/>
                  </a:lnTo>
                  <a:lnTo>
                    <a:pt x="247" y="19"/>
                  </a:lnTo>
                  <a:lnTo>
                    <a:pt x="226" y="0"/>
                  </a:lnTo>
                  <a:lnTo>
                    <a:pt x="211" y="11"/>
                  </a:lnTo>
                  <a:lnTo>
                    <a:pt x="192" y="24"/>
                  </a:lnTo>
                  <a:lnTo>
                    <a:pt x="165" y="39"/>
                  </a:lnTo>
                  <a:lnTo>
                    <a:pt x="148" y="51"/>
                  </a:lnTo>
                  <a:lnTo>
                    <a:pt x="127" y="51"/>
                  </a:lnTo>
                  <a:lnTo>
                    <a:pt x="86" y="55"/>
                  </a:lnTo>
                  <a:lnTo>
                    <a:pt x="86" y="55"/>
                  </a:lnTo>
                  <a:close/>
                </a:path>
              </a:pathLst>
            </a:custGeom>
            <a:solidFill>
              <a:srgbClr val="E5CB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38" name="Freeform 166"/>
            <p:cNvSpPr>
              <a:spLocks/>
            </p:cNvSpPr>
            <p:nvPr/>
          </p:nvSpPr>
          <p:spPr bwMode="auto">
            <a:xfrm>
              <a:off x="4855" y="1257"/>
              <a:ext cx="132" cy="67"/>
            </a:xfrm>
            <a:custGeom>
              <a:avLst/>
              <a:gdLst>
                <a:gd name="T0" fmla="*/ 44 w 265"/>
                <a:gd name="T1" fmla="*/ 0 h 135"/>
                <a:gd name="T2" fmla="*/ 0 w 265"/>
                <a:gd name="T3" fmla="*/ 99 h 135"/>
                <a:gd name="T4" fmla="*/ 4 w 265"/>
                <a:gd name="T5" fmla="*/ 121 h 135"/>
                <a:gd name="T6" fmla="*/ 92 w 265"/>
                <a:gd name="T7" fmla="*/ 135 h 135"/>
                <a:gd name="T8" fmla="*/ 219 w 265"/>
                <a:gd name="T9" fmla="*/ 131 h 135"/>
                <a:gd name="T10" fmla="*/ 265 w 265"/>
                <a:gd name="T11" fmla="*/ 123 h 135"/>
                <a:gd name="T12" fmla="*/ 261 w 265"/>
                <a:gd name="T13" fmla="*/ 78 h 135"/>
                <a:gd name="T14" fmla="*/ 141 w 265"/>
                <a:gd name="T15" fmla="*/ 21 h 135"/>
                <a:gd name="T16" fmla="*/ 44 w 265"/>
                <a:gd name="T17" fmla="*/ 0 h 135"/>
                <a:gd name="T18" fmla="*/ 44 w 265"/>
                <a:gd name="T1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35">
                  <a:moveTo>
                    <a:pt x="44" y="0"/>
                  </a:moveTo>
                  <a:lnTo>
                    <a:pt x="0" y="99"/>
                  </a:lnTo>
                  <a:lnTo>
                    <a:pt x="4" y="121"/>
                  </a:lnTo>
                  <a:lnTo>
                    <a:pt x="92" y="135"/>
                  </a:lnTo>
                  <a:lnTo>
                    <a:pt x="219" y="131"/>
                  </a:lnTo>
                  <a:lnTo>
                    <a:pt x="265" y="123"/>
                  </a:lnTo>
                  <a:lnTo>
                    <a:pt x="261" y="78"/>
                  </a:lnTo>
                  <a:lnTo>
                    <a:pt x="141" y="21"/>
                  </a:lnTo>
                  <a:lnTo>
                    <a:pt x="44" y="0"/>
                  </a:lnTo>
                  <a:lnTo>
                    <a:pt x="44" y="0"/>
                  </a:lnTo>
                  <a:close/>
                </a:path>
              </a:pathLst>
            </a:custGeom>
            <a:solidFill>
              <a:srgbClr val="A57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39" name="Freeform 167"/>
            <p:cNvSpPr>
              <a:spLocks/>
            </p:cNvSpPr>
            <p:nvPr/>
          </p:nvSpPr>
          <p:spPr bwMode="auto">
            <a:xfrm>
              <a:off x="4771" y="1245"/>
              <a:ext cx="110" cy="68"/>
            </a:xfrm>
            <a:custGeom>
              <a:avLst/>
              <a:gdLst>
                <a:gd name="T0" fmla="*/ 8 w 221"/>
                <a:gd name="T1" fmla="*/ 15 h 135"/>
                <a:gd name="T2" fmla="*/ 6 w 221"/>
                <a:gd name="T3" fmla="*/ 49 h 135"/>
                <a:gd name="T4" fmla="*/ 4 w 221"/>
                <a:gd name="T5" fmla="*/ 74 h 135"/>
                <a:gd name="T6" fmla="*/ 0 w 221"/>
                <a:gd name="T7" fmla="*/ 106 h 135"/>
                <a:gd name="T8" fmla="*/ 15 w 221"/>
                <a:gd name="T9" fmla="*/ 123 h 135"/>
                <a:gd name="T10" fmla="*/ 107 w 221"/>
                <a:gd name="T11" fmla="*/ 135 h 135"/>
                <a:gd name="T12" fmla="*/ 160 w 221"/>
                <a:gd name="T13" fmla="*/ 131 h 135"/>
                <a:gd name="T14" fmla="*/ 200 w 221"/>
                <a:gd name="T15" fmla="*/ 74 h 135"/>
                <a:gd name="T16" fmla="*/ 221 w 221"/>
                <a:gd name="T17" fmla="*/ 13 h 135"/>
                <a:gd name="T18" fmla="*/ 211 w 221"/>
                <a:gd name="T19" fmla="*/ 0 h 135"/>
                <a:gd name="T20" fmla="*/ 181 w 221"/>
                <a:gd name="T21" fmla="*/ 30 h 135"/>
                <a:gd name="T22" fmla="*/ 112 w 221"/>
                <a:gd name="T23" fmla="*/ 49 h 135"/>
                <a:gd name="T24" fmla="*/ 48 w 221"/>
                <a:gd name="T25" fmla="*/ 40 h 135"/>
                <a:gd name="T26" fmla="*/ 8 w 221"/>
                <a:gd name="T27" fmla="*/ 15 h 135"/>
                <a:gd name="T28" fmla="*/ 8 w 221"/>
                <a:gd name="T29"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135">
                  <a:moveTo>
                    <a:pt x="8" y="15"/>
                  </a:moveTo>
                  <a:lnTo>
                    <a:pt x="6" y="49"/>
                  </a:lnTo>
                  <a:lnTo>
                    <a:pt x="4" y="74"/>
                  </a:lnTo>
                  <a:lnTo>
                    <a:pt x="0" y="106"/>
                  </a:lnTo>
                  <a:lnTo>
                    <a:pt x="15" y="123"/>
                  </a:lnTo>
                  <a:lnTo>
                    <a:pt x="107" y="135"/>
                  </a:lnTo>
                  <a:lnTo>
                    <a:pt x="160" y="131"/>
                  </a:lnTo>
                  <a:lnTo>
                    <a:pt x="200" y="74"/>
                  </a:lnTo>
                  <a:lnTo>
                    <a:pt x="221" y="13"/>
                  </a:lnTo>
                  <a:lnTo>
                    <a:pt x="211" y="0"/>
                  </a:lnTo>
                  <a:lnTo>
                    <a:pt x="181" y="30"/>
                  </a:lnTo>
                  <a:lnTo>
                    <a:pt x="112" y="49"/>
                  </a:lnTo>
                  <a:lnTo>
                    <a:pt x="48" y="40"/>
                  </a:lnTo>
                  <a:lnTo>
                    <a:pt x="8" y="15"/>
                  </a:lnTo>
                  <a:lnTo>
                    <a:pt x="8" y="15"/>
                  </a:lnTo>
                  <a:close/>
                </a:path>
              </a:pathLst>
            </a:custGeom>
            <a:solidFill>
              <a:srgbClr val="3F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40" name="Freeform 168"/>
            <p:cNvSpPr>
              <a:spLocks/>
            </p:cNvSpPr>
            <p:nvPr/>
          </p:nvSpPr>
          <p:spPr bwMode="auto">
            <a:xfrm>
              <a:off x="4743" y="1134"/>
              <a:ext cx="144" cy="135"/>
            </a:xfrm>
            <a:custGeom>
              <a:avLst/>
              <a:gdLst>
                <a:gd name="T0" fmla="*/ 0 w 287"/>
                <a:gd name="T1" fmla="*/ 78 h 270"/>
                <a:gd name="T2" fmla="*/ 6 w 287"/>
                <a:gd name="T3" fmla="*/ 111 h 270"/>
                <a:gd name="T4" fmla="*/ 11 w 287"/>
                <a:gd name="T5" fmla="*/ 128 h 270"/>
                <a:gd name="T6" fmla="*/ 19 w 287"/>
                <a:gd name="T7" fmla="*/ 141 h 270"/>
                <a:gd name="T8" fmla="*/ 29 w 287"/>
                <a:gd name="T9" fmla="*/ 156 h 270"/>
                <a:gd name="T10" fmla="*/ 40 w 287"/>
                <a:gd name="T11" fmla="*/ 170 h 270"/>
                <a:gd name="T12" fmla="*/ 55 w 287"/>
                <a:gd name="T13" fmla="*/ 183 h 270"/>
                <a:gd name="T14" fmla="*/ 59 w 287"/>
                <a:gd name="T15" fmla="*/ 217 h 270"/>
                <a:gd name="T16" fmla="*/ 61 w 287"/>
                <a:gd name="T17" fmla="*/ 248 h 270"/>
                <a:gd name="T18" fmla="*/ 105 w 287"/>
                <a:gd name="T19" fmla="*/ 265 h 270"/>
                <a:gd name="T20" fmla="*/ 175 w 287"/>
                <a:gd name="T21" fmla="*/ 270 h 270"/>
                <a:gd name="T22" fmla="*/ 221 w 287"/>
                <a:gd name="T23" fmla="*/ 263 h 270"/>
                <a:gd name="T24" fmla="*/ 270 w 287"/>
                <a:gd name="T25" fmla="*/ 238 h 270"/>
                <a:gd name="T26" fmla="*/ 281 w 287"/>
                <a:gd name="T27" fmla="*/ 211 h 270"/>
                <a:gd name="T28" fmla="*/ 272 w 287"/>
                <a:gd name="T29" fmla="*/ 185 h 270"/>
                <a:gd name="T30" fmla="*/ 259 w 287"/>
                <a:gd name="T31" fmla="*/ 162 h 270"/>
                <a:gd name="T32" fmla="*/ 247 w 287"/>
                <a:gd name="T33" fmla="*/ 143 h 270"/>
                <a:gd name="T34" fmla="*/ 257 w 287"/>
                <a:gd name="T35" fmla="*/ 118 h 270"/>
                <a:gd name="T36" fmla="*/ 274 w 287"/>
                <a:gd name="T37" fmla="*/ 94 h 270"/>
                <a:gd name="T38" fmla="*/ 283 w 287"/>
                <a:gd name="T39" fmla="*/ 69 h 270"/>
                <a:gd name="T40" fmla="*/ 287 w 287"/>
                <a:gd name="T41" fmla="*/ 46 h 270"/>
                <a:gd name="T42" fmla="*/ 283 w 287"/>
                <a:gd name="T43" fmla="*/ 21 h 270"/>
                <a:gd name="T44" fmla="*/ 276 w 287"/>
                <a:gd name="T45" fmla="*/ 8 h 270"/>
                <a:gd name="T46" fmla="*/ 260 w 287"/>
                <a:gd name="T47" fmla="*/ 0 h 270"/>
                <a:gd name="T48" fmla="*/ 253 w 287"/>
                <a:gd name="T49" fmla="*/ 8 h 270"/>
                <a:gd name="T50" fmla="*/ 243 w 287"/>
                <a:gd name="T51" fmla="*/ 25 h 270"/>
                <a:gd name="T52" fmla="*/ 226 w 287"/>
                <a:gd name="T53" fmla="*/ 44 h 270"/>
                <a:gd name="T54" fmla="*/ 203 w 287"/>
                <a:gd name="T55" fmla="*/ 65 h 270"/>
                <a:gd name="T56" fmla="*/ 188 w 287"/>
                <a:gd name="T57" fmla="*/ 73 h 270"/>
                <a:gd name="T58" fmla="*/ 169 w 287"/>
                <a:gd name="T59" fmla="*/ 78 h 270"/>
                <a:gd name="T60" fmla="*/ 124 w 287"/>
                <a:gd name="T61" fmla="*/ 97 h 270"/>
                <a:gd name="T62" fmla="*/ 112 w 287"/>
                <a:gd name="T63" fmla="*/ 94 h 270"/>
                <a:gd name="T64" fmla="*/ 87 w 287"/>
                <a:gd name="T65" fmla="*/ 82 h 270"/>
                <a:gd name="T66" fmla="*/ 67 w 287"/>
                <a:gd name="T67" fmla="*/ 71 h 270"/>
                <a:gd name="T68" fmla="*/ 46 w 287"/>
                <a:gd name="T69" fmla="*/ 56 h 270"/>
                <a:gd name="T70" fmla="*/ 32 w 287"/>
                <a:gd name="T71" fmla="*/ 46 h 270"/>
                <a:gd name="T72" fmla="*/ 0 w 287"/>
                <a:gd name="T73" fmla="*/ 78 h 270"/>
                <a:gd name="T74" fmla="*/ 0 w 287"/>
                <a:gd name="T75" fmla="*/ 7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270">
                  <a:moveTo>
                    <a:pt x="0" y="78"/>
                  </a:moveTo>
                  <a:lnTo>
                    <a:pt x="6" y="111"/>
                  </a:lnTo>
                  <a:lnTo>
                    <a:pt x="11" y="128"/>
                  </a:lnTo>
                  <a:lnTo>
                    <a:pt x="19" y="141"/>
                  </a:lnTo>
                  <a:lnTo>
                    <a:pt x="29" y="156"/>
                  </a:lnTo>
                  <a:lnTo>
                    <a:pt x="40" y="170"/>
                  </a:lnTo>
                  <a:lnTo>
                    <a:pt x="55" y="183"/>
                  </a:lnTo>
                  <a:lnTo>
                    <a:pt x="59" y="217"/>
                  </a:lnTo>
                  <a:lnTo>
                    <a:pt x="61" y="248"/>
                  </a:lnTo>
                  <a:lnTo>
                    <a:pt x="105" y="265"/>
                  </a:lnTo>
                  <a:lnTo>
                    <a:pt x="175" y="270"/>
                  </a:lnTo>
                  <a:lnTo>
                    <a:pt x="221" y="263"/>
                  </a:lnTo>
                  <a:lnTo>
                    <a:pt x="270" y="238"/>
                  </a:lnTo>
                  <a:lnTo>
                    <a:pt x="281" y="211"/>
                  </a:lnTo>
                  <a:lnTo>
                    <a:pt x="272" y="185"/>
                  </a:lnTo>
                  <a:lnTo>
                    <a:pt x="259" y="162"/>
                  </a:lnTo>
                  <a:lnTo>
                    <a:pt x="247" y="143"/>
                  </a:lnTo>
                  <a:lnTo>
                    <a:pt x="257" y="118"/>
                  </a:lnTo>
                  <a:lnTo>
                    <a:pt x="274" y="94"/>
                  </a:lnTo>
                  <a:lnTo>
                    <a:pt x="283" y="69"/>
                  </a:lnTo>
                  <a:lnTo>
                    <a:pt x="287" y="46"/>
                  </a:lnTo>
                  <a:lnTo>
                    <a:pt x="283" y="21"/>
                  </a:lnTo>
                  <a:lnTo>
                    <a:pt x="276" y="8"/>
                  </a:lnTo>
                  <a:lnTo>
                    <a:pt x="260" y="0"/>
                  </a:lnTo>
                  <a:lnTo>
                    <a:pt x="253" y="8"/>
                  </a:lnTo>
                  <a:lnTo>
                    <a:pt x="243" y="25"/>
                  </a:lnTo>
                  <a:lnTo>
                    <a:pt x="226" y="44"/>
                  </a:lnTo>
                  <a:lnTo>
                    <a:pt x="203" y="65"/>
                  </a:lnTo>
                  <a:lnTo>
                    <a:pt x="188" y="73"/>
                  </a:lnTo>
                  <a:lnTo>
                    <a:pt x="169" y="78"/>
                  </a:lnTo>
                  <a:lnTo>
                    <a:pt x="124" y="97"/>
                  </a:lnTo>
                  <a:lnTo>
                    <a:pt x="112" y="94"/>
                  </a:lnTo>
                  <a:lnTo>
                    <a:pt x="87" y="82"/>
                  </a:lnTo>
                  <a:lnTo>
                    <a:pt x="67" y="71"/>
                  </a:lnTo>
                  <a:lnTo>
                    <a:pt x="46" y="56"/>
                  </a:lnTo>
                  <a:lnTo>
                    <a:pt x="32" y="46"/>
                  </a:lnTo>
                  <a:lnTo>
                    <a:pt x="0" y="78"/>
                  </a:lnTo>
                  <a:lnTo>
                    <a:pt x="0" y="78"/>
                  </a:lnTo>
                  <a:close/>
                </a:path>
              </a:pathLst>
            </a:custGeom>
            <a:solidFill>
              <a:srgbClr val="D3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41" name="Freeform 169"/>
            <p:cNvSpPr>
              <a:spLocks/>
            </p:cNvSpPr>
            <p:nvPr/>
          </p:nvSpPr>
          <p:spPr bwMode="auto">
            <a:xfrm>
              <a:off x="4640" y="1255"/>
              <a:ext cx="133" cy="62"/>
            </a:xfrm>
            <a:custGeom>
              <a:avLst/>
              <a:gdLst>
                <a:gd name="T0" fmla="*/ 4 w 266"/>
                <a:gd name="T1" fmla="*/ 47 h 123"/>
                <a:gd name="T2" fmla="*/ 2 w 266"/>
                <a:gd name="T3" fmla="*/ 66 h 123"/>
                <a:gd name="T4" fmla="*/ 0 w 266"/>
                <a:gd name="T5" fmla="*/ 78 h 123"/>
                <a:gd name="T6" fmla="*/ 0 w 266"/>
                <a:gd name="T7" fmla="*/ 91 h 123"/>
                <a:gd name="T8" fmla="*/ 7 w 266"/>
                <a:gd name="T9" fmla="*/ 110 h 123"/>
                <a:gd name="T10" fmla="*/ 87 w 266"/>
                <a:gd name="T11" fmla="*/ 123 h 123"/>
                <a:gd name="T12" fmla="*/ 163 w 266"/>
                <a:gd name="T13" fmla="*/ 122 h 123"/>
                <a:gd name="T14" fmla="*/ 220 w 266"/>
                <a:gd name="T15" fmla="*/ 118 h 123"/>
                <a:gd name="T16" fmla="*/ 245 w 266"/>
                <a:gd name="T17" fmla="*/ 116 h 123"/>
                <a:gd name="T18" fmla="*/ 260 w 266"/>
                <a:gd name="T19" fmla="*/ 110 h 123"/>
                <a:gd name="T20" fmla="*/ 266 w 266"/>
                <a:gd name="T21" fmla="*/ 93 h 123"/>
                <a:gd name="T22" fmla="*/ 266 w 266"/>
                <a:gd name="T23" fmla="*/ 68 h 123"/>
                <a:gd name="T24" fmla="*/ 264 w 266"/>
                <a:gd name="T25" fmla="*/ 53 h 123"/>
                <a:gd name="T26" fmla="*/ 256 w 266"/>
                <a:gd name="T27" fmla="*/ 28 h 123"/>
                <a:gd name="T28" fmla="*/ 249 w 266"/>
                <a:gd name="T29" fmla="*/ 0 h 123"/>
                <a:gd name="T30" fmla="*/ 232 w 266"/>
                <a:gd name="T31" fmla="*/ 23 h 123"/>
                <a:gd name="T32" fmla="*/ 194 w 266"/>
                <a:gd name="T33" fmla="*/ 59 h 123"/>
                <a:gd name="T34" fmla="*/ 129 w 266"/>
                <a:gd name="T35" fmla="*/ 70 h 123"/>
                <a:gd name="T36" fmla="*/ 70 w 266"/>
                <a:gd name="T37" fmla="*/ 72 h 123"/>
                <a:gd name="T38" fmla="*/ 28 w 266"/>
                <a:gd name="T39" fmla="*/ 63 h 123"/>
                <a:gd name="T40" fmla="*/ 4 w 266"/>
                <a:gd name="T41" fmla="*/ 47 h 123"/>
                <a:gd name="T42" fmla="*/ 4 w 266"/>
                <a:gd name="T43"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123">
                  <a:moveTo>
                    <a:pt x="4" y="47"/>
                  </a:moveTo>
                  <a:lnTo>
                    <a:pt x="2" y="66"/>
                  </a:lnTo>
                  <a:lnTo>
                    <a:pt x="0" y="78"/>
                  </a:lnTo>
                  <a:lnTo>
                    <a:pt x="0" y="91"/>
                  </a:lnTo>
                  <a:lnTo>
                    <a:pt x="7" y="110"/>
                  </a:lnTo>
                  <a:lnTo>
                    <a:pt x="87" y="123"/>
                  </a:lnTo>
                  <a:lnTo>
                    <a:pt x="163" y="122"/>
                  </a:lnTo>
                  <a:lnTo>
                    <a:pt x="220" y="118"/>
                  </a:lnTo>
                  <a:lnTo>
                    <a:pt x="245" y="116"/>
                  </a:lnTo>
                  <a:lnTo>
                    <a:pt x="260" y="110"/>
                  </a:lnTo>
                  <a:lnTo>
                    <a:pt x="266" y="93"/>
                  </a:lnTo>
                  <a:lnTo>
                    <a:pt x="266" y="68"/>
                  </a:lnTo>
                  <a:lnTo>
                    <a:pt x="264" y="53"/>
                  </a:lnTo>
                  <a:lnTo>
                    <a:pt x="256" y="28"/>
                  </a:lnTo>
                  <a:lnTo>
                    <a:pt x="249" y="0"/>
                  </a:lnTo>
                  <a:lnTo>
                    <a:pt x="232" y="23"/>
                  </a:lnTo>
                  <a:lnTo>
                    <a:pt x="194" y="59"/>
                  </a:lnTo>
                  <a:lnTo>
                    <a:pt x="129" y="70"/>
                  </a:lnTo>
                  <a:lnTo>
                    <a:pt x="70" y="72"/>
                  </a:lnTo>
                  <a:lnTo>
                    <a:pt x="28" y="63"/>
                  </a:lnTo>
                  <a:lnTo>
                    <a:pt x="4" y="47"/>
                  </a:lnTo>
                  <a:lnTo>
                    <a:pt x="4" y="47"/>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42" name="Freeform 170"/>
            <p:cNvSpPr>
              <a:spLocks/>
            </p:cNvSpPr>
            <p:nvPr/>
          </p:nvSpPr>
          <p:spPr bwMode="auto">
            <a:xfrm>
              <a:off x="4610" y="1159"/>
              <a:ext cx="156" cy="132"/>
            </a:xfrm>
            <a:custGeom>
              <a:avLst/>
              <a:gdLst>
                <a:gd name="T0" fmla="*/ 21 w 312"/>
                <a:gd name="T1" fmla="*/ 47 h 264"/>
                <a:gd name="T2" fmla="*/ 30 w 312"/>
                <a:gd name="T3" fmla="*/ 83 h 264"/>
                <a:gd name="T4" fmla="*/ 38 w 312"/>
                <a:gd name="T5" fmla="*/ 108 h 264"/>
                <a:gd name="T6" fmla="*/ 49 w 312"/>
                <a:gd name="T7" fmla="*/ 131 h 264"/>
                <a:gd name="T8" fmla="*/ 53 w 312"/>
                <a:gd name="T9" fmla="*/ 141 h 264"/>
                <a:gd name="T10" fmla="*/ 42 w 312"/>
                <a:gd name="T11" fmla="*/ 139 h 264"/>
                <a:gd name="T12" fmla="*/ 27 w 312"/>
                <a:gd name="T13" fmla="*/ 131 h 264"/>
                <a:gd name="T14" fmla="*/ 13 w 312"/>
                <a:gd name="T15" fmla="*/ 127 h 264"/>
                <a:gd name="T16" fmla="*/ 8 w 312"/>
                <a:gd name="T17" fmla="*/ 133 h 264"/>
                <a:gd name="T18" fmla="*/ 0 w 312"/>
                <a:gd name="T19" fmla="*/ 177 h 264"/>
                <a:gd name="T20" fmla="*/ 6 w 312"/>
                <a:gd name="T21" fmla="*/ 199 h 264"/>
                <a:gd name="T22" fmla="*/ 19 w 312"/>
                <a:gd name="T23" fmla="*/ 207 h 264"/>
                <a:gd name="T24" fmla="*/ 42 w 312"/>
                <a:gd name="T25" fmla="*/ 215 h 264"/>
                <a:gd name="T26" fmla="*/ 63 w 312"/>
                <a:gd name="T27" fmla="*/ 222 h 264"/>
                <a:gd name="T28" fmla="*/ 65 w 312"/>
                <a:gd name="T29" fmla="*/ 243 h 264"/>
                <a:gd name="T30" fmla="*/ 70 w 312"/>
                <a:gd name="T31" fmla="*/ 255 h 264"/>
                <a:gd name="T32" fmla="*/ 104 w 312"/>
                <a:gd name="T33" fmla="*/ 262 h 264"/>
                <a:gd name="T34" fmla="*/ 165 w 312"/>
                <a:gd name="T35" fmla="*/ 264 h 264"/>
                <a:gd name="T36" fmla="*/ 232 w 312"/>
                <a:gd name="T37" fmla="*/ 258 h 264"/>
                <a:gd name="T38" fmla="*/ 270 w 312"/>
                <a:gd name="T39" fmla="*/ 243 h 264"/>
                <a:gd name="T40" fmla="*/ 298 w 312"/>
                <a:gd name="T41" fmla="*/ 220 h 264"/>
                <a:gd name="T42" fmla="*/ 312 w 312"/>
                <a:gd name="T43" fmla="*/ 198 h 264"/>
                <a:gd name="T44" fmla="*/ 298 w 312"/>
                <a:gd name="T45" fmla="*/ 169 h 264"/>
                <a:gd name="T46" fmla="*/ 277 w 312"/>
                <a:gd name="T47" fmla="*/ 142 h 264"/>
                <a:gd name="T48" fmla="*/ 249 w 312"/>
                <a:gd name="T49" fmla="*/ 108 h 264"/>
                <a:gd name="T50" fmla="*/ 222 w 312"/>
                <a:gd name="T51" fmla="*/ 80 h 264"/>
                <a:gd name="T52" fmla="*/ 200 w 312"/>
                <a:gd name="T53" fmla="*/ 68 h 264"/>
                <a:gd name="T54" fmla="*/ 181 w 312"/>
                <a:gd name="T55" fmla="*/ 61 h 264"/>
                <a:gd name="T56" fmla="*/ 165 w 312"/>
                <a:gd name="T57" fmla="*/ 61 h 264"/>
                <a:gd name="T58" fmla="*/ 154 w 312"/>
                <a:gd name="T59" fmla="*/ 78 h 264"/>
                <a:gd name="T60" fmla="*/ 112 w 312"/>
                <a:gd name="T61" fmla="*/ 66 h 264"/>
                <a:gd name="T62" fmla="*/ 89 w 312"/>
                <a:gd name="T63" fmla="*/ 42 h 264"/>
                <a:gd name="T64" fmla="*/ 65 w 312"/>
                <a:gd name="T65" fmla="*/ 17 h 264"/>
                <a:gd name="T66" fmla="*/ 47 w 312"/>
                <a:gd name="T67" fmla="*/ 0 h 264"/>
                <a:gd name="T68" fmla="*/ 34 w 312"/>
                <a:gd name="T69" fmla="*/ 11 h 264"/>
                <a:gd name="T70" fmla="*/ 21 w 312"/>
                <a:gd name="T71" fmla="*/ 47 h 264"/>
                <a:gd name="T72" fmla="*/ 21 w 312"/>
                <a:gd name="T73" fmla="*/ 4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64">
                  <a:moveTo>
                    <a:pt x="21" y="47"/>
                  </a:moveTo>
                  <a:lnTo>
                    <a:pt x="30" y="83"/>
                  </a:lnTo>
                  <a:lnTo>
                    <a:pt x="38" y="108"/>
                  </a:lnTo>
                  <a:lnTo>
                    <a:pt x="49" y="131"/>
                  </a:lnTo>
                  <a:lnTo>
                    <a:pt x="53" y="141"/>
                  </a:lnTo>
                  <a:lnTo>
                    <a:pt x="42" y="139"/>
                  </a:lnTo>
                  <a:lnTo>
                    <a:pt x="27" y="131"/>
                  </a:lnTo>
                  <a:lnTo>
                    <a:pt x="13" y="127"/>
                  </a:lnTo>
                  <a:lnTo>
                    <a:pt x="8" y="133"/>
                  </a:lnTo>
                  <a:lnTo>
                    <a:pt x="0" y="177"/>
                  </a:lnTo>
                  <a:lnTo>
                    <a:pt x="6" y="199"/>
                  </a:lnTo>
                  <a:lnTo>
                    <a:pt x="19" y="207"/>
                  </a:lnTo>
                  <a:lnTo>
                    <a:pt x="42" y="215"/>
                  </a:lnTo>
                  <a:lnTo>
                    <a:pt x="63" y="222"/>
                  </a:lnTo>
                  <a:lnTo>
                    <a:pt x="65" y="243"/>
                  </a:lnTo>
                  <a:lnTo>
                    <a:pt x="70" y="255"/>
                  </a:lnTo>
                  <a:lnTo>
                    <a:pt x="104" y="262"/>
                  </a:lnTo>
                  <a:lnTo>
                    <a:pt x="165" y="264"/>
                  </a:lnTo>
                  <a:lnTo>
                    <a:pt x="232" y="258"/>
                  </a:lnTo>
                  <a:lnTo>
                    <a:pt x="270" y="243"/>
                  </a:lnTo>
                  <a:lnTo>
                    <a:pt x="298" y="220"/>
                  </a:lnTo>
                  <a:lnTo>
                    <a:pt x="312" y="198"/>
                  </a:lnTo>
                  <a:lnTo>
                    <a:pt x="298" y="169"/>
                  </a:lnTo>
                  <a:lnTo>
                    <a:pt x="277" y="142"/>
                  </a:lnTo>
                  <a:lnTo>
                    <a:pt x="249" y="108"/>
                  </a:lnTo>
                  <a:lnTo>
                    <a:pt x="222" y="80"/>
                  </a:lnTo>
                  <a:lnTo>
                    <a:pt x="200" y="68"/>
                  </a:lnTo>
                  <a:lnTo>
                    <a:pt x="181" y="61"/>
                  </a:lnTo>
                  <a:lnTo>
                    <a:pt x="165" y="61"/>
                  </a:lnTo>
                  <a:lnTo>
                    <a:pt x="154" y="78"/>
                  </a:lnTo>
                  <a:lnTo>
                    <a:pt x="112" y="66"/>
                  </a:lnTo>
                  <a:lnTo>
                    <a:pt x="89" y="42"/>
                  </a:lnTo>
                  <a:lnTo>
                    <a:pt x="65" y="17"/>
                  </a:lnTo>
                  <a:lnTo>
                    <a:pt x="47" y="0"/>
                  </a:lnTo>
                  <a:lnTo>
                    <a:pt x="34" y="11"/>
                  </a:lnTo>
                  <a:lnTo>
                    <a:pt x="21" y="47"/>
                  </a:lnTo>
                  <a:lnTo>
                    <a:pt x="21" y="47"/>
                  </a:lnTo>
                  <a:close/>
                </a:path>
              </a:pathLst>
            </a:custGeom>
            <a:solidFill>
              <a:srgbClr val="D8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1" name="Freeform 179"/>
            <p:cNvSpPr>
              <a:spLocks/>
            </p:cNvSpPr>
            <p:nvPr/>
          </p:nvSpPr>
          <p:spPr bwMode="auto">
            <a:xfrm>
              <a:off x="4612" y="1149"/>
              <a:ext cx="25" cy="25"/>
            </a:xfrm>
            <a:custGeom>
              <a:avLst/>
              <a:gdLst>
                <a:gd name="T0" fmla="*/ 0 w 49"/>
                <a:gd name="T1" fmla="*/ 11 h 49"/>
                <a:gd name="T2" fmla="*/ 11 w 49"/>
                <a:gd name="T3" fmla="*/ 4 h 49"/>
                <a:gd name="T4" fmla="*/ 26 w 49"/>
                <a:gd name="T5" fmla="*/ 0 h 49"/>
                <a:gd name="T6" fmla="*/ 43 w 49"/>
                <a:gd name="T7" fmla="*/ 9 h 49"/>
                <a:gd name="T8" fmla="*/ 49 w 49"/>
                <a:gd name="T9" fmla="*/ 25 h 49"/>
                <a:gd name="T10" fmla="*/ 42 w 49"/>
                <a:gd name="T11" fmla="*/ 44 h 49"/>
                <a:gd name="T12" fmla="*/ 30 w 49"/>
                <a:gd name="T13" fmla="*/ 49 h 49"/>
                <a:gd name="T14" fmla="*/ 17 w 49"/>
                <a:gd name="T15" fmla="*/ 45 h 49"/>
                <a:gd name="T16" fmla="*/ 9 w 49"/>
                <a:gd name="T17" fmla="*/ 34 h 49"/>
                <a:gd name="T18" fmla="*/ 4 w 49"/>
                <a:gd name="T19" fmla="*/ 25 h 49"/>
                <a:gd name="T20" fmla="*/ 0 w 49"/>
                <a:gd name="T21" fmla="*/ 11 h 49"/>
                <a:gd name="T22" fmla="*/ 0 w 49"/>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9">
                  <a:moveTo>
                    <a:pt x="0" y="11"/>
                  </a:moveTo>
                  <a:lnTo>
                    <a:pt x="11" y="4"/>
                  </a:lnTo>
                  <a:lnTo>
                    <a:pt x="26" y="0"/>
                  </a:lnTo>
                  <a:lnTo>
                    <a:pt x="43" y="9"/>
                  </a:lnTo>
                  <a:lnTo>
                    <a:pt x="49" y="25"/>
                  </a:lnTo>
                  <a:lnTo>
                    <a:pt x="42" y="44"/>
                  </a:lnTo>
                  <a:lnTo>
                    <a:pt x="30" y="49"/>
                  </a:lnTo>
                  <a:lnTo>
                    <a:pt x="17" y="45"/>
                  </a:lnTo>
                  <a:lnTo>
                    <a:pt x="9" y="34"/>
                  </a:lnTo>
                  <a:lnTo>
                    <a:pt x="4" y="25"/>
                  </a:lnTo>
                  <a:lnTo>
                    <a:pt x="0" y="11"/>
                  </a:lnTo>
                  <a:lnTo>
                    <a:pt x="0" y="11"/>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2" name="Freeform 180"/>
            <p:cNvSpPr>
              <a:spLocks/>
            </p:cNvSpPr>
            <p:nvPr/>
          </p:nvSpPr>
          <p:spPr bwMode="auto">
            <a:xfrm>
              <a:off x="4596" y="1227"/>
              <a:ext cx="19" cy="22"/>
            </a:xfrm>
            <a:custGeom>
              <a:avLst/>
              <a:gdLst>
                <a:gd name="T0" fmla="*/ 0 w 38"/>
                <a:gd name="T1" fmla="*/ 28 h 43"/>
                <a:gd name="T2" fmla="*/ 8 w 38"/>
                <a:gd name="T3" fmla="*/ 13 h 43"/>
                <a:gd name="T4" fmla="*/ 18 w 38"/>
                <a:gd name="T5" fmla="*/ 7 h 43"/>
                <a:gd name="T6" fmla="*/ 29 w 38"/>
                <a:gd name="T7" fmla="*/ 0 h 43"/>
                <a:gd name="T8" fmla="*/ 38 w 38"/>
                <a:gd name="T9" fmla="*/ 11 h 43"/>
                <a:gd name="T10" fmla="*/ 38 w 38"/>
                <a:gd name="T11" fmla="*/ 26 h 43"/>
                <a:gd name="T12" fmla="*/ 35 w 38"/>
                <a:gd name="T13" fmla="*/ 38 h 43"/>
                <a:gd name="T14" fmla="*/ 27 w 38"/>
                <a:gd name="T15" fmla="*/ 43 h 43"/>
                <a:gd name="T16" fmla="*/ 14 w 38"/>
                <a:gd name="T17" fmla="*/ 42 h 43"/>
                <a:gd name="T18" fmla="*/ 6 w 38"/>
                <a:gd name="T19" fmla="*/ 38 h 43"/>
                <a:gd name="T20" fmla="*/ 0 w 38"/>
                <a:gd name="T21" fmla="*/ 28 h 43"/>
                <a:gd name="T22" fmla="*/ 0 w 38"/>
                <a:gd name="T2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3">
                  <a:moveTo>
                    <a:pt x="0" y="28"/>
                  </a:moveTo>
                  <a:lnTo>
                    <a:pt x="8" y="13"/>
                  </a:lnTo>
                  <a:lnTo>
                    <a:pt x="18" y="7"/>
                  </a:lnTo>
                  <a:lnTo>
                    <a:pt x="29" y="0"/>
                  </a:lnTo>
                  <a:lnTo>
                    <a:pt x="38" y="11"/>
                  </a:lnTo>
                  <a:lnTo>
                    <a:pt x="38" y="26"/>
                  </a:lnTo>
                  <a:lnTo>
                    <a:pt x="35" y="38"/>
                  </a:lnTo>
                  <a:lnTo>
                    <a:pt x="27" y="43"/>
                  </a:lnTo>
                  <a:lnTo>
                    <a:pt x="14" y="42"/>
                  </a:lnTo>
                  <a:lnTo>
                    <a:pt x="6" y="38"/>
                  </a:lnTo>
                  <a:lnTo>
                    <a:pt x="0" y="28"/>
                  </a:lnTo>
                  <a:lnTo>
                    <a:pt x="0" y="28"/>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3" name="Freeform 181"/>
            <p:cNvSpPr>
              <a:spLocks/>
            </p:cNvSpPr>
            <p:nvPr/>
          </p:nvSpPr>
          <p:spPr bwMode="auto">
            <a:xfrm>
              <a:off x="4667" y="1149"/>
              <a:ext cx="32" cy="56"/>
            </a:xfrm>
            <a:custGeom>
              <a:avLst/>
              <a:gdLst>
                <a:gd name="T0" fmla="*/ 0 w 65"/>
                <a:gd name="T1" fmla="*/ 95 h 110"/>
                <a:gd name="T2" fmla="*/ 0 w 65"/>
                <a:gd name="T3" fmla="*/ 80 h 110"/>
                <a:gd name="T4" fmla="*/ 4 w 65"/>
                <a:gd name="T5" fmla="*/ 51 h 110"/>
                <a:gd name="T6" fmla="*/ 6 w 65"/>
                <a:gd name="T7" fmla="*/ 32 h 110"/>
                <a:gd name="T8" fmla="*/ 6 w 65"/>
                <a:gd name="T9" fmla="*/ 19 h 110"/>
                <a:gd name="T10" fmla="*/ 11 w 65"/>
                <a:gd name="T11" fmla="*/ 11 h 110"/>
                <a:gd name="T12" fmla="*/ 23 w 65"/>
                <a:gd name="T13" fmla="*/ 2 h 110"/>
                <a:gd name="T14" fmla="*/ 36 w 65"/>
                <a:gd name="T15" fmla="*/ 0 h 110"/>
                <a:gd name="T16" fmla="*/ 48 w 65"/>
                <a:gd name="T17" fmla="*/ 6 h 110"/>
                <a:gd name="T18" fmla="*/ 57 w 65"/>
                <a:gd name="T19" fmla="*/ 11 h 110"/>
                <a:gd name="T20" fmla="*/ 61 w 65"/>
                <a:gd name="T21" fmla="*/ 21 h 110"/>
                <a:gd name="T22" fmla="*/ 65 w 65"/>
                <a:gd name="T23" fmla="*/ 36 h 110"/>
                <a:gd name="T24" fmla="*/ 63 w 65"/>
                <a:gd name="T25" fmla="*/ 61 h 110"/>
                <a:gd name="T26" fmla="*/ 61 w 65"/>
                <a:gd name="T27" fmla="*/ 87 h 110"/>
                <a:gd name="T28" fmla="*/ 55 w 65"/>
                <a:gd name="T29" fmla="*/ 102 h 110"/>
                <a:gd name="T30" fmla="*/ 46 w 65"/>
                <a:gd name="T31" fmla="*/ 110 h 110"/>
                <a:gd name="T32" fmla="*/ 32 w 65"/>
                <a:gd name="T33" fmla="*/ 108 h 110"/>
                <a:gd name="T34" fmla="*/ 21 w 65"/>
                <a:gd name="T35" fmla="*/ 101 h 110"/>
                <a:gd name="T36" fmla="*/ 0 w 65"/>
                <a:gd name="T37" fmla="*/ 95 h 110"/>
                <a:gd name="T38" fmla="*/ 0 w 65"/>
                <a:gd name="T39" fmla="*/ 9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110">
                  <a:moveTo>
                    <a:pt x="0" y="95"/>
                  </a:moveTo>
                  <a:lnTo>
                    <a:pt x="0" y="80"/>
                  </a:lnTo>
                  <a:lnTo>
                    <a:pt x="4" y="51"/>
                  </a:lnTo>
                  <a:lnTo>
                    <a:pt x="6" y="32"/>
                  </a:lnTo>
                  <a:lnTo>
                    <a:pt x="6" y="19"/>
                  </a:lnTo>
                  <a:lnTo>
                    <a:pt x="11" y="11"/>
                  </a:lnTo>
                  <a:lnTo>
                    <a:pt x="23" y="2"/>
                  </a:lnTo>
                  <a:lnTo>
                    <a:pt x="36" y="0"/>
                  </a:lnTo>
                  <a:lnTo>
                    <a:pt x="48" y="6"/>
                  </a:lnTo>
                  <a:lnTo>
                    <a:pt x="57" y="11"/>
                  </a:lnTo>
                  <a:lnTo>
                    <a:pt x="61" y="21"/>
                  </a:lnTo>
                  <a:lnTo>
                    <a:pt x="65" y="36"/>
                  </a:lnTo>
                  <a:lnTo>
                    <a:pt x="63" y="61"/>
                  </a:lnTo>
                  <a:lnTo>
                    <a:pt x="61" y="87"/>
                  </a:lnTo>
                  <a:lnTo>
                    <a:pt x="55" y="102"/>
                  </a:lnTo>
                  <a:lnTo>
                    <a:pt x="46" y="110"/>
                  </a:lnTo>
                  <a:lnTo>
                    <a:pt x="32" y="108"/>
                  </a:lnTo>
                  <a:lnTo>
                    <a:pt x="21" y="101"/>
                  </a:lnTo>
                  <a:lnTo>
                    <a:pt x="0" y="95"/>
                  </a:lnTo>
                  <a:lnTo>
                    <a:pt x="0" y="95"/>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4" name="Freeform 182"/>
            <p:cNvSpPr>
              <a:spLocks/>
            </p:cNvSpPr>
            <p:nvPr/>
          </p:nvSpPr>
          <p:spPr bwMode="auto">
            <a:xfrm>
              <a:off x="4733" y="1147"/>
              <a:ext cx="31" cy="22"/>
            </a:xfrm>
            <a:custGeom>
              <a:avLst/>
              <a:gdLst>
                <a:gd name="T0" fmla="*/ 32 w 63"/>
                <a:gd name="T1" fmla="*/ 46 h 46"/>
                <a:gd name="T2" fmla="*/ 15 w 63"/>
                <a:gd name="T3" fmla="*/ 36 h 46"/>
                <a:gd name="T4" fmla="*/ 4 w 63"/>
                <a:gd name="T5" fmla="*/ 27 h 46"/>
                <a:gd name="T6" fmla="*/ 0 w 63"/>
                <a:gd name="T7" fmla="*/ 17 h 46"/>
                <a:gd name="T8" fmla="*/ 2 w 63"/>
                <a:gd name="T9" fmla="*/ 8 h 46"/>
                <a:gd name="T10" fmla="*/ 15 w 63"/>
                <a:gd name="T11" fmla="*/ 2 h 46"/>
                <a:gd name="T12" fmla="*/ 32 w 63"/>
                <a:gd name="T13" fmla="*/ 0 h 46"/>
                <a:gd name="T14" fmla="*/ 46 w 63"/>
                <a:gd name="T15" fmla="*/ 2 h 46"/>
                <a:gd name="T16" fmla="*/ 57 w 63"/>
                <a:gd name="T17" fmla="*/ 12 h 46"/>
                <a:gd name="T18" fmla="*/ 63 w 63"/>
                <a:gd name="T19" fmla="*/ 21 h 46"/>
                <a:gd name="T20" fmla="*/ 61 w 63"/>
                <a:gd name="T21" fmla="*/ 40 h 46"/>
                <a:gd name="T22" fmla="*/ 32 w 63"/>
                <a:gd name="T23" fmla="*/ 46 h 46"/>
                <a:gd name="T24" fmla="*/ 32 w 63"/>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46">
                  <a:moveTo>
                    <a:pt x="32" y="46"/>
                  </a:moveTo>
                  <a:lnTo>
                    <a:pt x="15" y="36"/>
                  </a:lnTo>
                  <a:lnTo>
                    <a:pt x="4" y="27"/>
                  </a:lnTo>
                  <a:lnTo>
                    <a:pt x="0" y="17"/>
                  </a:lnTo>
                  <a:lnTo>
                    <a:pt x="2" y="8"/>
                  </a:lnTo>
                  <a:lnTo>
                    <a:pt x="15" y="2"/>
                  </a:lnTo>
                  <a:lnTo>
                    <a:pt x="32" y="0"/>
                  </a:lnTo>
                  <a:lnTo>
                    <a:pt x="46" y="2"/>
                  </a:lnTo>
                  <a:lnTo>
                    <a:pt x="57" y="12"/>
                  </a:lnTo>
                  <a:lnTo>
                    <a:pt x="63" y="21"/>
                  </a:lnTo>
                  <a:lnTo>
                    <a:pt x="61" y="40"/>
                  </a:lnTo>
                  <a:lnTo>
                    <a:pt x="32" y="46"/>
                  </a:lnTo>
                  <a:lnTo>
                    <a:pt x="32" y="46"/>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5" name="Freeform 183"/>
            <p:cNvSpPr>
              <a:spLocks/>
            </p:cNvSpPr>
            <p:nvPr/>
          </p:nvSpPr>
          <p:spPr bwMode="auto">
            <a:xfrm>
              <a:off x="4872" y="1119"/>
              <a:ext cx="22" cy="24"/>
            </a:xfrm>
            <a:custGeom>
              <a:avLst/>
              <a:gdLst>
                <a:gd name="T0" fmla="*/ 1 w 43"/>
                <a:gd name="T1" fmla="*/ 42 h 47"/>
                <a:gd name="T2" fmla="*/ 0 w 43"/>
                <a:gd name="T3" fmla="*/ 30 h 47"/>
                <a:gd name="T4" fmla="*/ 0 w 43"/>
                <a:gd name="T5" fmla="*/ 19 h 47"/>
                <a:gd name="T6" fmla="*/ 9 w 43"/>
                <a:gd name="T7" fmla="*/ 8 h 47"/>
                <a:gd name="T8" fmla="*/ 20 w 43"/>
                <a:gd name="T9" fmla="*/ 0 h 47"/>
                <a:gd name="T10" fmla="*/ 30 w 43"/>
                <a:gd name="T11" fmla="*/ 0 h 47"/>
                <a:gd name="T12" fmla="*/ 36 w 43"/>
                <a:gd name="T13" fmla="*/ 4 h 47"/>
                <a:gd name="T14" fmla="*/ 43 w 43"/>
                <a:gd name="T15" fmla="*/ 21 h 47"/>
                <a:gd name="T16" fmla="*/ 39 w 43"/>
                <a:gd name="T17" fmla="*/ 36 h 47"/>
                <a:gd name="T18" fmla="*/ 32 w 43"/>
                <a:gd name="T19" fmla="*/ 44 h 47"/>
                <a:gd name="T20" fmla="*/ 22 w 43"/>
                <a:gd name="T21" fmla="*/ 47 h 47"/>
                <a:gd name="T22" fmla="*/ 1 w 43"/>
                <a:gd name="T23" fmla="*/ 42 h 47"/>
                <a:gd name="T24" fmla="*/ 1 w 43"/>
                <a:gd name="T25"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1" y="42"/>
                  </a:moveTo>
                  <a:lnTo>
                    <a:pt x="0" y="30"/>
                  </a:lnTo>
                  <a:lnTo>
                    <a:pt x="0" y="19"/>
                  </a:lnTo>
                  <a:lnTo>
                    <a:pt x="9" y="8"/>
                  </a:lnTo>
                  <a:lnTo>
                    <a:pt x="20" y="0"/>
                  </a:lnTo>
                  <a:lnTo>
                    <a:pt x="30" y="0"/>
                  </a:lnTo>
                  <a:lnTo>
                    <a:pt x="36" y="4"/>
                  </a:lnTo>
                  <a:lnTo>
                    <a:pt x="43" y="21"/>
                  </a:lnTo>
                  <a:lnTo>
                    <a:pt x="39" y="36"/>
                  </a:lnTo>
                  <a:lnTo>
                    <a:pt x="32" y="44"/>
                  </a:lnTo>
                  <a:lnTo>
                    <a:pt x="22" y="47"/>
                  </a:lnTo>
                  <a:lnTo>
                    <a:pt x="1" y="42"/>
                  </a:lnTo>
                  <a:lnTo>
                    <a:pt x="1" y="42"/>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6" name="Freeform 184"/>
            <p:cNvSpPr>
              <a:spLocks/>
            </p:cNvSpPr>
            <p:nvPr/>
          </p:nvSpPr>
          <p:spPr bwMode="auto">
            <a:xfrm>
              <a:off x="4801" y="1142"/>
              <a:ext cx="33" cy="52"/>
            </a:xfrm>
            <a:custGeom>
              <a:avLst/>
              <a:gdLst>
                <a:gd name="T0" fmla="*/ 6 w 67"/>
                <a:gd name="T1" fmla="*/ 100 h 104"/>
                <a:gd name="T2" fmla="*/ 6 w 67"/>
                <a:gd name="T3" fmla="*/ 79 h 104"/>
                <a:gd name="T4" fmla="*/ 4 w 67"/>
                <a:gd name="T5" fmla="*/ 60 h 104"/>
                <a:gd name="T6" fmla="*/ 4 w 67"/>
                <a:gd name="T7" fmla="*/ 47 h 104"/>
                <a:gd name="T8" fmla="*/ 0 w 67"/>
                <a:gd name="T9" fmla="*/ 34 h 104"/>
                <a:gd name="T10" fmla="*/ 4 w 67"/>
                <a:gd name="T11" fmla="*/ 19 h 104"/>
                <a:gd name="T12" fmla="*/ 11 w 67"/>
                <a:gd name="T13" fmla="*/ 9 h 104"/>
                <a:gd name="T14" fmla="*/ 21 w 67"/>
                <a:gd name="T15" fmla="*/ 0 h 104"/>
                <a:gd name="T16" fmla="*/ 30 w 67"/>
                <a:gd name="T17" fmla="*/ 0 h 104"/>
                <a:gd name="T18" fmla="*/ 42 w 67"/>
                <a:gd name="T19" fmla="*/ 3 h 104"/>
                <a:gd name="T20" fmla="*/ 51 w 67"/>
                <a:gd name="T21" fmla="*/ 17 h 104"/>
                <a:gd name="T22" fmla="*/ 59 w 67"/>
                <a:gd name="T23" fmla="*/ 32 h 104"/>
                <a:gd name="T24" fmla="*/ 65 w 67"/>
                <a:gd name="T25" fmla="*/ 41 h 104"/>
                <a:gd name="T26" fmla="*/ 67 w 67"/>
                <a:gd name="T27" fmla="*/ 55 h 104"/>
                <a:gd name="T28" fmla="*/ 67 w 67"/>
                <a:gd name="T29" fmla="*/ 70 h 104"/>
                <a:gd name="T30" fmla="*/ 63 w 67"/>
                <a:gd name="T31" fmla="*/ 85 h 104"/>
                <a:gd name="T32" fmla="*/ 59 w 67"/>
                <a:gd name="T33" fmla="*/ 95 h 104"/>
                <a:gd name="T34" fmla="*/ 53 w 67"/>
                <a:gd name="T35" fmla="*/ 100 h 104"/>
                <a:gd name="T36" fmla="*/ 44 w 67"/>
                <a:gd name="T37" fmla="*/ 104 h 104"/>
                <a:gd name="T38" fmla="*/ 34 w 67"/>
                <a:gd name="T39" fmla="*/ 100 h 104"/>
                <a:gd name="T40" fmla="*/ 21 w 67"/>
                <a:gd name="T41" fmla="*/ 104 h 104"/>
                <a:gd name="T42" fmla="*/ 6 w 67"/>
                <a:gd name="T43" fmla="*/ 100 h 104"/>
                <a:gd name="T44" fmla="*/ 6 w 67"/>
                <a:gd name="T45"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4">
                  <a:moveTo>
                    <a:pt x="6" y="100"/>
                  </a:moveTo>
                  <a:lnTo>
                    <a:pt x="6" y="79"/>
                  </a:lnTo>
                  <a:lnTo>
                    <a:pt x="4" y="60"/>
                  </a:lnTo>
                  <a:lnTo>
                    <a:pt x="4" y="47"/>
                  </a:lnTo>
                  <a:lnTo>
                    <a:pt x="0" y="34"/>
                  </a:lnTo>
                  <a:lnTo>
                    <a:pt x="4" y="19"/>
                  </a:lnTo>
                  <a:lnTo>
                    <a:pt x="11" y="9"/>
                  </a:lnTo>
                  <a:lnTo>
                    <a:pt x="21" y="0"/>
                  </a:lnTo>
                  <a:lnTo>
                    <a:pt x="30" y="0"/>
                  </a:lnTo>
                  <a:lnTo>
                    <a:pt x="42" y="3"/>
                  </a:lnTo>
                  <a:lnTo>
                    <a:pt x="51" y="17"/>
                  </a:lnTo>
                  <a:lnTo>
                    <a:pt x="59" y="32"/>
                  </a:lnTo>
                  <a:lnTo>
                    <a:pt x="65" y="41"/>
                  </a:lnTo>
                  <a:lnTo>
                    <a:pt x="67" y="55"/>
                  </a:lnTo>
                  <a:lnTo>
                    <a:pt x="67" y="70"/>
                  </a:lnTo>
                  <a:lnTo>
                    <a:pt x="63" y="85"/>
                  </a:lnTo>
                  <a:lnTo>
                    <a:pt x="59" y="95"/>
                  </a:lnTo>
                  <a:lnTo>
                    <a:pt x="53" y="100"/>
                  </a:lnTo>
                  <a:lnTo>
                    <a:pt x="44" y="104"/>
                  </a:lnTo>
                  <a:lnTo>
                    <a:pt x="34" y="100"/>
                  </a:lnTo>
                  <a:lnTo>
                    <a:pt x="21" y="104"/>
                  </a:lnTo>
                  <a:lnTo>
                    <a:pt x="6" y="100"/>
                  </a:lnTo>
                  <a:lnTo>
                    <a:pt x="6" y="100"/>
                  </a:lnTo>
                  <a:close/>
                </a:path>
              </a:pathLst>
            </a:custGeom>
            <a:solidFill>
              <a:srgbClr val="FFE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7" name="Freeform 185"/>
            <p:cNvSpPr>
              <a:spLocks/>
            </p:cNvSpPr>
            <p:nvPr/>
          </p:nvSpPr>
          <p:spPr bwMode="auto">
            <a:xfrm>
              <a:off x="4919" y="1144"/>
              <a:ext cx="27" cy="54"/>
            </a:xfrm>
            <a:custGeom>
              <a:avLst/>
              <a:gdLst>
                <a:gd name="T0" fmla="*/ 0 w 55"/>
                <a:gd name="T1" fmla="*/ 97 h 109"/>
                <a:gd name="T2" fmla="*/ 4 w 55"/>
                <a:gd name="T3" fmla="*/ 75 h 109"/>
                <a:gd name="T4" fmla="*/ 4 w 55"/>
                <a:gd name="T5" fmla="*/ 52 h 109"/>
                <a:gd name="T6" fmla="*/ 5 w 55"/>
                <a:gd name="T7" fmla="*/ 35 h 109"/>
                <a:gd name="T8" fmla="*/ 5 w 55"/>
                <a:gd name="T9" fmla="*/ 21 h 109"/>
                <a:gd name="T10" fmla="*/ 11 w 55"/>
                <a:gd name="T11" fmla="*/ 6 h 109"/>
                <a:gd name="T12" fmla="*/ 23 w 55"/>
                <a:gd name="T13" fmla="*/ 0 h 109"/>
                <a:gd name="T14" fmla="*/ 32 w 55"/>
                <a:gd name="T15" fmla="*/ 2 h 109"/>
                <a:gd name="T16" fmla="*/ 40 w 55"/>
                <a:gd name="T17" fmla="*/ 8 h 109"/>
                <a:gd name="T18" fmla="*/ 49 w 55"/>
                <a:gd name="T19" fmla="*/ 19 h 109"/>
                <a:gd name="T20" fmla="*/ 53 w 55"/>
                <a:gd name="T21" fmla="*/ 31 h 109"/>
                <a:gd name="T22" fmla="*/ 55 w 55"/>
                <a:gd name="T23" fmla="*/ 44 h 109"/>
                <a:gd name="T24" fmla="*/ 55 w 55"/>
                <a:gd name="T25" fmla="*/ 57 h 109"/>
                <a:gd name="T26" fmla="*/ 55 w 55"/>
                <a:gd name="T27" fmla="*/ 71 h 109"/>
                <a:gd name="T28" fmla="*/ 53 w 55"/>
                <a:gd name="T29" fmla="*/ 78 h 109"/>
                <a:gd name="T30" fmla="*/ 47 w 55"/>
                <a:gd name="T31" fmla="*/ 88 h 109"/>
                <a:gd name="T32" fmla="*/ 43 w 55"/>
                <a:gd name="T33" fmla="*/ 107 h 109"/>
                <a:gd name="T34" fmla="*/ 13 w 55"/>
                <a:gd name="T35" fmla="*/ 109 h 109"/>
                <a:gd name="T36" fmla="*/ 0 w 55"/>
                <a:gd name="T37" fmla="*/ 97 h 109"/>
                <a:gd name="T38" fmla="*/ 0 w 55"/>
                <a:gd name="T39"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09">
                  <a:moveTo>
                    <a:pt x="0" y="97"/>
                  </a:moveTo>
                  <a:lnTo>
                    <a:pt x="4" y="75"/>
                  </a:lnTo>
                  <a:lnTo>
                    <a:pt x="4" y="52"/>
                  </a:lnTo>
                  <a:lnTo>
                    <a:pt x="5" y="35"/>
                  </a:lnTo>
                  <a:lnTo>
                    <a:pt x="5" y="21"/>
                  </a:lnTo>
                  <a:lnTo>
                    <a:pt x="11" y="6"/>
                  </a:lnTo>
                  <a:lnTo>
                    <a:pt x="23" y="0"/>
                  </a:lnTo>
                  <a:lnTo>
                    <a:pt x="32" y="2"/>
                  </a:lnTo>
                  <a:lnTo>
                    <a:pt x="40" y="8"/>
                  </a:lnTo>
                  <a:lnTo>
                    <a:pt x="49" y="19"/>
                  </a:lnTo>
                  <a:lnTo>
                    <a:pt x="53" y="31"/>
                  </a:lnTo>
                  <a:lnTo>
                    <a:pt x="55" y="44"/>
                  </a:lnTo>
                  <a:lnTo>
                    <a:pt x="55" y="57"/>
                  </a:lnTo>
                  <a:lnTo>
                    <a:pt x="55" y="71"/>
                  </a:lnTo>
                  <a:lnTo>
                    <a:pt x="53" y="78"/>
                  </a:lnTo>
                  <a:lnTo>
                    <a:pt x="47" y="88"/>
                  </a:lnTo>
                  <a:lnTo>
                    <a:pt x="43" y="107"/>
                  </a:lnTo>
                  <a:lnTo>
                    <a:pt x="13" y="109"/>
                  </a:lnTo>
                  <a:lnTo>
                    <a:pt x="0" y="97"/>
                  </a:lnTo>
                  <a:lnTo>
                    <a:pt x="0" y="9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8" name="Freeform 186"/>
            <p:cNvSpPr>
              <a:spLocks/>
            </p:cNvSpPr>
            <p:nvPr/>
          </p:nvSpPr>
          <p:spPr bwMode="auto">
            <a:xfrm>
              <a:off x="4666" y="1200"/>
              <a:ext cx="17" cy="27"/>
            </a:xfrm>
            <a:custGeom>
              <a:avLst/>
              <a:gdLst>
                <a:gd name="T0" fmla="*/ 4 w 34"/>
                <a:gd name="T1" fmla="*/ 55 h 55"/>
                <a:gd name="T2" fmla="*/ 0 w 34"/>
                <a:gd name="T3" fmla="*/ 36 h 55"/>
                <a:gd name="T4" fmla="*/ 4 w 34"/>
                <a:gd name="T5" fmla="*/ 19 h 55"/>
                <a:gd name="T6" fmla="*/ 6 w 34"/>
                <a:gd name="T7" fmla="*/ 5 h 55"/>
                <a:gd name="T8" fmla="*/ 10 w 34"/>
                <a:gd name="T9" fmla="*/ 0 h 55"/>
                <a:gd name="T10" fmla="*/ 25 w 34"/>
                <a:gd name="T11" fmla="*/ 0 h 55"/>
                <a:gd name="T12" fmla="*/ 34 w 34"/>
                <a:gd name="T13" fmla="*/ 7 h 55"/>
                <a:gd name="T14" fmla="*/ 32 w 34"/>
                <a:gd name="T15" fmla="*/ 21 h 55"/>
                <a:gd name="T16" fmla="*/ 23 w 34"/>
                <a:gd name="T17" fmla="*/ 41 h 55"/>
                <a:gd name="T18" fmla="*/ 4 w 34"/>
                <a:gd name="T19" fmla="*/ 55 h 55"/>
                <a:gd name="T20" fmla="*/ 4 w 34"/>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5">
                  <a:moveTo>
                    <a:pt x="4" y="55"/>
                  </a:moveTo>
                  <a:lnTo>
                    <a:pt x="0" y="36"/>
                  </a:lnTo>
                  <a:lnTo>
                    <a:pt x="4" y="19"/>
                  </a:lnTo>
                  <a:lnTo>
                    <a:pt x="6" y="5"/>
                  </a:lnTo>
                  <a:lnTo>
                    <a:pt x="10" y="0"/>
                  </a:lnTo>
                  <a:lnTo>
                    <a:pt x="25" y="0"/>
                  </a:lnTo>
                  <a:lnTo>
                    <a:pt x="34" y="7"/>
                  </a:lnTo>
                  <a:lnTo>
                    <a:pt x="32" y="21"/>
                  </a:lnTo>
                  <a:lnTo>
                    <a:pt x="23" y="41"/>
                  </a:lnTo>
                  <a:lnTo>
                    <a:pt x="4" y="55"/>
                  </a:lnTo>
                  <a:lnTo>
                    <a:pt x="4" y="55"/>
                  </a:lnTo>
                  <a:close/>
                </a:path>
              </a:pathLst>
            </a:custGeom>
            <a:solidFill>
              <a:srgbClr val="66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59" name="Freeform 187"/>
            <p:cNvSpPr>
              <a:spLocks/>
            </p:cNvSpPr>
            <p:nvPr/>
          </p:nvSpPr>
          <p:spPr bwMode="auto">
            <a:xfrm>
              <a:off x="4666" y="1265"/>
              <a:ext cx="21" cy="36"/>
            </a:xfrm>
            <a:custGeom>
              <a:avLst/>
              <a:gdLst>
                <a:gd name="T0" fmla="*/ 0 w 42"/>
                <a:gd name="T1" fmla="*/ 9 h 70"/>
                <a:gd name="T2" fmla="*/ 4 w 42"/>
                <a:gd name="T3" fmla="*/ 26 h 70"/>
                <a:gd name="T4" fmla="*/ 8 w 42"/>
                <a:gd name="T5" fmla="*/ 45 h 70"/>
                <a:gd name="T6" fmla="*/ 13 w 42"/>
                <a:gd name="T7" fmla="*/ 59 h 70"/>
                <a:gd name="T8" fmla="*/ 21 w 42"/>
                <a:gd name="T9" fmla="*/ 66 h 70"/>
                <a:gd name="T10" fmla="*/ 32 w 42"/>
                <a:gd name="T11" fmla="*/ 70 h 70"/>
                <a:gd name="T12" fmla="*/ 40 w 42"/>
                <a:gd name="T13" fmla="*/ 68 h 70"/>
                <a:gd name="T14" fmla="*/ 42 w 42"/>
                <a:gd name="T15" fmla="*/ 53 h 70"/>
                <a:gd name="T16" fmla="*/ 42 w 42"/>
                <a:gd name="T17" fmla="*/ 40 h 70"/>
                <a:gd name="T18" fmla="*/ 34 w 42"/>
                <a:gd name="T19" fmla="*/ 25 h 70"/>
                <a:gd name="T20" fmla="*/ 30 w 42"/>
                <a:gd name="T21" fmla="*/ 0 h 70"/>
                <a:gd name="T22" fmla="*/ 0 w 42"/>
                <a:gd name="T23" fmla="*/ 9 h 70"/>
                <a:gd name="T24" fmla="*/ 0 w 42"/>
                <a:gd name="T25"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0">
                  <a:moveTo>
                    <a:pt x="0" y="9"/>
                  </a:moveTo>
                  <a:lnTo>
                    <a:pt x="4" y="26"/>
                  </a:lnTo>
                  <a:lnTo>
                    <a:pt x="8" y="45"/>
                  </a:lnTo>
                  <a:lnTo>
                    <a:pt x="13" y="59"/>
                  </a:lnTo>
                  <a:lnTo>
                    <a:pt x="21" y="66"/>
                  </a:lnTo>
                  <a:lnTo>
                    <a:pt x="32" y="70"/>
                  </a:lnTo>
                  <a:lnTo>
                    <a:pt x="40" y="68"/>
                  </a:lnTo>
                  <a:lnTo>
                    <a:pt x="42" y="53"/>
                  </a:lnTo>
                  <a:lnTo>
                    <a:pt x="42" y="40"/>
                  </a:lnTo>
                  <a:lnTo>
                    <a:pt x="34" y="25"/>
                  </a:lnTo>
                  <a:lnTo>
                    <a:pt x="30" y="0"/>
                  </a:lnTo>
                  <a:lnTo>
                    <a:pt x="0" y="9"/>
                  </a:lnTo>
                  <a:lnTo>
                    <a:pt x="0" y="9"/>
                  </a:lnTo>
                  <a:close/>
                </a:path>
              </a:pathLst>
            </a:custGeom>
            <a:solidFill>
              <a:srgbClr val="66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0" name="Freeform 188"/>
            <p:cNvSpPr>
              <a:spLocks/>
            </p:cNvSpPr>
            <p:nvPr/>
          </p:nvSpPr>
          <p:spPr bwMode="auto">
            <a:xfrm>
              <a:off x="4815" y="1190"/>
              <a:ext cx="32" cy="77"/>
            </a:xfrm>
            <a:custGeom>
              <a:avLst/>
              <a:gdLst>
                <a:gd name="T0" fmla="*/ 0 w 62"/>
                <a:gd name="T1" fmla="*/ 13 h 154"/>
                <a:gd name="T2" fmla="*/ 9 w 62"/>
                <a:gd name="T3" fmla="*/ 26 h 154"/>
                <a:gd name="T4" fmla="*/ 19 w 62"/>
                <a:gd name="T5" fmla="*/ 47 h 154"/>
                <a:gd name="T6" fmla="*/ 28 w 62"/>
                <a:gd name="T7" fmla="*/ 70 h 154"/>
                <a:gd name="T8" fmla="*/ 34 w 62"/>
                <a:gd name="T9" fmla="*/ 85 h 154"/>
                <a:gd name="T10" fmla="*/ 39 w 62"/>
                <a:gd name="T11" fmla="*/ 110 h 154"/>
                <a:gd name="T12" fmla="*/ 45 w 62"/>
                <a:gd name="T13" fmla="*/ 154 h 154"/>
                <a:gd name="T14" fmla="*/ 62 w 62"/>
                <a:gd name="T15" fmla="*/ 148 h 154"/>
                <a:gd name="T16" fmla="*/ 58 w 62"/>
                <a:gd name="T17" fmla="*/ 116 h 154"/>
                <a:gd name="T18" fmla="*/ 55 w 62"/>
                <a:gd name="T19" fmla="*/ 79 h 154"/>
                <a:gd name="T20" fmla="*/ 49 w 62"/>
                <a:gd name="T21" fmla="*/ 57 h 154"/>
                <a:gd name="T22" fmla="*/ 38 w 62"/>
                <a:gd name="T23" fmla="*/ 28 h 154"/>
                <a:gd name="T24" fmla="*/ 30 w 62"/>
                <a:gd name="T25" fmla="*/ 11 h 154"/>
                <a:gd name="T26" fmla="*/ 17 w 62"/>
                <a:gd name="T27" fmla="*/ 0 h 154"/>
                <a:gd name="T28" fmla="*/ 7 w 62"/>
                <a:gd name="T29" fmla="*/ 1 h 154"/>
                <a:gd name="T30" fmla="*/ 0 w 62"/>
                <a:gd name="T31" fmla="*/ 13 h 154"/>
                <a:gd name="T32" fmla="*/ 0 w 62"/>
                <a:gd name="T33" fmla="*/ 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54">
                  <a:moveTo>
                    <a:pt x="0" y="13"/>
                  </a:moveTo>
                  <a:lnTo>
                    <a:pt x="9" y="26"/>
                  </a:lnTo>
                  <a:lnTo>
                    <a:pt x="19" y="47"/>
                  </a:lnTo>
                  <a:lnTo>
                    <a:pt x="28" y="70"/>
                  </a:lnTo>
                  <a:lnTo>
                    <a:pt x="34" y="85"/>
                  </a:lnTo>
                  <a:lnTo>
                    <a:pt x="39" y="110"/>
                  </a:lnTo>
                  <a:lnTo>
                    <a:pt x="45" y="154"/>
                  </a:lnTo>
                  <a:lnTo>
                    <a:pt x="62" y="148"/>
                  </a:lnTo>
                  <a:lnTo>
                    <a:pt x="58" y="116"/>
                  </a:lnTo>
                  <a:lnTo>
                    <a:pt x="55" y="79"/>
                  </a:lnTo>
                  <a:lnTo>
                    <a:pt x="49" y="57"/>
                  </a:lnTo>
                  <a:lnTo>
                    <a:pt x="38" y="28"/>
                  </a:lnTo>
                  <a:lnTo>
                    <a:pt x="30" y="11"/>
                  </a:lnTo>
                  <a:lnTo>
                    <a:pt x="17" y="0"/>
                  </a:lnTo>
                  <a:lnTo>
                    <a:pt x="7" y="1"/>
                  </a:lnTo>
                  <a:lnTo>
                    <a:pt x="0" y="13"/>
                  </a:lnTo>
                  <a:lnTo>
                    <a:pt x="0" y="13"/>
                  </a:lnTo>
                  <a:close/>
                </a:path>
              </a:pathLst>
            </a:custGeom>
            <a:solidFill>
              <a:srgbClr val="3FA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1" name="Freeform 189"/>
            <p:cNvSpPr>
              <a:spLocks/>
            </p:cNvSpPr>
            <p:nvPr/>
          </p:nvSpPr>
          <p:spPr bwMode="auto">
            <a:xfrm>
              <a:off x="4951" y="1231"/>
              <a:ext cx="17" cy="71"/>
            </a:xfrm>
            <a:custGeom>
              <a:avLst/>
              <a:gdLst>
                <a:gd name="T0" fmla="*/ 0 w 35"/>
                <a:gd name="T1" fmla="*/ 23 h 143"/>
                <a:gd name="T2" fmla="*/ 6 w 35"/>
                <a:gd name="T3" fmla="*/ 44 h 143"/>
                <a:gd name="T4" fmla="*/ 6 w 35"/>
                <a:gd name="T5" fmla="*/ 71 h 143"/>
                <a:gd name="T6" fmla="*/ 6 w 35"/>
                <a:gd name="T7" fmla="*/ 99 h 143"/>
                <a:gd name="T8" fmla="*/ 4 w 35"/>
                <a:gd name="T9" fmla="*/ 143 h 143"/>
                <a:gd name="T10" fmla="*/ 17 w 35"/>
                <a:gd name="T11" fmla="*/ 143 h 143"/>
                <a:gd name="T12" fmla="*/ 23 w 35"/>
                <a:gd name="T13" fmla="*/ 111 h 143"/>
                <a:gd name="T14" fmla="*/ 31 w 35"/>
                <a:gd name="T15" fmla="*/ 86 h 143"/>
                <a:gd name="T16" fmla="*/ 35 w 35"/>
                <a:gd name="T17" fmla="*/ 54 h 143"/>
                <a:gd name="T18" fmla="*/ 35 w 35"/>
                <a:gd name="T19" fmla="*/ 23 h 143"/>
                <a:gd name="T20" fmla="*/ 25 w 35"/>
                <a:gd name="T21" fmla="*/ 0 h 143"/>
                <a:gd name="T22" fmla="*/ 0 w 35"/>
                <a:gd name="T23" fmla="*/ 23 h 143"/>
                <a:gd name="T24" fmla="*/ 0 w 35"/>
                <a:gd name="T25"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3">
                  <a:moveTo>
                    <a:pt x="0" y="23"/>
                  </a:moveTo>
                  <a:lnTo>
                    <a:pt x="6" y="44"/>
                  </a:lnTo>
                  <a:lnTo>
                    <a:pt x="6" y="71"/>
                  </a:lnTo>
                  <a:lnTo>
                    <a:pt x="6" y="99"/>
                  </a:lnTo>
                  <a:lnTo>
                    <a:pt x="4" y="143"/>
                  </a:lnTo>
                  <a:lnTo>
                    <a:pt x="17" y="143"/>
                  </a:lnTo>
                  <a:lnTo>
                    <a:pt x="23" y="111"/>
                  </a:lnTo>
                  <a:lnTo>
                    <a:pt x="31" y="86"/>
                  </a:lnTo>
                  <a:lnTo>
                    <a:pt x="35" y="54"/>
                  </a:lnTo>
                  <a:lnTo>
                    <a:pt x="35" y="23"/>
                  </a:lnTo>
                  <a:lnTo>
                    <a:pt x="25" y="0"/>
                  </a:lnTo>
                  <a:lnTo>
                    <a:pt x="0" y="23"/>
                  </a:lnTo>
                  <a:lnTo>
                    <a:pt x="0" y="23"/>
                  </a:lnTo>
                  <a:close/>
                </a:path>
              </a:pathLst>
            </a:custGeom>
            <a:solidFill>
              <a:srgbClr val="724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2" name="Freeform 190"/>
            <p:cNvSpPr>
              <a:spLocks/>
            </p:cNvSpPr>
            <p:nvPr/>
          </p:nvSpPr>
          <p:spPr bwMode="auto">
            <a:xfrm>
              <a:off x="5123" y="1205"/>
              <a:ext cx="35" cy="82"/>
            </a:xfrm>
            <a:custGeom>
              <a:avLst/>
              <a:gdLst>
                <a:gd name="T0" fmla="*/ 2 w 71"/>
                <a:gd name="T1" fmla="*/ 15 h 166"/>
                <a:gd name="T2" fmla="*/ 16 w 71"/>
                <a:gd name="T3" fmla="*/ 31 h 166"/>
                <a:gd name="T4" fmla="*/ 25 w 71"/>
                <a:gd name="T5" fmla="*/ 55 h 166"/>
                <a:gd name="T6" fmla="*/ 37 w 71"/>
                <a:gd name="T7" fmla="*/ 78 h 166"/>
                <a:gd name="T8" fmla="*/ 44 w 71"/>
                <a:gd name="T9" fmla="*/ 103 h 166"/>
                <a:gd name="T10" fmla="*/ 50 w 71"/>
                <a:gd name="T11" fmla="*/ 129 h 166"/>
                <a:gd name="T12" fmla="*/ 57 w 71"/>
                <a:gd name="T13" fmla="*/ 166 h 166"/>
                <a:gd name="T14" fmla="*/ 71 w 71"/>
                <a:gd name="T15" fmla="*/ 162 h 166"/>
                <a:gd name="T16" fmla="*/ 71 w 71"/>
                <a:gd name="T17" fmla="*/ 137 h 166"/>
                <a:gd name="T18" fmla="*/ 65 w 71"/>
                <a:gd name="T19" fmla="*/ 95 h 166"/>
                <a:gd name="T20" fmla="*/ 54 w 71"/>
                <a:gd name="T21" fmla="*/ 57 h 166"/>
                <a:gd name="T22" fmla="*/ 42 w 71"/>
                <a:gd name="T23" fmla="*/ 25 h 166"/>
                <a:gd name="T24" fmla="*/ 33 w 71"/>
                <a:gd name="T25" fmla="*/ 12 h 166"/>
                <a:gd name="T26" fmla="*/ 21 w 71"/>
                <a:gd name="T27" fmla="*/ 2 h 166"/>
                <a:gd name="T28" fmla="*/ 10 w 71"/>
                <a:gd name="T29" fmla="*/ 0 h 166"/>
                <a:gd name="T30" fmla="*/ 0 w 71"/>
                <a:gd name="T31" fmla="*/ 6 h 166"/>
                <a:gd name="T32" fmla="*/ 2 w 71"/>
                <a:gd name="T33" fmla="*/ 15 h 166"/>
                <a:gd name="T34" fmla="*/ 2 w 71"/>
                <a:gd name="T35"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6">
                  <a:moveTo>
                    <a:pt x="2" y="15"/>
                  </a:moveTo>
                  <a:lnTo>
                    <a:pt x="16" y="31"/>
                  </a:lnTo>
                  <a:lnTo>
                    <a:pt x="25" y="55"/>
                  </a:lnTo>
                  <a:lnTo>
                    <a:pt x="37" y="78"/>
                  </a:lnTo>
                  <a:lnTo>
                    <a:pt x="44" y="103"/>
                  </a:lnTo>
                  <a:lnTo>
                    <a:pt x="50" y="129"/>
                  </a:lnTo>
                  <a:lnTo>
                    <a:pt x="57" y="166"/>
                  </a:lnTo>
                  <a:lnTo>
                    <a:pt x="71" y="162"/>
                  </a:lnTo>
                  <a:lnTo>
                    <a:pt x="71" y="137"/>
                  </a:lnTo>
                  <a:lnTo>
                    <a:pt x="65" y="95"/>
                  </a:lnTo>
                  <a:lnTo>
                    <a:pt x="54" y="57"/>
                  </a:lnTo>
                  <a:lnTo>
                    <a:pt x="42" y="25"/>
                  </a:lnTo>
                  <a:lnTo>
                    <a:pt x="33" y="12"/>
                  </a:lnTo>
                  <a:lnTo>
                    <a:pt x="21" y="2"/>
                  </a:lnTo>
                  <a:lnTo>
                    <a:pt x="10" y="0"/>
                  </a:lnTo>
                  <a:lnTo>
                    <a:pt x="0" y="6"/>
                  </a:lnTo>
                  <a:lnTo>
                    <a:pt x="2" y="15"/>
                  </a:lnTo>
                  <a:lnTo>
                    <a:pt x="2" y="15"/>
                  </a:lnTo>
                  <a:close/>
                </a:path>
              </a:pathLst>
            </a:custGeom>
            <a:solidFill>
              <a:srgbClr val="BF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3" name="Freeform 191"/>
            <p:cNvSpPr>
              <a:spLocks/>
            </p:cNvSpPr>
            <p:nvPr/>
          </p:nvSpPr>
          <p:spPr bwMode="auto">
            <a:xfrm>
              <a:off x="5106" y="1160"/>
              <a:ext cx="34" cy="49"/>
            </a:xfrm>
            <a:custGeom>
              <a:avLst/>
              <a:gdLst>
                <a:gd name="T0" fmla="*/ 23 w 69"/>
                <a:gd name="T1" fmla="*/ 85 h 99"/>
                <a:gd name="T2" fmla="*/ 15 w 69"/>
                <a:gd name="T3" fmla="*/ 76 h 99"/>
                <a:gd name="T4" fmla="*/ 15 w 69"/>
                <a:gd name="T5" fmla="*/ 57 h 99"/>
                <a:gd name="T6" fmla="*/ 12 w 69"/>
                <a:gd name="T7" fmla="*/ 40 h 99"/>
                <a:gd name="T8" fmla="*/ 4 w 69"/>
                <a:gd name="T9" fmla="*/ 21 h 99"/>
                <a:gd name="T10" fmla="*/ 0 w 69"/>
                <a:gd name="T11" fmla="*/ 13 h 99"/>
                <a:gd name="T12" fmla="*/ 8 w 69"/>
                <a:gd name="T13" fmla="*/ 5 h 99"/>
                <a:gd name="T14" fmla="*/ 23 w 69"/>
                <a:gd name="T15" fmla="*/ 0 h 99"/>
                <a:gd name="T16" fmla="*/ 38 w 69"/>
                <a:gd name="T17" fmla="*/ 0 h 99"/>
                <a:gd name="T18" fmla="*/ 50 w 69"/>
                <a:gd name="T19" fmla="*/ 4 h 99"/>
                <a:gd name="T20" fmla="*/ 59 w 69"/>
                <a:gd name="T21" fmla="*/ 19 h 99"/>
                <a:gd name="T22" fmla="*/ 69 w 69"/>
                <a:gd name="T23" fmla="*/ 36 h 99"/>
                <a:gd name="T24" fmla="*/ 69 w 69"/>
                <a:gd name="T25" fmla="*/ 51 h 99"/>
                <a:gd name="T26" fmla="*/ 69 w 69"/>
                <a:gd name="T27" fmla="*/ 70 h 99"/>
                <a:gd name="T28" fmla="*/ 65 w 69"/>
                <a:gd name="T29" fmla="*/ 85 h 99"/>
                <a:gd name="T30" fmla="*/ 55 w 69"/>
                <a:gd name="T31" fmla="*/ 99 h 99"/>
                <a:gd name="T32" fmla="*/ 23 w 69"/>
                <a:gd name="T33" fmla="*/ 85 h 99"/>
                <a:gd name="T34" fmla="*/ 23 w 69"/>
                <a:gd name="T35"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99">
                  <a:moveTo>
                    <a:pt x="23" y="85"/>
                  </a:moveTo>
                  <a:lnTo>
                    <a:pt x="15" y="76"/>
                  </a:lnTo>
                  <a:lnTo>
                    <a:pt x="15" y="57"/>
                  </a:lnTo>
                  <a:lnTo>
                    <a:pt x="12" y="40"/>
                  </a:lnTo>
                  <a:lnTo>
                    <a:pt x="4" y="21"/>
                  </a:lnTo>
                  <a:lnTo>
                    <a:pt x="0" y="13"/>
                  </a:lnTo>
                  <a:lnTo>
                    <a:pt x="8" y="5"/>
                  </a:lnTo>
                  <a:lnTo>
                    <a:pt x="23" y="0"/>
                  </a:lnTo>
                  <a:lnTo>
                    <a:pt x="38" y="0"/>
                  </a:lnTo>
                  <a:lnTo>
                    <a:pt x="50" y="4"/>
                  </a:lnTo>
                  <a:lnTo>
                    <a:pt x="59" y="19"/>
                  </a:lnTo>
                  <a:lnTo>
                    <a:pt x="69" y="36"/>
                  </a:lnTo>
                  <a:lnTo>
                    <a:pt x="69" y="51"/>
                  </a:lnTo>
                  <a:lnTo>
                    <a:pt x="69" y="70"/>
                  </a:lnTo>
                  <a:lnTo>
                    <a:pt x="65" y="85"/>
                  </a:lnTo>
                  <a:lnTo>
                    <a:pt x="55" y="99"/>
                  </a:lnTo>
                  <a:lnTo>
                    <a:pt x="23" y="85"/>
                  </a:lnTo>
                  <a:lnTo>
                    <a:pt x="23" y="85"/>
                  </a:lnTo>
                  <a:close/>
                </a:path>
              </a:pathLst>
            </a:custGeom>
            <a:solidFill>
              <a:srgbClr val="EBC5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4" name="Freeform 192"/>
            <p:cNvSpPr>
              <a:spLocks/>
            </p:cNvSpPr>
            <p:nvPr/>
          </p:nvSpPr>
          <p:spPr bwMode="auto">
            <a:xfrm>
              <a:off x="5041" y="1167"/>
              <a:ext cx="24" cy="26"/>
            </a:xfrm>
            <a:custGeom>
              <a:avLst/>
              <a:gdLst>
                <a:gd name="T0" fmla="*/ 23 w 49"/>
                <a:gd name="T1" fmla="*/ 53 h 53"/>
                <a:gd name="T2" fmla="*/ 6 w 49"/>
                <a:gd name="T3" fmla="*/ 40 h 53"/>
                <a:gd name="T4" fmla="*/ 0 w 49"/>
                <a:gd name="T5" fmla="*/ 23 h 53"/>
                <a:gd name="T6" fmla="*/ 4 w 49"/>
                <a:gd name="T7" fmla="*/ 8 h 53"/>
                <a:gd name="T8" fmla="*/ 13 w 49"/>
                <a:gd name="T9" fmla="*/ 2 h 53"/>
                <a:gd name="T10" fmla="*/ 25 w 49"/>
                <a:gd name="T11" fmla="*/ 0 h 53"/>
                <a:gd name="T12" fmla="*/ 34 w 49"/>
                <a:gd name="T13" fmla="*/ 2 h 53"/>
                <a:gd name="T14" fmla="*/ 42 w 49"/>
                <a:gd name="T15" fmla="*/ 10 h 53"/>
                <a:gd name="T16" fmla="*/ 46 w 49"/>
                <a:gd name="T17" fmla="*/ 21 h 53"/>
                <a:gd name="T18" fmla="*/ 49 w 49"/>
                <a:gd name="T19" fmla="*/ 36 h 53"/>
                <a:gd name="T20" fmla="*/ 23 w 49"/>
                <a:gd name="T21" fmla="*/ 53 h 53"/>
                <a:gd name="T22" fmla="*/ 23 w 49"/>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53">
                  <a:moveTo>
                    <a:pt x="23" y="53"/>
                  </a:moveTo>
                  <a:lnTo>
                    <a:pt x="6" y="40"/>
                  </a:lnTo>
                  <a:lnTo>
                    <a:pt x="0" y="23"/>
                  </a:lnTo>
                  <a:lnTo>
                    <a:pt x="4" y="8"/>
                  </a:lnTo>
                  <a:lnTo>
                    <a:pt x="13" y="2"/>
                  </a:lnTo>
                  <a:lnTo>
                    <a:pt x="25" y="0"/>
                  </a:lnTo>
                  <a:lnTo>
                    <a:pt x="34" y="2"/>
                  </a:lnTo>
                  <a:lnTo>
                    <a:pt x="42" y="10"/>
                  </a:lnTo>
                  <a:lnTo>
                    <a:pt x="46" y="21"/>
                  </a:lnTo>
                  <a:lnTo>
                    <a:pt x="49" y="36"/>
                  </a:lnTo>
                  <a:lnTo>
                    <a:pt x="23" y="53"/>
                  </a:lnTo>
                  <a:lnTo>
                    <a:pt x="23" y="53"/>
                  </a:lnTo>
                  <a:close/>
                </a:path>
              </a:pathLst>
            </a:custGeom>
            <a:solidFill>
              <a:srgbClr val="EBC5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65" name="Freeform 193"/>
            <p:cNvSpPr>
              <a:spLocks/>
            </p:cNvSpPr>
            <p:nvPr/>
          </p:nvSpPr>
          <p:spPr bwMode="auto">
            <a:xfrm>
              <a:off x="5181" y="1142"/>
              <a:ext cx="22" cy="28"/>
            </a:xfrm>
            <a:custGeom>
              <a:avLst/>
              <a:gdLst>
                <a:gd name="T0" fmla="*/ 4 w 44"/>
                <a:gd name="T1" fmla="*/ 41 h 57"/>
                <a:gd name="T2" fmla="*/ 0 w 44"/>
                <a:gd name="T3" fmla="*/ 26 h 57"/>
                <a:gd name="T4" fmla="*/ 4 w 44"/>
                <a:gd name="T5" fmla="*/ 9 h 57"/>
                <a:gd name="T6" fmla="*/ 12 w 44"/>
                <a:gd name="T7" fmla="*/ 0 h 57"/>
                <a:gd name="T8" fmla="*/ 25 w 44"/>
                <a:gd name="T9" fmla="*/ 0 h 57"/>
                <a:gd name="T10" fmla="*/ 36 w 44"/>
                <a:gd name="T11" fmla="*/ 5 h 57"/>
                <a:gd name="T12" fmla="*/ 42 w 44"/>
                <a:gd name="T13" fmla="*/ 19 h 57"/>
                <a:gd name="T14" fmla="*/ 44 w 44"/>
                <a:gd name="T15" fmla="*/ 34 h 57"/>
                <a:gd name="T16" fmla="*/ 38 w 44"/>
                <a:gd name="T17" fmla="*/ 45 h 57"/>
                <a:gd name="T18" fmla="*/ 31 w 44"/>
                <a:gd name="T19" fmla="*/ 57 h 57"/>
                <a:gd name="T20" fmla="*/ 17 w 44"/>
                <a:gd name="T21" fmla="*/ 53 h 57"/>
                <a:gd name="T22" fmla="*/ 4 w 44"/>
                <a:gd name="T23" fmla="*/ 41 h 57"/>
                <a:gd name="T24" fmla="*/ 4 w 44"/>
                <a:gd name="T25"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7">
                  <a:moveTo>
                    <a:pt x="4" y="41"/>
                  </a:moveTo>
                  <a:lnTo>
                    <a:pt x="0" y="26"/>
                  </a:lnTo>
                  <a:lnTo>
                    <a:pt x="4" y="9"/>
                  </a:lnTo>
                  <a:lnTo>
                    <a:pt x="12" y="0"/>
                  </a:lnTo>
                  <a:lnTo>
                    <a:pt x="25" y="0"/>
                  </a:lnTo>
                  <a:lnTo>
                    <a:pt x="36" y="5"/>
                  </a:lnTo>
                  <a:lnTo>
                    <a:pt x="42" y="19"/>
                  </a:lnTo>
                  <a:lnTo>
                    <a:pt x="44" y="34"/>
                  </a:lnTo>
                  <a:lnTo>
                    <a:pt x="38" y="45"/>
                  </a:lnTo>
                  <a:lnTo>
                    <a:pt x="31" y="57"/>
                  </a:lnTo>
                  <a:lnTo>
                    <a:pt x="17" y="53"/>
                  </a:lnTo>
                  <a:lnTo>
                    <a:pt x="4" y="41"/>
                  </a:lnTo>
                  <a:lnTo>
                    <a:pt x="4" y="41"/>
                  </a:lnTo>
                  <a:close/>
                </a:path>
              </a:pathLst>
            </a:custGeom>
            <a:solidFill>
              <a:srgbClr val="EBC5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88" name="Freeform 216"/>
            <p:cNvSpPr>
              <a:spLocks/>
            </p:cNvSpPr>
            <p:nvPr/>
          </p:nvSpPr>
          <p:spPr bwMode="auto">
            <a:xfrm>
              <a:off x="4616" y="1151"/>
              <a:ext cx="17" cy="20"/>
            </a:xfrm>
            <a:custGeom>
              <a:avLst/>
              <a:gdLst>
                <a:gd name="T0" fmla="*/ 31 w 35"/>
                <a:gd name="T1" fmla="*/ 38 h 40"/>
                <a:gd name="T2" fmla="*/ 17 w 35"/>
                <a:gd name="T3" fmla="*/ 40 h 40"/>
                <a:gd name="T4" fmla="*/ 10 w 35"/>
                <a:gd name="T5" fmla="*/ 36 h 40"/>
                <a:gd name="T6" fmla="*/ 6 w 35"/>
                <a:gd name="T7" fmla="*/ 26 h 40"/>
                <a:gd name="T8" fmla="*/ 0 w 35"/>
                <a:gd name="T9" fmla="*/ 19 h 40"/>
                <a:gd name="T10" fmla="*/ 0 w 35"/>
                <a:gd name="T11" fmla="*/ 7 h 40"/>
                <a:gd name="T12" fmla="*/ 16 w 35"/>
                <a:gd name="T13" fmla="*/ 0 h 40"/>
                <a:gd name="T14" fmla="*/ 29 w 35"/>
                <a:gd name="T15" fmla="*/ 3 h 40"/>
                <a:gd name="T16" fmla="*/ 35 w 35"/>
                <a:gd name="T17" fmla="*/ 17 h 40"/>
                <a:gd name="T18" fmla="*/ 31 w 35"/>
                <a:gd name="T19" fmla="*/ 38 h 40"/>
                <a:gd name="T20" fmla="*/ 31 w 35"/>
                <a:gd name="T2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0">
                  <a:moveTo>
                    <a:pt x="31" y="38"/>
                  </a:moveTo>
                  <a:lnTo>
                    <a:pt x="17" y="40"/>
                  </a:lnTo>
                  <a:lnTo>
                    <a:pt x="10" y="36"/>
                  </a:lnTo>
                  <a:lnTo>
                    <a:pt x="6" y="26"/>
                  </a:lnTo>
                  <a:lnTo>
                    <a:pt x="0" y="19"/>
                  </a:lnTo>
                  <a:lnTo>
                    <a:pt x="0" y="7"/>
                  </a:lnTo>
                  <a:lnTo>
                    <a:pt x="16" y="0"/>
                  </a:lnTo>
                  <a:lnTo>
                    <a:pt x="29" y="3"/>
                  </a:lnTo>
                  <a:lnTo>
                    <a:pt x="35" y="17"/>
                  </a:lnTo>
                  <a:lnTo>
                    <a:pt x="31" y="38"/>
                  </a:lnTo>
                  <a:lnTo>
                    <a:pt x="3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89" name="Freeform 217"/>
            <p:cNvSpPr>
              <a:spLocks/>
            </p:cNvSpPr>
            <p:nvPr/>
          </p:nvSpPr>
          <p:spPr bwMode="auto">
            <a:xfrm>
              <a:off x="4599" y="1231"/>
              <a:ext cx="16" cy="15"/>
            </a:xfrm>
            <a:custGeom>
              <a:avLst/>
              <a:gdLst>
                <a:gd name="T0" fmla="*/ 0 w 32"/>
                <a:gd name="T1" fmla="*/ 19 h 31"/>
                <a:gd name="T2" fmla="*/ 8 w 32"/>
                <a:gd name="T3" fmla="*/ 6 h 31"/>
                <a:gd name="T4" fmla="*/ 17 w 32"/>
                <a:gd name="T5" fmla="*/ 0 h 31"/>
                <a:gd name="T6" fmla="*/ 27 w 32"/>
                <a:gd name="T7" fmla="*/ 6 h 31"/>
                <a:gd name="T8" fmla="*/ 32 w 32"/>
                <a:gd name="T9" fmla="*/ 17 h 31"/>
                <a:gd name="T10" fmla="*/ 27 w 32"/>
                <a:gd name="T11" fmla="*/ 29 h 31"/>
                <a:gd name="T12" fmla="*/ 12 w 32"/>
                <a:gd name="T13" fmla="*/ 31 h 31"/>
                <a:gd name="T14" fmla="*/ 2 w 32"/>
                <a:gd name="T15" fmla="*/ 25 h 31"/>
                <a:gd name="T16" fmla="*/ 0 w 32"/>
                <a:gd name="T17" fmla="*/ 19 h 31"/>
                <a:gd name="T18" fmla="*/ 0 w 32"/>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0" y="19"/>
                  </a:moveTo>
                  <a:lnTo>
                    <a:pt x="8" y="6"/>
                  </a:lnTo>
                  <a:lnTo>
                    <a:pt x="17" y="0"/>
                  </a:lnTo>
                  <a:lnTo>
                    <a:pt x="27" y="6"/>
                  </a:lnTo>
                  <a:lnTo>
                    <a:pt x="32" y="17"/>
                  </a:lnTo>
                  <a:lnTo>
                    <a:pt x="27" y="29"/>
                  </a:lnTo>
                  <a:lnTo>
                    <a:pt x="12" y="31"/>
                  </a:lnTo>
                  <a:lnTo>
                    <a:pt x="2" y="25"/>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0" name="Freeform 218"/>
            <p:cNvSpPr>
              <a:spLocks/>
            </p:cNvSpPr>
            <p:nvPr/>
          </p:nvSpPr>
          <p:spPr bwMode="auto">
            <a:xfrm>
              <a:off x="4610" y="1217"/>
              <a:ext cx="83" cy="25"/>
            </a:xfrm>
            <a:custGeom>
              <a:avLst/>
              <a:gdLst>
                <a:gd name="T0" fmla="*/ 0 w 165"/>
                <a:gd name="T1" fmla="*/ 19 h 49"/>
                <a:gd name="T2" fmla="*/ 23 w 165"/>
                <a:gd name="T3" fmla="*/ 19 h 49"/>
                <a:gd name="T4" fmla="*/ 40 w 165"/>
                <a:gd name="T5" fmla="*/ 28 h 49"/>
                <a:gd name="T6" fmla="*/ 59 w 165"/>
                <a:gd name="T7" fmla="*/ 30 h 49"/>
                <a:gd name="T8" fmla="*/ 78 w 165"/>
                <a:gd name="T9" fmla="*/ 25 h 49"/>
                <a:gd name="T10" fmla="*/ 110 w 165"/>
                <a:gd name="T11" fmla="*/ 15 h 49"/>
                <a:gd name="T12" fmla="*/ 133 w 165"/>
                <a:gd name="T13" fmla="*/ 6 h 49"/>
                <a:gd name="T14" fmla="*/ 150 w 165"/>
                <a:gd name="T15" fmla="*/ 0 h 49"/>
                <a:gd name="T16" fmla="*/ 165 w 165"/>
                <a:gd name="T17" fmla="*/ 0 h 49"/>
                <a:gd name="T18" fmla="*/ 158 w 165"/>
                <a:gd name="T19" fmla="*/ 6 h 49"/>
                <a:gd name="T20" fmla="*/ 139 w 165"/>
                <a:gd name="T21" fmla="*/ 15 h 49"/>
                <a:gd name="T22" fmla="*/ 123 w 165"/>
                <a:gd name="T23" fmla="*/ 23 h 49"/>
                <a:gd name="T24" fmla="*/ 106 w 165"/>
                <a:gd name="T25" fmla="*/ 34 h 49"/>
                <a:gd name="T26" fmla="*/ 84 w 165"/>
                <a:gd name="T27" fmla="*/ 47 h 49"/>
                <a:gd name="T28" fmla="*/ 53 w 165"/>
                <a:gd name="T29" fmla="*/ 49 h 49"/>
                <a:gd name="T30" fmla="*/ 27 w 165"/>
                <a:gd name="T31" fmla="*/ 42 h 49"/>
                <a:gd name="T32" fmla="*/ 11 w 165"/>
                <a:gd name="T33" fmla="*/ 34 h 49"/>
                <a:gd name="T34" fmla="*/ 0 w 165"/>
                <a:gd name="T35" fmla="*/ 19 h 49"/>
                <a:gd name="T36" fmla="*/ 0 w 165"/>
                <a:gd name="T3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 h="49">
                  <a:moveTo>
                    <a:pt x="0" y="19"/>
                  </a:moveTo>
                  <a:lnTo>
                    <a:pt x="23" y="19"/>
                  </a:lnTo>
                  <a:lnTo>
                    <a:pt x="40" y="28"/>
                  </a:lnTo>
                  <a:lnTo>
                    <a:pt x="59" y="30"/>
                  </a:lnTo>
                  <a:lnTo>
                    <a:pt x="78" y="25"/>
                  </a:lnTo>
                  <a:lnTo>
                    <a:pt x="110" y="15"/>
                  </a:lnTo>
                  <a:lnTo>
                    <a:pt x="133" y="6"/>
                  </a:lnTo>
                  <a:lnTo>
                    <a:pt x="150" y="0"/>
                  </a:lnTo>
                  <a:lnTo>
                    <a:pt x="165" y="0"/>
                  </a:lnTo>
                  <a:lnTo>
                    <a:pt x="158" y="6"/>
                  </a:lnTo>
                  <a:lnTo>
                    <a:pt x="139" y="15"/>
                  </a:lnTo>
                  <a:lnTo>
                    <a:pt x="123" y="23"/>
                  </a:lnTo>
                  <a:lnTo>
                    <a:pt x="106" y="34"/>
                  </a:lnTo>
                  <a:lnTo>
                    <a:pt x="84" y="47"/>
                  </a:lnTo>
                  <a:lnTo>
                    <a:pt x="53" y="49"/>
                  </a:lnTo>
                  <a:lnTo>
                    <a:pt x="27" y="42"/>
                  </a:lnTo>
                  <a:lnTo>
                    <a:pt x="11" y="34"/>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1" name="Freeform 219"/>
            <p:cNvSpPr>
              <a:spLocks/>
            </p:cNvSpPr>
            <p:nvPr/>
          </p:nvSpPr>
          <p:spPr bwMode="auto">
            <a:xfrm>
              <a:off x="4610" y="1250"/>
              <a:ext cx="102" cy="49"/>
            </a:xfrm>
            <a:custGeom>
              <a:avLst/>
              <a:gdLst>
                <a:gd name="T0" fmla="*/ 13 w 203"/>
                <a:gd name="T1" fmla="*/ 0 h 97"/>
                <a:gd name="T2" fmla="*/ 27 w 203"/>
                <a:gd name="T3" fmla="*/ 4 h 97"/>
                <a:gd name="T4" fmla="*/ 53 w 203"/>
                <a:gd name="T5" fmla="*/ 12 h 97"/>
                <a:gd name="T6" fmla="*/ 95 w 203"/>
                <a:gd name="T7" fmla="*/ 23 h 97"/>
                <a:gd name="T8" fmla="*/ 129 w 203"/>
                <a:gd name="T9" fmla="*/ 23 h 97"/>
                <a:gd name="T10" fmla="*/ 165 w 203"/>
                <a:gd name="T11" fmla="*/ 23 h 97"/>
                <a:gd name="T12" fmla="*/ 190 w 203"/>
                <a:gd name="T13" fmla="*/ 23 h 97"/>
                <a:gd name="T14" fmla="*/ 201 w 203"/>
                <a:gd name="T15" fmla="*/ 25 h 97"/>
                <a:gd name="T16" fmla="*/ 203 w 203"/>
                <a:gd name="T17" fmla="*/ 33 h 97"/>
                <a:gd name="T18" fmla="*/ 200 w 203"/>
                <a:gd name="T19" fmla="*/ 42 h 97"/>
                <a:gd name="T20" fmla="*/ 190 w 203"/>
                <a:gd name="T21" fmla="*/ 48 h 97"/>
                <a:gd name="T22" fmla="*/ 175 w 203"/>
                <a:gd name="T23" fmla="*/ 48 h 97"/>
                <a:gd name="T24" fmla="*/ 163 w 203"/>
                <a:gd name="T25" fmla="*/ 38 h 97"/>
                <a:gd name="T26" fmla="*/ 142 w 203"/>
                <a:gd name="T27" fmla="*/ 42 h 97"/>
                <a:gd name="T28" fmla="*/ 144 w 203"/>
                <a:gd name="T29" fmla="*/ 61 h 97"/>
                <a:gd name="T30" fmla="*/ 152 w 203"/>
                <a:gd name="T31" fmla="*/ 80 h 97"/>
                <a:gd name="T32" fmla="*/ 150 w 203"/>
                <a:gd name="T33" fmla="*/ 97 h 97"/>
                <a:gd name="T34" fmla="*/ 141 w 203"/>
                <a:gd name="T35" fmla="*/ 97 h 97"/>
                <a:gd name="T36" fmla="*/ 129 w 203"/>
                <a:gd name="T37" fmla="*/ 90 h 97"/>
                <a:gd name="T38" fmla="*/ 122 w 203"/>
                <a:gd name="T39" fmla="*/ 67 h 97"/>
                <a:gd name="T40" fmla="*/ 118 w 203"/>
                <a:gd name="T41" fmla="*/ 42 h 97"/>
                <a:gd name="T42" fmla="*/ 91 w 203"/>
                <a:gd name="T43" fmla="*/ 40 h 97"/>
                <a:gd name="T44" fmla="*/ 59 w 203"/>
                <a:gd name="T45" fmla="*/ 35 h 97"/>
                <a:gd name="T46" fmla="*/ 30 w 203"/>
                <a:gd name="T47" fmla="*/ 25 h 97"/>
                <a:gd name="T48" fmla="*/ 8 w 203"/>
                <a:gd name="T49" fmla="*/ 19 h 97"/>
                <a:gd name="T50" fmla="*/ 0 w 203"/>
                <a:gd name="T51" fmla="*/ 10 h 97"/>
                <a:gd name="T52" fmla="*/ 13 w 203"/>
                <a:gd name="T53" fmla="*/ 0 h 97"/>
                <a:gd name="T54" fmla="*/ 13 w 203"/>
                <a:gd name="T5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97">
                  <a:moveTo>
                    <a:pt x="13" y="0"/>
                  </a:moveTo>
                  <a:lnTo>
                    <a:pt x="27" y="4"/>
                  </a:lnTo>
                  <a:lnTo>
                    <a:pt x="53" y="12"/>
                  </a:lnTo>
                  <a:lnTo>
                    <a:pt x="95" y="23"/>
                  </a:lnTo>
                  <a:lnTo>
                    <a:pt x="129" y="23"/>
                  </a:lnTo>
                  <a:lnTo>
                    <a:pt x="165" y="23"/>
                  </a:lnTo>
                  <a:lnTo>
                    <a:pt x="190" y="23"/>
                  </a:lnTo>
                  <a:lnTo>
                    <a:pt x="201" y="25"/>
                  </a:lnTo>
                  <a:lnTo>
                    <a:pt x="203" y="33"/>
                  </a:lnTo>
                  <a:lnTo>
                    <a:pt x="200" y="42"/>
                  </a:lnTo>
                  <a:lnTo>
                    <a:pt x="190" y="48"/>
                  </a:lnTo>
                  <a:lnTo>
                    <a:pt x="175" y="48"/>
                  </a:lnTo>
                  <a:lnTo>
                    <a:pt x="163" y="38"/>
                  </a:lnTo>
                  <a:lnTo>
                    <a:pt x="142" y="42"/>
                  </a:lnTo>
                  <a:lnTo>
                    <a:pt x="144" y="61"/>
                  </a:lnTo>
                  <a:lnTo>
                    <a:pt x="152" y="80"/>
                  </a:lnTo>
                  <a:lnTo>
                    <a:pt x="150" y="97"/>
                  </a:lnTo>
                  <a:lnTo>
                    <a:pt x="141" y="97"/>
                  </a:lnTo>
                  <a:lnTo>
                    <a:pt x="129" y="90"/>
                  </a:lnTo>
                  <a:lnTo>
                    <a:pt x="122" y="67"/>
                  </a:lnTo>
                  <a:lnTo>
                    <a:pt x="118" y="42"/>
                  </a:lnTo>
                  <a:lnTo>
                    <a:pt x="91" y="40"/>
                  </a:lnTo>
                  <a:lnTo>
                    <a:pt x="59" y="35"/>
                  </a:lnTo>
                  <a:lnTo>
                    <a:pt x="30" y="25"/>
                  </a:lnTo>
                  <a:lnTo>
                    <a:pt x="8" y="19"/>
                  </a:lnTo>
                  <a:lnTo>
                    <a:pt x="0" y="10"/>
                  </a:lnTo>
                  <a:lnTo>
                    <a:pt x="1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2" name="Freeform 220"/>
            <p:cNvSpPr>
              <a:spLocks/>
            </p:cNvSpPr>
            <p:nvPr/>
          </p:nvSpPr>
          <p:spPr bwMode="auto">
            <a:xfrm>
              <a:off x="4649" y="1206"/>
              <a:ext cx="17" cy="27"/>
            </a:xfrm>
            <a:custGeom>
              <a:avLst/>
              <a:gdLst>
                <a:gd name="T0" fmla="*/ 23 w 34"/>
                <a:gd name="T1" fmla="*/ 0 h 53"/>
                <a:gd name="T2" fmla="*/ 13 w 34"/>
                <a:gd name="T3" fmla="*/ 17 h 53"/>
                <a:gd name="T4" fmla="*/ 6 w 34"/>
                <a:gd name="T5" fmla="*/ 30 h 53"/>
                <a:gd name="T6" fmla="*/ 0 w 34"/>
                <a:gd name="T7" fmla="*/ 53 h 53"/>
                <a:gd name="T8" fmla="*/ 23 w 34"/>
                <a:gd name="T9" fmla="*/ 47 h 53"/>
                <a:gd name="T10" fmla="*/ 26 w 34"/>
                <a:gd name="T11" fmla="*/ 30 h 53"/>
                <a:gd name="T12" fmla="*/ 32 w 34"/>
                <a:gd name="T13" fmla="*/ 15 h 53"/>
                <a:gd name="T14" fmla="*/ 34 w 34"/>
                <a:gd name="T15" fmla="*/ 6 h 53"/>
                <a:gd name="T16" fmla="*/ 30 w 34"/>
                <a:gd name="T17" fmla="*/ 0 h 53"/>
                <a:gd name="T18" fmla="*/ 23 w 34"/>
                <a:gd name="T19" fmla="*/ 0 h 53"/>
                <a:gd name="T20" fmla="*/ 23 w 34"/>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3">
                  <a:moveTo>
                    <a:pt x="23" y="0"/>
                  </a:moveTo>
                  <a:lnTo>
                    <a:pt x="13" y="17"/>
                  </a:lnTo>
                  <a:lnTo>
                    <a:pt x="6" y="30"/>
                  </a:lnTo>
                  <a:lnTo>
                    <a:pt x="0" y="53"/>
                  </a:lnTo>
                  <a:lnTo>
                    <a:pt x="23" y="47"/>
                  </a:lnTo>
                  <a:lnTo>
                    <a:pt x="26" y="30"/>
                  </a:lnTo>
                  <a:lnTo>
                    <a:pt x="32" y="15"/>
                  </a:lnTo>
                  <a:lnTo>
                    <a:pt x="34" y="6"/>
                  </a:lnTo>
                  <a:lnTo>
                    <a:pt x="30"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3" name="Freeform 221"/>
            <p:cNvSpPr>
              <a:spLocks/>
            </p:cNvSpPr>
            <p:nvPr/>
          </p:nvSpPr>
          <p:spPr bwMode="auto">
            <a:xfrm>
              <a:off x="4622" y="1173"/>
              <a:ext cx="31" cy="64"/>
            </a:xfrm>
            <a:custGeom>
              <a:avLst/>
              <a:gdLst>
                <a:gd name="T0" fmla="*/ 0 w 60"/>
                <a:gd name="T1" fmla="*/ 8 h 128"/>
                <a:gd name="T2" fmla="*/ 2 w 60"/>
                <a:gd name="T3" fmla="*/ 33 h 128"/>
                <a:gd name="T4" fmla="*/ 9 w 60"/>
                <a:gd name="T5" fmla="*/ 57 h 128"/>
                <a:gd name="T6" fmla="*/ 19 w 60"/>
                <a:gd name="T7" fmla="*/ 84 h 128"/>
                <a:gd name="T8" fmla="*/ 28 w 60"/>
                <a:gd name="T9" fmla="*/ 101 h 128"/>
                <a:gd name="T10" fmla="*/ 40 w 60"/>
                <a:gd name="T11" fmla="*/ 128 h 128"/>
                <a:gd name="T12" fmla="*/ 60 w 60"/>
                <a:gd name="T13" fmla="*/ 118 h 128"/>
                <a:gd name="T14" fmla="*/ 47 w 60"/>
                <a:gd name="T15" fmla="*/ 99 h 128"/>
                <a:gd name="T16" fmla="*/ 36 w 60"/>
                <a:gd name="T17" fmla="*/ 69 h 128"/>
                <a:gd name="T18" fmla="*/ 26 w 60"/>
                <a:gd name="T19" fmla="*/ 42 h 128"/>
                <a:gd name="T20" fmla="*/ 21 w 60"/>
                <a:gd name="T21" fmla="*/ 21 h 128"/>
                <a:gd name="T22" fmla="*/ 19 w 60"/>
                <a:gd name="T23" fmla="*/ 6 h 128"/>
                <a:gd name="T24" fmla="*/ 11 w 60"/>
                <a:gd name="T25" fmla="*/ 0 h 128"/>
                <a:gd name="T26" fmla="*/ 2 w 60"/>
                <a:gd name="T27" fmla="*/ 0 h 128"/>
                <a:gd name="T28" fmla="*/ 0 w 60"/>
                <a:gd name="T29" fmla="*/ 8 h 128"/>
                <a:gd name="T30" fmla="*/ 0 w 60"/>
                <a:gd name="T3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28">
                  <a:moveTo>
                    <a:pt x="0" y="8"/>
                  </a:moveTo>
                  <a:lnTo>
                    <a:pt x="2" y="33"/>
                  </a:lnTo>
                  <a:lnTo>
                    <a:pt x="9" y="57"/>
                  </a:lnTo>
                  <a:lnTo>
                    <a:pt x="19" y="84"/>
                  </a:lnTo>
                  <a:lnTo>
                    <a:pt x="28" y="101"/>
                  </a:lnTo>
                  <a:lnTo>
                    <a:pt x="40" y="128"/>
                  </a:lnTo>
                  <a:lnTo>
                    <a:pt x="60" y="118"/>
                  </a:lnTo>
                  <a:lnTo>
                    <a:pt x="47" y="99"/>
                  </a:lnTo>
                  <a:lnTo>
                    <a:pt x="36" y="69"/>
                  </a:lnTo>
                  <a:lnTo>
                    <a:pt x="26" y="42"/>
                  </a:lnTo>
                  <a:lnTo>
                    <a:pt x="21" y="21"/>
                  </a:lnTo>
                  <a:lnTo>
                    <a:pt x="19" y="6"/>
                  </a:lnTo>
                  <a:lnTo>
                    <a:pt x="11" y="0"/>
                  </a:lnTo>
                  <a:lnTo>
                    <a:pt x="2" y="0"/>
                  </a:lnTo>
                  <a:lnTo>
                    <a:pt x="0"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4" name="Freeform 222"/>
            <p:cNvSpPr>
              <a:spLocks/>
            </p:cNvSpPr>
            <p:nvPr/>
          </p:nvSpPr>
          <p:spPr bwMode="auto">
            <a:xfrm>
              <a:off x="4626" y="1159"/>
              <a:ext cx="50" cy="44"/>
            </a:xfrm>
            <a:custGeom>
              <a:avLst/>
              <a:gdLst>
                <a:gd name="T0" fmla="*/ 8 w 101"/>
                <a:gd name="T1" fmla="*/ 0 h 87"/>
                <a:gd name="T2" fmla="*/ 23 w 101"/>
                <a:gd name="T3" fmla="*/ 11 h 87"/>
                <a:gd name="T4" fmla="*/ 36 w 101"/>
                <a:gd name="T5" fmla="*/ 25 h 87"/>
                <a:gd name="T6" fmla="*/ 52 w 101"/>
                <a:gd name="T7" fmla="*/ 38 h 87"/>
                <a:gd name="T8" fmla="*/ 67 w 101"/>
                <a:gd name="T9" fmla="*/ 57 h 87"/>
                <a:gd name="T10" fmla="*/ 80 w 101"/>
                <a:gd name="T11" fmla="*/ 68 h 87"/>
                <a:gd name="T12" fmla="*/ 101 w 101"/>
                <a:gd name="T13" fmla="*/ 82 h 87"/>
                <a:gd name="T14" fmla="*/ 93 w 101"/>
                <a:gd name="T15" fmla="*/ 87 h 87"/>
                <a:gd name="T16" fmla="*/ 78 w 101"/>
                <a:gd name="T17" fmla="*/ 85 h 87"/>
                <a:gd name="T18" fmla="*/ 55 w 101"/>
                <a:gd name="T19" fmla="*/ 70 h 87"/>
                <a:gd name="T20" fmla="*/ 33 w 101"/>
                <a:gd name="T21" fmla="*/ 49 h 87"/>
                <a:gd name="T22" fmla="*/ 17 w 101"/>
                <a:gd name="T23" fmla="*/ 32 h 87"/>
                <a:gd name="T24" fmla="*/ 0 w 101"/>
                <a:gd name="T25" fmla="*/ 15 h 87"/>
                <a:gd name="T26" fmla="*/ 8 w 101"/>
                <a:gd name="T27" fmla="*/ 0 h 87"/>
                <a:gd name="T28" fmla="*/ 8 w 101"/>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7">
                  <a:moveTo>
                    <a:pt x="8" y="0"/>
                  </a:moveTo>
                  <a:lnTo>
                    <a:pt x="23" y="11"/>
                  </a:lnTo>
                  <a:lnTo>
                    <a:pt x="36" y="25"/>
                  </a:lnTo>
                  <a:lnTo>
                    <a:pt x="52" y="38"/>
                  </a:lnTo>
                  <a:lnTo>
                    <a:pt x="67" y="57"/>
                  </a:lnTo>
                  <a:lnTo>
                    <a:pt x="80" y="68"/>
                  </a:lnTo>
                  <a:lnTo>
                    <a:pt x="101" y="82"/>
                  </a:lnTo>
                  <a:lnTo>
                    <a:pt x="93" y="87"/>
                  </a:lnTo>
                  <a:lnTo>
                    <a:pt x="78" y="85"/>
                  </a:lnTo>
                  <a:lnTo>
                    <a:pt x="55" y="70"/>
                  </a:lnTo>
                  <a:lnTo>
                    <a:pt x="33" y="49"/>
                  </a:lnTo>
                  <a:lnTo>
                    <a:pt x="17" y="32"/>
                  </a:lnTo>
                  <a:lnTo>
                    <a:pt x="0" y="15"/>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5" name="Freeform 223"/>
            <p:cNvSpPr>
              <a:spLocks/>
            </p:cNvSpPr>
            <p:nvPr/>
          </p:nvSpPr>
          <p:spPr bwMode="auto">
            <a:xfrm>
              <a:off x="4668" y="1150"/>
              <a:ext cx="30" cy="54"/>
            </a:xfrm>
            <a:custGeom>
              <a:avLst/>
              <a:gdLst>
                <a:gd name="T0" fmla="*/ 38 w 61"/>
                <a:gd name="T1" fmla="*/ 106 h 106"/>
                <a:gd name="T2" fmla="*/ 46 w 61"/>
                <a:gd name="T3" fmla="*/ 100 h 106"/>
                <a:gd name="T4" fmla="*/ 55 w 61"/>
                <a:gd name="T5" fmla="*/ 91 h 106"/>
                <a:gd name="T6" fmla="*/ 59 w 61"/>
                <a:gd name="T7" fmla="*/ 76 h 106"/>
                <a:gd name="T8" fmla="*/ 59 w 61"/>
                <a:gd name="T9" fmla="*/ 53 h 106"/>
                <a:gd name="T10" fmla="*/ 61 w 61"/>
                <a:gd name="T11" fmla="*/ 28 h 106"/>
                <a:gd name="T12" fmla="*/ 57 w 61"/>
                <a:gd name="T13" fmla="*/ 17 h 106"/>
                <a:gd name="T14" fmla="*/ 47 w 61"/>
                <a:gd name="T15" fmla="*/ 7 h 106"/>
                <a:gd name="T16" fmla="*/ 38 w 61"/>
                <a:gd name="T17" fmla="*/ 2 h 106"/>
                <a:gd name="T18" fmla="*/ 26 w 61"/>
                <a:gd name="T19" fmla="*/ 0 h 106"/>
                <a:gd name="T20" fmla="*/ 17 w 61"/>
                <a:gd name="T21" fmla="*/ 7 h 106"/>
                <a:gd name="T22" fmla="*/ 6 w 61"/>
                <a:gd name="T23" fmla="*/ 17 h 106"/>
                <a:gd name="T24" fmla="*/ 6 w 61"/>
                <a:gd name="T25" fmla="*/ 36 h 106"/>
                <a:gd name="T26" fmla="*/ 4 w 61"/>
                <a:gd name="T27" fmla="*/ 68 h 106"/>
                <a:gd name="T28" fmla="*/ 0 w 61"/>
                <a:gd name="T29" fmla="*/ 97 h 106"/>
                <a:gd name="T30" fmla="*/ 11 w 61"/>
                <a:gd name="T31" fmla="*/ 100 h 106"/>
                <a:gd name="T32" fmla="*/ 19 w 61"/>
                <a:gd name="T33" fmla="*/ 89 h 106"/>
                <a:gd name="T34" fmla="*/ 21 w 61"/>
                <a:gd name="T35" fmla="*/ 70 h 106"/>
                <a:gd name="T36" fmla="*/ 23 w 61"/>
                <a:gd name="T37" fmla="*/ 51 h 106"/>
                <a:gd name="T38" fmla="*/ 23 w 61"/>
                <a:gd name="T39" fmla="*/ 32 h 106"/>
                <a:gd name="T40" fmla="*/ 30 w 61"/>
                <a:gd name="T41" fmla="*/ 26 h 106"/>
                <a:gd name="T42" fmla="*/ 36 w 61"/>
                <a:gd name="T43" fmla="*/ 30 h 106"/>
                <a:gd name="T44" fmla="*/ 38 w 61"/>
                <a:gd name="T45" fmla="*/ 42 h 106"/>
                <a:gd name="T46" fmla="*/ 38 w 61"/>
                <a:gd name="T47" fmla="*/ 64 h 106"/>
                <a:gd name="T48" fmla="*/ 34 w 61"/>
                <a:gd name="T49" fmla="*/ 83 h 106"/>
                <a:gd name="T50" fmla="*/ 30 w 61"/>
                <a:gd name="T51" fmla="*/ 100 h 106"/>
                <a:gd name="T52" fmla="*/ 38 w 61"/>
                <a:gd name="T53" fmla="*/ 106 h 106"/>
                <a:gd name="T54" fmla="*/ 38 w 61"/>
                <a:gd name="T5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106">
                  <a:moveTo>
                    <a:pt x="38" y="106"/>
                  </a:moveTo>
                  <a:lnTo>
                    <a:pt x="46" y="100"/>
                  </a:lnTo>
                  <a:lnTo>
                    <a:pt x="55" y="91"/>
                  </a:lnTo>
                  <a:lnTo>
                    <a:pt x="59" y="76"/>
                  </a:lnTo>
                  <a:lnTo>
                    <a:pt x="59" y="53"/>
                  </a:lnTo>
                  <a:lnTo>
                    <a:pt x="61" y="28"/>
                  </a:lnTo>
                  <a:lnTo>
                    <a:pt x="57" y="17"/>
                  </a:lnTo>
                  <a:lnTo>
                    <a:pt x="47" y="7"/>
                  </a:lnTo>
                  <a:lnTo>
                    <a:pt x="38" y="2"/>
                  </a:lnTo>
                  <a:lnTo>
                    <a:pt x="26" y="0"/>
                  </a:lnTo>
                  <a:lnTo>
                    <a:pt x="17" y="7"/>
                  </a:lnTo>
                  <a:lnTo>
                    <a:pt x="6" y="17"/>
                  </a:lnTo>
                  <a:lnTo>
                    <a:pt x="6" y="36"/>
                  </a:lnTo>
                  <a:lnTo>
                    <a:pt x="4" y="68"/>
                  </a:lnTo>
                  <a:lnTo>
                    <a:pt x="0" y="97"/>
                  </a:lnTo>
                  <a:lnTo>
                    <a:pt x="11" y="100"/>
                  </a:lnTo>
                  <a:lnTo>
                    <a:pt x="19" y="89"/>
                  </a:lnTo>
                  <a:lnTo>
                    <a:pt x="21" y="70"/>
                  </a:lnTo>
                  <a:lnTo>
                    <a:pt x="23" y="51"/>
                  </a:lnTo>
                  <a:lnTo>
                    <a:pt x="23" y="32"/>
                  </a:lnTo>
                  <a:lnTo>
                    <a:pt x="30" y="26"/>
                  </a:lnTo>
                  <a:lnTo>
                    <a:pt x="36" y="30"/>
                  </a:lnTo>
                  <a:lnTo>
                    <a:pt x="38" y="42"/>
                  </a:lnTo>
                  <a:lnTo>
                    <a:pt x="38" y="64"/>
                  </a:lnTo>
                  <a:lnTo>
                    <a:pt x="34" y="83"/>
                  </a:lnTo>
                  <a:lnTo>
                    <a:pt x="30" y="100"/>
                  </a:lnTo>
                  <a:lnTo>
                    <a:pt x="38" y="106"/>
                  </a:lnTo>
                  <a:lnTo>
                    <a:pt x="38"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6" name="Freeform 224"/>
            <p:cNvSpPr>
              <a:spLocks/>
            </p:cNvSpPr>
            <p:nvPr/>
          </p:nvSpPr>
          <p:spPr bwMode="auto">
            <a:xfrm>
              <a:off x="4654" y="1260"/>
              <a:ext cx="101" cy="35"/>
            </a:xfrm>
            <a:custGeom>
              <a:avLst/>
              <a:gdLst>
                <a:gd name="T0" fmla="*/ 0 w 204"/>
                <a:gd name="T1" fmla="*/ 42 h 71"/>
                <a:gd name="T2" fmla="*/ 33 w 204"/>
                <a:gd name="T3" fmla="*/ 52 h 71"/>
                <a:gd name="T4" fmla="*/ 75 w 204"/>
                <a:gd name="T5" fmla="*/ 56 h 71"/>
                <a:gd name="T6" fmla="*/ 113 w 204"/>
                <a:gd name="T7" fmla="*/ 52 h 71"/>
                <a:gd name="T8" fmla="*/ 139 w 204"/>
                <a:gd name="T9" fmla="*/ 48 h 71"/>
                <a:gd name="T10" fmla="*/ 164 w 204"/>
                <a:gd name="T11" fmla="*/ 42 h 71"/>
                <a:gd name="T12" fmla="*/ 179 w 204"/>
                <a:gd name="T13" fmla="*/ 33 h 71"/>
                <a:gd name="T14" fmla="*/ 192 w 204"/>
                <a:gd name="T15" fmla="*/ 18 h 71"/>
                <a:gd name="T16" fmla="*/ 202 w 204"/>
                <a:gd name="T17" fmla="*/ 0 h 71"/>
                <a:gd name="T18" fmla="*/ 204 w 204"/>
                <a:gd name="T19" fmla="*/ 31 h 71"/>
                <a:gd name="T20" fmla="*/ 189 w 204"/>
                <a:gd name="T21" fmla="*/ 46 h 71"/>
                <a:gd name="T22" fmla="*/ 170 w 204"/>
                <a:gd name="T23" fmla="*/ 59 h 71"/>
                <a:gd name="T24" fmla="*/ 145 w 204"/>
                <a:gd name="T25" fmla="*/ 65 h 71"/>
                <a:gd name="T26" fmla="*/ 111 w 204"/>
                <a:gd name="T27" fmla="*/ 69 h 71"/>
                <a:gd name="T28" fmla="*/ 73 w 204"/>
                <a:gd name="T29" fmla="*/ 71 h 71"/>
                <a:gd name="T30" fmla="*/ 50 w 204"/>
                <a:gd name="T31" fmla="*/ 71 h 71"/>
                <a:gd name="T32" fmla="*/ 25 w 204"/>
                <a:gd name="T33" fmla="*/ 69 h 71"/>
                <a:gd name="T34" fmla="*/ 0 w 204"/>
                <a:gd name="T35" fmla="*/ 65 h 71"/>
                <a:gd name="T36" fmla="*/ 0 w 204"/>
                <a:gd name="T37" fmla="*/ 42 h 71"/>
                <a:gd name="T38" fmla="*/ 0 w 204"/>
                <a:gd name="T39"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71">
                  <a:moveTo>
                    <a:pt x="0" y="42"/>
                  </a:moveTo>
                  <a:lnTo>
                    <a:pt x="33" y="52"/>
                  </a:lnTo>
                  <a:lnTo>
                    <a:pt x="75" y="56"/>
                  </a:lnTo>
                  <a:lnTo>
                    <a:pt x="113" y="52"/>
                  </a:lnTo>
                  <a:lnTo>
                    <a:pt x="139" y="48"/>
                  </a:lnTo>
                  <a:lnTo>
                    <a:pt x="164" y="42"/>
                  </a:lnTo>
                  <a:lnTo>
                    <a:pt x="179" y="33"/>
                  </a:lnTo>
                  <a:lnTo>
                    <a:pt x="192" y="18"/>
                  </a:lnTo>
                  <a:lnTo>
                    <a:pt x="202" y="0"/>
                  </a:lnTo>
                  <a:lnTo>
                    <a:pt x="204" y="31"/>
                  </a:lnTo>
                  <a:lnTo>
                    <a:pt x="189" y="46"/>
                  </a:lnTo>
                  <a:lnTo>
                    <a:pt x="170" y="59"/>
                  </a:lnTo>
                  <a:lnTo>
                    <a:pt x="145" y="65"/>
                  </a:lnTo>
                  <a:lnTo>
                    <a:pt x="111" y="69"/>
                  </a:lnTo>
                  <a:lnTo>
                    <a:pt x="73" y="71"/>
                  </a:lnTo>
                  <a:lnTo>
                    <a:pt x="50" y="71"/>
                  </a:lnTo>
                  <a:lnTo>
                    <a:pt x="25" y="69"/>
                  </a:lnTo>
                  <a:lnTo>
                    <a:pt x="0" y="65"/>
                  </a:lnTo>
                  <a:lnTo>
                    <a:pt x="0" y="42"/>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7" name="Freeform 225"/>
            <p:cNvSpPr>
              <a:spLocks/>
            </p:cNvSpPr>
            <p:nvPr/>
          </p:nvSpPr>
          <p:spPr bwMode="auto">
            <a:xfrm>
              <a:off x="4604" y="1266"/>
              <a:ext cx="155" cy="57"/>
            </a:xfrm>
            <a:custGeom>
              <a:avLst/>
              <a:gdLst>
                <a:gd name="T0" fmla="*/ 76 w 309"/>
                <a:gd name="T1" fmla="*/ 0 h 114"/>
                <a:gd name="T2" fmla="*/ 79 w 309"/>
                <a:gd name="T3" fmla="*/ 28 h 114"/>
                <a:gd name="T4" fmla="*/ 79 w 309"/>
                <a:gd name="T5" fmla="*/ 51 h 114"/>
                <a:gd name="T6" fmla="*/ 76 w 309"/>
                <a:gd name="T7" fmla="*/ 64 h 114"/>
                <a:gd name="T8" fmla="*/ 83 w 309"/>
                <a:gd name="T9" fmla="*/ 80 h 114"/>
                <a:gd name="T10" fmla="*/ 74 w 309"/>
                <a:gd name="T11" fmla="*/ 74 h 114"/>
                <a:gd name="T12" fmla="*/ 58 w 309"/>
                <a:gd name="T13" fmla="*/ 74 h 114"/>
                <a:gd name="T14" fmla="*/ 41 w 309"/>
                <a:gd name="T15" fmla="*/ 76 h 114"/>
                <a:gd name="T16" fmla="*/ 22 w 309"/>
                <a:gd name="T17" fmla="*/ 76 h 114"/>
                <a:gd name="T18" fmla="*/ 9 w 309"/>
                <a:gd name="T19" fmla="*/ 80 h 114"/>
                <a:gd name="T20" fmla="*/ 1 w 309"/>
                <a:gd name="T21" fmla="*/ 85 h 114"/>
                <a:gd name="T22" fmla="*/ 0 w 309"/>
                <a:gd name="T23" fmla="*/ 99 h 114"/>
                <a:gd name="T24" fmla="*/ 5 w 309"/>
                <a:gd name="T25" fmla="*/ 108 h 114"/>
                <a:gd name="T26" fmla="*/ 19 w 309"/>
                <a:gd name="T27" fmla="*/ 114 h 114"/>
                <a:gd name="T28" fmla="*/ 41 w 309"/>
                <a:gd name="T29" fmla="*/ 112 h 114"/>
                <a:gd name="T30" fmla="*/ 68 w 309"/>
                <a:gd name="T31" fmla="*/ 112 h 114"/>
                <a:gd name="T32" fmla="*/ 83 w 309"/>
                <a:gd name="T33" fmla="*/ 108 h 114"/>
                <a:gd name="T34" fmla="*/ 108 w 309"/>
                <a:gd name="T35" fmla="*/ 108 h 114"/>
                <a:gd name="T36" fmla="*/ 140 w 309"/>
                <a:gd name="T37" fmla="*/ 112 h 114"/>
                <a:gd name="T38" fmla="*/ 163 w 309"/>
                <a:gd name="T39" fmla="*/ 112 h 114"/>
                <a:gd name="T40" fmla="*/ 188 w 309"/>
                <a:gd name="T41" fmla="*/ 110 h 114"/>
                <a:gd name="T42" fmla="*/ 220 w 309"/>
                <a:gd name="T43" fmla="*/ 104 h 114"/>
                <a:gd name="T44" fmla="*/ 249 w 309"/>
                <a:gd name="T45" fmla="*/ 102 h 114"/>
                <a:gd name="T46" fmla="*/ 277 w 309"/>
                <a:gd name="T47" fmla="*/ 102 h 114"/>
                <a:gd name="T48" fmla="*/ 300 w 309"/>
                <a:gd name="T49" fmla="*/ 99 h 114"/>
                <a:gd name="T50" fmla="*/ 309 w 309"/>
                <a:gd name="T51" fmla="*/ 93 h 114"/>
                <a:gd name="T52" fmla="*/ 309 w 309"/>
                <a:gd name="T53" fmla="*/ 85 h 114"/>
                <a:gd name="T54" fmla="*/ 306 w 309"/>
                <a:gd name="T55" fmla="*/ 76 h 114"/>
                <a:gd name="T56" fmla="*/ 300 w 309"/>
                <a:gd name="T57" fmla="*/ 80 h 114"/>
                <a:gd name="T58" fmla="*/ 288 w 309"/>
                <a:gd name="T59" fmla="*/ 83 h 114"/>
                <a:gd name="T60" fmla="*/ 268 w 309"/>
                <a:gd name="T61" fmla="*/ 80 h 114"/>
                <a:gd name="T62" fmla="*/ 243 w 309"/>
                <a:gd name="T63" fmla="*/ 85 h 114"/>
                <a:gd name="T64" fmla="*/ 211 w 309"/>
                <a:gd name="T65" fmla="*/ 89 h 114"/>
                <a:gd name="T66" fmla="*/ 180 w 309"/>
                <a:gd name="T67" fmla="*/ 87 h 114"/>
                <a:gd name="T68" fmla="*/ 150 w 309"/>
                <a:gd name="T69" fmla="*/ 80 h 114"/>
                <a:gd name="T70" fmla="*/ 127 w 309"/>
                <a:gd name="T71" fmla="*/ 74 h 114"/>
                <a:gd name="T72" fmla="*/ 114 w 309"/>
                <a:gd name="T73" fmla="*/ 64 h 114"/>
                <a:gd name="T74" fmla="*/ 108 w 309"/>
                <a:gd name="T75" fmla="*/ 42 h 114"/>
                <a:gd name="T76" fmla="*/ 106 w 309"/>
                <a:gd name="T77" fmla="*/ 4 h 114"/>
                <a:gd name="T78" fmla="*/ 76 w 309"/>
                <a:gd name="T79" fmla="*/ 0 h 114"/>
                <a:gd name="T80" fmla="*/ 76 w 309"/>
                <a:gd name="T8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114">
                  <a:moveTo>
                    <a:pt x="76" y="0"/>
                  </a:moveTo>
                  <a:lnTo>
                    <a:pt x="79" y="28"/>
                  </a:lnTo>
                  <a:lnTo>
                    <a:pt x="79" y="51"/>
                  </a:lnTo>
                  <a:lnTo>
                    <a:pt x="76" y="64"/>
                  </a:lnTo>
                  <a:lnTo>
                    <a:pt x="83" y="80"/>
                  </a:lnTo>
                  <a:lnTo>
                    <a:pt x="74" y="74"/>
                  </a:lnTo>
                  <a:lnTo>
                    <a:pt x="58" y="74"/>
                  </a:lnTo>
                  <a:lnTo>
                    <a:pt x="41" y="76"/>
                  </a:lnTo>
                  <a:lnTo>
                    <a:pt x="22" y="76"/>
                  </a:lnTo>
                  <a:lnTo>
                    <a:pt x="9" y="80"/>
                  </a:lnTo>
                  <a:lnTo>
                    <a:pt x="1" y="85"/>
                  </a:lnTo>
                  <a:lnTo>
                    <a:pt x="0" y="99"/>
                  </a:lnTo>
                  <a:lnTo>
                    <a:pt x="5" y="108"/>
                  </a:lnTo>
                  <a:lnTo>
                    <a:pt x="19" y="114"/>
                  </a:lnTo>
                  <a:lnTo>
                    <a:pt x="41" y="112"/>
                  </a:lnTo>
                  <a:lnTo>
                    <a:pt x="68" y="112"/>
                  </a:lnTo>
                  <a:lnTo>
                    <a:pt x="83" y="108"/>
                  </a:lnTo>
                  <a:lnTo>
                    <a:pt x="108" y="108"/>
                  </a:lnTo>
                  <a:lnTo>
                    <a:pt x="140" y="112"/>
                  </a:lnTo>
                  <a:lnTo>
                    <a:pt x="163" y="112"/>
                  </a:lnTo>
                  <a:lnTo>
                    <a:pt x="188" y="110"/>
                  </a:lnTo>
                  <a:lnTo>
                    <a:pt x="220" y="104"/>
                  </a:lnTo>
                  <a:lnTo>
                    <a:pt x="249" y="102"/>
                  </a:lnTo>
                  <a:lnTo>
                    <a:pt x="277" y="102"/>
                  </a:lnTo>
                  <a:lnTo>
                    <a:pt x="300" y="99"/>
                  </a:lnTo>
                  <a:lnTo>
                    <a:pt x="309" y="93"/>
                  </a:lnTo>
                  <a:lnTo>
                    <a:pt x="309" y="85"/>
                  </a:lnTo>
                  <a:lnTo>
                    <a:pt x="306" y="76"/>
                  </a:lnTo>
                  <a:lnTo>
                    <a:pt x="300" y="80"/>
                  </a:lnTo>
                  <a:lnTo>
                    <a:pt x="288" y="83"/>
                  </a:lnTo>
                  <a:lnTo>
                    <a:pt x="268" y="80"/>
                  </a:lnTo>
                  <a:lnTo>
                    <a:pt x="243" y="85"/>
                  </a:lnTo>
                  <a:lnTo>
                    <a:pt x="211" y="89"/>
                  </a:lnTo>
                  <a:lnTo>
                    <a:pt x="180" y="87"/>
                  </a:lnTo>
                  <a:lnTo>
                    <a:pt x="150" y="80"/>
                  </a:lnTo>
                  <a:lnTo>
                    <a:pt x="127" y="74"/>
                  </a:lnTo>
                  <a:lnTo>
                    <a:pt x="114" y="64"/>
                  </a:lnTo>
                  <a:lnTo>
                    <a:pt x="108" y="42"/>
                  </a:lnTo>
                  <a:lnTo>
                    <a:pt x="106" y="4"/>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8" name="Freeform 226"/>
            <p:cNvSpPr>
              <a:spLocks/>
            </p:cNvSpPr>
            <p:nvPr/>
          </p:nvSpPr>
          <p:spPr bwMode="auto">
            <a:xfrm>
              <a:off x="4668" y="1201"/>
              <a:ext cx="13" cy="24"/>
            </a:xfrm>
            <a:custGeom>
              <a:avLst/>
              <a:gdLst>
                <a:gd name="T0" fmla="*/ 26 w 26"/>
                <a:gd name="T1" fmla="*/ 10 h 50"/>
                <a:gd name="T2" fmla="*/ 23 w 26"/>
                <a:gd name="T3" fmla="*/ 21 h 50"/>
                <a:gd name="T4" fmla="*/ 19 w 26"/>
                <a:gd name="T5" fmla="*/ 31 h 50"/>
                <a:gd name="T6" fmla="*/ 15 w 26"/>
                <a:gd name="T7" fmla="*/ 44 h 50"/>
                <a:gd name="T8" fmla="*/ 2 w 26"/>
                <a:gd name="T9" fmla="*/ 50 h 50"/>
                <a:gd name="T10" fmla="*/ 0 w 26"/>
                <a:gd name="T11" fmla="*/ 35 h 50"/>
                <a:gd name="T12" fmla="*/ 2 w 26"/>
                <a:gd name="T13" fmla="*/ 18 h 50"/>
                <a:gd name="T14" fmla="*/ 6 w 26"/>
                <a:gd name="T15" fmla="*/ 0 h 50"/>
                <a:gd name="T16" fmla="*/ 19 w 26"/>
                <a:gd name="T17" fmla="*/ 0 h 50"/>
                <a:gd name="T18" fmla="*/ 26 w 26"/>
                <a:gd name="T19" fmla="*/ 10 h 50"/>
                <a:gd name="T20" fmla="*/ 26 w 26"/>
                <a:gd name="T21"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0">
                  <a:moveTo>
                    <a:pt x="26" y="10"/>
                  </a:moveTo>
                  <a:lnTo>
                    <a:pt x="23" y="21"/>
                  </a:lnTo>
                  <a:lnTo>
                    <a:pt x="19" y="31"/>
                  </a:lnTo>
                  <a:lnTo>
                    <a:pt x="15" y="44"/>
                  </a:lnTo>
                  <a:lnTo>
                    <a:pt x="2" y="50"/>
                  </a:lnTo>
                  <a:lnTo>
                    <a:pt x="0" y="35"/>
                  </a:lnTo>
                  <a:lnTo>
                    <a:pt x="2" y="18"/>
                  </a:lnTo>
                  <a:lnTo>
                    <a:pt x="6" y="0"/>
                  </a:lnTo>
                  <a:lnTo>
                    <a:pt x="19" y="0"/>
                  </a:lnTo>
                  <a:lnTo>
                    <a:pt x="26" y="10"/>
                  </a:lnTo>
                  <a:lnTo>
                    <a:pt x="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899" name="Freeform 227"/>
            <p:cNvSpPr>
              <a:spLocks/>
            </p:cNvSpPr>
            <p:nvPr/>
          </p:nvSpPr>
          <p:spPr bwMode="auto">
            <a:xfrm>
              <a:off x="4692" y="1190"/>
              <a:ext cx="80" cy="119"/>
            </a:xfrm>
            <a:custGeom>
              <a:avLst/>
              <a:gdLst>
                <a:gd name="T0" fmla="*/ 4 w 160"/>
                <a:gd name="T1" fmla="*/ 17 h 237"/>
                <a:gd name="T2" fmla="*/ 23 w 160"/>
                <a:gd name="T3" fmla="*/ 24 h 237"/>
                <a:gd name="T4" fmla="*/ 44 w 160"/>
                <a:gd name="T5" fmla="*/ 40 h 237"/>
                <a:gd name="T6" fmla="*/ 59 w 160"/>
                <a:gd name="T7" fmla="*/ 55 h 237"/>
                <a:gd name="T8" fmla="*/ 71 w 160"/>
                <a:gd name="T9" fmla="*/ 72 h 237"/>
                <a:gd name="T10" fmla="*/ 88 w 160"/>
                <a:gd name="T11" fmla="*/ 95 h 237"/>
                <a:gd name="T12" fmla="*/ 101 w 160"/>
                <a:gd name="T13" fmla="*/ 119 h 237"/>
                <a:gd name="T14" fmla="*/ 113 w 160"/>
                <a:gd name="T15" fmla="*/ 135 h 237"/>
                <a:gd name="T16" fmla="*/ 122 w 160"/>
                <a:gd name="T17" fmla="*/ 163 h 237"/>
                <a:gd name="T18" fmla="*/ 130 w 160"/>
                <a:gd name="T19" fmla="*/ 188 h 237"/>
                <a:gd name="T20" fmla="*/ 133 w 160"/>
                <a:gd name="T21" fmla="*/ 211 h 237"/>
                <a:gd name="T22" fmla="*/ 141 w 160"/>
                <a:gd name="T23" fmla="*/ 232 h 237"/>
                <a:gd name="T24" fmla="*/ 152 w 160"/>
                <a:gd name="T25" fmla="*/ 237 h 237"/>
                <a:gd name="T26" fmla="*/ 160 w 160"/>
                <a:gd name="T27" fmla="*/ 230 h 237"/>
                <a:gd name="T28" fmla="*/ 160 w 160"/>
                <a:gd name="T29" fmla="*/ 216 h 237"/>
                <a:gd name="T30" fmla="*/ 160 w 160"/>
                <a:gd name="T31" fmla="*/ 194 h 237"/>
                <a:gd name="T32" fmla="*/ 152 w 160"/>
                <a:gd name="T33" fmla="*/ 161 h 237"/>
                <a:gd name="T34" fmla="*/ 143 w 160"/>
                <a:gd name="T35" fmla="*/ 133 h 237"/>
                <a:gd name="T36" fmla="*/ 130 w 160"/>
                <a:gd name="T37" fmla="*/ 106 h 237"/>
                <a:gd name="T38" fmla="*/ 114 w 160"/>
                <a:gd name="T39" fmla="*/ 83 h 237"/>
                <a:gd name="T40" fmla="*/ 97 w 160"/>
                <a:gd name="T41" fmla="*/ 60 h 237"/>
                <a:gd name="T42" fmla="*/ 80 w 160"/>
                <a:gd name="T43" fmla="*/ 41 h 237"/>
                <a:gd name="T44" fmla="*/ 59 w 160"/>
                <a:gd name="T45" fmla="*/ 22 h 237"/>
                <a:gd name="T46" fmla="*/ 40 w 160"/>
                <a:gd name="T47" fmla="*/ 11 h 237"/>
                <a:gd name="T48" fmla="*/ 23 w 160"/>
                <a:gd name="T49" fmla="*/ 1 h 237"/>
                <a:gd name="T50" fmla="*/ 0 w 160"/>
                <a:gd name="T51" fmla="*/ 0 h 237"/>
                <a:gd name="T52" fmla="*/ 4 w 160"/>
                <a:gd name="T53" fmla="*/ 17 h 237"/>
                <a:gd name="T54" fmla="*/ 4 w 160"/>
                <a:gd name="T55" fmla="*/ 1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237">
                  <a:moveTo>
                    <a:pt x="4" y="17"/>
                  </a:moveTo>
                  <a:lnTo>
                    <a:pt x="23" y="24"/>
                  </a:lnTo>
                  <a:lnTo>
                    <a:pt x="44" y="40"/>
                  </a:lnTo>
                  <a:lnTo>
                    <a:pt x="59" y="55"/>
                  </a:lnTo>
                  <a:lnTo>
                    <a:pt x="71" y="72"/>
                  </a:lnTo>
                  <a:lnTo>
                    <a:pt x="88" y="95"/>
                  </a:lnTo>
                  <a:lnTo>
                    <a:pt x="101" y="119"/>
                  </a:lnTo>
                  <a:lnTo>
                    <a:pt x="113" y="135"/>
                  </a:lnTo>
                  <a:lnTo>
                    <a:pt x="122" y="163"/>
                  </a:lnTo>
                  <a:lnTo>
                    <a:pt x="130" y="188"/>
                  </a:lnTo>
                  <a:lnTo>
                    <a:pt x="133" y="211"/>
                  </a:lnTo>
                  <a:lnTo>
                    <a:pt x="141" y="232"/>
                  </a:lnTo>
                  <a:lnTo>
                    <a:pt x="152" y="237"/>
                  </a:lnTo>
                  <a:lnTo>
                    <a:pt x="160" y="230"/>
                  </a:lnTo>
                  <a:lnTo>
                    <a:pt x="160" y="216"/>
                  </a:lnTo>
                  <a:lnTo>
                    <a:pt x="160" y="194"/>
                  </a:lnTo>
                  <a:lnTo>
                    <a:pt x="152" y="161"/>
                  </a:lnTo>
                  <a:lnTo>
                    <a:pt x="143" y="133"/>
                  </a:lnTo>
                  <a:lnTo>
                    <a:pt x="130" y="106"/>
                  </a:lnTo>
                  <a:lnTo>
                    <a:pt x="114" y="83"/>
                  </a:lnTo>
                  <a:lnTo>
                    <a:pt x="97" y="60"/>
                  </a:lnTo>
                  <a:lnTo>
                    <a:pt x="80" y="41"/>
                  </a:lnTo>
                  <a:lnTo>
                    <a:pt x="59" y="22"/>
                  </a:lnTo>
                  <a:lnTo>
                    <a:pt x="40" y="11"/>
                  </a:lnTo>
                  <a:lnTo>
                    <a:pt x="23" y="1"/>
                  </a:lnTo>
                  <a:lnTo>
                    <a:pt x="0" y="0"/>
                  </a:lnTo>
                  <a:lnTo>
                    <a:pt x="4" y="17"/>
                  </a:lnTo>
                  <a:lnTo>
                    <a:pt x="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0" name="Freeform 228"/>
            <p:cNvSpPr>
              <a:spLocks/>
            </p:cNvSpPr>
            <p:nvPr/>
          </p:nvSpPr>
          <p:spPr bwMode="auto">
            <a:xfrm>
              <a:off x="4746" y="1159"/>
              <a:ext cx="57" cy="136"/>
            </a:xfrm>
            <a:custGeom>
              <a:avLst/>
              <a:gdLst>
                <a:gd name="T0" fmla="*/ 0 w 114"/>
                <a:gd name="T1" fmla="*/ 32 h 272"/>
                <a:gd name="T2" fmla="*/ 4 w 114"/>
                <a:gd name="T3" fmla="*/ 51 h 272"/>
                <a:gd name="T4" fmla="*/ 7 w 114"/>
                <a:gd name="T5" fmla="*/ 66 h 272"/>
                <a:gd name="T6" fmla="*/ 13 w 114"/>
                <a:gd name="T7" fmla="*/ 82 h 272"/>
                <a:gd name="T8" fmla="*/ 19 w 114"/>
                <a:gd name="T9" fmla="*/ 95 h 272"/>
                <a:gd name="T10" fmla="*/ 30 w 114"/>
                <a:gd name="T11" fmla="*/ 108 h 272"/>
                <a:gd name="T12" fmla="*/ 42 w 114"/>
                <a:gd name="T13" fmla="*/ 122 h 272"/>
                <a:gd name="T14" fmla="*/ 53 w 114"/>
                <a:gd name="T15" fmla="*/ 129 h 272"/>
                <a:gd name="T16" fmla="*/ 57 w 114"/>
                <a:gd name="T17" fmla="*/ 163 h 272"/>
                <a:gd name="T18" fmla="*/ 59 w 114"/>
                <a:gd name="T19" fmla="*/ 207 h 272"/>
                <a:gd name="T20" fmla="*/ 59 w 114"/>
                <a:gd name="T21" fmla="*/ 249 h 272"/>
                <a:gd name="T22" fmla="*/ 57 w 114"/>
                <a:gd name="T23" fmla="*/ 272 h 272"/>
                <a:gd name="T24" fmla="*/ 64 w 114"/>
                <a:gd name="T25" fmla="*/ 266 h 272"/>
                <a:gd name="T26" fmla="*/ 72 w 114"/>
                <a:gd name="T27" fmla="*/ 247 h 272"/>
                <a:gd name="T28" fmla="*/ 74 w 114"/>
                <a:gd name="T29" fmla="*/ 226 h 272"/>
                <a:gd name="T30" fmla="*/ 78 w 114"/>
                <a:gd name="T31" fmla="*/ 190 h 272"/>
                <a:gd name="T32" fmla="*/ 80 w 114"/>
                <a:gd name="T33" fmla="*/ 148 h 272"/>
                <a:gd name="T34" fmla="*/ 78 w 114"/>
                <a:gd name="T35" fmla="*/ 125 h 272"/>
                <a:gd name="T36" fmla="*/ 61 w 114"/>
                <a:gd name="T37" fmla="*/ 116 h 272"/>
                <a:gd name="T38" fmla="*/ 43 w 114"/>
                <a:gd name="T39" fmla="*/ 95 h 272"/>
                <a:gd name="T40" fmla="*/ 36 w 114"/>
                <a:gd name="T41" fmla="*/ 78 h 272"/>
                <a:gd name="T42" fmla="*/ 30 w 114"/>
                <a:gd name="T43" fmla="*/ 61 h 272"/>
                <a:gd name="T44" fmla="*/ 24 w 114"/>
                <a:gd name="T45" fmla="*/ 42 h 272"/>
                <a:gd name="T46" fmla="*/ 23 w 114"/>
                <a:gd name="T47" fmla="*/ 23 h 272"/>
                <a:gd name="T48" fmla="*/ 36 w 114"/>
                <a:gd name="T49" fmla="*/ 28 h 272"/>
                <a:gd name="T50" fmla="*/ 55 w 114"/>
                <a:gd name="T51" fmla="*/ 44 h 272"/>
                <a:gd name="T52" fmla="*/ 72 w 114"/>
                <a:gd name="T53" fmla="*/ 55 h 272"/>
                <a:gd name="T54" fmla="*/ 89 w 114"/>
                <a:gd name="T55" fmla="*/ 61 h 272"/>
                <a:gd name="T56" fmla="*/ 104 w 114"/>
                <a:gd name="T57" fmla="*/ 61 h 272"/>
                <a:gd name="T58" fmla="*/ 112 w 114"/>
                <a:gd name="T59" fmla="*/ 61 h 272"/>
                <a:gd name="T60" fmla="*/ 114 w 114"/>
                <a:gd name="T61" fmla="*/ 57 h 272"/>
                <a:gd name="T62" fmla="*/ 114 w 114"/>
                <a:gd name="T63" fmla="*/ 51 h 272"/>
                <a:gd name="T64" fmla="*/ 97 w 114"/>
                <a:gd name="T65" fmla="*/ 44 h 272"/>
                <a:gd name="T66" fmla="*/ 74 w 114"/>
                <a:gd name="T67" fmla="*/ 34 h 272"/>
                <a:gd name="T68" fmla="*/ 55 w 114"/>
                <a:gd name="T69" fmla="*/ 23 h 272"/>
                <a:gd name="T70" fmla="*/ 40 w 114"/>
                <a:gd name="T71" fmla="*/ 11 h 272"/>
                <a:gd name="T72" fmla="*/ 32 w 114"/>
                <a:gd name="T73" fmla="*/ 0 h 272"/>
                <a:gd name="T74" fmla="*/ 5 w 114"/>
                <a:gd name="T75" fmla="*/ 2 h 272"/>
                <a:gd name="T76" fmla="*/ 0 w 114"/>
                <a:gd name="T77" fmla="*/ 32 h 272"/>
                <a:gd name="T78" fmla="*/ 0 w 114"/>
                <a:gd name="T79" fmla="*/ 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272">
                  <a:moveTo>
                    <a:pt x="0" y="32"/>
                  </a:moveTo>
                  <a:lnTo>
                    <a:pt x="4" y="51"/>
                  </a:lnTo>
                  <a:lnTo>
                    <a:pt x="7" y="66"/>
                  </a:lnTo>
                  <a:lnTo>
                    <a:pt x="13" y="82"/>
                  </a:lnTo>
                  <a:lnTo>
                    <a:pt x="19" y="95"/>
                  </a:lnTo>
                  <a:lnTo>
                    <a:pt x="30" y="108"/>
                  </a:lnTo>
                  <a:lnTo>
                    <a:pt x="42" y="122"/>
                  </a:lnTo>
                  <a:lnTo>
                    <a:pt x="53" y="129"/>
                  </a:lnTo>
                  <a:lnTo>
                    <a:pt x="57" y="163"/>
                  </a:lnTo>
                  <a:lnTo>
                    <a:pt x="59" y="207"/>
                  </a:lnTo>
                  <a:lnTo>
                    <a:pt x="59" y="249"/>
                  </a:lnTo>
                  <a:lnTo>
                    <a:pt x="57" y="272"/>
                  </a:lnTo>
                  <a:lnTo>
                    <a:pt x="64" y="266"/>
                  </a:lnTo>
                  <a:lnTo>
                    <a:pt x="72" y="247"/>
                  </a:lnTo>
                  <a:lnTo>
                    <a:pt x="74" y="226"/>
                  </a:lnTo>
                  <a:lnTo>
                    <a:pt x="78" y="190"/>
                  </a:lnTo>
                  <a:lnTo>
                    <a:pt x="80" y="148"/>
                  </a:lnTo>
                  <a:lnTo>
                    <a:pt x="78" y="125"/>
                  </a:lnTo>
                  <a:lnTo>
                    <a:pt x="61" y="116"/>
                  </a:lnTo>
                  <a:lnTo>
                    <a:pt x="43" y="95"/>
                  </a:lnTo>
                  <a:lnTo>
                    <a:pt x="36" y="78"/>
                  </a:lnTo>
                  <a:lnTo>
                    <a:pt x="30" y="61"/>
                  </a:lnTo>
                  <a:lnTo>
                    <a:pt x="24" y="42"/>
                  </a:lnTo>
                  <a:lnTo>
                    <a:pt x="23" y="23"/>
                  </a:lnTo>
                  <a:lnTo>
                    <a:pt x="36" y="28"/>
                  </a:lnTo>
                  <a:lnTo>
                    <a:pt x="55" y="44"/>
                  </a:lnTo>
                  <a:lnTo>
                    <a:pt x="72" y="55"/>
                  </a:lnTo>
                  <a:lnTo>
                    <a:pt x="89" y="61"/>
                  </a:lnTo>
                  <a:lnTo>
                    <a:pt x="104" y="61"/>
                  </a:lnTo>
                  <a:lnTo>
                    <a:pt x="112" y="61"/>
                  </a:lnTo>
                  <a:lnTo>
                    <a:pt x="114" y="57"/>
                  </a:lnTo>
                  <a:lnTo>
                    <a:pt x="114" y="51"/>
                  </a:lnTo>
                  <a:lnTo>
                    <a:pt x="97" y="44"/>
                  </a:lnTo>
                  <a:lnTo>
                    <a:pt x="74" y="34"/>
                  </a:lnTo>
                  <a:lnTo>
                    <a:pt x="55" y="23"/>
                  </a:lnTo>
                  <a:lnTo>
                    <a:pt x="40" y="11"/>
                  </a:lnTo>
                  <a:lnTo>
                    <a:pt x="32" y="0"/>
                  </a:lnTo>
                  <a:lnTo>
                    <a:pt x="5" y="2"/>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1" name="Freeform 229"/>
            <p:cNvSpPr>
              <a:spLocks/>
            </p:cNvSpPr>
            <p:nvPr/>
          </p:nvSpPr>
          <p:spPr bwMode="auto">
            <a:xfrm>
              <a:off x="4818" y="1192"/>
              <a:ext cx="27" cy="75"/>
            </a:xfrm>
            <a:custGeom>
              <a:avLst/>
              <a:gdLst>
                <a:gd name="T0" fmla="*/ 0 w 53"/>
                <a:gd name="T1" fmla="*/ 8 h 151"/>
                <a:gd name="T2" fmla="*/ 12 w 53"/>
                <a:gd name="T3" fmla="*/ 29 h 151"/>
                <a:gd name="T4" fmla="*/ 21 w 53"/>
                <a:gd name="T5" fmla="*/ 52 h 151"/>
                <a:gd name="T6" fmla="*/ 29 w 53"/>
                <a:gd name="T7" fmla="*/ 71 h 151"/>
                <a:gd name="T8" fmla="*/ 36 w 53"/>
                <a:gd name="T9" fmla="*/ 90 h 151"/>
                <a:gd name="T10" fmla="*/ 40 w 53"/>
                <a:gd name="T11" fmla="*/ 111 h 151"/>
                <a:gd name="T12" fmla="*/ 46 w 53"/>
                <a:gd name="T13" fmla="*/ 151 h 151"/>
                <a:gd name="T14" fmla="*/ 53 w 53"/>
                <a:gd name="T15" fmla="*/ 149 h 151"/>
                <a:gd name="T16" fmla="*/ 52 w 53"/>
                <a:gd name="T17" fmla="*/ 113 h 151"/>
                <a:gd name="T18" fmla="*/ 46 w 53"/>
                <a:gd name="T19" fmla="*/ 75 h 151"/>
                <a:gd name="T20" fmla="*/ 38 w 53"/>
                <a:gd name="T21" fmla="*/ 52 h 151"/>
                <a:gd name="T22" fmla="*/ 29 w 53"/>
                <a:gd name="T23" fmla="*/ 27 h 151"/>
                <a:gd name="T24" fmla="*/ 21 w 53"/>
                <a:gd name="T25" fmla="*/ 10 h 151"/>
                <a:gd name="T26" fmla="*/ 14 w 53"/>
                <a:gd name="T27" fmla="*/ 4 h 151"/>
                <a:gd name="T28" fmla="*/ 4 w 53"/>
                <a:gd name="T29" fmla="*/ 0 h 151"/>
                <a:gd name="T30" fmla="*/ 0 w 53"/>
                <a:gd name="T31" fmla="*/ 8 h 151"/>
                <a:gd name="T32" fmla="*/ 0 w 53"/>
                <a:gd name="T33"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51">
                  <a:moveTo>
                    <a:pt x="0" y="8"/>
                  </a:moveTo>
                  <a:lnTo>
                    <a:pt x="12" y="29"/>
                  </a:lnTo>
                  <a:lnTo>
                    <a:pt x="21" y="52"/>
                  </a:lnTo>
                  <a:lnTo>
                    <a:pt x="29" y="71"/>
                  </a:lnTo>
                  <a:lnTo>
                    <a:pt x="36" y="90"/>
                  </a:lnTo>
                  <a:lnTo>
                    <a:pt x="40" y="111"/>
                  </a:lnTo>
                  <a:lnTo>
                    <a:pt x="46" y="151"/>
                  </a:lnTo>
                  <a:lnTo>
                    <a:pt x="53" y="149"/>
                  </a:lnTo>
                  <a:lnTo>
                    <a:pt x="52" y="113"/>
                  </a:lnTo>
                  <a:lnTo>
                    <a:pt x="46" y="75"/>
                  </a:lnTo>
                  <a:lnTo>
                    <a:pt x="38" y="52"/>
                  </a:lnTo>
                  <a:lnTo>
                    <a:pt x="29" y="27"/>
                  </a:lnTo>
                  <a:lnTo>
                    <a:pt x="21" y="10"/>
                  </a:lnTo>
                  <a:lnTo>
                    <a:pt x="14" y="4"/>
                  </a:lnTo>
                  <a:lnTo>
                    <a:pt x="4" y="0"/>
                  </a:lnTo>
                  <a:lnTo>
                    <a:pt x="0"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2" name="Freeform 230"/>
            <p:cNvSpPr>
              <a:spLocks/>
            </p:cNvSpPr>
            <p:nvPr/>
          </p:nvSpPr>
          <p:spPr bwMode="auto">
            <a:xfrm>
              <a:off x="4837" y="1186"/>
              <a:ext cx="45" cy="78"/>
            </a:xfrm>
            <a:custGeom>
              <a:avLst/>
              <a:gdLst>
                <a:gd name="T0" fmla="*/ 0 w 90"/>
                <a:gd name="T1" fmla="*/ 11 h 154"/>
                <a:gd name="T2" fmla="*/ 17 w 90"/>
                <a:gd name="T3" fmla="*/ 28 h 154"/>
                <a:gd name="T4" fmla="*/ 31 w 90"/>
                <a:gd name="T5" fmla="*/ 48 h 154"/>
                <a:gd name="T6" fmla="*/ 44 w 90"/>
                <a:gd name="T7" fmla="*/ 67 h 154"/>
                <a:gd name="T8" fmla="*/ 53 w 90"/>
                <a:gd name="T9" fmla="*/ 84 h 154"/>
                <a:gd name="T10" fmla="*/ 61 w 90"/>
                <a:gd name="T11" fmla="*/ 103 h 154"/>
                <a:gd name="T12" fmla="*/ 71 w 90"/>
                <a:gd name="T13" fmla="*/ 124 h 154"/>
                <a:gd name="T14" fmla="*/ 74 w 90"/>
                <a:gd name="T15" fmla="*/ 154 h 154"/>
                <a:gd name="T16" fmla="*/ 90 w 90"/>
                <a:gd name="T17" fmla="*/ 112 h 154"/>
                <a:gd name="T18" fmla="*/ 80 w 90"/>
                <a:gd name="T19" fmla="*/ 82 h 154"/>
                <a:gd name="T20" fmla="*/ 65 w 90"/>
                <a:gd name="T21" fmla="*/ 53 h 154"/>
                <a:gd name="T22" fmla="*/ 52 w 90"/>
                <a:gd name="T23" fmla="*/ 34 h 154"/>
                <a:gd name="T24" fmla="*/ 34 w 90"/>
                <a:gd name="T25" fmla="*/ 15 h 154"/>
                <a:gd name="T26" fmla="*/ 23 w 90"/>
                <a:gd name="T27" fmla="*/ 2 h 154"/>
                <a:gd name="T28" fmla="*/ 14 w 90"/>
                <a:gd name="T29" fmla="*/ 0 h 154"/>
                <a:gd name="T30" fmla="*/ 4 w 90"/>
                <a:gd name="T31" fmla="*/ 0 h 154"/>
                <a:gd name="T32" fmla="*/ 0 w 90"/>
                <a:gd name="T33" fmla="*/ 11 h 154"/>
                <a:gd name="T34" fmla="*/ 0 w 90"/>
                <a:gd name="T35" fmla="*/ 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54">
                  <a:moveTo>
                    <a:pt x="0" y="11"/>
                  </a:moveTo>
                  <a:lnTo>
                    <a:pt x="17" y="28"/>
                  </a:lnTo>
                  <a:lnTo>
                    <a:pt x="31" y="48"/>
                  </a:lnTo>
                  <a:lnTo>
                    <a:pt x="44" y="67"/>
                  </a:lnTo>
                  <a:lnTo>
                    <a:pt x="53" y="84"/>
                  </a:lnTo>
                  <a:lnTo>
                    <a:pt x="61" y="103"/>
                  </a:lnTo>
                  <a:lnTo>
                    <a:pt x="71" y="124"/>
                  </a:lnTo>
                  <a:lnTo>
                    <a:pt x="74" y="154"/>
                  </a:lnTo>
                  <a:lnTo>
                    <a:pt x="90" y="112"/>
                  </a:lnTo>
                  <a:lnTo>
                    <a:pt x="80" y="82"/>
                  </a:lnTo>
                  <a:lnTo>
                    <a:pt x="65" y="53"/>
                  </a:lnTo>
                  <a:lnTo>
                    <a:pt x="52" y="34"/>
                  </a:lnTo>
                  <a:lnTo>
                    <a:pt x="34" y="15"/>
                  </a:lnTo>
                  <a:lnTo>
                    <a:pt x="23" y="2"/>
                  </a:lnTo>
                  <a:lnTo>
                    <a:pt x="14" y="0"/>
                  </a:lnTo>
                  <a:lnTo>
                    <a:pt x="4"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3" name="Freeform 231"/>
            <p:cNvSpPr>
              <a:spLocks/>
            </p:cNvSpPr>
            <p:nvPr/>
          </p:nvSpPr>
          <p:spPr bwMode="auto">
            <a:xfrm>
              <a:off x="4734" y="1147"/>
              <a:ext cx="28" cy="20"/>
            </a:xfrm>
            <a:custGeom>
              <a:avLst/>
              <a:gdLst>
                <a:gd name="T0" fmla="*/ 51 w 55"/>
                <a:gd name="T1" fmla="*/ 29 h 38"/>
                <a:gd name="T2" fmla="*/ 55 w 55"/>
                <a:gd name="T3" fmla="*/ 17 h 38"/>
                <a:gd name="T4" fmla="*/ 46 w 55"/>
                <a:gd name="T5" fmla="*/ 8 h 38"/>
                <a:gd name="T6" fmla="*/ 34 w 55"/>
                <a:gd name="T7" fmla="*/ 2 h 38"/>
                <a:gd name="T8" fmla="*/ 17 w 55"/>
                <a:gd name="T9" fmla="*/ 0 h 38"/>
                <a:gd name="T10" fmla="*/ 8 w 55"/>
                <a:gd name="T11" fmla="*/ 4 h 38"/>
                <a:gd name="T12" fmla="*/ 0 w 55"/>
                <a:gd name="T13" fmla="*/ 10 h 38"/>
                <a:gd name="T14" fmla="*/ 2 w 55"/>
                <a:gd name="T15" fmla="*/ 21 h 38"/>
                <a:gd name="T16" fmla="*/ 13 w 55"/>
                <a:gd name="T17" fmla="*/ 32 h 38"/>
                <a:gd name="T18" fmla="*/ 28 w 55"/>
                <a:gd name="T19" fmla="*/ 38 h 38"/>
                <a:gd name="T20" fmla="*/ 51 w 55"/>
                <a:gd name="T21" fmla="*/ 29 h 38"/>
                <a:gd name="T22" fmla="*/ 51 w 55"/>
                <a:gd name="T2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8">
                  <a:moveTo>
                    <a:pt x="51" y="29"/>
                  </a:moveTo>
                  <a:lnTo>
                    <a:pt x="55" y="17"/>
                  </a:lnTo>
                  <a:lnTo>
                    <a:pt x="46" y="8"/>
                  </a:lnTo>
                  <a:lnTo>
                    <a:pt x="34" y="2"/>
                  </a:lnTo>
                  <a:lnTo>
                    <a:pt x="17" y="0"/>
                  </a:lnTo>
                  <a:lnTo>
                    <a:pt x="8" y="4"/>
                  </a:lnTo>
                  <a:lnTo>
                    <a:pt x="0" y="10"/>
                  </a:lnTo>
                  <a:lnTo>
                    <a:pt x="2" y="21"/>
                  </a:lnTo>
                  <a:lnTo>
                    <a:pt x="13" y="32"/>
                  </a:lnTo>
                  <a:lnTo>
                    <a:pt x="28" y="38"/>
                  </a:lnTo>
                  <a:lnTo>
                    <a:pt x="51" y="29"/>
                  </a:lnTo>
                  <a:lnTo>
                    <a:pt x="5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4" name="Freeform 232"/>
            <p:cNvSpPr>
              <a:spLocks/>
            </p:cNvSpPr>
            <p:nvPr/>
          </p:nvSpPr>
          <p:spPr bwMode="auto">
            <a:xfrm>
              <a:off x="4780" y="1252"/>
              <a:ext cx="89" cy="22"/>
            </a:xfrm>
            <a:custGeom>
              <a:avLst/>
              <a:gdLst>
                <a:gd name="T0" fmla="*/ 21 w 179"/>
                <a:gd name="T1" fmla="*/ 0 h 44"/>
                <a:gd name="T2" fmla="*/ 0 w 179"/>
                <a:gd name="T3" fmla="*/ 8 h 44"/>
                <a:gd name="T4" fmla="*/ 4 w 179"/>
                <a:gd name="T5" fmla="*/ 23 h 44"/>
                <a:gd name="T6" fmla="*/ 19 w 179"/>
                <a:gd name="T7" fmla="*/ 31 h 44"/>
                <a:gd name="T8" fmla="*/ 48 w 179"/>
                <a:gd name="T9" fmla="*/ 38 h 44"/>
                <a:gd name="T10" fmla="*/ 72 w 179"/>
                <a:gd name="T11" fmla="*/ 42 h 44"/>
                <a:gd name="T12" fmla="*/ 97 w 179"/>
                <a:gd name="T13" fmla="*/ 44 h 44"/>
                <a:gd name="T14" fmla="*/ 126 w 179"/>
                <a:gd name="T15" fmla="*/ 42 h 44"/>
                <a:gd name="T16" fmla="*/ 145 w 179"/>
                <a:gd name="T17" fmla="*/ 34 h 44"/>
                <a:gd name="T18" fmla="*/ 162 w 179"/>
                <a:gd name="T19" fmla="*/ 25 h 44"/>
                <a:gd name="T20" fmla="*/ 169 w 179"/>
                <a:gd name="T21" fmla="*/ 19 h 44"/>
                <a:gd name="T22" fmla="*/ 179 w 179"/>
                <a:gd name="T23" fmla="*/ 6 h 44"/>
                <a:gd name="T24" fmla="*/ 169 w 179"/>
                <a:gd name="T25" fmla="*/ 4 h 44"/>
                <a:gd name="T26" fmla="*/ 156 w 179"/>
                <a:gd name="T27" fmla="*/ 8 h 44"/>
                <a:gd name="T28" fmla="*/ 131 w 179"/>
                <a:gd name="T29" fmla="*/ 19 h 44"/>
                <a:gd name="T30" fmla="*/ 109 w 179"/>
                <a:gd name="T31" fmla="*/ 19 h 44"/>
                <a:gd name="T32" fmla="*/ 76 w 179"/>
                <a:gd name="T33" fmla="*/ 21 h 44"/>
                <a:gd name="T34" fmla="*/ 52 w 179"/>
                <a:gd name="T35" fmla="*/ 19 h 44"/>
                <a:gd name="T36" fmla="*/ 31 w 179"/>
                <a:gd name="T37" fmla="*/ 8 h 44"/>
                <a:gd name="T38" fmla="*/ 21 w 179"/>
                <a:gd name="T39" fmla="*/ 0 h 44"/>
                <a:gd name="T40" fmla="*/ 21 w 179"/>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44">
                  <a:moveTo>
                    <a:pt x="21" y="0"/>
                  </a:moveTo>
                  <a:lnTo>
                    <a:pt x="0" y="8"/>
                  </a:lnTo>
                  <a:lnTo>
                    <a:pt x="4" y="23"/>
                  </a:lnTo>
                  <a:lnTo>
                    <a:pt x="19" y="31"/>
                  </a:lnTo>
                  <a:lnTo>
                    <a:pt x="48" y="38"/>
                  </a:lnTo>
                  <a:lnTo>
                    <a:pt x="72" y="42"/>
                  </a:lnTo>
                  <a:lnTo>
                    <a:pt x="97" y="44"/>
                  </a:lnTo>
                  <a:lnTo>
                    <a:pt x="126" y="42"/>
                  </a:lnTo>
                  <a:lnTo>
                    <a:pt x="145" y="34"/>
                  </a:lnTo>
                  <a:lnTo>
                    <a:pt x="162" y="25"/>
                  </a:lnTo>
                  <a:lnTo>
                    <a:pt x="169" y="19"/>
                  </a:lnTo>
                  <a:lnTo>
                    <a:pt x="179" y="6"/>
                  </a:lnTo>
                  <a:lnTo>
                    <a:pt x="169" y="4"/>
                  </a:lnTo>
                  <a:lnTo>
                    <a:pt x="156" y="8"/>
                  </a:lnTo>
                  <a:lnTo>
                    <a:pt x="131" y="19"/>
                  </a:lnTo>
                  <a:lnTo>
                    <a:pt x="109" y="19"/>
                  </a:lnTo>
                  <a:lnTo>
                    <a:pt x="76" y="21"/>
                  </a:lnTo>
                  <a:lnTo>
                    <a:pt x="52" y="19"/>
                  </a:lnTo>
                  <a:lnTo>
                    <a:pt x="31" y="8"/>
                  </a:lnTo>
                  <a:lnTo>
                    <a:pt x="21"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5" name="Freeform 233"/>
            <p:cNvSpPr>
              <a:spLocks/>
            </p:cNvSpPr>
            <p:nvPr/>
          </p:nvSpPr>
          <p:spPr bwMode="auto">
            <a:xfrm>
              <a:off x="4844" y="1192"/>
              <a:ext cx="207" cy="140"/>
            </a:xfrm>
            <a:custGeom>
              <a:avLst/>
              <a:gdLst>
                <a:gd name="T0" fmla="*/ 114 w 414"/>
                <a:gd name="T1" fmla="*/ 6 h 280"/>
                <a:gd name="T2" fmla="*/ 100 w 414"/>
                <a:gd name="T3" fmla="*/ 29 h 280"/>
                <a:gd name="T4" fmla="*/ 87 w 414"/>
                <a:gd name="T5" fmla="*/ 59 h 280"/>
                <a:gd name="T6" fmla="*/ 72 w 414"/>
                <a:gd name="T7" fmla="*/ 97 h 280"/>
                <a:gd name="T8" fmla="*/ 47 w 414"/>
                <a:gd name="T9" fmla="*/ 151 h 280"/>
                <a:gd name="T10" fmla="*/ 28 w 414"/>
                <a:gd name="T11" fmla="*/ 187 h 280"/>
                <a:gd name="T12" fmla="*/ 9 w 414"/>
                <a:gd name="T13" fmla="*/ 229 h 280"/>
                <a:gd name="T14" fmla="*/ 0 w 414"/>
                <a:gd name="T15" fmla="*/ 253 h 280"/>
                <a:gd name="T16" fmla="*/ 11 w 414"/>
                <a:gd name="T17" fmla="*/ 263 h 280"/>
                <a:gd name="T18" fmla="*/ 39 w 414"/>
                <a:gd name="T19" fmla="*/ 265 h 280"/>
                <a:gd name="T20" fmla="*/ 79 w 414"/>
                <a:gd name="T21" fmla="*/ 270 h 280"/>
                <a:gd name="T22" fmla="*/ 108 w 414"/>
                <a:gd name="T23" fmla="*/ 274 h 280"/>
                <a:gd name="T24" fmla="*/ 161 w 414"/>
                <a:gd name="T25" fmla="*/ 280 h 280"/>
                <a:gd name="T26" fmla="*/ 193 w 414"/>
                <a:gd name="T27" fmla="*/ 276 h 280"/>
                <a:gd name="T28" fmla="*/ 235 w 414"/>
                <a:gd name="T29" fmla="*/ 270 h 280"/>
                <a:gd name="T30" fmla="*/ 266 w 414"/>
                <a:gd name="T31" fmla="*/ 267 h 280"/>
                <a:gd name="T32" fmla="*/ 296 w 414"/>
                <a:gd name="T33" fmla="*/ 265 h 280"/>
                <a:gd name="T34" fmla="*/ 342 w 414"/>
                <a:gd name="T35" fmla="*/ 263 h 280"/>
                <a:gd name="T36" fmla="*/ 374 w 414"/>
                <a:gd name="T37" fmla="*/ 259 h 280"/>
                <a:gd name="T38" fmla="*/ 397 w 414"/>
                <a:gd name="T39" fmla="*/ 253 h 280"/>
                <a:gd name="T40" fmla="*/ 408 w 414"/>
                <a:gd name="T41" fmla="*/ 248 h 280"/>
                <a:gd name="T42" fmla="*/ 414 w 414"/>
                <a:gd name="T43" fmla="*/ 236 h 280"/>
                <a:gd name="T44" fmla="*/ 403 w 414"/>
                <a:gd name="T45" fmla="*/ 225 h 280"/>
                <a:gd name="T46" fmla="*/ 363 w 414"/>
                <a:gd name="T47" fmla="*/ 219 h 280"/>
                <a:gd name="T48" fmla="*/ 321 w 414"/>
                <a:gd name="T49" fmla="*/ 215 h 280"/>
                <a:gd name="T50" fmla="*/ 302 w 414"/>
                <a:gd name="T51" fmla="*/ 219 h 280"/>
                <a:gd name="T52" fmla="*/ 281 w 414"/>
                <a:gd name="T53" fmla="*/ 240 h 280"/>
                <a:gd name="T54" fmla="*/ 249 w 414"/>
                <a:gd name="T55" fmla="*/ 246 h 280"/>
                <a:gd name="T56" fmla="*/ 209 w 414"/>
                <a:gd name="T57" fmla="*/ 248 h 280"/>
                <a:gd name="T58" fmla="*/ 159 w 414"/>
                <a:gd name="T59" fmla="*/ 253 h 280"/>
                <a:gd name="T60" fmla="*/ 121 w 414"/>
                <a:gd name="T61" fmla="*/ 251 h 280"/>
                <a:gd name="T62" fmla="*/ 87 w 414"/>
                <a:gd name="T63" fmla="*/ 251 h 280"/>
                <a:gd name="T64" fmla="*/ 55 w 414"/>
                <a:gd name="T65" fmla="*/ 248 h 280"/>
                <a:gd name="T66" fmla="*/ 34 w 414"/>
                <a:gd name="T67" fmla="*/ 244 h 280"/>
                <a:gd name="T68" fmla="*/ 30 w 414"/>
                <a:gd name="T69" fmla="*/ 238 h 280"/>
                <a:gd name="T70" fmla="*/ 39 w 414"/>
                <a:gd name="T71" fmla="*/ 215 h 280"/>
                <a:gd name="T72" fmla="*/ 62 w 414"/>
                <a:gd name="T73" fmla="*/ 177 h 280"/>
                <a:gd name="T74" fmla="*/ 76 w 414"/>
                <a:gd name="T75" fmla="*/ 153 h 280"/>
                <a:gd name="T76" fmla="*/ 93 w 414"/>
                <a:gd name="T77" fmla="*/ 114 h 280"/>
                <a:gd name="T78" fmla="*/ 104 w 414"/>
                <a:gd name="T79" fmla="*/ 80 h 280"/>
                <a:gd name="T80" fmla="*/ 121 w 414"/>
                <a:gd name="T81" fmla="*/ 46 h 280"/>
                <a:gd name="T82" fmla="*/ 129 w 414"/>
                <a:gd name="T83" fmla="*/ 23 h 280"/>
                <a:gd name="T84" fmla="*/ 133 w 414"/>
                <a:gd name="T85" fmla="*/ 14 h 280"/>
                <a:gd name="T86" fmla="*/ 129 w 414"/>
                <a:gd name="T87" fmla="*/ 4 h 280"/>
                <a:gd name="T88" fmla="*/ 121 w 414"/>
                <a:gd name="T89" fmla="*/ 0 h 280"/>
                <a:gd name="T90" fmla="*/ 114 w 414"/>
                <a:gd name="T91" fmla="*/ 6 h 280"/>
                <a:gd name="T92" fmla="*/ 114 w 414"/>
                <a:gd name="T93" fmla="*/ 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280">
                  <a:moveTo>
                    <a:pt x="114" y="6"/>
                  </a:moveTo>
                  <a:lnTo>
                    <a:pt x="100" y="29"/>
                  </a:lnTo>
                  <a:lnTo>
                    <a:pt x="87" y="59"/>
                  </a:lnTo>
                  <a:lnTo>
                    <a:pt x="72" y="97"/>
                  </a:lnTo>
                  <a:lnTo>
                    <a:pt x="47" y="151"/>
                  </a:lnTo>
                  <a:lnTo>
                    <a:pt x="28" y="187"/>
                  </a:lnTo>
                  <a:lnTo>
                    <a:pt x="9" y="229"/>
                  </a:lnTo>
                  <a:lnTo>
                    <a:pt x="0" y="253"/>
                  </a:lnTo>
                  <a:lnTo>
                    <a:pt x="11" y="263"/>
                  </a:lnTo>
                  <a:lnTo>
                    <a:pt x="39" y="265"/>
                  </a:lnTo>
                  <a:lnTo>
                    <a:pt x="79" y="270"/>
                  </a:lnTo>
                  <a:lnTo>
                    <a:pt x="108" y="274"/>
                  </a:lnTo>
                  <a:lnTo>
                    <a:pt x="161" y="280"/>
                  </a:lnTo>
                  <a:lnTo>
                    <a:pt x="193" y="276"/>
                  </a:lnTo>
                  <a:lnTo>
                    <a:pt x="235" y="270"/>
                  </a:lnTo>
                  <a:lnTo>
                    <a:pt x="266" y="267"/>
                  </a:lnTo>
                  <a:lnTo>
                    <a:pt x="296" y="265"/>
                  </a:lnTo>
                  <a:lnTo>
                    <a:pt x="342" y="263"/>
                  </a:lnTo>
                  <a:lnTo>
                    <a:pt x="374" y="259"/>
                  </a:lnTo>
                  <a:lnTo>
                    <a:pt x="397" y="253"/>
                  </a:lnTo>
                  <a:lnTo>
                    <a:pt x="408" y="248"/>
                  </a:lnTo>
                  <a:lnTo>
                    <a:pt x="414" y="236"/>
                  </a:lnTo>
                  <a:lnTo>
                    <a:pt x="403" y="225"/>
                  </a:lnTo>
                  <a:lnTo>
                    <a:pt x="363" y="219"/>
                  </a:lnTo>
                  <a:lnTo>
                    <a:pt x="321" y="215"/>
                  </a:lnTo>
                  <a:lnTo>
                    <a:pt x="302" y="219"/>
                  </a:lnTo>
                  <a:lnTo>
                    <a:pt x="281" y="240"/>
                  </a:lnTo>
                  <a:lnTo>
                    <a:pt x="249" y="246"/>
                  </a:lnTo>
                  <a:lnTo>
                    <a:pt x="209" y="248"/>
                  </a:lnTo>
                  <a:lnTo>
                    <a:pt x="159" y="253"/>
                  </a:lnTo>
                  <a:lnTo>
                    <a:pt x="121" y="251"/>
                  </a:lnTo>
                  <a:lnTo>
                    <a:pt x="87" y="251"/>
                  </a:lnTo>
                  <a:lnTo>
                    <a:pt x="55" y="248"/>
                  </a:lnTo>
                  <a:lnTo>
                    <a:pt x="34" y="244"/>
                  </a:lnTo>
                  <a:lnTo>
                    <a:pt x="30" y="238"/>
                  </a:lnTo>
                  <a:lnTo>
                    <a:pt x="39" y="215"/>
                  </a:lnTo>
                  <a:lnTo>
                    <a:pt x="62" y="177"/>
                  </a:lnTo>
                  <a:lnTo>
                    <a:pt x="76" y="153"/>
                  </a:lnTo>
                  <a:lnTo>
                    <a:pt x="93" y="114"/>
                  </a:lnTo>
                  <a:lnTo>
                    <a:pt x="104" y="80"/>
                  </a:lnTo>
                  <a:lnTo>
                    <a:pt x="121" y="46"/>
                  </a:lnTo>
                  <a:lnTo>
                    <a:pt x="129" y="23"/>
                  </a:lnTo>
                  <a:lnTo>
                    <a:pt x="133" y="14"/>
                  </a:lnTo>
                  <a:lnTo>
                    <a:pt x="129" y="4"/>
                  </a:lnTo>
                  <a:lnTo>
                    <a:pt x="121" y="0"/>
                  </a:lnTo>
                  <a:lnTo>
                    <a:pt x="114" y="6"/>
                  </a:lnTo>
                  <a:lnTo>
                    <a:pt x="1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6" name="Freeform 234"/>
            <p:cNvSpPr>
              <a:spLocks/>
            </p:cNvSpPr>
            <p:nvPr/>
          </p:nvSpPr>
          <p:spPr bwMode="auto">
            <a:xfrm>
              <a:off x="4771" y="1299"/>
              <a:ext cx="82" cy="23"/>
            </a:xfrm>
            <a:custGeom>
              <a:avLst/>
              <a:gdLst>
                <a:gd name="T0" fmla="*/ 0 w 166"/>
                <a:gd name="T1" fmla="*/ 6 h 48"/>
                <a:gd name="T2" fmla="*/ 6 w 166"/>
                <a:gd name="T3" fmla="*/ 16 h 48"/>
                <a:gd name="T4" fmla="*/ 15 w 166"/>
                <a:gd name="T5" fmla="*/ 29 h 48"/>
                <a:gd name="T6" fmla="*/ 25 w 166"/>
                <a:gd name="T7" fmla="*/ 38 h 48"/>
                <a:gd name="T8" fmla="*/ 53 w 166"/>
                <a:gd name="T9" fmla="*/ 44 h 48"/>
                <a:gd name="T10" fmla="*/ 101 w 166"/>
                <a:gd name="T11" fmla="*/ 48 h 48"/>
                <a:gd name="T12" fmla="*/ 128 w 166"/>
                <a:gd name="T13" fmla="*/ 48 h 48"/>
                <a:gd name="T14" fmla="*/ 166 w 166"/>
                <a:gd name="T15" fmla="*/ 35 h 48"/>
                <a:gd name="T16" fmla="*/ 160 w 166"/>
                <a:gd name="T17" fmla="*/ 10 h 48"/>
                <a:gd name="T18" fmla="*/ 147 w 166"/>
                <a:gd name="T19" fmla="*/ 6 h 48"/>
                <a:gd name="T20" fmla="*/ 114 w 166"/>
                <a:gd name="T21" fmla="*/ 6 h 48"/>
                <a:gd name="T22" fmla="*/ 101 w 166"/>
                <a:gd name="T23" fmla="*/ 14 h 48"/>
                <a:gd name="T24" fmla="*/ 76 w 166"/>
                <a:gd name="T25" fmla="*/ 10 h 48"/>
                <a:gd name="T26" fmla="*/ 50 w 166"/>
                <a:gd name="T27" fmla="*/ 6 h 48"/>
                <a:gd name="T28" fmla="*/ 23 w 166"/>
                <a:gd name="T29" fmla="*/ 0 h 48"/>
                <a:gd name="T30" fmla="*/ 10 w 166"/>
                <a:gd name="T31" fmla="*/ 0 h 48"/>
                <a:gd name="T32" fmla="*/ 0 w 166"/>
                <a:gd name="T33" fmla="*/ 6 h 48"/>
                <a:gd name="T34" fmla="*/ 0 w 166"/>
                <a:gd name="T3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48">
                  <a:moveTo>
                    <a:pt x="0" y="6"/>
                  </a:moveTo>
                  <a:lnTo>
                    <a:pt x="6" y="16"/>
                  </a:lnTo>
                  <a:lnTo>
                    <a:pt x="15" y="29"/>
                  </a:lnTo>
                  <a:lnTo>
                    <a:pt x="25" y="38"/>
                  </a:lnTo>
                  <a:lnTo>
                    <a:pt x="53" y="44"/>
                  </a:lnTo>
                  <a:lnTo>
                    <a:pt x="101" y="48"/>
                  </a:lnTo>
                  <a:lnTo>
                    <a:pt x="128" y="48"/>
                  </a:lnTo>
                  <a:lnTo>
                    <a:pt x="166" y="35"/>
                  </a:lnTo>
                  <a:lnTo>
                    <a:pt x="160" y="10"/>
                  </a:lnTo>
                  <a:lnTo>
                    <a:pt x="147" y="6"/>
                  </a:lnTo>
                  <a:lnTo>
                    <a:pt x="114" y="6"/>
                  </a:lnTo>
                  <a:lnTo>
                    <a:pt x="101" y="14"/>
                  </a:lnTo>
                  <a:lnTo>
                    <a:pt x="76" y="10"/>
                  </a:lnTo>
                  <a:lnTo>
                    <a:pt x="50" y="6"/>
                  </a:lnTo>
                  <a:lnTo>
                    <a:pt x="23" y="0"/>
                  </a:lnTo>
                  <a:lnTo>
                    <a:pt x="10" y="0"/>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7" name="Freeform 235"/>
            <p:cNvSpPr>
              <a:spLocks/>
            </p:cNvSpPr>
            <p:nvPr/>
          </p:nvSpPr>
          <p:spPr bwMode="auto">
            <a:xfrm>
              <a:off x="4830" y="1138"/>
              <a:ext cx="46" cy="44"/>
            </a:xfrm>
            <a:custGeom>
              <a:avLst/>
              <a:gdLst>
                <a:gd name="T0" fmla="*/ 6 w 93"/>
                <a:gd name="T1" fmla="*/ 67 h 87"/>
                <a:gd name="T2" fmla="*/ 17 w 93"/>
                <a:gd name="T3" fmla="*/ 67 h 87"/>
                <a:gd name="T4" fmla="*/ 38 w 93"/>
                <a:gd name="T5" fmla="*/ 53 h 87"/>
                <a:gd name="T6" fmla="*/ 53 w 93"/>
                <a:gd name="T7" fmla="*/ 40 h 87"/>
                <a:gd name="T8" fmla="*/ 67 w 93"/>
                <a:gd name="T9" fmla="*/ 23 h 87"/>
                <a:gd name="T10" fmla="*/ 80 w 93"/>
                <a:gd name="T11" fmla="*/ 8 h 87"/>
                <a:gd name="T12" fmla="*/ 84 w 93"/>
                <a:gd name="T13" fmla="*/ 0 h 87"/>
                <a:gd name="T14" fmla="*/ 93 w 93"/>
                <a:gd name="T15" fmla="*/ 0 h 87"/>
                <a:gd name="T16" fmla="*/ 84 w 93"/>
                <a:gd name="T17" fmla="*/ 15 h 87"/>
                <a:gd name="T18" fmla="*/ 70 w 93"/>
                <a:gd name="T19" fmla="*/ 38 h 87"/>
                <a:gd name="T20" fmla="*/ 53 w 93"/>
                <a:gd name="T21" fmla="*/ 61 h 87"/>
                <a:gd name="T22" fmla="*/ 38 w 93"/>
                <a:gd name="T23" fmla="*/ 74 h 87"/>
                <a:gd name="T24" fmla="*/ 27 w 93"/>
                <a:gd name="T25" fmla="*/ 84 h 87"/>
                <a:gd name="T26" fmla="*/ 15 w 93"/>
                <a:gd name="T27" fmla="*/ 86 h 87"/>
                <a:gd name="T28" fmla="*/ 0 w 93"/>
                <a:gd name="T29" fmla="*/ 87 h 87"/>
                <a:gd name="T30" fmla="*/ 6 w 93"/>
                <a:gd name="T31" fmla="*/ 67 h 87"/>
                <a:gd name="T32" fmla="*/ 6 w 93"/>
                <a:gd name="T33"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87">
                  <a:moveTo>
                    <a:pt x="6" y="67"/>
                  </a:moveTo>
                  <a:lnTo>
                    <a:pt x="17" y="67"/>
                  </a:lnTo>
                  <a:lnTo>
                    <a:pt x="38" y="53"/>
                  </a:lnTo>
                  <a:lnTo>
                    <a:pt x="53" y="40"/>
                  </a:lnTo>
                  <a:lnTo>
                    <a:pt x="67" y="23"/>
                  </a:lnTo>
                  <a:lnTo>
                    <a:pt x="80" y="8"/>
                  </a:lnTo>
                  <a:lnTo>
                    <a:pt x="84" y="0"/>
                  </a:lnTo>
                  <a:lnTo>
                    <a:pt x="93" y="0"/>
                  </a:lnTo>
                  <a:lnTo>
                    <a:pt x="84" y="15"/>
                  </a:lnTo>
                  <a:lnTo>
                    <a:pt x="70" y="38"/>
                  </a:lnTo>
                  <a:lnTo>
                    <a:pt x="53" y="61"/>
                  </a:lnTo>
                  <a:lnTo>
                    <a:pt x="38" y="74"/>
                  </a:lnTo>
                  <a:lnTo>
                    <a:pt x="27" y="84"/>
                  </a:lnTo>
                  <a:lnTo>
                    <a:pt x="15" y="86"/>
                  </a:lnTo>
                  <a:lnTo>
                    <a:pt x="0" y="87"/>
                  </a:lnTo>
                  <a:lnTo>
                    <a:pt x="6" y="67"/>
                  </a:lnTo>
                  <a:lnTo>
                    <a:pt x="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8" name="Freeform 236"/>
            <p:cNvSpPr>
              <a:spLocks/>
            </p:cNvSpPr>
            <p:nvPr/>
          </p:nvSpPr>
          <p:spPr bwMode="auto">
            <a:xfrm>
              <a:off x="4857" y="1143"/>
              <a:ext cx="29" cy="68"/>
            </a:xfrm>
            <a:custGeom>
              <a:avLst/>
              <a:gdLst>
                <a:gd name="T0" fmla="*/ 0 w 57"/>
                <a:gd name="T1" fmla="*/ 116 h 137"/>
                <a:gd name="T2" fmla="*/ 12 w 57"/>
                <a:gd name="T3" fmla="*/ 103 h 137"/>
                <a:gd name="T4" fmla="*/ 21 w 57"/>
                <a:gd name="T5" fmla="*/ 84 h 137"/>
                <a:gd name="T6" fmla="*/ 34 w 57"/>
                <a:gd name="T7" fmla="*/ 63 h 137"/>
                <a:gd name="T8" fmla="*/ 40 w 57"/>
                <a:gd name="T9" fmla="*/ 48 h 137"/>
                <a:gd name="T10" fmla="*/ 40 w 57"/>
                <a:gd name="T11" fmla="*/ 29 h 137"/>
                <a:gd name="T12" fmla="*/ 40 w 57"/>
                <a:gd name="T13" fmla="*/ 12 h 137"/>
                <a:gd name="T14" fmla="*/ 42 w 57"/>
                <a:gd name="T15" fmla="*/ 0 h 137"/>
                <a:gd name="T16" fmla="*/ 51 w 57"/>
                <a:gd name="T17" fmla="*/ 0 h 137"/>
                <a:gd name="T18" fmla="*/ 57 w 57"/>
                <a:gd name="T19" fmla="*/ 18 h 137"/>
                <a:gd name="T20" fmla="*/ 57 w 57"/>
                <a:gd name="T21" fmla="*/ 33 h 137"/>
                <a:gd name="T22" fmla="*/ 50 w 57"/>
                <a:gd name="T23" fmla="*/ 58 h 137"/>
                <a:gd name="T24" fmla="*/ 40 w 57"/>
                <a:gd name="T25" fmla="*/ 82 h 137"/>
                <a:gd name="T26" fmla="*/ 27 w 57"/>
                <a:gd name="T27" fmla="*/ 103 h 137"/>
                <a:gd name="T28" fmla="*/ 10 w 57"/>
                <a:gd name="T29" fmla="*/ 137 h 137"/>
                <a:gd name="T30" fmla="*/ 0 w 57"/>
                <a:gd name="T31" fmla="*/ 116 h 137"/>
                <a:gd name="T32" fmla="*/ 0 w 57"/>
                <a:gd name="T33"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7">
                  <a:moveTo>
                    <a:pt x="0" y="116"/>
                  </a:moveTo>
                  <a:lnTo>
                    <a:pt x="12" y="103"/>
                  </a:lnTo>
                  <a:lnTo>
                    <a:pt x="21" y="84"/>
                  </a:lnTo>
                  <a:lnTo>
                    <a:pt x="34" y="63"/>
                  </a:lnTo>
                  <a:lnTo>
                    <a:pt x="40" y="48"/>
                  </a:lnTo>
                  <a:lnTo>
                    <a:pt x="40" y="29"/>
                  </a:lnTo>
                  <a:lnTo>
                    <a:pt x="40" y="12"/>
                  </a:lnTo>
                  <a:lnTo>
                    <a:pt x="42" y="0"/>
                  </a:lnTo>
                  <a:lnTo>
                    <a:pt x="51" y="0"/>
                  </a:lnTo>
                  <a:lnTo>
                    <a:pt x="57" y="18"/>
                  </a:lnTo>
                  <a:lnTo>
                    <a:pt x="57" y="33"/>
                  </a:lnTo>
                  <a:lnTo>
                    <a:pt x="50" y="58"/>
                  </a:lnTo>
                  <a:lnTo>
                    <a:pt x="40" y="82"/>
                  </a:lnTo>
                  <a:lnTo>
                    <a:pt x="27" y="103"/>
                  </a:lnTo>
                  <a:lnTo>
                    <a:pt x="10" y="137"/>
                  </a:lnTo>
                  <a:lnTo>
                    <a:pt x="0" y="116"/>
                  </a:lnTo>
                  <a:lnTo>
                    <a:pt x="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09" name="Freeform 237"/>
            <p:cNvSpPr>
              <a:spLocks/>
            </p:cNvSpPr>
            <p:nvPr/>
          </p:nvSpPr>
          <p:spPr bwMode="auto">
            <a:xfrm>
              <a:off x="4803" y="1145"/>
              <a:ext cx="29" cy="49"/>
            </a:xfrm>
            <a:custGeom>
              <a:avLst/>
              <a:gdLst>
                <a:gd name="T0" fmla="*/ 6 w 59"/>
                <a:gd name="T1" fmla="*/ 90 h 99"/>
                <a:gd name="T2" fmla="*/ 6 w 59"/>
                <a:gd name="T3" fmla="*/ 67 h 99"/>
                <a:gd name="T4" fmla="*/ 4 w 59"/>
                <a:gd name="T5" fmla="*/ 44 h 99"/>
                <a:gd name="T6" fmla="*/ 0 w 59"/>
                <a:gd name="T7" fmla="*/ 23 h 99"/>
                <a:gd name="T8" fmla="*/ 4 w 59"/>
                <a:gd name="T9" fmla="*/ 12 h 99"/>
                <a:gd name="T10" fmla="*/ 11 w 59"/>
                <a:gd name="T11" fmla="*/ 2 h 99"/>
                <a:gd name="T12" fmla="*/ 21 w 59"/>
                <a:gd name="T13" fmla="*/ 0 h 99"/>
                <a:gd name="T14" fmla="*/ 34 w 59"/>
                <a:gd name="T15" fmla="*/ 0 h 99"/>
                <a:gd name="T16" fmla="*/ 44 w 59"/>
                <a:gd name="T17" fmla="*/ 10 h 99"/>
                <a:gd name="T18" fmla="*/ 53 w 59"/>
                <a:gd name="T19" fmla="*/ 25 h 99"/>
                <a:gd name="T20" fmla="*/ 59 w 59"/>
                <a:gd name="T21" fmla="*/ 48 h 99"/>
                <a:gd name="T22" fmla="*/ 59 w 59"/>
                <a:gd name="T23" fmla="*/ 71 h 99"/>
                <a:gd name="T24" fmla="*/ 53 w 59"/>
                <a:gd name="T25" fmla="*/ 86 h 99"/>
                <a:gd name="T26" fmla="*/ 45 w 59"/>
                <a:gd name="T27" fmla="*/ 95 h 99"/>
                <a:gd name="T28" fmla="*/ 38 w 59"/>
                <a:gd name="T29" fmla="*/ 90 h 99"/>
                <a:gd name="T30" fmla="*/ 36 w 59"/>
                <a:gd name="T31" fmla="*/ 71 h 99"/>
                <a:gd name="T32" fmla="*/ 36 w 59"/>
                <a:gd name="T33" fmla="*/ 52 h 99"/>
                <a:gd name="T34" fmla="*/ 30 w 59"/>
                <a:gd name="T35" fmla="*/ 36 h 99"/>
                <a:gd name="T36" fmla="*/ 25 w 59"/>
                <a:gd name="T37" fmla="*/ 27 h 99"/>
                <a:gd name="T38" fmla="*/ 19 w 59"/>
                <a:gd name="T39" fmla="*/ 31 h 99"/>
                <a:gd name="T40" fmla="*/ 25 w 59"/>
                <a:gd name="T41" fmla="*/ 48 h 99"/>
                <a:gd name="T42" fmla="*/ 26 w 59"/>
                <a:gd name="T43" fmla="*/ 74 h 99"/>
                <a:gd name="T44" fmla="*/ 25 w 59"/>
                <a:gd name="T45" fmla="*/ 92 h 99"/>
                <a:gd name="T46" fmla="*/ 15 w 59"/>
                <a:gd name="T47" fmla="*/ 99 h 99"/>
                <a:gd name="T48" fmla="*/ 7 w 59"/>
                <a:gd name="T49" fmla="*/ 99 h 99"/>
                <a:gd name="T50" fmla="*/ 6 w 59"/>
                <a:gd name="T51" fmla="*/ 90 h 99"/>
                <a:gd name="T52" fmla="*/ 6 w 59"/>
                <a:gd name="T5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99">
                  <a:moveTo>
                    <a:pt x="6" y="90"/>
                  </a:moveTo>
                  <a:lnTo>
                    <a:pt x="6" y="67"/>
                  </a:lnTo>
                  <a:lnTo>
                    <a:pt x="4" y="44"/>
                  </a:lnTo>
                  <a:lnTo>
                    <a:pt x="0" y="23"/>
                  </a:lnTo>
                  <a:lnTo>
                    <a:pt x="4" y="12"/>
                  </a:lnTo>
                  <a:lnTo>
                    <a:pt x="11" y="2"/>
                  </a:lnTo>
                  <a:lnTo>
                    <a:pt x="21" y="0"/>
                  </a:lnTo>
                  <a:lnTo>
                    <a:pt x="34" y="0"/>
                  </a:lnTo>
                  <a:lnTo>
                    <a:pt x="44" y="10"/>
                  </a:lnTo>
                  <a:lnTo>
                    <a:pt x="53" y="25"/>
                  </a:lnTo>
                  <a:lnTo>
                    <a:pt x="59" y="48"/>
                  </a:lnTo>
                  <a:lnTo>
                    <a:pt x="59" y="71"/>
                  </a:lnTo>
                  <a:lnTo>
                    <a:pt x="53" y="86"/>
                  </a:lnTo>
                  <a:lnTo>
                    <a:pt x="45" y="95"/>
                  </a:lnTo>
                  <a:lnTo>
                    <a:pt x="38" y="90"/>
                  </a:lnTo>
                  <a:lnTo>
                    <a:pt x="36" y="71"/>
                  </a:lnTo>
                  <a:lnTo>
                    <a:pt x="36" y="52"/>
                  </a:lnTo>
                  <a:lnTo>
                    <a:pt x="30" y="36"/>
                  </a:lnTo>
                  <a:lnTo>
                    <a:pt x="25" y="27"/>
                  </a:lnTo>
                  <a:lnTo>
                    <a:pt x="19" y="31"/>
                  </a:lnTo>
                  <a:lnTo>
                    <a:pt x="25" y="48"/>
                  </a:lnTo>
                  <a:lnTo>
                    <a:pt x="26" y="74"/>
                  </a:lnTo>
                  <a:lnTo>
                    <a:pt x="25" y="92"/>
                  </a:lnTo>
                  <a:lnTo>
                    <a:pt x="15" y="99"/>
                  </a:lnTo>
                  <a:lnTo>
                    <a:pt x="7" y="99"/>
                  </a:lnTo>
                  <a:lnTo>
                    <a:pt x="6" y="90"/>
                  </a:lnTo>
                  <a:lnTo>
                    <a:pt x="6"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0" name="Freeform 238"/>
            <p:cNvSpPr>
              <a:spLocks/>
            </p:cNvSpPr>
            <p:nvPr/>
          </p:nvSpPr>
          <p:spPr bwMode="auto">
            <a:xfrm>
              <a:off x="4875" y="1121"/>
              <a:ext cx="17" cy="19"/>
            </a:xfrm>
            <a:custGeom>
              <a:avLst/>
              <a:gdLst>
                <a:gd name="T0" fmla="*/ 0 w 34"/>
                <a:gd name="T1" fmla="*/ 15 h 38"/>
                <a:gd name="T2" fmla="*/ 10 w 34"/>
                <a:gd name="T3" fmla="*/ 5 h 38"/>
                <a:gd name="T4" fmla="*/ 17 w 34"/>
                <a:gd name="T5" fmla="*/ 0 h 38"/>
                <a:gd name="T6" fmla="*/ 25 w 34"/>
                <a:gd name="T7" fmla="*/ 0 h 38"/>
                <a:gd name="T8" fmla="*/ 33 w 34"/>
                <a:gd name="T9" fmla="*/ 7 h 38"/>
                <a:gd name="T10" fmla="*/ 34 w 34"/>
                <a:gd name="T11" fmla="*/ 21 h 38"/>
                <a:gd name="T12" fmla="*/ 31 w 34"/>
                <a:gd name="T13" fmla="*/ 30 h 38"/>
                <a:gd name="T14" fmla="*/ 21 w 34"/>
                <a:gd name="T15" fmla="*/ 38 h 38"/>
                <a:gd name="T16" fmla="*/ 10 w 34"/>
                <a:gd name="T17" fmla="*/ 36 h 38"/>
                <a:gd name="T18" fmla="*/ 2 w 34"/>
                <a:gd name="T19" fmla="*/ 26 h 38"/>
                <a:gd name="T20" fmla="*/ 0 w 34"/>
                <a:gd name="T21" fmla="*/ 15 h 38"/>
                <a:gd name="T22" fmla="*/ 0 w 34"/>
                <a:gd name="T23"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8">
                  <a:moveTo>
                    <a:pt x="0" y="15"/>
                  </a:moveTo>
                  <a:lnTo>
                    <a:pt x="10" y="5"/>
                  </a:lnTo>
                  <a:lnTo>
                    <a:pt x="17" y="0"/>
                  </a:lnTo>
                  <a:lnTo>
                    <a:pt x="25" y="0"/>
                  </a:lnTo>
                  <a:lnTo>
                    <a:pt x="33" y="7"/>
                  </a:lnTo>
                  <a:lnTo>
                    <a:pt x="34" y="21"/>
                  </a:lnTo>
                  <a:lnTo>
                    <a:pt x="31" y="30"/>
                  </a:lnTo>
                  <a:lnTo>
                    <a:pt x="21" y="38"/>
                  </a:lnTo>
                  <a:lnTo>
                    <a:pt x="10" y="36"/>
                  </a:lnTo>
                  <a:lnTo>
                    <a:pt x="2" y="26"/>
                  </a:lnTo>
                  <a:lnTo>
                    <a:pt x="0"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1" name="Freeform 239"/>
            <p:cNvSpPr>
              <a:spLocks/>
            </p:cNvSpPr>
            <p:nvPr/>
          </p:nvSpPr>
          <p:spPr bwMode="auto">
            <a:xfrm>
              <a:off x="4922" y="1146"/>
              <a:ext cx="23" cy="44"/>
            </a:xfrm>
            <a:custGeom>
              <a:avLst/>
              <a:gdLst>
                <a:gd name="T0" fmla="*/ 0 w 46"/>
                <a:gd name="T1" fmla="*/ 84 h 90"/>
                <a:gd name="T2" fmla="*/ 0 w 46"/>
                <a:gd name="T3" fmla="*/ 55 h 90"/>
                <a:gd name="T4" fmla="*/ 2 w 46"/>
                <a:gd name="T5" fmla="*/ 29 h 90"/>
                <a:gd name="T6" fmla="*/ 4 w 46"/>
                <a:gd name="T7" fmla="*/ 14 h 90"/>
                <a:gd name="T8" fmla="*/ 8 w 46"/>
                <a:gd name="T9" fmla="*/ 4 h 90"/>
                <a:gd name="T10" fmla="*/ 18 w 46"/>
                <a:gd name="T11" fmla="*/ 0 h 90"/>
                <a:gd name="T12" fmla="*/ 29 w 46"/>
                <a:gd name="T13" fmla="*/ 4 h 90"/>
                <a:gd name="T14" fmla="*/ 40 w 46"/>
                <a:gd name="T15" fmla="*/ 14 h 90"/>
                <a:gd name="T16" fmla="*/ 46 w 46"/>
                <a:gd name="T17" fmla="*/ 25 h 90"/>
                <a:gd name="T18" fmla="*/ 46 w 46"/>
                <a:gd name="T19" fmla="*/ 44 h 90"/>
                <a:gd name="T20" fmla="*/ 46 w 46"/>
                <a:gd name="T21" fmla="*/ 65 h 90"/>
                <a:gd name="T22" fmla="*/ 42 w 46"/>
                <a:gd name="T23" fmla="*/ 78 h 90"/>
                <a:gd name="T24" fmla="*/ 37 w 46"/>
                <a:gd name="T25" fmla="*/ 86 h 90"/>
                <a:gd name="T26" fmla="*/ 25 w 46"/>
                <a:gd name="T27" fmla="*/ 90 h 90"/>
                <a:gd name="T28" fmla="*/ 27 w 46"/>
                <a:gd name="T29" fmla="*/ 72 h 90"/>
                <a:gd name="T30" fmla="*/ 27 w 46"/>
                <a:gd name="T31" fmla="*/ 50 h 90"/>
                <a:gd name="T32" fmla="*/ 23 w 46"/>
                <a:gd name="T33" fmla="*/ 33 h 90"/>
                <a:gd name="T34" fmla="*/ 14 w 46"/>
                <a:gd name="T35" fmla="*/ 33 h 90"/>
                <a:gd name="T36" fmla="*/ 16 w 46"/>
                <a:gd name="T37" fmla="*/ 46 h 90"/>
                <a:gd name="T38" fmla="*/ 18 w 46"/>
                <a:gd name="T39" fmla="*/ 80 h 90"/>
                <a:gd name="T40" fmla="*/ 14 w 46"/>
                <a:gd name="T41" fmla="*/ 88 h 90"/>
                <a:gd name="T42" fmla="*/ 8 w 46"/>
                <a:gd name="T43" fmla="*/ 90 h 90"/>
                <a:gd name="T44" fmla="*/ 0 w 46"/>
                <a:gd name="T45" fmla="*/ 84 h 90"/>
                <a:gd name="T46" fmla="*/ 0 w 46"/>
                <a:gd name="T47" fmla="*/ 8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90">
                  <a:moveTo>
                    <a:pt x="0" y="84"/>
                  </a:moveTo>
                  <a:lnTo>
                    <a:pt x="0" y="55"/>
                  </a:lnTo>
                  <a:lnTo>
                    <a:pt x="2" y="29"/>
                  </a:lnTo>
                  <a:lnTo>
                    <a:pt x="4" y="14"/>
                  </a:lnTo>
                  <a:lnTo>
                    <a:pt x="8" y="4"/>
                  </a:lnTo>
                  <a:lnTo>
                    <a:pt x="18" y="0"/>
                  </a:lnTo>
                  <a:lnTo>
                    <a:pt x="29" y="4"/>
                  </a:lnTo>
                  <a:lnTo>
                    <a:pt x="40" y="14"/>
                  </a:lnTo>
                  <a:lnTo>
                    <a:pt x="46" y="25"/>
                  </a:lnTo>
                  <a:lnTo>
                    <a:pt x="46" y="44"/>
                  </a:lnTo>
                  <a:lnTo>
                    <a:pt x="46" y="65"/>
                  </a:lnTo>
                  <a:lnTo>
                    <a:pt x="42" y="78"/>
                  </a:lnTo>
                  <a:lnTo>
                    <a:pt x="37" y="86"/>
                  </a:lnTo>
                  <a:lnTo>
                    <a:pt x="25" y="90"/>
                  </a:lnTo>
                  <a:lnTo>
                    <a:pt x="27" y="72"/>
                  </a:lnTo>
                  <a:lnTo>
                    <a:pt x="27" y="50"/>
                  </a:lnTo>
                  <a:lnTo>
                    <a:pt x="23" y="33"/>
                  </a:lnTo>
                  <a:lnTo>
                    <a:pt x="14" y="33"/>
                  </a:lnTo>
                  <a:lnTo>
                    <a:pt x="16" y="46"/>
                  </a:lnTo>
                  <a:lnTo>
                    <a:pt x="18" y="80"/>
                  </a:lnTo>
                  <a:lnTo>
                    <a:pt x="14" y="88"/>
                  </a:lnTo>
                  <a:lnTo>
                    <a:pt x="8" y="90"/>
                  </a:lnTo>
                  <a:lnTo>
                    <a:pt x="0" y="84"/>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2" name="Freeform 240"/>
            <p:cNvSpPr>
              <a:spLocks/>
            </p:cNvSpPr>
            <p:nvPr/>
          </p:nvSpPr>
          <p:spPr bwMode="auto">
            <a:xfrm>
              <a:off x="4913" y="1167"/>
              <a:ext cx="76" cy="36"/>
            </a:xfrm>
            <a:custGeom>
              <a:avLst/>
              <a:gdLst>
                <a:gd name="T0" fmla="*/ 150 w 152"/>
                <a:gd name="T1" fmla="*/ 0 h 72"/>
                <a:gd name="T2" fmla="*/ 130 w 152"/>
                <a:gd name="T3" fmla="*/ 17 h 72"/>
                <a:gd name="T4" fmla="*/ 97 w 152"/>
                <a:gd name="T5" fmla="*/ 32 h 72"/>
                <a:gd name="T6" fmla="*/ 82 w 152"/>
                <a:gd name="T7" fmla="*/ 44 h 72"/>
                <a:gd name="T8" fmla="*/ 52 w 152"/>
                <a:gd name="T9" fmla="*/ 51 h 72"/>
                <a:gd name="T10" fmla="*/ 29 w 152"/>
                <a:gd name="T11" fmla="*/ 55 h 72"/>
                <a:gd name="T12" fmla="*/ 14 w 152"/>
                <a:gd name="T13" fmla="*/ 51 h 72"/>
                <a:gd name="T14" fmla="*/ 6 w 152"/>
                <a:gd name="T15" fmla="*/ 49 h 72"/>
                <a:gd name="T16" fmla="*/ 0 w 152"/>
                <a:gd name="T17" fmla="*/ 57 h 72"/>
                <a:gd name="T18" fmla="*/ 6 w 152"/>
                <a:gd name="T19" fmla="*/ 65 h 72"/>
                <a:gd name="T20" fmla="*/ 17 w 152"/>
                <a:gd name="T21" fmla="*/ 70 h 72"/>
                <a:gd name="T22" fmla="*/ 44 w 152"/>
                <a:gd name="T23" fmla="*/ 72 h 72"/>
                <a:gd name="T24" fmla="*/ 73 w 152"/>
                <a:gd name="T25" fmla="*/ 65 h 72"/>
                <a:gd name="T26" fmla="*/ 99 w 152"/>
                <a:gd name="T27" fmla="*/ 55 h 72"/>
                <a:gd name="T28" fmla="*/ 118 w 152"/>
                <a:gd name="T29" fmla="*/ 42 h 72"/>
                <a:gd name="T30" fmla="*/ 131 w 152"/>
                <a:gd name="T31" fmla="*/ 29 h 72"/>
                <a:gd name="T32" fmla="*/ 152 w 152"/>
                <a:gd name="T33" fmla="*/ 8 h 72"/>
                <a:gd name="T34" fmla="*/ 150 w 152"/>
                <a:gd name="T35" fmla="*/ 0 h 72"/>
                <a:gd name="T36" fmla="*/ 150 w 152"/>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72">
                  <a:moveTo>
                    <a:pt x="150" y="0"/>
                  </a:moveTo>
                  <a:lnTo>
                    <a:pt x="130" y="17"/>
                  </a:lnTo>
                  <a:lnTo>
                    <a:pt x="97" y="32"/>
                  </a:lnTo>
                  <a:lnTo>
                    <a:pt x="82" y="44"/>
                  </a:lnTo>
                  <a:lnTo>
                    <a:pt x="52" y="51"/>
                  </a:lnTo>
                  <a:lnTo>
                    <a:pt x="29" y="55"/>
                  </a:lnTo>
                  <a:lnTo>
                    <a:pt x="14" y="51"/>
                  </a:lnTo>
                  <a:lnTo>
                    <a:pt x="6" y="49"/>
                  </a:lnTo>
                  <a:lnTo>
                    <a:pt x="0" y="57"/>
                  </a:lnTo>
                  <a:lnTo>
                    <a:pt x="6" y="65"/>
                  </a:lnTo>
                  <a:lnTo>
                    <a:pt x="17" y="70"/>
                  </a:lnTo>
                  <a:lnTo>
                    <a:pt x="44" y="72"/>
                  </a:lnTo>
                  <a:lnTo>
                    <a:pt x="73" y="65"/>
                  </a:lnTo>
                  <a:lnTo>
                    <a:pt x="99" y="55"/>
                  </a:lnTo>
                  <a:lnTo>
                    <a:pt x="118" y="42"/>
                  </a:lnTo>
                  <a:lnTo>
                    <a:pt x="131" y="29"/>
                  </a:lnTo>
                  <a:lnTo>
                    <a:pt x="152" y="8"/>
                  </a:lnTo>
                  <a:lnTo>
                    <a:pt x="150" y="0"/>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3" name="Freeform 241"/>
            <p:cNvSpPr>
              <a:spLocks/>
            </p:cNvSpPr>
            <p:nvPr/>
          </p:nvSpPr>
          <p:spPr bwMode="auto">
            <a:xfrm>
              <a:off x="4878" y="1252"/>
              <a:ext cx="125" cy="57"/>
            </a:xfrm>
            <a:custGeom>
              <a:avLst/>
              <a:gdLst>
                <a:gd name="T0" fmla="*/ 17 w 251"/>
                <a:gd name="T1" fmla="*/ 0 h 114"/>
                <a:gd name="T2" fmla="*/ 42 w 251"/>
                <a:gd name="T3" fmla="*/ 8 h 114"/>
                <a:gd name="T4" fmla="*/ 74 w 251"/>
                <a:gd name="T5" fmla="*/ 19 h 114"/>
                <a:gd name="T6" fmla="*/ 112 w 251"/>
                <a:gd name="T7" fmla="*/ 31 h 114"/>
                <a:gd name="T8" fmla="*/ 144 w 251"/>
                <a:gd name="T9" fmla="*/ 44 h 114"/>
                <a:gd name="T10" fmla="*/ 179 w 251"/>
                <a:gd name="T11" fmla="*/ 59 h 114"/>
                <a:gd name="T12" fmla="*/ 207 w 251"/>
                <a:gd name="T13" fmla="*/ 76 h 114"/>
                <a:gd name="T14" fmla="*/ 234 w 251"/>
                <a:gd name="T15" fmla="*/ 86 h 114"/>
                <a:gd name="T16" fmla="*/ 238 w 251"/>
                <a:gd name="T17" fmla="*/ 91 h 114"/>
                <a:gd name="T18" fmla="*/ 251 w 251"/>
                <a:gd name="T19" fmla="*/ 105 h 114"/>
                <a:gd name="T20" fmla="*/ 226 w 251"/>
                <a:gd name="T21" fmla="*/ 114 h 114"/>
                <a:gd name="T22" fmla="*/ 203 w 251"/>
                <a:gd name="T23" fmla="*/ 93 h 114"/>
                <a:gd name="T24" fmla="*/ 169 w 251"/>
                <a:gd name="T25" fmla="*/ 76 h 114"/>
                <a:gd name="T26" fmla="*/ 139 w 251"/>
                <a:gd name="T27" fmla="*/ 61 h 114"/>
                <a:gd name="T28" fmla="*/ 97 w 251"/>
                <a:gd name="T29" fmla="*/ 44 h 114"/>
                <a:gd name="T30" fmla="*/ 59 w 251"/>
                <a:gd name="T31" fmla="*/ 34 h 114"/>
                <a:gd name="T32" fmla="*/ 34 w 251"/>
                <a:gd name="T33" fmla="*/ 29 h 114"/>
                <a:gd name="T34" fmla="*/ 0 w 251"/>
                <a:gd name="T35" fmla="*/ 33 h 114"/>
                <a:gd name="T36" fmla="*/ 17 w 251"/>
                <a:gd name="T37" fmla="*/ 0 h 114"/>
                <a:gd name="T38" fmla="*/ 17 w 251"/>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1" h="114">
                  <a:moveTo>
                    <a:pt x="17" y="0"/>
                  </a:moveTo>
                  <a:lnTo>
                    <a:pt x="42" y="8"/>
                  </a:lnTo>
                  <a:lnTo>
                    <a:pt x="74" y="19"/>
                  </a:lnTo>
                  <a:lnTo>
                    <a:pt x="112" y="31"/>
                  </a:lnTo>
                  <a:lnTo>
                    <a:pt x="144" y="44"/>
                  </a:lnTo>
                  <a:lnTo>
                    <a:pt x="179" y="59"/>
                  </a:lnTo>
                  <a:lnTo>
                    <a:pt x="207" y="76"/>
                  </a:lnTo>
                  <a:lnTo>
                    <a:pt x="234" y="86"/>
                  </a:lnTo>
                  <a:lnTo>
                    <a:pt x="238" y="91"/>
                  </a:lnTo>
                  <a:lnTo>
                    <a:pt x="251" y="105"/>
                  </a:lnTo>
                  <a:lnTo>
                    <a:pt x="226" y="114"/>
                  </a:lnTo>
                  <a:lnTo>
                    <a:pt x="203" y="93"/>
                  </a:lnTo>
                  <a:lnTo>
                    <a:pt x="169" y="76"/>
                  </a:lnTo>
                  <a:lnTo>
                    <a:pt x="139" y="61"/>
                  </a:lnTo>
                  <a:lnTo>
                    <a:pt x="97" y="44"/>
                  </a:lnTo>
                  <a:lnTo>
                    <a:pt x="59" y="34"/>
                  </a:lnTo>
                  <a:lnTo>
                    <a:pt x="34" y="29"/>
                  </a:lnTo>
                  <a:lnTo>
                    <a:pt x="0" y="33"/>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4" name="Freeform 242"/>
            <p:cNvSpPr>
              <a:spLocks/>
            </p:cNvSpPr>
            <p:nvPr/>
          </p:nvSpPr>
          <p:spPr bwMode="auto">
            <a:xfrm>
              <a:off x="4964" y="1221"/>
              <a:ext cx="28" cy="100"/>
            </a:xfrm>
            <a:custGeom>
              <a:avLst/>
              <a:gdLst>
                <a:gd name="T0" fmla="*/ 0 w 55"/>
                <a:gd name="T1" fmla="*/ 18 h 200"/>
                <a:gd name="T2" fmla="*/ 11 w 55"/>
                <a:gd name="T3" fmla="*/ 37 h 200"/>
                <a:gd name="T4" fmla="*/ 21 w 55"/>
                <a:gd name="T5" fmla="*/ 61 h 200"/>
                <a:gd name="T6" fmla="*/ 27 w 55"/>
                <a:gd name="T7" fmla="*/ 101 h 200"/>
                <a:gd name="T8" fmla="*/ 28 w 55"/>
                <a:gd name="T9" fmla="*/ 126 h 200"/>
                <a:gd name="T10" fmla="*/ 27 w 55"/>
                <a:gd name="T11" fmla="*/ 153 h 200"/>
                <a:gd name="T12" fmla="*/ 25 w 55"/>
                <a:gd name="T13" fmla="*/ 200 h 200"/>
                <a:gd name="T14" fmla="*/ 55 w 55"/>
                <a:gd name="T15" fmla="*/ 196 h 200"/>
                <a:gd name="T16" fmla="*/ 49 w 55"/>
                <a:gd name="T17" fmla="*/ 134 h 200"/>
                <a:gd name="T18" fmla="*/ 49 w 55"/>
                <a:gd name="T19" fmla="*/ 96 h 200"/>
                <a:gd name="T20" fmla="*/ 44 w 55"/>
                <a:gd name="T21" fmla="*/ 69 h 200"/>
                <a:gd name="T22" fmla="*/ 40 w 55"/>
                <a:gd name="T23" fmla="*/ 42 h 200"/>
                <a:gd name="T24" fmla="*/ 34 w 55"/>
                <a:gd name="T25" fmla="*/ 21 h 200"/>
                <a:gd name="T26" fmla="*/ 21 w 55"/>
                <a:gd name="T27" fmla="*/ 0 h 200"/>
                <a:gd name="T28" fmla="*/ 0 w 55"/>
                <a:gd name="T29" fmla="*/ 18 h 200"/>
                <a:gd name="T30" fmla="*/ 0 w 55"/>
                <a:gd name="T31" fmla="*/ 1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200">
                  <a:moveTo>
                    <a:pt x="0" y="18"/>
                  </a:moveTo>
                  <a:lnTo>
                    <a:pt x="11" y="37"/>
                  </a:lnTo>
                  <a:lnTo>
                    <a:pt x="21" y="61"/>
                  </a:lnTo>
                  <a:lnTo>
                    <a:pt x="27" y="101"/>
                  </a:lnTo>
                  <a:lnTo>
                    <a:pt x="28" y="126"/>
                  </a:lnTo>
                  <a:lnTo>
                    <a:pt x="27" y="153"/>
                  </a:lnTo>
                  <a:lnTo>
                    <a:pt x="25" y="200"/>
                  </a:lnTo>
                  <a:lnTo>
                    <a:pt x="55" y="196"/>
                  </a:lnTo>
                  <a:lnTo>
                    <a:pt x="49" y="134"/>
                  </a:lnTo>
                  <a:lnTo>
                    <a:pt x="49" y="96"/>
                  </a:lnTo>
                  <a:lnTo>
                    <a:pt x="44" y="69"/>
                  </a:lnTo>
                  <a:lnTo>
                    <a:pt x="40" y="42"/>
                  </a:lnTo>
                  <a:lnTo>
                    <a:pt x="34" y="21"/>
                  </a:lnTo>
                  <a:lnTo>
                    <a:pt x="21" y="0"/>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5" name="Freeform 243"/>
            <p:cNvSpPr>
              <a:spLocks/>
            </p:cNvSpPr>
            <p:nvPr/>
          </p:nvSpPr>
          <p:spPr bwMode="auto">
            <a:xfrm>
              <a:off x="4950" y="1235"/>
              <a:ext cx="17" cy="65"/>
            </a:xfrm>
            <a:custGeom>
              <a:avLst/>
              <a:gdLst>
                <a:gd name="T0" fmla="*/ 0 w 35"/>
                <a:gd name="T1" fmla="*/ 15 h 129"/>
                <a:gd name="T2" fmla="*/ 10 w 35"/>
                <a:gd name="T3" fmla="*/ 27 h 129"/>
                <a:gd name="T4" fmla="*/ 12 w 35"/>
                <a:gd name="T5" fmla="*/ 63 h 129"/>
                <a:gd name="T6" fmla="*/ 14 w 35"/>
                <a:gd name="T7" fmla="*/ 91 h 129"/>
                <a:gd name="T8" fmla="*/ 10 w 35"/>
                <a:gd name="T9" fmla="*/ 129 h 129"/>
                <a:gd name="T10" fmla="*/ 18 w 35"/>
                <a:gd name="T11" fmla="*/ 129 h 129"/>
                <a:gd name="T12" fmla="*/ 25 w 35"/>
                <a:gd name="T13" fmla="*/ 105 h 129"/>
                <a:gd name="T14" fmla="*/ 31 w 35"/>
                <a:gd name="T15" fmla="*/ 78 h 129"/>
                <a:gd name="T16" fmla="*/ 33 w 35"/>
                <a:gd name="T17" fmla="*/ 49 h 129"/>
                <a:gd name="T18" fmla="*/ 35 w 35"/>
                <a:gd name="T19" fmla="*/ 30 h 129"/>
                <a:gd name="T20" fmla="*/ 33 w 35"/>
                <a:gd name="T21" fmla="*/ 13 h 129"/>
                <a:gd name="T22" fmla="*/ 23 w 35"/>
                <a:gd name="T23" fmla="*/ 0 h 129"/>
                <a:gd name="T24" fmla="*/ 0 w 35"/>
                <a:gd name="T25" fmla="*/ 15 h 129"/>
                <a:gd name="T26" fmla="*/ 0 w 35"/>
                <a:gd name="T27"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29">
                  <a:moveTo>
                    <a:pt x="0" y="15"/>
                  </a:moveTo>
                  <a:lnTo>
                    <a:pt x="10" y="27"/>
                  </a:lnTo>
                  <a:lnTo>
                    <a:pt x="12" y="63"/>
                  </a:lnTo>
                  <a:lnTo>
                    <a:pt x="14" y="91"/>
                  </a:lnTo>
                  <a:lnTo>
                    <a:pt x="10" y="129"/>
                  </a:lnTo>
                  <a:lnTo>
                    <a:pt x="18" y="129"/>
                  </a:lnTo>
                  <a:lnTo>
                    <a:pt x="25" y="105"/>
                  </a:lnTo>
                  <a:lnTo>
                    <a:pt x="31" y="78"/>
                  </a:lnTo>
                  <a:lnTo>
                    <a:pt x="33" y="49"/>
                  </a:lnTo>
                  <a:lnTo>
                    <a:pt x="35" y="30"/>
                  </a:lnTo>
                  <a:lnTo>
                    <a:pt x="33" y="13"/>
                  </a:lnTo>
                  <a:lnTo>
                    <a:pt x="23" y="0"/>
                  </a:lnTo>
                  <a:lnTo>
                    <a:pt x="0"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6" name="Freeform 244"/>
            <p:cNvSpPr>
              <a:spLocks/>
            </p:cNvSpPr>
            <p:nvPr/>
          </p:nvSpPr>
          <p:spPr bwMode="auto">
            <a:xfrm>
              <a:off x="4981" y="1191"/>
              <a:ext cx="30" cy="61"/>
            </a:xfrm>
            <a:custGeom>
              <a:avLst/>
              <a:gdLst>
                <a:gd name="T0" fmla="*/ 48 w 61"/>
                <a:gd name="T1" fmla="*/ 0 h 122"/>
                <a:gd name="T2" fmla="*/ 38 w 61"/>
                <a:gd name="T3" fmla="*/ 29 h 122"/>
                <a:gd name="T4" fmla="*/ 29 w 61"/>
                <a:gd name="T5" fmla="*/ 52 h 122"/>
                <a:gd name="T6" fmla="*/ 19 w 61"/>
                <a:gd name="T7" fmla="*/ 71 h 122"/>
                <a:gd name="T8" fmla="*/ 0 w 61"/>
                <a:gd name="T9" fmla="*/ 101 h 122"/>
                <a:gd name="T10" fmla="*/ 2 w 61"/>
                <a:gd name="T11" fmla="*/ 122 h 122"/>
                <a:gd name="T12" fmla="*/ 12 w 61"/>
                <a:gd name="T13" fmla="*/ 115 h 122"/>
                <a:gd name="T14" fmla="*/ 31 w 61"/>
                <a:gd name="T15" fmla="*/ 82 h 122"/>
                <a:gd name="T16" fmla="*/ 46 w 61"/>
                <a:gd name="T17" fmla="*/ 58 h 122"/>
                <a:gd name="T18" fmla="*/ 61 w 61"/>
                <a:gd name="T19" fmla="*/ 16 h 122"/>
                <a:gd name="T20" fmla="*/ 48 w 61"/>
                <a:gd name="T21" fmla="*/ 0 h 122"/>
                <a:gd name="T22" fmla="*/ 48 w 61"/>
                <a:gd name="T2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22">
                  <a:moveTo>
                    <a:pt x="48" y="0"/>
                  </a:moveTo>
                  <a:lnTo>
                    <a:pt x="38" y="29"/>
                  </a:lnTo>
                  <a:lnTo>
                    <a:pt x="29" y="52"/>
                  </a:lnTo>
                  <a:lnTo>
                    <a:pt x="19" y="71"/>
                  </a:lnTo>
                  <a:lnTo>
                    <a:pt x="0" y="101"/>
                  </a:lnTo>
                  <a:lnTo>
                    <a:pt x="2" y="122"/>
                  </a:lnTo>
                  <a:lnTo>
                    <a:pt x="12" y="115"/>
                  </a:lnTo>
                  <a:lnTo>
                    <a:pt x="31" y="82"/>
                  </a:lnTo>
                  <a:lnTo>
                    <a:pt x="46" y="58"/>
                  </a:lnTo>
                  <a:lnTo>
                    <a:pt x="61" y="16"/>
                  </a:lnTo>
                  <a:lnTo>
                    <a:pt x="48"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7" name="Freeform 245"/>
            <p:cNvSpPr>
              <a:spLocks/>
            </p:cNvSpPr>
            <p:nvPr/>
          </p:nvSpPr>
          <p:spPr bwMode="auto">
            <a:xfrm>
              <a:off x="4940" y="1170"/>
              <a:ext cx="70" cy="78"/>
            </a:xfrm>
            <a:custGeom>
              <a:avLst/>
              <a:gdLst>
                <a:gd name="T0" fmla="*/ 0 w 140"/>
                <a:gd name="T1" fmla="*/ 140 h 156"/>
                <a:gd name="T2" fmla="*/ 20 w 140"/>
                <a:gd name="T3" fmla="*/ 131 h 156"/>
                <a:gd name="T4" fmla="*/ 41 w 140"/>
                <a:gd name="T5" fmla="*/ 108 h 156"/>
                <a:gd name="T6" fmla="*/ 68 w 140"/>
                <a:gd name="T7" fmla="*/ 80 h 156"/>
                <a:gd name="T8" fmla="*/ 91 w 140"/>
                <a:gd name="T9" fmla="*/ 53 h 156"/>
                <a:gd name="T10" fmla="*/ 106 w 140"/>
                <a:gd name="T11" fmla="*/ 24 h 156"/>
                <a:gd name="T12" fmla="*/ 119 w 140"/>
                <a:gd name="T13" fmla="*/ 2 h 156"/>
                <a:gd name="T14" fmla="*/ 133 w 140"/>
                <a:gd name="T15" fmla="*/ 0 h 156"/>
                <a:gd name="T16" fmla="*/ 140 w 140"/>
                <a:gd name="T17" fmla="*/ 3 h 156"/>
                <a:gd name="T18" fmla="*/ 131 w 140"/>
                <a:gd name="T19" fmla="*/ 24 h 156"/>
                <a:gd name="T20" fmla="*/ 112 w 140"/>
                <a:gd name="T21" fmla="*/ 57 h 156"/>
                <a:gd name="T22" fmla="*/ 93 w 140"/>
                <a:gd name="T23" fmla="*/ 83 h 156"/>
                <a:gd name="T24" fmla="*/ 74 w 140"/>
                <a:gd name="T25" fmla="*/ 104 h 156"/>
                <a:gd name="T26" fmla="*/ 47 w 140"/>
                <a:gd name="T27" fmla="*/ 131 h 156"/>
                <a:gd name="T28" fmla="*/ 24 w 140"/>
                <a:gd name="T29" fmla="*/ 152 h 156"/>
                <a:gd name="T30" fmla="*/ 9 w 140"/>
                <a:gd name="T31" fmla="*/ 156 h 156"/>
                <a:gd name="T32" fmla="*/ 0 w 140"/>
                <a:gd name="T33" fmla="*/ 150 h 156"/>
                <a:gd name="T34" fmla="*/ 0 w 140"/>
                <a:gd name="T35" fmla="*/ 140 h 156"/>
                <a:gd name="T36" fmla="*/ 0 w 140"/>
                <a:gd name="T37"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56">
                  <a:moveTo>
                    <a:pt x="0" y="140"/>
                  </a:moveTo>
                  <a:lnTo>
                    <a:pt x="20" y="131"/>
                  </a:lnTo>
                  <a:lnTo>
                    <a:pt x="41" y="108"/>
                  </a:lnTo>
                  <a:lnTo>
                    <a:pt x="68" y="80"/>
                  </a:lnTo>
                  <a:lnTo>
                    <a:pt x="91" y="53"/>
                  </a:lnTo>
                  <a:lnTo>
                    <a:pt x="106" y="24"/>
                  </a:lnTo>
                  <a:lnTo>
                    <a:pt x="119" y="2"/>
                  </a:lnTo>
                  <a:lnTo>
                    <a:pt x="133" y="0"/>
                  </a:lnTo>
                  <a:lnTo>
                    <a:pt x="140" y="3"/>
                  </a:lnTo>
                  <a:lnTo>
                    <a:pt x="131" y="24"/>
                  </a:lnTo>
                  <a:lnTo>
                    <a:pt x="112" y="57"/>
                  </a:lnTo>
                  <a:lnTo>
                    <a:pt x="93" y="83"/>
                  </a:lnTo>
                  <a:lnTo>
                    <a:pt x="74" y="104"/>
                  </a:lnTo>
                  <a:lnTo>
                    <a:pt x="47" y="131"/>
                  </a:lnTo>
                  <a:lnTo>
                    <a:pt x="24" y="152"/>
                  </a:lnTo>
                  <a:lnTo>
                    <a:pt x="9" y="156"/>
                  </a:lnTo>
                  <a:lnTo>
                    <a:pt x="0" y="150"/>
                  </a:lnTo>
                  <a:lnTo>
                    <a:pt x="0" y="140"/>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8" name="Freeform 246"/>
            <p:cNvSpPr>
              <a:spLocks/>
            </p:cNvSpPr>
            <p:nvPr/>
          </p:nvSpPr>
          <p:spPr bwMode="auto">
            <a:xfrm>
              <a:off x="4999" y="1176"/>
              <a:ext cx="18" cy="21"/>
            </a:xfrm>
            <a:custGeom>
              <a:avLst/>
              <a:gdLst>
                <a:gd name="T0" fmla="*/ 0 w 37"/>
                <a:gd name="T1" fmla="*/ 17 h 42"/>
                <a:gd name="T2" fmla="*/ 12 w 37"/>
                <a:gd name="T3" fmla="*/ 4 h 42"/>
                <a:gd name="T4" fmla="*/ 25 w 37"/>
                <a:gd name="T5" fmla="*/ 0 h 42"/>
                <a:gd name="T6" fmla="*/ 37 w 37"/>
                <a:gd name="T7" fmla="*/ 6 h 42"/>
                <a:gd name="T8" fmla="*/ 35 w 37"/>
                <a:gd name="T9" fmla="*/ 23 h 42"/>
                <a:gd name="T10" fmla="*/ 25 w 37"/>
                <a:gd name="T11" fmla="*/ 38 h 42"/>
                <a:gd name="T12" fmla="*/ 12 w 37"/>
                <a:gd name="T13" fmla="*/ 42 h 42"/>
                <a:gd name="T14" fmla="*/ 4 w 37"/>
                <a:gd name="T15" fmla="*/ 36 h 42"/>
                <a:gd name="T16" fmla="*/ 0 w 37"/>
                <a:gd name="T17" fmla="*/ 17 h 42"/>
                <a:gd name="T18" fmla="*/ 0 w 37"/>
                <a:gd name="T1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2">
                  <a:moveTo>
                    <a:pt x="0" y="17"/>
                  </a:moveTo>
                  <a:lnTo>
                    <a:pt x="12" y="4"/>
                  </a:lnTo>
                  <a:lnTo>
                    <a:pt x="25" y="0"/>
                  </a:lnTo>
                  <a:lnTo>
                    <a:pt x="37" y="6"/>
                  </a:lnTo>
                  <a:lnTo>
                    <a:pt x="35" y="23"/>
                  </a:lnTo>
                  <a:lnTo>
                    <a:pt x="25" y="38"/>
                  </a:lnTo>
                  <a:lnTo>
                    <a:pt x="12" y="42"/>
                  </a:lnTo>
                  <a:lnTo>
                    <a:pt x="4" y="36"/>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19" name="Freeform 247"/>
            <p:cNvSpPr>
              <a:spLocks/>
            </p:cNvSpPr>
            <p:nvPr/>
          </p:nvSpPr>
          <p:spPr bwMode="auto">
            <a:xfrm>
              <a:off x="4986" y="1142"/>
              <a:ext cx="22" cy="30"/>
            </a:xfrm>
            <a:custGeom>
              <a:avLst/>
              <a:gdLst>
                <a:gd name="T0" fmla="*/ 30 w 43"/>
                <a:gd name="T1" fmla="*/ 60 h 60"/>
                <a:gd name="T2" fmla="*/ 15 w 43"/>
                <a:gd name="T3" fmla="*/ 41 h 60"/>
                <a:gd name="T4" fmla="*/ 0 w 43"/>
                <a:gd name="T5" fmla="*/ 26 h 60"/>
                <a:gd name="T6" fmla="*/ 2 w 43"/>
                <a:gd name="T7" fmla="*/ 13 h 60"/>
                <a:gd name="T8" fmla="*/ 15 w 43"/>
                <a:gd name="T9" fmla="*/ 1 h 60"/>
                <a:gd name="T10" fmla="*/ 28 w 43"/>
                <a:gd name="T11" fmla="*/ 0 h 60"/>
                <a:gd name="T12" fmla="*/ 38 w 43"/>
                <a:gd name="T13" fmla="*/ 11 h 60"/>
                <a:gd name="T14" fmla="*/ 42 w 43"/>
                <a:gd name="T15" fmla="*/ 24 h 60"/>
                <a:gd name="T16" fmla="*/ 43 w 43"/>
                <a:gd name="T17" fmla="*/ 40 h 60"/>
                <a:gd name="T18" fmla="*/ 42 w 43"/>
                <a:gd name="T19" fmla="*/ 59 h 60"/>
                <a:gd name="T20" fmla="*/ 30 w 43"/>
                <a:gd name="T21" fmla="*/ 60 h 60"/>
                <a:gd name="T22" fmla="*/ 30 w 43"/>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60">
                  <a:moveTo>
                    <a:pt x="30" y="60"/>
                  </a:moveTo>
                  <a:lnTo>
                    <a:pt x="15" y="41"/>
                  </a:lnTo>
                  <a:lnTo>
                    <a:pt x="0" y="26"/>
                  </a:lnTo>
                  <a:lnTo>
                    <a:pt x="2" y="13"/>
                  </a:lnTo>
                  <a:lnTo>
                    <a:pt x="15" y="1"/>
                  </a:lnTo>
                  <a:lnTo>
                    <a:pt x="28" y="0"/>
                  </a:lnTo>
                  <a:lnTo>
                    <a:pt x="38" y="11"/>
                  </a:lnTo>
                  <a:lnTo>
                    <a:pt x="42" y="24"/>
                  </a:lnTo>
                  <a:lnTo>
                    <a:pt x="43" y="40"/>
                  </a:lnTo>
                  <a:lnTo>
                    <a:pt x="42" y="59"/>
                  </a:lnTo>
                  <a:lnTo>
                    <a:pt x="30" y="60"/>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0" name="Freeform 248"/>
            <p:cNvSpPr>
              <a:spLocks/>
            </p:cNvSpPr>
            <p:nvPr/>
          </p:nvSpPr>
          <p:spPr bwMode="auto">
            <a:xfrm>
              <a:off x="5052" y="1192"/>
              <a:ext cx="48" cy="117"/>
            </a:xfrm>
            <a:custGeom>
              <a:avLst/>
              <a:gdLst>
                <a:gd name="T0" fmla="*/ 21 w 97"/>
                <a:gd name="T1" fmla="*/ 10 h 234"/>
                <a:gd name="T2" fmla="*/ 30 w 97"/>
                <a:gd name="T3" fmla="*/ 35 h 234"/>
                <a:gd name="T4" fmla="*/ 40 w 97"/>
                <a:gd name="T5" fmla="*/ 57 h 234"/>
                <a:gd name="T6" fmla="*/ 53 w 97"/>
                <a:gd name="T7" fmla="*/ 76 h 234"/>
                <a:gd name="T8" fmla="*/ 66 w 97"/>
                <a:gd name="T9" fmla="*/ 86 h 234"/>
                <a:gd name="T10" fmla="*/ 76 w 97"/>
                <a:gd name="T11" fmla="*/ 88 h 234"/>
                <a:gd name="T12" fmla="*/ 83 w 97"/>
                <a:gd name="T13" fmla="*/ 88 h 234"/>
                <a:gd name="T14" fmla="*/ 87 w 97"/>
                <a:gd name="T15" fmla="*/ 97 h 234"/>
                <a:gd name="T16" fmla="*/ 95 w 97"/>
                <a:gd name="T17" fmla="*/ 103 h 234"/>
                <a:gd name="T18" fmla="*/ 97 w 97"/>
                <a:gd name="T19" fmla="*/ 135 h 234"/>
                <a:gd name="T20" fmla="*/ 95 w 97"/>
                <a:gd name="T21" fmla="*/ 177 h 234"/>
                <a:gd name="T22" fmla="*/ 91 w 97"/>
                <a:gd name="T23" fmla="*/ 208 h 234"/>
                <a:gd name="T24" fmla="*/ 85 w 97"/>
                <a:gd name="T25" fmla="*/ 234 h 234"/>
                <a:gd name="T26" fmla="*/ 78 w 97"/>
                <a:gd name="T27" fmla="*/ 229 h 234"/>
                <a:gd name="T28" fmla="*/ 74 w 97"/>
                <a:gd name="T29" fmla="*/ 210 h 234"/>
                <a:gd name="T30" fmla="*/ 80 w 97"/>
                <a:gd name="T31" fmla="*/ 179 h 234"/>
                <a:gd name="T32" fmla="*/ 74 w 97"/>
                <a:gd name="T33" fmla="*/ 147 h 234"/>
                <a:gd name="T34" fmla="*/ 70 w 97"/>
                <a:gd name="T35" fmla="*/ 111 h 234"/>
                <a:gd name="T36" fmla="*/ 53 w 97"/>
                <a:gd name="T37" fmla="*/ 97 h 234"/>
                <a:gd name="T38" fmla="*/ 34 w 97"/>
                <a:gd name="T39" fmla="*/ 78 h 234"/>
                <a:gd name="T40" fmla="*/ 21 w 97"/>
                <a:gd name="T41" fmla="*/ 59 h 234"/>
                <a:gd name="T42" fmla="*/ 7 w 97"/>
                <a:gd name="T43" fmla="*/ 33 h 234"/>
                <a:gd name="T44" fmla="*/ 0 w 97"/>
                <a:gd name="T45" fmla="*/ 12 h 234"/>
                <a:gd name="T46" fmla="*/ 2 w 97"/>
                <a:gd name="T47" fmla="*/ 4 h 234"/>
                <a:gd name="T48" fmla="*/ 11 w 97"/>
                <a:gd name="T49" fmla="*/ 0 h 234"/>
                <a:gd name="T50" fmla="*/ 21 w 97"/>
                <a:gd name="T51" fmla="*/ 10 h 234"/>
                <a:gd name="T52" fmla="*/ 21 w 97"/>
                <a:gd name="T53" fmla="*/ 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234">
                  <a:moveTo>
                    <a:pt x="21" y="10"/>
                  </a:moveTo>
                  <a:lnTo>
                    <a:pt x="30" y="35"/>
                  </a:lnTo>
                  <a:lnTo>
                    <a:pt x="40" y="57"/>
                  </a:lnTo>
                  <a:lnTo>
                    <a:pt x="53" y="76"/>
                  </a:lnTo>
                  <a:lnTo>
                    <a:pt x="66" y="86"/>
                  </a:lnTo>
                  <a:lnTo>
                    <a:pt x="76" y="88"/>
                  </a:lnTo>
                  <a:lnTo>
                    <a:pt x="83" y="88"/>
                  </a:lnTo>
                  <a:lnTo>
                    <a:pt x="87" y="97"/>
                  </a:lnTo>
                  <a:lnTo>
                    <a:pt x="95" y="103"/>
                  </a:lnTo>
                  <a:lnTo>
                    <a:pt x="97" y="135"/>
                  </a:lnTo>
                  <a:lnTo>
                    <a:pt x="95" y="177"/>
                  </a:lnTo>
                  <a:lnTo>
                    <a:pt x="91" y="208"/>
                  </a:lnTo>
                  <a:lnTo>
                    <a:pt x="85" y="234"/>
                  </a:lnTo>
                  <a:lnTo>
                    <a:pt x="78" y="229"/>
                  </a:lnTo>
                  <a:lnTo>
                    <a:pt x="74" y="210"/>
                  </a:lnTo>
                  <a:lnTo>
                    <a:pt x="80" y="179"/>
                  </a:lnTo>
                  <a:lnTo>
                    <a:pt x="74" y="147"/>
                  </a:lnTo>
                  <a:lnTo>
                    <a:pt x="70" y="111"/>
                  </a:lnTo>
                  <a:lnTo>
                    <a:pt x="53" y="97"/>
                  </a:lnTo>
                  <a:lnTo>
                    <a:pt x="34" y="78"/>
                  </a:lnTo>
                  <a:lnTo>
                    <a:pt x="21" y="59"/>
                  </a:lnTo>
                  <a:lnTo>
                    <a:pt x="7" y="33"/>
                  </a:lnTo>
                  <a:lnTo>
                    <a:pt x="0" y="12"/>
                  </a:lnTo>
                  <a:lnTo>
                    <a:pt x="2" y="4"/>
                  </a:lnTo>
                  <a:lnTo>
                    <a:pt x="11" y="0"/>
                  </a:lnTo>
                  <a:lnTo>
                    <a:pt x="21" y="10"/>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1" name="Freeform 249"/>
            <p:cNvSpPr>
              <a:spLocks/>
            </p:cNvSpPr>
            <p:nvPr/>
          </p:nvSpPr>
          <p:spPr bwMode="auto">
            <a:xfrm>
              <a:off x="5064" y="1185"/>
              <a:ext cx="46" cy="25"/>
            </a:xfrm>
            <a:custGeom>
              <a:avLst/>
              <a:gdLst>
                <a:gd name="T0" fmla="*/ 0 w 91"/>
                <a:gd name="T1" fmla="*/ 2 h 52"/>
                <a:gd name="T2" fmla="*/ 11 w 91"/>
                <a:gd name="T3" fmla="*/ 15 h 52"/>
                <a:gd name="T4" fmla="*/ 28 w 91"/>
                <a:gd name="T5" fmla="*/ 29 h 52"/>
                <a:gd name="T6" fmla="*/ 41 w 91"/>
                <a:gd name="T7" fmla="*/ 38 h 52"/>
                <a:gd name="T8" fmla="*/ 58 w 91"/>
                <a:gd name="T9" fmla="*/ 46 h 52"/>
                <a:gd name="T10" fmla="*/ 74 w 91"/>
                <a:gd name="T11" fmla="*/ 52 h 52"/>
                <a:gd name="T12" fmla="*/ 85 w 91"/>
                <a:gd name="T13" fmla="*/ 50 h 52"/>
                <a:gd name="T14" fmla="*/ 91 w 91"/>
                <a:gd name="T15" fmla="*/ 44 h 52"/>
                <a:gd name="T16" fmla="*/ 87 w 91"/>
                <a:gd name="T17" fmla="*/ 34 h 52"/>
                <a:gd name="T18" fmla="*/ 72 w 91"/>
                <a:gd name="T19" fmla="*/ 32 h 52"/>
                <a:gd name="T20" fmla="*/ 58 w 91"/>
                <a:gd name="T21" fmla="*/ 29 h 52"/>
                <a:gd name="T22" fmla="*/ 41 w 91"/>
                <a:gd name="T23" fmla="*/ 21 h 52"/>
                <a:gd name="T24" fmla="*/ 24 w 91"/>
                <a:gd name="T25" fmla="*/ 10 h 52"/>
                <a:gd name="T26" fmla="*/ 7 w 91"/>
                <a:gd name="T27" fmla="*/ 0 h 52"/>
                <a:gd name="T28" fmla="*/ 0 w 91"/>
                <a:gd name="T29" fmla="*/ 2 h 52"/>
                <a:gd name="T30" fmla="*/ 0 w 91"/>
                <a:gd name="T3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52">
                  <a:moveTo>
                    <a:pt x="0" y="2"/>
                  </a:moveTo>
                  <a:lnTo>
                    <a:pt x="11" y="15"/>
                  </a:lnTo>
                  <a:lnTo>
                    <a:pt x="28" y="29"/>
                  </a:lnTo>
                  <a:lnTo>
                    <a:pt x="41" y="38"/>
                  </a:lnTo>
                  <a:lnTo>
                    <a:pt x="58" y="46"/>
                  </a:lnTo>
                  <a:lnTo>
                    <a:pt x="74" y="52"/>
                  </a:lnTo>
                  <a:lnTo>
                    <a:pt x="85" y="50"/>
                  </a:lnTo>
                  <a:lnTo>
                    <a:pt x="91" y="44"/>
                  </a:lnTo>
                  <a:lnTo>
                    <a:pt x="87" y="34"/>
                  </a:lnTo>
                  <a:lnTo>
                    <a:pt x="72" y="32"/>
                  </a:lnTo>
                  <a:lnTo>
                    <a:pt x="58" y="29"/>
                  </a:lnTo>
                  <a:lnTo>
                    <a:pt x="41" y="21"/>
                  </a:lnTo>
                  <a:lnTo>
                    <a:pt x="24" y="10"/>
                  </a:lnTo>
                  <a:lnTo>
                    <a:pt x="7"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2" name="Freeform 250"/>
            <p:cNvSpPr>
              <a:spLocks/>
            </p:cNvSpPr>
            <p:nvPr/>
          </p:nvSpPr>
          <p:spPr bwMode="auto">
            <a:xfrm>
              <a:off x="5125" y="1205"/>
              <a:ext cx="34" cy="84"/>
            </a:xfrm>
            <a:custGeom>
              <a:avLst/>
              <a:gdLst>
                <a:gd name="T0" fmla="*/ 0 w 69"/>
                <a:gd name="T1" fmla="*/ 6 h 167"/>
                <a:gd name="T2" fmla="*/ 14 w 69"/>
                <a:gd name="T3" fmla="*/ 25 h 167"/>
                <a:gd name="T4" fmla="*/ 25 w 69"/>
                <a:gd name="T5" fmla="*/ 48 h 167"/>
                <a:gd name="T6" fmla="*/ 34 w 69"/>
                <a:gd name="T7" fmla="*/ 74 h 167"/>
                <a:gd name="T8" fmla="*/ 44 w 69"/>
                <a:gd name="T9" fmla="*/ 99 h 167"/>
                <a:gd name="T10" fmla="*/ 52 w 69"/>
                <a:gd name="T11" fmla="*/ 127 h 167"/>
                <a:gd name="T12" fmla="*/ 57 w 69"/>
                <a:gd name="T13" fmla="*/ 167 h 167"/>
                <a:gd name="T14" fmla="*/ 69 w 69"/>
                <a:gd name="T15" fmla="*/ 164 h 167"/>
                <a:gd name="T16" fmla="*/ 63 w 69"/>
                <a:gd name="T17" fmla="*/ 127 h 167"/>
                <a:gd name="T18" fmla="*/ 53 w 69"/>
                <a:gd name="T19" fmla="*/ 78 h 167"/>
                <a:gd name="T20" fmla="*/ 38 w 69"/>
                <a:gd name="T21" fmla="*/ 38 h 167"/>
                <a:gd name="T22" fmla="*/ 25 w 69"/>
                <a:gd name="T23" fmla="*/ 11 h 167"/>
                <a:gd name="T24" fmla="*/ 15 w 69"/>
                <a:gd name="T25" fmla="*/ 2 h 167"/>
                <a:gd name="T26" fmla="*/ 8 w 69"/>
                <a:gd name="T27" fmla="*/ 0 h 167"/>
                <a:gd name="T28" fmla="*/ 0 w 69"/>
                <a:gd name="T29" fmla="*/ 6 h 167"/>
                <a:gd name="T30" fmla="*/ 0 w 69"/>
                <a:gd name="T31"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67">
                  <a:moveTo>
                    <a:pt x="0" y="6"/>
                  </a:moveTo>
                  <a:lnTo>
                    <a:pt x="14" y="25"/>
                  </a:lnTo>
                  <a:lnTo>
                    <a:pt x="25" y="48"/>
                  </a:lnTo>
                  <a:lnTo>
                    <a:pt x="34" y="74"/>
                  </a:lnTo>
                  <a:lnTo>
                    <a:pt x="44" y="99"/>
                  </a:lnTo>
                  <a:lnTo>
                    <a:pt x="52" y="127"/>
                  </a:lnTo>
                  <a:lnTo>
                    <a:pt x="57" y="167"/>
                  </a:lnTo>
                  <a:lnTo>
                    <a:pt x="69" y="164"/>
                  </a:lnTo>
                  <a:lnTo>
                    <a:pt x="63" y="127"/>
                  </a:lnTo>
                  <a:lnTo>
                    <a:pt x="53" y="78"/>
                  </a:lnTo>
                  <a:lnTo>
                    <a:pt x="38" y="38"/>
                  </a:lnTo>
                  <a:lnTo>
                    <a:pt x="25" y="11"/>
                  </a:lnTo>
                  <a:lnTo>
                    <a:pt x="15" y="2"/>
                  </a:lnTo>
                  <a:lnTo>
                    <a:pt x="8" y="0"/>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3" name="Freeform 251"/>
            <p:cNvSpPr>
              <a:spLocks/>
            </p:cNvSpPr>
            <p:nvPr/>
          </p:nvSpPr>
          <p:spPr bwMode="auto">
            <a:xfrm>
              <a:off x="5045" y="1168"/>
              <a:ext cx="17" cy="21"/>
            </a:xfrm>
            <a:custGeom>
              <a:avLst/>
              <a:gdLst>
                <a:gd name="T0" fmla="*/ 30 w 34"/>
                <a:gd name="T1" fmla="*/ 36 h 42"/>
                <a:gd name="T2" fmla="*/ 34 w 34"/>
                <a:gd name="T3" fmla="*/ 23 h 42"/>
                <a:gd name="T4" fmla="*/ 30 w 34"/>
                <a:gd name="T5" fmla="*/ 7 h 42"/>
                <a:gd name="T6" fmla="*/ 19 w 34"/>
                <a:gd name="T7" fmla="*/ 0 h 42"/>
                <a:gd name="T8" fmla="*/ 9 w 34"/>
                <a:gd name="T9" fmla="*/ 0 h 42"/>
                <a:gd name="T10" fmla="*/ 0 w 34"/>
                <a:gd name="T11" fmla="*/ 6 h 42"/>
                <a:gd name="T12" fmla="*/ 0 w 34"/>
                <a:gd name="T13" fmla="*/ 23 h 42"/>
                <a:gd name="T14" fmla="*/ 3 w 34"/>
                <a:gd name="T15" fmla="*/ 32 h 42"/>
                <a:gd name="T16" fmla="*/ 15 w 34"/>
                <a:gd name="T17" fmla="*/ 42 h 42"/>
                <a:gd name="T18" fmla="*/ 22 w 34"/>
                <a:gd name="T19" fmla="*/ 42 h 42"/>
                <a:gd name="T20" fmla="*/ 30 w 34"/>
                <a:gd name="T21" fmla="*/ 36 h 42"/>
                <a:gd name="T22" fmla="*/ 30 w 34"/>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42">
                  <a:moveTo>
                    <a:pt x="30" y="36"/>
                  </a:moveTo>
                  <a:lnTo>
                    <a:pt x="34" y="23"/>
                  </a:lnTo>
                  <a:lnTo>
                    <a:pt x="30" y="7"/>
                  </a:lnTo>
                  <a:lnTo>
                    <a:pt x="19" y="0"/>
                  </a:lnTo>
                  <a:lnTo>
                    <a:pt x="9" y="0"/>
                  </a:lnTo>
                  <a:lnTo>
                    <a:pt x="0" y="6"/>
                  </a:lnTo>
                  <a:lnTo>
                    <a:pt x="0" y="23"/>
                  </a:lnTo>
                  <a:lnTo>
                    <a:pt x="3" y="32"/>
                  </a:lnTo>
                  <a:lnTo>
                    <a:pt x="15" y="42"/>
                  </a:lnTo>
                  <a:lnTo>
                    <a:pt x="22" y="42"/>
                  </a:lnTo>
                  <a:lnTo>
                    <a:pt x="30" y="36"/>
                  </a:lnTo>
                  <a:lnTo>
                    <a:pt x="3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5" name="Freeform 253"/>
            <p:cNvSpPr>
              <a:spLocks/>
            </p:cNvSpPr>
            <p:nvPr/>
          </p:nvSpPr>
          <p:spPr bwMode="auto">
            <a:xfrm>
              <a:off x="5135" y="1147"/>
              <a:ext cx="43" cy="43"/>
            </a:xfrm>
            <a:custGeom>
              <a:avLst/>
              <a:gdLst>
                <a:gd name="T0" fmla="*/ 80 w 88"/>
                <a:gd name="T1" fmla="*/ 4 h 86"/>
                <a:gd name="T2" fmla="*/ 57 w 88"/>
                <a:gd name="T3" fmla="*/ 21 h 86"/>
                <a:gd name="T4" fmla="*/ 36 w 88"/>
                <a:gd name="T5" fmla="*/ 38 h 86"/>
                <a:gd name="T6" fmla="*/ 19 w 88"/>
                <a:gd name="T7" fmla="*/ 57 h 86"/>
                <a:gd name="T8" fmla="*/ 0 w 88"/>
                <a:gd name="T9" fmla="*/ 74 h 86"/>
                <a:gd name="T10" fmla="*/ 2 w 88"/>
                <a:gd name="T11" fmla="*/ 86 h 86"/>
                <a:gd name="T12" fmla="*/ 14 w 88"/>
                <a:gd name="T13" fmla="*/ 78 h 86"/>
                <a:gd name="T14" fmla="*/ 36 w 88"/>
                <a:gd name="T15" fmla="*/ 55 h 86"/>
                <a:gd name="T16" fmla="*/ 63 w 88"/>
                <a:gd name="T17" fmla="*/ 32 h 86"/>
                <a:gd name="T18" fmla="*/ 82 w 88"/>
                <a:gd name="T19" fmla="*/ 17 h 86"/>
                <a:gd name="T20" fmla="*/ 88 w 88"/>
                <a:gd name="T21" fmla="*/ 10 h 86"/>
                <a:gd name="T22" fmla="*/ 86 w 88"/>
                <a:gd name="T23" fmla="*/ 0 h 86"/>
                <a:gd name="T24" fmla="*/ 80 w 88"/>
                <a:gd name="T25" fmla="*/ 4 h 86"/>
                <a:gd name="T26" fmla="*/ 80 w 88"/>
                <a:gd name="T2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86">
                  <a:moveTo>
                    <a:pt x="80" y="4"/>
                  </a:moveTo>
                  <a:lnTo>
                    <a:pt x="57" y="21"/>
                  </a:lnTo>
                  <a:lnTo>
                    <a:pt x="36" y="38"/>
                  </a:lnTo>
                  <a:lnTo>
                    <a:pt x="19" y="57"/>
                  </a:lnTo>
                  <a:lnTo>
                    <a:pt x="0" y="74"/>
                  </a:lnTo>
                  <a:lnTo>
                    <a:pt x="2" y="86"/>
                  </a:lnTo>
                  <a:lnTo>
                    <a:pt x="14" y="78"/>
                  </a:lnTo>
                  <a:lnTo>
                    <a:pt x="36" y="55"/>
                  </a:lnTo>
                  <a:lnTo>
                    <a:pt x="63" y="32"/>
                  </a:lnTo>
                  <a:lnTo>
                    <a:pt x="82" y="17"/>
                  </a:lnTo>
                  <a:lnTo>
                    <a:pt x="88" y="10"/>
                  </a:lnTo>
                  <a:lnTo>
                    <a:pt x="86" y="0"/>
                  </a:lnTo>
                  <a:lnTo>
                    <a:pt x="80" y="4"/>
                  </a:lnTo>
                  <a:lnTo>
                    <a:pt x="8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6" name="Freeform 254"/>
            <p:cNvSpPr>
              <a:spLocks/>
            </p:cNvSpPr>
            <p:nvPr/>
          </p:nvSpPr>
          <p:spPr bwMode="auto">
            <a:xfrm>
              <a:off x="5138" y="1160"/>
              <a:ext cx="47" cy="47"/>
            </a:xfrm>
            <a:custGeom>
              <a:avLst/>
              <a:gdLst>
                <a:gd name="T0" fmla="*/ 89 w 93"/>
                <a:gd name="T1" fmla="*/ 0 h 95"/>
                <a:gd name="T2" fmla="*/ 68 w 93"/>
                <a:gd name="T3" fmla="*/ 23 h 95"/>
                <a:gd name="T4" fmla="*/ 49 w 93"/>
                <a:gd name="T5" fmla="*/ 45 h 95"/>
                <a:gd name="T6" fmla="*/ 28 w 93"/>
                <a:gd name="T7" fmla="*/ 66 h 95"/>
                <a:gd name="T8" fmla="*/ 15 w 93"/>
                <a:gd name="T9" fmla="*/ 76 h 95"/>
                <a:gd name="T10" fmla="*/ 2 w 93"/>
                <a:gd name="T11" fmla="*/ 81 h 95"/>
                <a:gd name="T12" fmla="*/ 0 w 93"/>
                <a:gd name="T13" fmla="*/ 89 h 95"/>
                <a:gd name="T14" fmla="*/ 7 w 93"/>
                <a:gd name="T15" fmla="*/ 95 h 95"/>
                <a:gd name="T16" fmla="*/ 21 w 93"/>
                <a:gd name="T17" fmla="*/ 95 h 95"/>
                <a:gd name="T18" fmla="*/ 34 w 93"/>
                <a:gd name="T19" fmla="*/ 85 h 95"/>
                <a:gd name="T20" fmla="*/ 53 w 93"/>
                <a:gd name="T21" fmla="*/ 64 h 95"/>
                <a:gd name="T22" fmla="*/ 74 w 93"/>
                <a:gd name="T23" fmla="*/ 45 h 95"/>
                <a:gd name="T24" fmla="*/ 85 w 93"/>
                <a:gd name="T25" fmla="*/ 26 h 95"/>
                <a:gd name="T26" fmla="*/ 93 w 93"/>
                <a:gd name="T27" fmla="*/ 7 h 95"/>
                <a:gd name="T28" fmla="*/ 89 w 93"/>
                <a:gd name="T29" fmla="*/ 0 h 95"/>
                <a:gd name="T30" fmla="*/ 89 w 93"/>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89" y="0"/>
                  </a:moveTo>
                  <a:lnTo>
                    <a:pt x="68" y="23"/>
                  </a:lnTo>
                  <a:lnTo>
                    <a:pt x="49" y="45"/>
                  </a:lnTo>
                  <a:lnTo>
                    <a:pt x="28" y="66"/>
                  </a:lnTo>
                  <a:lnTo>
                    <a:pt x="15" y="76"/>
                  </a:lnTo>
                  <a:lnTo>
                    <a:pt x="2" y="81"/>
                  </a:lnTo>
                  <a:lnTo>
                    <a:pt x="0" y="89"/>
                  </a:lnTo>
                  <a:lnTo>
                    <a:pt x="7" y="95"/>
                  </a:lnTo>
                  <a:lnTo>
                    <a:pt x="21" y="95"/>
                  </a:lnTo>
                  <a:lnTo>
                    <a:pt x="34" y="85"/>
                  </a:lnTo>
                  <a:lnTo>
                    <a:pt x="53" y="64"/>
                  </a:lnTo>
                  <a:lnTo>
                    <a:pt x="74" y="45"/>
                  </a:lnTo>
                  <a:lnTo>
                    <a:pt x="85" y="26"/>
                  </a:lnTo>
                  <a:lnTo>
                    <a:pt x="93" y="7"/>
                  </a:lnTo>
                  <a:lnTo>
                    <a:pt x="89" y="0"/>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7" name="Freeform 255"/>
            <p:cNvSpPr>
              <a:spLocks/>
            </p:cNvSpPr>
            <p:nvPr/>
          </p:nvSpPr>
          <p:spPr bwMode="auto">
            <a:xfrm>
              <a:off x="5170" y="1167"/>
              <a:ext cx="28" cy="69"/>
            </a:xfrm>
            <a:custGeom>
              <a:avLst/>
              <a:gdLst>
                <a:gd name="T0" fmla="*/ 39 w 57"/>
                <a:gd name="T1" fmla="*/ 0 h 139"/>
                <a:gd name="T2" fmla="*/ 32 w 57"/>
                <a:gd name="T3" fmla="*/ 10 h 139"/>
                <a:gd name="T4" fmla="*/ 30 w 57"/>
                <a:gd name="T5" fmla="*/ 30 h 139"/>
                <a:gd name="T6" fmla="*/ 22 w 57"/>
                <a:gd name="T7" fmla="*/ 55 h 139"/>
                <a:gd name="T8" fmla="*/ 15 w 57"/>
                <a:gd name="T9" fmla="*/ 78 h 139"/>
                <a:gd name="T10" fmla="*/ 5 w 57"/>
                <a:gd name="T11" fmla="*/ 103 h 139"/>
                <a:gd name="T12" fmla="*/ 0 w 57"/>
                <a:gd name="T13" fmla="*/ 118 h 139"/>
                <a:gd name="T14" fmla="*/ 15 w 57"/>
                <a:gd name="T15" fmla="*/ 139 h 139"/>
                <a:gd name="T16" fmla="*/ 30 w 57"/>
                <a:gd name="T17" fmla="*/ 97 h 139"/>
                <a:gd name="T18" fmla="*/ 47 w 57"/>
                <a:gd name="T19" fmla="*/ 55 h 139"/>
                <a:gd name="T20" fmla="*/ 57 w 57"/>
                <a:gd name="T21" fmla="*/ 23 h 139"/>
                <a:gd name="T22" fmla="*/ 39 w 57"/>
                <a:gd name="T23" fmla="*/ 0 h 139"/>
                <a:gd name="T24" fmla="*/ 39 w 57"/>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139">
                  <a:moveTo>
                    <a:pt x="39" y="0"/>
                  </a:moveTo>
                  <a:lnTo>
                    <a:pt x="32" y="10"/>
                  </a:lnTo>
                  <a:lnTo>
                    <a:pt x="30" y="30"/>
                  </a:lnTo>
                  <a:lnTo>
                    <a:pt x="22" y="55"/>
                  </a:lnTo>
                  <a:lnTo>
                    <a:pt x="15" y="78"/>
                  </a:lnTo>
                  <a:lnTo>
                    <a:pt x="5" y="103"/>
                  </a:lnTo>
                  <a:lnTo>
                    <a:pt x="0" y="118"/>
                  </a:lnTo>
                  <a:lnTo>
                    <a:pt x="15" y="139"/>
                  </a:lnTo>
                  <a:lnTo>
                    <a:pt x="30" y="97"/>
                  </a:lnTo>
                  <a:lnTo>
                    <a:pt x="47" y="55"/>
                  </a:lnTo>
                  <a:lnTo>
                    <a:pt x="57" y="23"/>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8" name="Freeform 256"/>
            <p:cNvSpPr>
              <a:spLocks/>
            </p:cNvSpPr>
            <p:nvPr/>
          </p:nvSpPr>
          <p:spPr bwMode="auto">
            <a:xfrm>
              <a:off x="5109" y="1162"/>
              <a:ext cx="30" cy="43"/>
            </a:xfrm>
            <a:custGeom>
              <a:avLst/>
              <a:gdLst>
                <a:gd name="T0" fmla="*/ 13 w 61"/>
                <a:gd name="T1" fmla="*/ 72 h 87"/>
                <a:gd name="T2" fmla="*/ 13 w 61"/>
                <a:gd name="T3" fmla="*/ 51 h 87"/>
                <a:gd name="T4" fmla="*/ 9 w 61"/>
                <a:gd name="T5" fmla="*/ 38 h 87"/>
                <a:gd name="T6" fmla="*/ 6 w 61"/>
                <a:gd name="T7" fmla="*/ 22 h 87"/>
                <a:gd name="T8" fmla="*/ 0 w 61"/>
                <a:gd name="T9" fmla="*/ 13 h 87"/>
                <a:gd name="T10" fmla="*/ 4 w 61"/>
                <a:gd name="T11" fmla="*/ 5 h 87"/>
                <a:gd name="T12" fmla="*/ 15 w 61"/>
                <a:gd name="T13" fmla="*/ 1 h 87"/>
                <a:gd name="T14" fmla="*/ 28 w 61"/>
                <a:gd name="T15" fmla="*/ 0 h 87"/>
                <a:gd name="T16" fmla="*/ 40 w 61"/>
                <a:gd name="T17" fmla="*/ 5 h 87"/>
                <a:gd name="T18" fmla="*/ 49 w 61"/>
                <a:gd name="T19" fmla="*/ 17 h 87"/>
                <a:gd name="T20" fmla="*/ 57 w 61"/>
                <a:gd name="T21" fmla="*/ 32 h 87"/>
                <a:gd name="T22" fmla="*/ 61 w 61"/>
                <a:gd name="T23" fmla="*/ 55 h 87"/>
                <a:gd name="T24" fmla="*/ 57 w 61"/>
                <a:gd name="T25" fmla="*/ 72 h 87"/>
                <a:gd name="T26" fmla="*/ 51 w 61"/>
                <a:gd name="T27" fmla="*/ 83 h 87"/>
                <a:gd name="T28" fmla="*/ 42 w 61"/>
                <a:gd name="T29" fmla="*/ 87 h 87"/>
                <a:gd name="T30" fmla="*/ 36 w 61"/>
                <a:gd name="T31" fmla="*/ 74 h 87"/>
                <a:gd name="T32" fmla="*/ 38 w 61"/>
                <a:gd name="T33" fmla="*/ 57 h 87"/>
                <a:gd name="T34" fmla="*/ 36 w 61"/>
                <a:gd name="T35" fmla="*/ 39 h 87"/>
                <a:gd name="T36" fmla="*/ 30 w 61"/>
                <a:gd name="T37" fmla="*/ 28 h 87"/>
                <a:gd name="T38" fmla="*/ 21 w 61"/>
                <a:gd name="T39" fmla="*/ 26 h 87"/>
                <a:gd name="T40" fmla="*/ 19 w 61"/>
                <a:gd name="T41" fmla="*/ 34 h 87"/>
                <a:gd name="T42" fmla="*/ 25 w 61"/>
                <a:gd name="T43" fmla="*/ 51 h 87"/>
                <a:gd name="T44" fmla="*/ 27 w 61"/>
                <a:gd name="T45" fmla="*/ 77 h 87"/>
                <a:gd name="T46" fmla="*/ 21 w 61"/>
                <a:gd name="T47" fmla="*/ 77 h 87"/>
                <a:gd name="T48" fmla="*/ 13 w 61"/>
                <a:gd name="T49" fmla="*/ 72 h 87"/>
                <a:gd name="T50" fmla="*/ 13 w 61"/>
                <a:gd name="T51" fmla="*/ 7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87">
                  <a:moveTo>
                    <a:pt x="13" y="72"/>
                  </a:moveTo>
                  <a:lnTo>
                    <a:pt x="13" y="51"/>
                  </a:lnTo>
                  <a:lnTo>
                    <a:pt x="9" y="38"/>
                  </a:lnTo>
                  <a:lnTo>
                    <a:pt x="6" y="22"/>
                  </a:lnTo>
                  <a:lnTo>
                    <a:pt x="0" y="13"/>
                  </a:lnTo>
                  <a:lnTo>
                    <a:pt x="4" y="5"/>
                  </a:lnTo>
                  <a:lnTo>
                    <a:pt x="15" y="1"/>
                  </a:lnTo>
                  <a:lnTo>
                    <a:pt x="28" y="0"/>
                  </a:lnTo>
                  <a:lnTo>
                    <a:pt x="40" y="5"/>
                  </a:lnTo>
                  <a:lnTo>
                    <a:pt x="49" y="17"/>
                  </a:lnTo>
                  <a:lnTo>
                    <a:pt x="57" y="32"/>
                  </a:lnTo>
                  <a:lnTo>
                    <a:pt x="61" y="55"/>
                  </a:lnTo>
                  <a:lnTo>
                    <a:pt x="57" y="72"/>
                  </a:lnTo>
                  <a:lnTo>
                    <a:pt x="51" y="83"/>
                  </a:lnTo>
                  <a:lnTo>
                    <a:pt x="42" y="87"/>
                  </a:lnTo>
                  <a:lnTo>
                    <a:pt x="36" y="74"/>
                  </a:lnTo>
                  <a:lnTo>
                    <a:pt x="38" y="57"/>
                  </a:lnTo>
                  <a:lnTo>
                    <a:pt x="36" y="39"/>
                  </a:lnTo>
                  <a:lnTo>
                    <a:pt x="30" y="28"/>
                  </a:lnTo>
                  <a:lnTo>
                    <a:pt x="21" y="26"/>
                  </a:lnTo>
                  <a:lnTo>
                    <a:pt x="19" y="34"/>
                  </a:lnTo>
                  <a:lnTo>
                    <a:pt x="25" y="51"/>
                  </a:lnTo>
                  <a:lnTo>
                    <a:pt x="27" y="77"/>
                  </a:lnTo>
                  <a:lnTo>
                    <a:pt x="21" y="77"/>
                  </a:lnTo>
                  <a:lnTo>
                    <a:pt x="13" y="72"/>
                  </a:lnTo>
                  <a:lnTo>
                    <a:pt x="1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29" name="Freeform 257"/>
            <p:cNvSpPr>
              <a:spLocks/>
            </p:cNvSpPr>
            <p:nvPr/>
          </p:nvSpPr>
          <p:spPr bwMode="auto">
            <a:xfrm>
              <a:off x="5147" y="1204"/>
              <a:ext cx="117" cy="128"/>
            </a:xfrm>
            <a:custGeom>
              <a:avLst/>
              <a:gdLst>
                <a:gd name="T0" fmla="*/ 8 w 234"/>
                <a:gd name="T1" fmla="*/ 0 h 257"/>
                <a:gd name="T2" fmla="*/ 28 w 234"/>
                <a:gd name="T3" fmla="*/ 6 h 257"/>
                <a:gd name="T4" fmla="*/ 40 w 234"/>
                <a:gd name="T5" fmla="*/ 12 h 257"/>
                <a:gd name="T6" fmla="*/ 47 w 234"/>
                <a:gd name="T7" fmla="*/ 25 h 257"/>
                <a:gd name="T8" fmla="*/ 65 w 234"/>
                <a:gd name="T9" fmla="*/ 29 h 257"/>
                <a:gd name="T10" fmla="*/ 80 w 234"/>
                <a:gd name="T11" fmla="*/ 61 h 257"/>
                <a:gd name="T12" fmla="*/ 101 w 234"/>
                <a:gd name="T13" fmla="*/ 88 h 257"/>
                <a:gd name="T14" fmla="*/ 114 w 234"/>
                <a:gd name="T15" fmla="*/ 110 h 257"/>
                <a:gd name="T16" fmla="*/ 125 w 234"/>
                <a:gd name="T17" fmla="*/ 137 h 257"/>
                <a:gd name="T18" fmla="*/ 131 w 234"/>
                <a:gd name="T19" fmla="*/ 160 h 257"/>
                <a:gd name="T20" fmla="*/ 135 w 234"/>
                <a:gd name="T21" fmla="*/ 179 h 257"/>
                <a:gd name="T22" fmla="*/ 167 w 234"/>
                <a:gd name="T23" fmla="*/ 179 h 257"/>
                <a:gd name="T24" fmla="*/ 188 w 234"/>
                <a:gd name="T25" fmla="*/ 183 h 257"/>
                <a:gd name="T26" fmla="*/ 213 w 234"/>
                <a:gd name="T27" fmla="*/ 190 h 257"/>
                <a:gd name="T28" fmla="*/ 226 w 234"/>
                <a:gd name="T29" fmla="*/ 206 h 257"/>
                <a:gd name="T30" fmla="*/ 232 w 234"/>
                <a:gd name="T31" fmla="*/ 221 h 257"/>
                <a:gd name="T32" fmla="*/ 234 w 234"/>
                <a:gd name="T33" fmla="*/ 240 h 257"/>
                <a:gd name="T34" fmla="*/ 219 w 234"/>
                <a:gd name="T35" fmla="*/ 244 h 257"/>
                <a:gd name="T36" fmla="*/ 182 w 234"/>
                <a:gd name="T37" fmla="*/ 247 h 257"/>
                <a:gd name="T38" fmla="*/ 144 w 234"/>
                <a:gd name="T39" fmla="*/ 257 h 257"/>
                <a:gd name="T40" fmla="*/ 122 w 234"/>
                <a:gd name="T41" fmla="*/ 257 h 257"/>
                <a:gd name="T42" fmla="*/ 114 w 234"/>
                <a:gd name="T43" fmla="*/ 247 h 257"/>
                <a:gd name="T44" fmla="*/ 116 w 234"/>
                <a:gd name="T45" fmla="*/ 219 h 257"/>
                <a:gd name="T46" fmla="*/ 103 w 234"/>
                <a:gd name="T47" fmla="*/ 177 h 257"/>
                <a:gd name="T48" fmla="*/ 91 w 234"/>
                <a:gd name="T49" fmla="*/ 139 h 257"/>
                <a:gd name="T50" fmla="*/ 72 w 234"/>
                <a:gd name="T51" fmla="*/ 101 h 257"/>
                <a:gd name="T52" fmla="*/ 53 w 234"/>
                <a:gd name="T53" fmla="*/ 69 h 257"/>
                <a:gd name="T54" fmla="*/ 28 w 234"/>
                <a:gd name="T55" fmla="*/ 42 h 257"/>
                <a:gd name="T56" fmla="*/ 11 w 234"/>
                <a:gd name="T57" fmla="*/ 29 h 257"/>
                <a:gd name="T58" fmla="*/ 8 w 234"/>
                <a:gd name="T59" fmla="*/ 15 h 257"/>
                <a:gd name="T60" fmla="*/ 0 w 234"/>
                <a:gd name="T61" fmla="*/ 2 h 257"/>
                <a:gd name="T62" fmla="*/ 8 w 234"/>
                <a:gd name="T63" fmla="*/ 0 h 257"/>
                <a:gd name="T64" fmla="*/ 8 w 234"/>
                <a:gd name="T6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257">
                  <a:moveTo>
                    <a:pt x="8" y="0"/>
                  </a:moveTo>
                  <a:lnTo>
                    <a:pt x="28" y="6"/>
                  </a:lnTo>
                  <a:lnTo>
                    <a:pt x="40" y="12"/>
                  </a:lnTo>
                  <a:lnTo>
                    <a:pt x="47" y="25"/>
                  </a:lnTo>
                  <a:lnTo>
                    <a:pt x="65" y="29"/>
                  </a:lnTo>
                  <a:lnTo>
                    <a:pt x="80" y="61"/>
                  </a:lnTo>
                  <a:lnTo>
                    <a:pt x="101" y="88"/>
                  </a:lnTo>
                  <a:lnTo>
                    <a:pt x="114" y="110"/>
                  </a:lnTo>
                  <a:lnTo>
                    <a:pt x="125" y="137"/>
                  </a:lnTo>
                  <a:lnTo>
                    <a:pt x="131" y="160"/>
                  </a:lnTo>
                  <a:lnTo>
                    <a:pt x="135" y="179"/>
                  </a:lnTo>
                  <a:lnTo>
                    <a:pt x="167" y="179"/>
                  </a:lnTo>
                  <a:lnTo>
                    <a:pt x="188" y="183"/>
                  </a:lnTo>
                  <a:lnTo>
                    <a:pt x="213" y="190"/>
                  </a:lnTo>
                  <a:lnTo>
                    <a:pt x="226" y="206"/>
                  </a:lnTo>
                  <a:lnTo>
                    <a:pt x="232" y="221"/>
                  </a:lnTo>
                  <a:lnTo>
                    <a:pt x="234" y="240"/>
                  </a:lnTo>
                  <a:lnTo>
                    <a:pt x="219" y="244"/>
                  </a:lnTo>
                  <a:lnTo>
                    <a:pt x="182" y="247"/>
                  </a:lnTo>
                  <a:lnTo>
                    <a:pt x="144" y="257"/>
                  </a:lnTo>
                  <a:lnTo>
                    <a:pt x="122" y="257"/>
                  </a:lnTo>
                  <a:lnTo>
                    <a:pt x="114" y="247"/>
                  </a:lnTo>
                  <a:lnTo>
                    <a:pt x="116" y="219"/>
                  </a:lnTo>
                  <a:lnTo>
                    <a:pt x="103" y="177"/>
                  </a:lnTo>
                  <a:lnTo>
                    <a:pt x="91" y="139"/>
                  </a:lnTo>
                  <a:lnTo>
                    <a:pt x="72" y="101"/>
                  </a:lnTo>
                  <a:lnTo>
                    <a:pt x="53" y="69"/>
                  </a:lnTo>
                  <a:lnTo>
                    <a:pt x="28" y="42"/>
                  </a:lnTo>
                  <a:lnTo>
                    <a:pt x="11" y="29"/>
                  </a:lnTo>
                  <a:lnTo>
                    <a:pt x="8" y="15"/>
                  </a:lnTo>
                  <a:lnTo>
                    <a:pt x="0" y="2"/>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30" name="Freeform 258"/>
            <p:cNvSpPr>
              <a:spLocks/>
            </p:cNvSpPr>
            <p:nvPr/>
          </p:nvSpPr>
          <p:spPr bwMode="auto">
            <a:xfrm>
              <a:off x="5096" y="1264"/>
              <a:ext cx="102" cy="29"/>
            </a:xfrm>
            <a:custGeom>
              <a:avLst/>
              <a:gdLst>
                <a:gd name="T0" fmla="*/ 4 w 206"/>
                <a:gd name="T1" fmla="*/ 4 h 57"/>
                <a:gd name="T2" fmla="*/ 31 w 206"/>
                <a:gd name="T3" fmla="*/ 15 h 57"/>
                <a:gd name="T4" fmla="*/ 55 w 206"/>
                <a:gd name="T5" fmla="*/ 25 h 57"/>
                <a:gd name="T6" fmla="*/ 84 w 206"/>
                <a:gd name="T7" fmla="*/ 30 h 57"/>
                <a:gd name="T8" fmla="*/ 112 w 206"/>
                <a:gd name="T9" fmla="*/ 30 h 57"/>
                <a:gd name="T10" fmla="*/ 135 w 206"/>
                <a:gd name="T11" fmla="*/ 28 h 57"/>
                <a:gd name="T12" fmla="*/ 156 w 206"/>
                <a:gd name="T13" fmla="*/ 23 h 57"/>
                <a:gd name="T14" fmla="*/ 177 w 206"/>
                <a:gd name="T15" fmla="*/ 15 h 57"/>
                <a:gd name="T16" fmla="*/ 198 w 206"/>
                <a:gd name="T17" fmla="*/ 0 h 57"/>
                <a:gd name="T18" fmla="*/ 206 w 206"/>
                <a:gd name="T19" fmla="*/ 25 h 57"/>
                <a:gd name="T20" fmla="*/ 181 w 206"/>
                <a:gd name="T21" fmla="*/ 44 h 57"/>
                <a:gd name="T22" fmla="*/ 150 w 206"/>
                <a:gd name="T23" fmla="*/ 55 h 57"/>
                <a:gd name="T24" fmla="*/ 124 w 206"/>
                <a:gd name="T25" fmla="*/ 57 h 57"/>
                <a:gd name="T26" fmla="*/ 93 w 206"/>
                <a:gd name="T27" fmla="*/ 57 h 57"/>
                <a:gd name="T28" fmla="*/ 63 w 206"/>
                <a:gd name="T29" fmla="*/ 51 h 57"/>
                <a:gd name="T30" fmla="*/ 35 w 206"/>
                <a:gd name="T31" fmla="*/ 44 h 57"/>
                <a:gd name="T32" fmla="*/ 0 w 206"/>
                <a:gd name="T33" fmla="*/ 32 h 57"/>
                <a:gd name="T34" fmla="*/ 4 w 206"/>
                <a:gd name="T35" fmla="*/ 4 h 57"/>
                <a:gd name="T36" fmla="*/ 4 w 206"/>
                <a:gd name="T3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57">
                  <a:moveTo>
                    <a:pt x="4" y="4"/>
                  </a:moveTo>
                  <a:lnTo>
                    <a:pt x="31" y="15"/>
                  </a:lnTo>
                  <a:lnTo>
                    <a:pt x="55" y="25"/>
                  </a:lnTo>
                  <a:lnTo>
                    <a:pt x="84" y="30"/>
                  </a:lnTo>
                  <a:lnTo>
                    <a:pt x="112" y="30"/>
                  </a:lnTo>
                  <a:lnTo>
                    <a:pt x="135" y="28"/>
                  </a:lnTo>
                  <a:lnTo>
                    <a:pt x="156" y="23"/>
                  </a:lnTo>
                  <a:lnTo>
                    <a:pt x="177" y="15"/>
                  </a:lnTo>
                  <a:lnTo>
                    <a:pt x="198" y="0"/>
                  </a:lnTo>
                  <a:lnTo>
                    <a:pt x="206" y="25"/>
                  </a:lnTo>
                  <a:lnTo>
                    <a:pt x="181" y="44"/>
                  </a:lnTo>
                  <a:lnTo>
                    <a:pt x="150" y="55"/>
                  </a:lnTo>
                  <a:lnTo>
                    <a:pt x="124" y="57"/>
                  </a:lnTo>
                  <a:lnTo>
                    <a:pt x="93" y="57"/>
                  </a:lnTo>
                  <a:lnTo>
                    <a:pt x="63" y="51"/>
                  </a:lnTo>
                  <a:lnTo>
                    <a:pt x="35" y="44"/>
                  </a:lnTo>
                  <a:lnTo>
                    <a:pt x="0" y="32"/>
                  </a:lnTo>
                  <a:lnTo>
                    <a:pt x="4" y="4"/>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31" name="Freeform 259"/>
            <p:cNvSpPr>
              <a:spLocks/>
            </p:cNvSpPr>
            <p:nvPr/>
          </p:nvSpPr>
          <p:spPr bwMode="auto">
            <a:xfrm>
              <a:off x="5071" y="1311"/>
              <a:ext cx="140" cy="29"/>
            </a:xfrm>
            <a:custGeom>
              <a:avLst/>
              <a:gdLst>
                <a:gd name="T0" fmla="*/ 4 w 279"/>
                <a:gd name="T1" fmla="*/ 6 h 57"/>
                <a:gd name="T2" fmla="*/ 19 w 279"/>
                <a:gd name="T3" fmla="*/ 6 h 57"/>
                <a:gd name="T4" fmla="*/ 28 w 279"/>
                <a:gd name="T5" fmla="*/ 2 h 57"/>
                <a:gd name="T6" fmla="*/ 36 w 279"/>
                <a:gd name="T7" fmla="*/ 0 h 57"/>
                <a:gd name="T8" fmla="*/ 47 w 279"/>
                <a:gd name="T9" fmla="*/ 8 h 57"/>
                <a:gd name="T10" fmla="*/ 64 w 279"/>
                <a:gd name="T11" fmla="*/ 10 h 57"/>
                <a:gd name="T12" fmla="*/ 70 w 279"/>
                <a:gd name="T13" fmla="*/ 19 h 57"/>
                <a:gd name="T14" fmla="*/ 108 w 279"/>
                <a:gd name="T15" fmla="*/ 29 h 57"/>
                <a:gd name="T16" fmla="*/ 139 w 279"/>
                <a:gd name="T17" fmla="*/ 32 h 57"/>
                <a:gd name="T18" fmla="*/ 180 w 279"/>
                <a:gd name="T19" fmla="*/ 34 h 57"/>
                <a:gd name="T20" fmla="*/ 213 w 279"/>
                <a:gd name="T21" fmla="*/ 27 h 57"/>
                <a:gd name="T22" fmla="*/ 247 w 279"/>
                <a:gd name="T23" fmla="*/ 21 h 57"/>
                <a:gd name="T24" fmla="*/ 279 w 279"/>
                <a:gd name="T25" fmla="*/ 4 h 57"/>
                <a:gd name="T26" fmla="*/ 277 w 279"/>
                <a:gd name="T27" fmla="*/ 31 h 57"/>
                <a:gd name="T28" fmla="*/ 253 w 279"/>
                <a:gd name="T29" fmla="*/ 46 h 57"/>
                <a:gd name="T30" fmla="*/ 220 w 279"/>
                <a:gd name="T31" fmla="*/ 55 h 57"/>
                <a:gd name="T32" fmla="*/ 169 w 279"/>
                <a:gd name="T33" fmla="*/ 57 h 57"/>
                <a:gd name="T34" fmla="*/ 135 w 279"/>
                <a:gd name="T35" fmla="*/ 55 h 57"/>
                <a:gd name="T36" fmla="*/ 97 w 279"/>
                <a:gd name="T37" fmla="*/ 48 h 57"/>
                <a:gd name="T38" fmla="*/ 59 w 279"/>
                <a:gd name="T39" fmla="*/ 42 h 57"/>
                <a:gd name="T40" fmla="*/ 49 w 279"/>
                <a:gd name="T41" fmla="*/ 32 h 57"/>
                <a:gd name="T42" fmla="*/ 44 w 279"/>
                <a:gd name="T43" fmla="*/ 36 h 57"/>
                <a:gd name="T44" fmla="*/ 36 w 279"/>
                <a:gd name="T45" fmla="*/ 40 h 57"/>
                <a:gd name="T46" fmla="*/ 25 w 279"/>
                <a:gd name="T47" fmla="*/ 34 h 57"/>
                <a:gd name="T48" fmla="*/ 13 w 279"/>
                <a:gd name="T49" fmla="*/ 32 h 57"/>
                <a:gd name="T50" fmla="*/ 0 w 279"/>
                <a:gd name="T51" fmla="*/ 25 h 57"/>
                <a:gd name="T52" fmla="*/ 0 w 279"/>
                <a:gd name="T53" fmla="*/ 15 h 57"/>
                <a:gd name="T54" fmla="*/ 4 w 279"/>
                <a:gd name="T55" fmla="*/ 6 h 57"/>
                <a:gd name="T56" fmla="*/ 4 w 279"/>
                <a:gd name="T5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57">
                  <a:moveTo>
                    <a:pt x="4" y="6"/>
                  </a:moveTo>
                  <a:lnTo>
                    <a:pt x="19" y="6"/>
                  </a:lnTo>
                  <a:lnTo>
                    <a:pt x="28" y="2"/>
                  </a:lnTo>
                  <a:lnTo>
                    <a:pt x="36" y="0"/>
                  </a:lnTo>
                  <a:lnTo>
                    <a:pt x="47" y="8"/>
                  </a:lnTo>
                  <a:lnTo>
                    <a:pt x="64" y="10"/>
                  </a:lnTo>
                  <a:lnTo>
                    <a:pt x="70" y="19"/>
                  </a:lnTo>
                  <a:lnTo>
                    <a:pt x="108" y="29"/>
                  </a:lnTo>
                  <a:lnTo>
                    <a:pt x="139" y="32"/>
                  </a:lnTo>
                  <a:lnTo>
                    <a:pt x="180" y="34"/>
                  </a:lnTo>
                  <a:lnTo>
                    <a:pt x="213" y="27"/>
                  </a:lnTo>
                  <a:lnTo>
                    <a:pt x="247" y="21"/>
                  </a:lnTo>
                  <a:lnTo>
                    <a:pt x="279" y="4"/>
                  </a:lnTo>
                  <a:lnTo>
                    <a:pt x="277" y="31"/>
                  </a:lnTo>
                  <a:lnTo>
                    <a:pt x="253" y="46"/>
                  </a:lnTo>
                  <a:lnTo>
                    <a:pt x="220" y="55"/>
                  </a:lnTo>
                  <a:lnTo>
                    <a:pt x="169" y="57"/>
                  </a:lnTo>
                  <a:lnTo>
                    <a:pt x="135" y="55"/>
                  </a:lnTo>
                  <a:lnTo>
                    <a:pt x="97" y="48"/>
                  </a:lnTo>
                  <a:lnTo>
                    <a:pt x="59" y="42"/>
                  </a:lnTo>
                  <a:lnTo>
                    <a:pt x="49" y="32"/>
                  </a:lnTo>
                  <a:lnTo>
                    <a:pt x="44" y="36"/>
                  </a:lnTo>
                  <a:lnTo>
                    <a:pt x="36" y="40"/>
                  </a:lnTo>
                  <a:lnTo>
                    <a:pt x="25" y="34"/>
                  </a:lnTo>
                  <a:lnTo>
                    <a:pt x="13" y="32"/>
                  </a:lnTo>
                  <a:lnTo>
                    <a:pt x="0" y="25"/>
                  </a:lnTo>
                  <a:lnTo>
                    <a:pt x="0" y="15"/>
                  </a:lnTo>
                  <a:lnTo>
                    <a:pt x="4" y="6"/>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8932" name="Freeform 260"/>
            <p:cNvSpPr>
              <a:spLocks/>
            </p:cNvSpPr>
            <p:nvPr/>
          </p:nvSpPr>
          <p:spPr bwMode="auto">
            <a:xfrm>
              <a:off x="5183" y="1143"/>
              <a:ext cx="18" cy="25"/>
            </a:xfrm>
            <a:custGeom>
              <a:avLst/>
              <a:gdLst>
                <a:gd name="T0" fmla="*/ 8 w 36"/>
                <a:gd name="T1" fmla="*/ 2 h 52"/>
                <a:gd name="T2" fmla="*/ 21 w 36"/>
                <a:gd name="T3" fmla="*/ 0 h 52"/>
                <a:gd name="T4" fmla="*/ 31 w 36"/>
                <a:gd name="T5" fmla="*/ 6 h 52"/>
                <a:gd name="T6" fmla="*/ 34 w 36"/>
                <a:gd name="T7" fmla="*/ 12 h 52"/>
                <a:gd name="T8" fmla="*/ 36 w 36"/>
                <a:gd name="T9" fmla="*/ 29 h 52"/>
                <a:gd name="T10" fmla="*/ 34 w 36"/>
                <a:gd name="T11" fmla="*/ 44 h 52"/>
                <a:gd name="T12" fmla="*/ 19 w 36"/>
                <a:gd name="T13" fmla="*/ 52 h 52"/>
                <a:gd name="T14" fmla="*/ 15 w 36"/>
                <a:gd name="T15" fmla="*/ 35 h 52"/>
                <a:gd name="T16" fmla="*/ 2 w 36"/>
                <a:gd name="T17" fmla="*/ 35 h 52"/>
                <a:gd name="T18" fmla="*/ 0 w 36"/>
                <a:gd name="T19" fmla="*/ 21 h 52"/>
                <a:gd name="T20" fmla="*/ 2 w 36"/>
                <a:gd name="T21" fmla="*/ 10 h 52"/>
                <a:gd name="T22" fmla="*/ 8 w 36"/>
                <a:gd name="T23" fmla="*/ 2 h 52"/>
                <a:gd name="T24" fmla="*/ 8 w 36"/>
                <a:gd name="T2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2">
                  <a:moveTo>
                    <a:pt x="8" y="2"/>
                  </a:moveTo>
                  <a:lnTo>
                    <a:pt x="21" y="0"/>
                  </a:lnTo>
                  <a:lnTo>
                    <a:pt x="31" y="6"/>
                  </a:lnTo>
                  <a:lnTo>
                    <a:pt x="34" y="12"/>
                  </a:lnTo>
                  <a:lnTo>
                    <a:pt x="36" y="29"/>
                  </a:lnTo>
                  <a:lnTo>
                    <a:pt x="34" y="44"/>
                  </a:lnTo>
                  <a:lnTo>
                    <a:pt x="19" y="52"/>
                  </a:lnTo>
                  <a:lnTo>
                    <a:pt x="15" y="35"/>
                  </a:lnTo>
                  <a:lnTo>
                    <a:pt x="2" y="35"/>
                  </a:lnTo>
                  <a:lnTo>
                    <a:pt x="0" y="21"/>
                  </a:lnTo>
                  <a:lnTo>
                    <a:pt x="2" y="10"/>
                  </a:lnTo>
                  <a:lnTo>
                    <a:pt x="8" y="2"/>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8980" name="Rectangle 308"/>
          <p:cNvSpPr>
            <a:spLocks noChangeArrowheads="1"/>
          </p:cNvSpPr>
          <p:nvPr/>
        </p:nvSpPr>
        <p:spPr bwMode="auto">
          <a:xfrm rot="380880">
            <a:off x="7667625" y="1012825"/>
            <a:ext cx="492125" cy="274638"/>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ar-SA" altLang="fa-IR" sz="2000" b="0"/>
              <a:t>تامين</a:t>
            </a:r>
            <a:endParaRPr lang="en-US" altLang="fa-IR" sz="2000" b="0"/>
          </a:p>
        </p:txBody>
      </p:sp>
      <p:sp>
        <p:nvSpPr>
          <p:cNvPr id="28981" name="AutoShape 309" descr="Stationery"/>
          <p:cNvSpPr>
            <a:spLocks noChangeArrowheads="1"/>
          </p:cNvSpPr>
          <p:nvPr/>
        </p:nvSpPr>
        <p:spPr bwMode="auto">
          <a:xfrm>
            <a:off x="3367088" y="76200"/>
            <a:ext cx="5395912" cy="485775"/>
          </a:xfrm>
          <a:prstGeom prst="bevel">
            <a:avLst>
              <a:gd name="adj" fmla="val 12500"/>
            </a:avLst>
          </a:prstGeom>
          <a:blipFill dpi="0" rotWithShape="0">
            <a:blip r:embed="rId9"/>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E36CE7E-F0E8-43C2-9C58-E3261C85A96A}" type="slidenum">
              <a:rPr lang="en-US" altLang="fa-IR"/>
              <a:pPr/>
              <a:t>25</a:t>
            </a:fld>
            <a:endParaRPr lang="en-US" altLang="fa-IR"/>
          </a:p>
        </p:txBody>
      </p:sp>
      <p:sp>
        <p:nvSpPr>
          <p:cNvPr id="29700" name="AutoShape 4"/>
          <p:cNvSpPr>
            <a:spLocks noChangeArrowheads="1"/>
          </p:cNvSpPr>
          <p:nvPr/>
        </p:nvSpPr>
        <p:spPr bwMode="auto">
          <a:xfrm>
            <a:off x="2884488" y="2092325"/>
            <a:ext cx="3435350" cy="3179763"/>
          </a:xfrm>
          <a:prstGeom prst="plaque">
            <a:avLst>
              <a:gd name="adj" fmla="val 12083"/>
            </a:avLst>
          </a:prstGeom>
          <a:gradFill rotWithShape="0">
            <a:gsLst>
              <a:gs pos="0">
                <a:srgbClr val="FFFFFF"/>
              </a:gs>
              <a:gs pos="100000">
                <a:srgbClr val="E6E6E6"/>
              </a:gs>
            </a:gsLst>
            <a:path path="shape">
              <a:fillToRect l="50000" t="50000" r="50000" b="50000"/>
            </a:path>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ar-SA" altLang="fa-IR" sz="2800">
                <a:solidFill>
                  <a:srgbClr val="0000FF"/>
                </a:solidFill>
                <a:cs typeface="Traffic" pitchFamily="2" charset="0"/>
              </a:rPr>
              <a:t>پژوهشی</a:t>
            </a:r>
            <a:endParaRPr lang="en-US" altLang="fa-IR" sz="2800">
              <a:solidFill>
                <a:srgbClr val="0000FF"/>
              </a:solidFill>
              <a:cs typeface="Traffic" pitchFamily="2" charset="0"/>
            </a:endParaRPr>
          </a:p>
        </p:txBody>
      </p:sp>
      <p:sp>
        <p:nvSpPr>
          <p:cNvPr id="29701" name="Oval 5"/>
          <p:cNvSpPr>
            <a:spLocks noChangeArrowheads="1"/>
          </p:cNvSpPr>
          <p:nvPr/>
        </p:nvSpPr>
        <p:spPr bwMode="auto">
          <a:xfrm>
            <a:off x="5029200" y="1270000"/>
            <a:ext cx="2584450" cy="2243138"/>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2000" b="0"/>
              <a:t>مطالعات افكارسنجي</a:t>
            </a:r>
            <a:endParaRPr lang="en-US" altLang="fa-IR" sz="2000" b="0"/>
          </a:p>
          <a:p>
            <a:pPr rtl="1">
              <a:lnSpc>
                <a:spcPct val="120000"/>
              </a:lnSpc>
            </a:pPr>
            <a:r>
              <a:rPr lang="ar-SA" altLang="fa-IR" sz="2000" b="0"/>
              <a:t> و آسيب شناسي</a:t>
            </a:r>
          </a:p>
          <a:p>
            <a:pPr rtl="1">
              <a:lnSpc>
                <a:spcPct val="120000"/>
              </a:lnSpc>
            </a:pPr>
            <a:r>
              <a:rPr lang="ar-SA" altLang="fa-IR" sz="2000" b="0"/>
              <a:t> مشكلات مربوط به تعامل </a:t>
            </a:r>
          </a:p>
          <a:p>
            <a:pPr rtl="1">
              <a:lnSpc>
                <a:spcPct val="120000"/>
              </a:lnSpc>
            </a:pPr>
            <a:r>
              <a:rPr lang="ar-SA" altLang="fa-IR" sz="2000" b="0"/>
              <a:t>دستگاهها يا سازمان</a:t>
            </a:r>
            <a:endParaRPr lang="en-US" altLang="fa-IR" sz="2000" b="0"/>
          </a:p>
          <a:p>
            <a:pPr rtl="1">
              <a:lnSpc>
                <a:spcPct val="120000"/>
              </a:lnSpc>
            </a:pPr>
            <a:r>
              <a:rPr lang="ar-SA" altLang="fa-IR" sz="2000" b="0"/>
              <a:t> با مخاطبين</a:t>
            </a:r>
            <a:r>
              <a:rPr lang="en-US" altLang="fa-IR" sz="2000" b="0"/>
              <a:t> </a:t>
            </a:r>
          </a:p>
        </p:txBody>
      </p:sp>
      <p:sp>
        <p:nvSpPr>
          <p:cNvPr id="29702" name="Oval 6"/>
          <p:cNvSpPr>
            <a:spLocks noChangeArrowheads="1"/>
          </p:cNvSpPr>
          <p:nvPr/>
        </p:nvSpPr>
        <p:spPr bwMode="auto">
          <a:xfrm>
            <a:off x="5027613" y="3929063"/>
            <a:ext cx="2584450" cy="2243137"/>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2000" b="0"/>
              <a:t>مطالعات كاربردي مورد نياز</a:t>
            </a:r>
          </a:p>
          <a:p>
            <a:pPr rtl="1">
              <a:lnSpc>
                <a:spcPct val="120000"/>
              </a:lnSpc>
            </a:pPr>
            <a:r>
              <a:rPr lang="ar-SA" altLang="fa-IR" sz="2000" b="0"/>
              <a:t> دستگاهها يا سازمان</a:t>
            </a:r>
            <a:r>
              <a:rPr lang="en-US" altLang="fa-IR" sz="2000" b="0"/>
              <a:t> </a:t>
            </a:r>
          </a:p>
        </p:txBody>
      </p:sp>
      <p:sp>
        <p:nvSpPr>
          <p:cNvPr id="29703" name="Oval 7"/>
          <p:cNvSpPr>
            <a:spLocks noChangeArrowheads="1"/>
          </p:cNvSpPr>
          <p:nvPr/>
        </p:nvSpPr>
        <p:spPr bwMode="auto">
          <a:xfrm>
            <a:off x="1677988" y="3917950"/>
            <a:ext cx="2584450" cy="2243138"/>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2000" b="0"/>
              <a:t>مطالعات بنيادي مورد نياز </a:t>
            </a:r>
          </a:p>
          <a:p>
            <a:pPr rtl="1">
              <a:lnSpc>
                <a:spcPct val="120000"/>
              </a:lnSpc>
            </a:pPr>
            <a:r>
              <a:rPr lang="ar-SA" altLang="fa-IR" sz="2000" b="0"/>
              <a:t>دستگاهها يا سازمان</a:t>
            </a:r>
            <a:r>
              <a:rPr lang="en-US" altLang="fa-IR" sz="2000" b="0"/>
              <a:t> </a:t>
            </a:r>
          </a:p>
        </p:txBody>
      </p:sp>
      <p:sp>
        <p:nvSpPr>
          <p:cNvPr id="29704" name="Oval 8"/>
          <p:cNvSpPr>
            <a:spLocks noChangeArrowheads="1"/>
          </p:cNvSpPr>
          <p:nvPr/>
        </p:nvSpPr>
        <p:spPr bwMode="auto">
          <a:xfrm>
            <a:off x="1677988" y="1290638"/>
            <a:ext cx="2584450" cy="2243137"/>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2000" b="0"/>
              <a:t>مطالعات مقايسه اي </a:t>
            </a:r>
            <a:endParaRPr lang="en-US" altLang="fa-IR" sz="2000" b="0"/>
          </a:p>
          <a:p>
            <a:pPr rtl="1">
              <a:lnSpc>
                <a:spcPct val="120000"/>
              </a:lnSpc>
            </a:pPr>
            <a:r>
              <a:rPr lang="ar-SA" altLang="fa-IR" sz="2000" b="0"/>
              <a:t>و تطبيقي امور مرتبط </a:t>
            </a:r>
            <a:endParaRPr lang="en-US" altLang="fa-IR" sz="2000" b="0"/>
          </a:p>
          <a:p>
            <a:pPr rtl="1">
              <a:lnSpc>
                <a:spcPct val="120000"/>
              </a:lnSpc>
            </a:pPr>
            <a:r>
              <a:rPr lang="ar-SA" altLang="fa-IR" sz="2000" b="0"/>
              <a:t>با دستگاهها يا سازمان </a:t>
            </a:r>
          </a:p>
          <a:p>
            <a:pPr rtl="1">
              <a:lnSpc>
                <a:spcPct val="120000"/>
              </a:lnSpc>
            </a:pPr>
            <a:r>
              <a:rPr lang="ar-SA" altLang="fa-IR" sz="2000" b="0"/>
              <a:t>در سطح ملي و بين‌المللي</a:t>
            </a:r>
            <a:r>
              <a:rPr lang="en-US" altLang="fa-IR" sz="2000" b="0"/>
              <a:t> </a:t>
            </a:r>
          </a:p>
        </p:txBody>
      </p:sp>
      <p:pic>
        <p:nvPicPr>
          <p:cNvPr id="29707" name="Picture 11" descr="PE0105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118100"/>
            <a:ext cx="1752600" cy="1130300"/>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descr="IRAN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38200"/>
            <a:ext cx="1625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9712" name="Picture 16" descr="PE0190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876800"/>
            <a:ext cx="1530350" cy="1125538"/>
          </a:xfrm>
          <a:prstGeom prst="rect">
            <a:avLst/>
          </a:prstGeom>
          <a:noFill/>
          <a:extLst>
            <a:ext uri="{909E8E84-426E-40DD-AFC4-6F175D3DCCD1}">
              <a14:hiddenFill xmlns:a14="http://schemas.microsoft.com/office/drawing/2010/main">
                <a:solidFill>
                  <a:srgbClr val="FFFFFF"/>
                </a:solidFill>
              </a14:hiddenFill>
            </a:ext>
          </a:extLst>
        </p:spPr>
      </p:pic>
      <p:pic>
        <p:nvPicPr>
          <p:cNvPr id="29795" name="Picture 99" descr="HEAD"/>
          <p:cNvPicPr>
            <a:picLocks noChangeAspect="1" noChangeArrowheads="1"/>
          </p:cNvPicPr>
          <p:nvPr/>
        </p:nvPicPr>
        <p:blipFill>
          <a:blip r:embed="rId5"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7086600" y="714375"/>
            <a:ext cx="1676400" cy="1571625"/>
          </a:xfrm>
          <a:prstGeom prst="rect">
            <a:avLst/>
          </a:prstGeom>
          <a:noFill/>
          <a:extLst>
            <a:ext uri="{909E8E84-426E-40DD-AFC4-6F175D3DCCD1}">
              <a14:hiddenFill xmlns:a14="http://schemas.microsoft.com/office/drawing/2010/main">
                <a:solidFill>
                  <a:srgbClr val="FFFFFF"/>
                </a:solidFill>
              </a14:hiddenFill>
            </a:ext>
          </a:extLst>
        </p:spPr>
      </p:pic>
      <p:sp>
        <p:nvSpPr>
          <p:cNvPr id="29796" name="AutoShape 100" descr="Stationery"/>
          <p:cNvSpPr>
            <a:spLocks noChangeArrowheads="1"/>
          </p:cNvSpPr>
          <p:nvPr/>
        </p:nvSpPr>
        <p:spPr bwMode="auto">
          <a:xfrm>
            <a:off x="3367088" y="76200"/>
            <a:ext cx="5395912" cy="485775"/>
          </a:xfrm>
          <a:prstGeom prst="bevel">
            <a:avLst>
              <a:gd name="adj" fmla="val 12500"/>
            </a:avLst>
          </a:prstGeom>
          <a:blipFill dpi="0" rotWithShape="0">
            <a:blip r:embed="rId6"/>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82" name="Slide Number Placeholder 5"/>
          <p:cNvSpPr>
            <a:spLocks noGrp="1"/>
          </p:cNvSpPr>
          <p:nvPr>
            <p:ph type="sldNum" sz="quarter" idx="12"/>
          </p:nvPr>
        </p:nvSpPr>
        <p:spPr/>
        <p:txBody>
          <a:bodyPr/>
          <a:lstStyle/>
          <a:p>
            <a:fld id="{ACD74F59-7B95-4382-860E-7569CADA4C1A}" type="slidenum">
              <a:rPr lang="en-US" altLang="fa-IR"/>
              <a:pPr/>
              <a:t>26</a:t>
            </a:fld>
            <a:endParaRPr lang="en-US" altLang="fa-IR"/>
          </a:p>
        </p:txBody>
      </p:sp>
      <p:sp>
        <p:nvSpPr>
          <p:cNvPr id="84995" name="AutoShape 3" descr="Stationery"/>
          <p:cNvSpPr>
            <a:spLocks noChangeArrowheads="1"/>
          </p:cNvSpPr>
          <p:nvPr/>
        </p:nvSpPr>
        <p:spPr bwMode="auto">
          <a:xfrm>
            <a:off x="0" y="955675"/>
            <a:ext cx="9144000" cy="5902325"/>
          </a:xfrm>
          <a:prstGeom prst="plaque">
            <a:avLst>
              <a:gd name="adj" fmla="val 500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ltLang="fa-IR" b="0">
              <a:solidFill>
                <a:srgbClr val="0000FF"/>
              </a:solidFill>
            </a:endParaRPr>
          </a:p>
        </p:txBody>
      </p:sp>
      <p:sp>
        <p:nvSpPr>
          <p:cNvPr id="84996" name="Rectangle 4"/>
          <p:cNvSpPr>
            <a:spLocks noChangeArrowheads="1"/>
          </p:cNvSpPr>
          <p:nvPr/>
        </p:nvSpPr>
        <p:spPr bwMode="auto">
          <a:xfrm>
            <a:off x="2862263" y="2547938"/>
            <a:ext cx="3408362" cy="269875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a-IR"/>
          </a:p>
        </p:txBody>
      </p:sp>
      <p:sp>
        <p:nvSpPr>
          <p:cNvPr id="84997" name="Rectangle 5"/>
          <p:cNvSpPr>
            <a:spLocks noChangeArrowheads="1"/>
          </p:cNvSpPr>
          <p:nvPr/>
        </p:nvSpPr>
        <p:spPr bwMode="auto">
          <a:xfrm>
            <a:off x="2981325" y="2624138"/>
            <a:ext cx="3186113" cy="246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4998" name="Group 6"/>
          <p:cNvGrpSpPr>
            <a:grpSpLocks/>
          </p:cNvGrpSpPr>
          <p:nvPr/>
        </p:nvGrpSpPr>
        <p:grpSpPr bwMode="auto">
          <a:xfrm>
            <a:off x="2971800" y="2867025"/>
            <a:ext cx="3084513" cy="2065338"/>
            <a:chOff x="446" y="127"/>
            <a:chExt cx="4762" cy="4136"/>
          </a:xfrm>
        </p:grpSpPr>
        <p:sp>
          <p:nvSpPr>
            <p:cNvPr id="84999" name="AutoShape 7"/>
            <p:cNvSpPr>
              <a:spLocks noChangeArrowheads="1"/>
            </p:cNvSpPr>
            <p:nvPr/>
          </p:nvSpPr>
          <p:spPr bwMode="auto">
            <a:xfrm>
              <a:off x="1657" y="1174"/>
              <a:ext cx="2318" cy="2076"/>
            </a:xfrm>
            <a:prstGeom prst="sun">
              <a:avLst>
                <a:gd name="adj" fmla="val 19829"/>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sz="900" b="0">
                  <a:solidFill>
                    <a:srgbClr val="0000FF"/>
                  </a:solidFill>
                </a:rPr>
                <a:t>منابع انسانی</a:t>
              </a:r>
              <a:endParaRPr lang="en-US" altLang="fa-IR" sz="900" b="0">
                <a:solidFill>
                  <a:srgbClr val="0000FF"/>
                </a:solidFill>
              </a:endParaRPr>
            </a:p>
          </p:txBody>
        </p:sp>
        <p:sp>
          <p:nvSpPr>
            <p:cNvPr id="85000" name="AutoShape 8"/>
            <p:cNvSpPr>
              <a:spLocks noChangeArrowheads="1"/>
            </p:cNvSpPr>
            <p:nvPr/>
          </p:nvSpPr>
          <p:spPr bwMode="auto">
            <a:xfrm>
              <a:off x="2212" y="127"/>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B7B2D"/>
                </a:gs>
                <a:gs pos="100000">
                  <a:srgbClr val="D74301"/>
                </a:gs>
              </a:gsLst>
              <a:lin ang="18900000" scaled="1"/>
            </a:gradFill>
            <a:ln>
              <a:noFill/>
            </a:ln>
            <a:effectLst>
              <a:prstShdw prst="shdw17" dist="17961" dir="2700000">
                <a:srgbClr val="D74301">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ترکيب</a:t>
              </a:r>
              <a:endParaRPr lang="en-US" altLang="fa-IR" sz="900" b="0">
                <a:cs typeface="Traffic" pitchFamily="2" charset="0"/>
              </a:endParaRPr>
            </a:p>
          </p:txBody>
        </p:sp>
        <p:sp>
          <p:nvSpPr>
            <p:cNvPr id="85001" name="AutoShape 9"/>
            <p:cNvSpPr>
              <a:spLocks noChangeArrowheads="1"/>
            </p:cNvSpPr>
            <p:nvPr/>
          </p:nvSpPr>
          <p:spPr bwMode="auto">
            <a:xfrm>
              <a:off x="3480" y="611"/>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0000"/>
                </a:gs>
                <a:gs pos="100000">
                  <a:srgbClr val="FFFFFF"/>
                </a:gs>
              </a:gsLst>
              <a:lin ang="18900000" scaled="1"/>
            </a:gra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نظامات نظارت</a:t>
              </a:r>
            </a:p>
            <a:p>
              <a:r>
                <a:rPr lang="fa-IR" altLang="fa-IR" sz="900" b="0">
                  <a:cs typeface="Traffic" pitchFamily="2" charset="0"/>
                </a:rPr>
                <a:t>وارزشيابی</a:t>
              </a:r>
              <a:endParaRPr lang="en-US" altLang="fa-IR" sz="900" b="0">
                <a:cs typeface="Traffic" pitchFamily="2" charset="0"/>
              </a:endParaRPr>
            </a:p>
          </p:txBody>
        </p:sp>
        <p:sp>
          <p:nvSpPr>
            <p:cNvPr id="85002" name="AutoShape 10"/>
            <p:cNvSpPr>
              <a:spLocks noChangeArrowheads="1"/>
            </p:cNvSpPr>
            <p:nvPr/>
          </p:nvSpPr>
          <p:spPr bwMode="auto">
            <a:xfrm>
              <a:off x="4002" y="1684"/>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D74301"/>
                </a:gs>
                <a:gs pos="100000">
                  <a:srgbClr val="FB7B2D"/>
                </a:gs>
              </a:gsLst>
              <a:lin ang="2700000" scaled="1"/>
            </a:gradFill>
            <a:ln>
              <a:noFill/>
            </a:ln>
            <a:effectLst>
              <a:prstShdw prst="shdw17" dist="17961" dir="2700000">
                <a:srgbClr val="D74301">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نظامات استخدامی</a:t>
              </a:r>
              <a:endParaRPr lang="en-US" altLang="fa-IR" sz="900" b="0">
                <a:cs typeface="Traffic" pitchFamily="2" charset="0"/>
              </a:endParaRPr>
            </a:p>
          </p:txBody>
        </p:sp>
        <p:sp>
          <p:nvSpPr>
            <p:cNvPr id="85003" name="AutoShape 11"/>
            <p:cNvSpPr>
              <a:spLocks noChangeArrowheads="1"/>
            </p:cNvSpPr>
            <p:nvPr/>
          </p:nvSpPr>
          <p:spPr bwMode="auto">
            <a:xfrm>
              <a:off x="3460" y="2835"/>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E4F94B"/>
                </a:gs>
                <a:gs pos="100000">
                  <a:srgbClr val="FFFFFF"/>
                </a:gs>
              </a:gsLst>
              <a:lin ang="2700000" scaled="1"/>
            </a:gradFill>
            <a:ln>
              <a:noFill/>
            </a:ln>
            <a:effectLst>
              <a:prstShdw prst="shdw17" dist="17961" dir="2700000">
                <a:srgbClr val="E4F94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نظامات تامينی</a:t>
              </a:r>
            </a:p>
            <a:p>
              <a:r>
                <a:rPr lang="fa-IR" altLang="fa-IR" sz="900" b="0">
                  <a:cs typeface="Traffic" pitchFamily="2" charset="0"/>
                </a:rPr>
                <a:t>ورفاهی</a:t>
              </a:r>
              <a:endParaRPr lang="en-US" altLang="fa-IR" sz="900" b="0">
                <a:cs typeface="Traffic" pitchFamily="2" charset="0"/>
              </a:endParaRPr>
            </a:p>
          </p:txBody>
        </p:sp>
        <p:sp>
          <p:nvSpPr>
            <p:cNvPr id="85004" name="AutoShape 12"/>
            <p:cNvSpPr>
              <a:spLocks noChangeArrowheads="1"/>
            </p:cNvSpPr>
            <p:nvPr/>
          </p:nvSpPr>
          <p:spPr bwMode="auto">
            <a:xfrm>
              <a:off x="2227" y="3239"/>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2143D3"/>
                </a:gs>
                <a:gs pos="100000">
                  <a:srgbClr val="1CB066"/>
                </a:gs>
              </a:gsLst>
              <a:lin ang="18900000" scaled="1"/>
            </a:gradFill>
            <a:ln>
              <a:noFill/>
            </a:ln>
            <a:effectLst>
              <a:prstShdw prst="shdw17" dist="17961" dir="2700000">
                <a:srgbClr val="2143D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نظامات </a:t>
              </a:r>
            </a:p>
            <a:p>
              <a:r>
                <a:rPr lang="fa-IR" altLang="fa-IR" sz="900" b="0">
                  <a:cs typeface="Traffic" pitchFamily="2" charset="0"/>
                </a:rPr>
                <a:t>جبران خدمت</a:t>
              </a:r>
            </a:p>
            <a:p>
              <a:r>
                <a:rPr lang="fa-IR" altLang="fa-IR" sz="900" b="0">
                  <a:cs typeface="Traffic" pitchFamily="2" charset="0"/>
                </a:rPr>
                <a:t>ومزايای انگيرشی</a:t>
              </a:r>
              <a:endParaRPr lang="en-US" altLang="fa-IR" sz="900" b="0">
                <a:cs typeface="Traffic" pitchFamily="2" charset="0"/>
              </a:endParaRPr>
            </a:p>
          </p:txBody>
        </p:sp>
        <p:sp>
          <p:nvSpPr>
            <p:cNvPr id="85005" name="AutoShape 13"/>
            <p:cNvSpPr>
              <a:spLocks noChangeArrowheads="1"/>
            </p:cNvSpPr>
            <p:nvPr/>
          </p:nvSpPr>
          <p:spPr bwMode="auto">
            <a:xfrm>
              <a:off x="975" y="2815"/>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FFFF"/>
                </a:gs>
                <a:gs pos="100000">
                  <a:srgbClr val="1C3ABC"/>
                </a:gs>
              </a:gsLst>
              <a:lin ang="18900000" scaled="1"/>
            </a:gradFill>
            <a:ln>
              <a:noFill/>
            </a:ln>
            <a:effectLst>
              <a:prstShdw prst="shdw17" dist="17961" dir="2700000">
                <a:srgbClr val="1C3AB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80000"/>
                </a:lnSpc>
              </a:pPr>
              <a:r>
                <a:rPr lang="fa-IR" altLang="fa-IR" sz="900" b="0">
                  <a:cs typeface="Traffic" pitchFamily="2" charset="0"/>
                </a:rPr>
                <a:t>نظامات ارتقاء</a:t>
              </a:r>
            </a:p>
            <a:p>
              <a:pPr>
                <a:lnSpc>
                  <a:spcPct val="80000"/>
                </a:lnSpc>
              </a:pPr>
              <a:r>
                <a:rPr lang="fa-IR" altLang="fa-IR" sz="900" b="0">
                  <a:cs typeface="Traffic" pitchFamily="2" charset="0"/>
                </a:rPr>
                <a:t>وانتصاب</a:t>
              </a:r>
              <a:endParaRPr lang="en-US" altLang="fa-IR" sz="900" b="0">
                <a:cs typeface="Traffic" pitchFamily="2" charset="0"/>
              </a:endParaRPr>
            </a:p>
          </p:txBody>
        </p:sp>
        <p:sp>
          <p:nvSpPr>
            <p:cNvPr id="85006" name="AutoShape 14"/>
            <p:cNvSpPr>
              <a:spLocks noChangeArrowheads="1"/>
            </p:cNvSpPr>
            <p:nvPr/>
          </p:nvSpPr>
          <p:spPr bwMode="auto">
            <a:xfrm>
              <a:off x="446" y="1703"/>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2143D3"/>
                </a:gs>
                <a:gs pos="100000">
                  <a:srgbClr val="1CB066"/>
                </a:gs>
              </a:gsLst>
              <a:lin ang="18900000" scaled="1"/>
            </a:gradFill>
            <a:ln>
              <a:noFill/>
            </a:ln>
            <a:effectLst>
              <a:prstShdw prst="shdw17" dist="17961" dir="2700000">
                <a:srgbClr val="2143D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نظامات آموزش</a:t>
              </a:r>
              <a:endParaRPr lang="en-US" altLang="fa-IR" sz="900" b="0">
                <a:cs typeface="Traffic" pitchFamily="2" charset="0"/>
              </a:endParaRPr>
            </a:p>
          </p:txBody>
        </p:sp>
        <p:sp>
          <p:nvSpPr>
            <p:cNvPr id="85007" name="AutoShape 15"/>
            <p:cNvSpPr>
              <a:spLocks noChangeArrowheads="1"/>
            </p:cNvSpPr>
            <p:nvPr/>
          </p:nvSpPr>
          <p:spPr bwMode="auto">
            <a:xfrm>
              <a:off x="1009" y="578"/>
              <a:ext cx="1206" cy="1024"/>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FFFFF"/>
                </a:gs>
                <a:gs pos="100000">
                  <a:srgbClr val="E4F94B"/>
                </a:gs>
              </a:gsLst>
              <a:lin ang="2700000" scaled="1"/>
            </a:gradFill>
            <a:ln>
              <a:noFill/>
            </a:ln>
            <a:effectLst>
              <a:prstShdw prst="shdw17" dist="17961" dir="2700000">
                <a:srgbClr val="E4F94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900" b="0">
                  <a:cs typeface="Traffic" pitchFamily="2" charset="0"/>
                </a:rPr>
                <a:t>توزيع</a:t>
              </a:r>
              <a:endParaRPr lang="en-US" altLang="fa-IR" sz="900" b="0">
                <a:cs typeface="Traffic" pitchFamily="2" charset="0"/>
              </a:endParaRPr>
            </a:p>
          </p:txBody>
        </p:sp>
      </p:grpSp>
      <p:grpSp>
        <p:nvGrpSpPr>
          <p:cNvPr id="85008" name="Group 16"/>
          <p:cNvGrpSpPr>
            <a:grpSpLocks/>
          </p:cNvGrpSpPr>
          <p:nvPr/>
        </p:nvGrpSpPr>
        <p:grpSpPr bwMode="auto">
          <a:xfrm>
            <a:off x="55563" y="2266950"/>
            <a:ext cx="1773237" cy="1112838"/>
            <a:chOff x="35" y="960"/>
            <a:chExt cx="1200" cy="816"/>
          </a:xfrm>
        </p:grpSpPr>
        <p:sp>
          <p:nvSpPr>
            <p:cNvPr id="85009" name="Rectangle 17"/>
            <p:cNvSpPr>
              <a:spLocks noChangeArrowheads="1"/>
            </p:cNvSpPr>
            <p:nvPr/>
          </p:nvSpPr>
          <p:spPr bwMode="auto">
            <a:xfrm>
              <a:off x="35" y="960"/>
              <a:ext cx="1200" cy="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010" name="Group 18"/>
            <p:cNvGrpSpPr>
              <a:grpSpLocks/>
            </p:cNvGrpSpPr>
            <p:nvPr/>
          </p:nvGrpSpPr>
          <p:grpSpPr bwMode="auto">
            <a:xfrm>
              <a:off x="85" y="1102"/>
              <a:ext cx="1099" cy="564"/>
              <a:chOff x="641" y="446"/>
              <a:chExt cx="4649" cy="3708"/>
            </a:xfrm>
          </p:grpSpPr>
          <p:sp>
            <p:nvSpPr>
              <p:cNvPr id="85011" name="AutoShape 19"/>
              <p:cNvSpPr>
                <a:spLocks noChangeArrowheads="1"/>
              </p:cNvSpPr>
              <p:nvPr/>
            </p:nvSpPr>
            <p:spPr bwMode="auto">
              <a:xfrm>
                <a:off x="1412" y="809"/>
                <a:ext cx="3129" cy="2953"/>
              </a:xfrm>
              <a:prstGeom prst="plaque">
                <a:avLst>
                  <a:gd name="adj" fmla="val 50000"/>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a:noFill/>
              </a:ln>
              <a:effectLst>
                <a:prstShdw prst="shdw17" dist="17961" dir="2700000">
                  <a:srgbClr val="A603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500" b="0">
                    <a:solidFill>
                      <a:srgbClr val="0000FF"/>
                    </a:solidFill>
                  </a:rPr>
                  <a:t>راهبری و مديريت</a:t>
                </a:r>
                <a:endParaRPr lang="en-US" altLang="fa-IR" sz="500" b="0">
                  <a:solidFill>
                    <a:srgbClr val="0000FF"/>
                  </a:solidFill>
                </a:endParaRPr>
              </a:p>
            </p:txBody>
          </p:sp>
          <p:sp>
            <p:nvSpPr>
              <p:cNvPr id="85012" name="AutoShape 20"/>
              <p:cNvSpPr>
                <a:spLocks noChangeArrowheads="1"/>
              </p:cNvSpPr>
              <p:nvPr/>
            </p:nvSpPr>
            <p:spPr bwMode="auto">
              <a:xfrm>
                <a:off x="3207" y="446"/>
                <a:ext cx="2083" cy="172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F90758"/>
                  </a:gs>
                  <a:gs pos="100000">
                    <a:srgbClr val="E7FF6F"/>
                  </a:gs>
                </a:gsLst>
                <a:lin ang="0" scaled="1"/>
              </a:gradFill>
              <a:ln>
                <a:noFill/>
              </a:ln>
              <a:effectLst>
                <a:prstShdw prst="shdw17" dist="17961" dir="2700000">
                  <a:srgbClr val="F9075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r>
                  <a:rPr lang="fa-IR" altLang="fa-IR" sz="500" b="0">
                    <a:cs typeface="Traffic" pitchFamily="2" charset="0"/>
                  </a:rPr>
                  <a:t>ساماندهی تعاملات</a:t>
                </a:r>
                <a:endParaRPr lang="en-US" altLang="fa-IR" sz="500" b="0">
                  <a:cs typeface="Traffic" pitchFamily="2" charset="0"/>
                </a:endParaRPr>
              </a:p>
            </p:txBody>
          </p:sp>
          <p:sp>
            <p:nvSpPr>
              <p:cNvPr id="85013" name="AutoShape 21"/>
              <p:cNvSpPr>
                <a:spLocks noChangeArrowheads="1"/>
              </p:cNvSpPr>
              <p:nvPr/>
            </p:nvSpPr>
            <p:spPr bwMode="auto">
              <a:xfrm>
                <a:off x="3200" y="2431"/>
                <a:ext cx="2083" cy="172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104DC8"/>
                  </a:gs>
                  <a:gs pos="100000">
                    <a:srgbClr val="C2EE06"/>
                  </a:gs>
                </a:gsLst>
                <a:lin ang="18900000" scaled="1"/>
              </a:gradFill>
              <a:ln>
                <a:noFill/>
              </a:ln>
              <a:effectLst>
                <a:prstShdw prst="shdw17" dist="17961" dir="2700000">
                  <a:srgbClr val="104DC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80000"/>
                  </a:lnSpc>
                </a:pPr>
                <a:r>
                  <a:rPr lang="fa-IR" altLang="fa-IR" sz="500" b="0">
                    <a:cs typeface="Traffic" pitchFamily="2" charset="0"/>
                  </a:rPr>
                  <a:t>يک</a:t>
                </a:r>
                <a:r>
                  <a:rPr lang="ar-SA" altLang="fa-IR" sz="500" b="0">
                    <a:cs typeface="Traffic" pitchFamily="2" charset="0"/>
                  </a:rPr>
                  <a:t>پارچه سازی فعاليتهای لازم</a:t>
                </a:r>
              </a:p>
              <a:p>
                <a:pPr rtl="1">
                  <a:lnSpc>
                    <a:spcPct val="80000"/>
                  </a:lnSpc>
                </a:pPr>
                <a:r>
                  <a:rPr lang="ar-SA" altLang="fa-IR" sz="500" b="0">
                    <a:cs typeface="Traffic" pitchFamily="2" charset="0"/>
                  </a:rPr>
                  <a:t>برای حرکات اصلاحی</a:t>
                </a:r>
                <a:endParaRPr lang="en-US" altLang="fa-IR" sz="500" b="0">
                  <a:cs typeface="Traffic" pitchFamily="2" charset="0"/>
                </a:endParaRPr>
              </a:p>
            </p:txBody>
          </p:sp>
          <p:sp>
            <p:nvSpPr>
              <p:cNvPr id="85014" name="AutoShape 22"/>
              <p:cNvSpPr>
                <a:spLocks noChangeArrowheads="1"/>
              </p:cNvSpPr>
              <p:nvPr/>
            </p:nvSpPr>
            <p:spPr bwMode="auto">
              <a:xfrm>
                <a:off x="684" y="2422"/>
                <a:ext cx="2083" cy="172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C2EE06"/>
                  </a:gs>
                  <a:gs pos="100000">
                    <a:srgbClr val="104DC8"/>
                  </a:gs>
                </a:gsLst>
                <a:lin ang="2700000" scaled="1"/>
              </a:gradFill>
              <a:ln>
                <a:noFill/>
              </a:ln>
              <a:effectLst>
                <a:prstShdw prst="shdw17" dist="17961" dir="2700000">
                  <a:srgbClr val="104DC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80000"/>
                  </a:lnSpc>
                </a:pPr>
                <a:r>
                  <a:rPr lang="fa-IR" altLang="fa-IR" sz="500" b="0">
                    <a:cs typeface="Traffic" pitchFamily="2" charset="0"/>
                  </a:rPr>
                  <a:t>تمرکز زدايی</a:t>
                </a:r>
                <a:endParaRPr lang="en-US" altLang="fa-IR" sz="500" b="0">
                  <a:cs typeface="Traffic" pitchFamily="2" charset="0"/>
                </a:endParaRPr>
              </a:p>
            </p:txBody>
          </p:sp>
          <p:sp>
            <p:nvSpPr>
              <p:cNvPr id="85015" name="AutoShape 23"/>
              <p:cNvSpPr>
                <a:spLocks noChangeArrowheads="1"/>
              </p:cNvSpPr>
              <p:nvPr/>
            </p:nvSpPr>
            <p:spPr bwMode="auto">
              <a:xfrm>
                <a:off x="641" y="446"/>
                <a:ext cx="2083" cy="1723"/>
              </a:xfrm>
              <a:custGeom>
                <a:avLst/>
                <a:gdLst>
                  <a:gd name="G0" fmla="+- 1451 0 0"/>
                  <a:gd name="G1" fmla="+- 21600 0 1451"/>
                  <a:gd name="G2" fmla="+- 21600 0 1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51" y="10800"/>
                    </a:moveTo>
                    <a:cubicBezTo>
                      <a:pt x="1451" y="15963"/>
                      <a:pt x="5637" y="20149"/>
                      <a:pt x="10800" y="20149"/>
                    </a:cubicBezTo>
                    <a:cubicBezTo>
                      <a:pt x="15963" y="20149"/>
                      <a:pt x="20149" y="15963"/>
                      <a:pt x="20149" y="10800"/>
                    </a:cubicBezTo>
                    <a:cubicBezTo>
                      <a:pt x="20149" y="5637"/>
                      <a:pt x="15963" y="1451"/>
                      <a:pt x="10800" y="1451"/>
                    </a:cubicBezTo>
                    <a:cubicBezTo>
                      <a:pt x="5637" y="1451"/>
                      <a:pt x="1451" y="5637"/>
                      <a:pt x="1451" y="10800"/>
                    </a:cubicBezTo>
                    <a:close/>
                  </a:path>
                </a:pathLst>
              </a:custGeom>
              <a:gradFill rotWithShape="0">
                <a:gsLst>
                  <a:gs pos="0">
                    <a:srgbClr val="E7FF6F"/>
                  </a:gs>
                  <a:gs pos="100000">
                    <a:srgbClr val="F90758"/>
                  </a:gs>
                </a:gsLst>
                <a:lin ang="0" scaled="1"/>
              </a:gradFill>
              <a:ln>
                <a:noFill/>
              </a:ln>
              <a:effectLst>
                <a:prstShdw prst="shdw17" dist="17961" dir="2700000">
                  <a:srgbClr val="F90758">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r>
                  <a:rPr lang="fa-IR" altLang="fa-IR" sz="500" b="0">
                    <a:cs typeface="Traffic" pitchFamily="2" charset="0"/>
                  </a:rPr>
                  <a:t>تفويض اختيار</a:t>
                </a:r>
                <a:endParaRPr lang="en-US" altLang="fa-IR" sz="500" b="0">
                  <a:cs typeface="Traffic" pitchFamily="2" charset="0"/>
                </a:endParaRPr>
              </a:p>
            </p:txBody>
          </p:sp>
        </p:grpSp>
        <p:sp>
          <p:nvSpPr>
            <p:cNvPr id="85016" name="AutoShape 24" descr="Stationery"/>
            <p:cNvSpPr>
              <a:spLocks noChangeArrowheads="1"/>
            </p:cNvSpPr>
            <p:nvPr/>
          </p:nvSpPr>
          <p:spPr bwMode="auto">
            <a:xfrm>
              <a:off x="92" y="1042"/>
              <a:ext cx="1053" cy="47"/>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400" b="0">
                  <a:solidFill>
                    <a:srgbClr val="FF0000"/>
                  </a:solidFill>
                </a:rPr>
                <a:t>محورهای موثر و متاثر از حرکات و برنامه های اصلاحی در نظام اداری</a:t>
              </a:r>
              <a:endParaRPr lang="en-US" altLang="fa-IR" sz="400" b="0">
                <a:solidFill>
                  <a:srgbClr val="FF0000"/>
                </a:solidFill>
              </a:endParaRPr>
            </a:p>
          </p:txBody>
        </p:sp>
      </p:grpSp>
      <p:grpSp>
        <p:nvGrpSpPr>
          <p:cNvPr id="85017" name="Group 25"/>
          <p:cNvGrpSpPr>
            <a:grpSpLocks/>
          </p:cNvGrpSpPr>
          <p:nvPr/>
        </p:nvGrpSpPr>
        <p:grpSpPr bwMode="auto">
          <a:xfrm>
            <a:off x="1219200" y="1085850"/>
            <a:ext cx="1600200" cy="1116013"/>
            <a:chOff x="912" y="96"/>
            <a:chExt cx="1008" cy="816"/>
          </a:xfrm>
        </p:grpSpPr>
        <p:sp>
          <p:nvSpPr>
            <p:cNvPr id="85018" name="Rectangle 26"/>
            <p:cNvSpPr>
              <a:spLocks noChangeArrowheads="1"/>
            </p:cNvSpPr>
            <p:nvPr/>
          </p:nvSpPr>
          <p:spPr bwMode="auto">
            <a:xfrm>
              <a:off x="912" y="96"/>
              <a:ext cx="1008" cy="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019" name="AutoShape 27"/>
            <p:cNvSpPr>
              <a:spLocks noChangeArrowheads="1"/>
            </p:cNvSpPr>
            <p:nvPr/>
          </p:nvSpPr>
          <p:spPr bwMode="auto">
            <a:xfrm>
              <a:off x="1205" y="384"/>
              <a:ext cx="448" cy="343"/>
            </a:xfrm>
            <a:prstGeom prst="plaque">
              <a:avLst>
                <a:gd name="adj" fmla="val 37139"/>
              </a:avLst>
            </a:prstGeom>
            <a:gradFill rotWithShape="0">
              <a:gsLst>
                <a:gs pos="0">
                  <a:srgbClr val="E6E6E6"/>
                </a:gs>
                <a:gs pos="14999">
                  <a:srgbClr val="7D8496"/>
                </a:gs>
                <a:gs pos="53000">
                  <a:srgbClr val="E6E6E6"/>
                </a:gs>
                <a:gs pos="67999">
                  <a:srgbClr val="7D8496"/>
                </a:gs>
                <a:gs pos="92999">
                  <a:srgbClr val="E6E6E6"/>
                </a:gs>
                <a:gs pos="100000">
                  <a:srgbClr val="FFFFFF"/>
                </a:gs>
              </a:gsLst>
              <a:path path="shape">
                <a:fillToRect l="50000" t="50000" r="50000" b="50000"/>
              </a:path>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sz="500" b="0">
                  <a:solidFill>
                    <a:srgbClr val="0000FF"/>
                  </a:solidFill>
                </a:rPr>
                <a:t>نظام سازی ها</a:t>
              </a:r>
              <a:endParaRPr lang="en-US" altLang="fa-IR" sz="500" b="0">
                <a:solidFill>
                  <a:srgbClr val="0000FF"/>
                </a:solidFill>
              </a:endParaRPr>
            </a:p>
          </p:txBody>
        </p:sp>
        <p:sp>
          <p:nvSpPr>
            <p:cNvPr id="85020" name="Oval 28"/>
            <p:cNvSpPr>
              <a:spLocks noChangeArrowheads="1"/>
            </p:cNvSpPr>
            <p:nvPr/>
          </p:nvSpPr>
          <p:spPr bwMode="auto">
            <a:xfrm>
              <a:off x="1527" y="255"/>
              <a:ext cx="336" cy="242"/>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500" b="0">
                  <a:cs typeface="Traffic" pitchFamily="2" charset="0"/>
                </a:rPr>
                <a:t>نظام برنامه ريزی</a:t>
              </a:r>
              <a:endParaRPr lang="en-US" altLang="fa-IR" sz="500" b="0">
                <a:cs typeface="Traffic" pitchFamily="2" charset="0"/>
              </a:endParaRPr>
            </a:p>
          </p:txBody>
        </p:sp>
        <p:sp>
          <p:nvSpPr>
            <p:cNvPr id="85021" name="Oval 29"/>
            <p:cNvSpPr>
              <a:spLocks noChangeArrowheads="1"/>
            </p:cNvSpPr>
            <p:nvPr/>
          </p:nvSpPr>
          <p:spPr bwMode="auto">
            <a:xfrm>
              <a:off x="1525" y="616"/>
              <a:ext cx="336" cy="243"/>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500" b="0">
                  <a:cs typeface="Traffic" pitchFamily="2" charset="0"/>
                </a:rPr>
                <a:t>نظام آمار و اطلاعات</a:t>
              </a:r>
              <a:endParaRPr lang="en-US" altLang="fa-IR" sz="500" b="0">
                <a:cs typeface="Traffic" pitchFamily="2" charset="0"/>
              </a:endParaRPr>
            </a:p>
          </p:txBody>
        </p:sp>
        <p:sp>
          <p:nvSpPr>
            <p:cNvPr id="85022" name="Oval 30"/>
            <p:cNvSpPr>
              <a:spLocks noChangeArrowheads="1"/>
            </p:cNvSpPr>
            <p:nvPr/>
          </p:nvSpPr>
          <p:spPr bwMode="auto">
            <a:xfrm>
              <a:off x="1005" y="615"/>
              <a:ext cx="337" cy="243"/>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500" b="0">
                  <a:cs typeface="Traffic" pitchFamily="2" charset="0"/>
                </a:rPr>
                <a:t>نظام مالی</a:t>
              </a:r>
              <a:endParaRPr lang="en-US" altLang="fa-IR" sz="500" b="0">
                <a:cs typeface="Traffic" pitchFamily="2" charset="0"/>
              </a:endParaRPr>
            </a:p>
          </p:txBody>
        </p:sp>
        <p:sp>
          <p:nvSpPr>
            <p:cNvPr id="85023" name="Oval 31"/>
            <p:cNvSpPr>
              <a:spLocks noChangeArrowheads="1"/>
            </p:cNvSpPr>
            <p:nvPr/>
          </p:nvSpPr>
          <p:spPr bwMode="auto">
            <a:xfrm>
              <a:off x="996" y="255"/>
              <a:ext cx="336" cy="242"/>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fa-IR" altLang="fa-IR" sz="500" b="0">
                  <a:cs typeface="Traffic" pitchFamily="2" charset="0"/>
                </a:rPr>
                <a:t>نظام بودجه ريزی</a:t>
              </a:r>
              <a:endParaRPr lang="en-US" altLang="fa-IR" sz="500" b="0">
                <a:cs typeface="Traffic" pitchFamily="2" charset="0"/>
              </a:endParaRPr>
            </a:p>
          </p:txBody>
        </p:sp>
        <p:sp>
          <p:nvSpPr>
            <p:cNvPr id="85024" name="AutoShape 32" descr="Stationery"/>
            <p:cNvSpPr>
              <a:spLocks noChangeArrowheads="1"/>
            </p:cNvSpPr>
            <p:nvPr/>
          </p:nvSpPr>
          <p:spPr bwMode="auto">
            <a:xfrm>
              <a:off x="947" y="177"/>
              <a:ext cx="921" cy="53"/>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400" b="0">
                  <a:solidFill>
                    <a:srgbClr val="FF0000"/>
                  </a:solidFill>
                </a:rPr>
                <a:t>محورهای موثر و متاثر از حرکات و برنامه های اصلاحی در نظام اداری</a:t>
              </a:r>
              <a:endParaRPr lang="en-US" altLang="fa-IR" sz="400" b="0">
                <a:solidFill>
                  <a:srgbClr val="FF0000"/>
                </a:solidFill>
              </a:endParaRPr>
            </a:p>
          </p:txBody>
        </p:sp>
      </p:grpSp>
      <p:grpSp>
        <p:nvGrpSpPr>
          <p:cNvPr id="85025" name="Group 33"/>
          <p:cNvGrpSpPr>
            <a:grpSpLocks/>
          </p:cNvGrpSpPr>
          <p:nvPr/>
        </p:nvGrpSpPr>
        <p:grpSpPr bwMode="auto">
          <a:xfrm>
            <a:off x="1219200" y="5699125"/>
            <a:ext cx="1676400" cy="1093788"/>
            <a:chOff x="816" y="3472"/>
            <a:chExt cx="1056" cy="800"/>
          </a:xfrm>
        </p:grpSpPr>
        <p:sp>
          <p:nvSpPr>
            <p:cNvPr id="85026" name="Rectangle 34"/>
            <p:cNvSpPr>
              <a:spLocks noChangeArrowheads="1"/>
            </p:cNvSpPr>
            <p:nvPr/>
          </p:nvSpPr>
          <p:spPr bwMode="auto">
            <a:xfrm>
              <a:off x="816" y="3472"/>
              <a:ext cx="1056" cy="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027" name="AutoShape 35"/>
            <p:cNvSpPr>
              <a:spLocks noChangeArrowheads="1"/>
            </p:cNvSpPr>
            <p:nvPr/>
          </p:nvSpPr>
          <p:spPr bwMode="auto">
            <a:xfrm>
              <a:off x="1059" y="3683"/>
              <a:ext cx="577" cy="292"/>
            </a:xfrm>
            <a:prstGeom prst="triangle">
              <a:avLst>
                <a:gd name="adj" fmla="val 50000"/>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50000"/>
                </a:lnSpc>
              </a:pPr>
              <a:r>
                <a:rPr lang="fa-IR" altLang="fa-IR" sz="300" b="0">
                  <a:solidFill>
                    <a:srgbClr val="0000FF"/>
                  </a:solidFill>
                </a:rPr>
                <a:t>فرهنگی و اجتماعی</a:t>
              </a:r>
              <a:endParaRPr lang="en-US" altLang="fa-IR" sz="300" b="0">
                <a:solidFill>
                  <a:srgbClr val="0000FF"/>
                </a:solidFill>
              </a:endParaRPr>
            </a:p>
          </p:txBody>
        </p:sp>
        <p:sp>
          <p:nvSpPr>
            <p:cNvPr id="85028" name="Rectangle 36"/>
            <p:cNvSpPr>
              <a:spLocks noChangeArrowheads="1"/>
            </p:cNvSpPr>
            <p:nvPr/>
          </p:nvSpPr>
          <p:spPr bwMode="auto">
            <a:xfrm rot="3266808">
              <a:off x="1432" y="3624"/>
              <a:ext cx="362" cy="284"/>
            </a:xfrm>
            <a:prstGeom prst="rect">
              <a:avLst/>
            </a:prstGeom>
            <a:gradFill rotWithShape="0">
              <a:gsLst>
                <a:gs pos="0">
                  <a:srgbClr val="5E9EFF"/>
                </a:gs>
                <a:gs pos="39999">
                  <a:srgbClr val="85C2FF"/>
                </a:gs>
                <a:gs pos="70000">
                  <a:srgbClr val="C4D6EB"/>
                </a:gs>
                <a:gs pos="100000">
                  <a:srgbClr val="FFEBFA"/>
                </a:gs>
              </a:gsLst>
              <a:lin ang="189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30000"/>
                </a:lnSpc>
              </a:pPr>
              <a:r>
                <a:rPr lang="fa-IR" altLang="fa-IR" sz="300" b="0">
                  <a:cs typeface="Traffic" pitchFamily="2" charset="0"/>
                </a:rPr>
                <a:t>مراجع تصميم سازی </a:t>
              </a:r>
            </a:p>
            <a:p>
              <a:pPr rtl="1">
                <a:lnSpc>
                  <a:spcPct val="130000"/>
                </a:lnSpc>
              </a:pPr>
              <a:r>
                <a:rPr lang="fa-IR" altLang="fa-IR" sz="300" b="0">
                  <a:cs typeface="Traffic" pitchFamily="2" charset="0"/>
                </a:rPr>
                <a:t>و تصميم گيری کلان و محلی</a:t>
              </a:r>
              <a:endParaRPr lang="en-US" altLang="fa-IR" sz="300" b="0">
                <a:cs typeface="Traffic" pitchFamily="2" charset="0"/>
              </a:endParaRPr>
            </a:p>
          </p:txBody>
        </p:sp>
        <p:sp>
          <p:nvSpPr>
            <p:cNvPr id="85029" name="Rectangle 37"/>
            <p:cNvSpPr>
              <a:spLocks noChangeArrowheads="1"/>
            </p:cNvSpPr>
            <p:nvPr/>
          </p:nvSpPr>
          <p:spPr bwMode="auto">
            <a:xfrm>
              <a:off x="1060" y="3980"/>
              <a:ext cx="579" cy="208"/>
            </a:xfrm>
            <a:prstGeom prst="rect">
              <a:avLst/>
            </a:prstGeom>
            <a:gradFill rotWithShape="0">
              <a:gsLst>
                <a:gs pos="0">
                  <a:srgbClr val="5E9EFF"/>
                </a:gs>
                <a:gs pos="39999">
                  <a:srgbClr val="85C2FF"/>
                </a:gs>
                <a:gs pos="70000">
                  <a:srgbClr val="C4D6EB"/>
                </a:gs>
                <a:gs pos="100000">
                  <a:srgbClr val="FFEBFA"/>
                </a:gs>
              </a:gsLst>
              <a:lin ang="54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sz="300" b="0">
                  <a:cs typeface="Traffic" pitchFamily="2" charset="0"/>
                </a:rPr>
                <a:t>مخاطبين</a:t>
              </a:r>
              <a:endParaRPr lang="en-US" altLang="fa-IR" sz="300" b="0">
                <a:cs typeface="Traffic" pitchFamily="2" charset="0"/>
              </a:endParaRPr>
            </a:p>
          </p:txBody>
        </p:sp>
        <p:sp>
          <p:nvSpPr>
            <p:cNvPr id="85030" name="Rectangle 38"/>
            <p:cNvSpPr>
              <a:spLocks noChangeArrowheads="1"/>
            </p:cNvSpPr>
            <p:nvPr/>
          </p:nvSpPr>
          <p:spPr bwMode="auto">
            <a:xfrm rot="18333192" flipH="1">
              <a:off x="896" y="3623"/>
              <a:ext cx="362" cy="285"/>
            </a:xfrm>
            <a:prstGeom prst="rect">
              <a:avLst/>
            </a:prstGeom>
            <a:gradFill rotWithShape="0">
              <a:gsLst>
                <a:gs pos="0">
                  <a:srgbClr val="FFEBFA"/>
                </a:gs>
                <a:gs pos="30000">
                  <a:srgbClr val="C4D6EB"/>
                </a:gs>
                <a:gs pos="60001">
                  <a:srgbClr val="85C2FF"/>
                </a:gs>
                <a:gs pos="100000">
                  <a:srgbClr val="5E9EFF"/>
                </a:gs>
              </a:gsLst>
              <a:lin ang="2700000" scaled="1"/>
            </a:gradFill>
            <a:ln>
              <a:noFill/>
            </a:ln>
            <a:effectLst>
              <a:prstShdw prst="shdw17" dist="17961" dir="2700000">
                <a:srgbClr val="5E9E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fa-IR" altLang="fa-IR" sz="300" b="0">
                  <a:cs typeface="Traffic" pitchFamily="2" charset="0"/>
                </a:rPr>
                <a:t>مديران (عالی،ميانی و عملياتی) </a:t>
              </a:r>
            </a:p>
            <a:p>
              <a:pPr rtl="1">
                <a:lnSpc>
                  <a:spcPct val="100000"/>
                </a:lnSpc>
              </a:pPr>
              <a:r>
                <a:rPr lang="fa-IR" altLang="fa-IR" sz="300" b="0">
                  <a:cs typeface="Traffic" pitchFamily="2" charset="0"/>
                </a:rPr>
                <a:t>و کارکنان سازمانها و دستگاهها</a:t>
              </a:r>
              <a:endParaRPr lang="en-US" altLang="fa-IR" sz="300" b="0">
                <a:cs typeface="Traffic" pitchFamily="2" charset="0"/>
              </a:endParaRPr>
            </a:p>
          </p:txBody>
        </p:sp>
        <p:sp>
          <p:nvSpPr>
            <p:cNvPr id="85031" name="AutoShape 39" descr="Stationery"/>
            <p:cNvSpPr>
              <a:spLocks noChangeArrowheads="1"/>
            </p:cNvSpPr>
            <p:nvPr/>
          </p:nvSpPr>
          <p:spPr bwMode="auto">
            <a:xfrm>
              <a:off x="854" y="3531"/>
              <a:ext cx="1000" cy="50"/>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300" b="0">
                  <a:solidFill>
                    <a:srgbClr val="FF0000"/>
                  </a:solidFill>
                </a:rPr>
                <a:t>محورهای موثر و متاثر از حرکات و برنامه های اصلاحی در نظام اداری</a:t>
              </a:r>
              <a:endParaRPr lang="en-US" altLang="fa-IR" sz="300" b="0">
                <a:solidFill>
                  <a:srgbClr val="FF0000"/>
                </a:solidFill>
              </a:endParaRPr>
            </a:p>
          </p:txBody>
        </p:sp>
      </p:grpSp>
      <p:grpSp>
        <p:nvGrpSpPr>
          <p:cNvPr id="85032" name="Group 40"/>
          <p:cNvGrpSpPr>
            <a:grpSpLocks/>
          </p:cNvGrpSpPr>
          <p:nvPr/>
        </p:nvGrpSpPr>
        <p:grpSpPr bwMode="auto">
          <a:xfrm>
            <a:off x="76200" y="4421188"/>
            <a:ext cx="1676400" cy="1157287"/>
            <a:chOff x="1865" y="2497"/>
            <a:chExt cx="631" cy="569"/>
          </a:xfrm>
        </p:grpSpPr>
        <p:sp>
          <p:nvSpPr>
            <p:cNvPr id="85033" name="Rectangle 41"/>
            <p:cNvSpPr>
              <a:spLocks noChangeArrowheads="1"/>
            </p:cNvSpPr>
            <p:nvPr/>
          </p:nvSpPr>
          <p:spPr bwMode="auto">
            <a:xfrm>
              <a:off x="1865" y="2497"/>
              <a:ext cx="631" cy="5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034" name="Group 42"/>
            <p:cNvGrpSpPr>
              <a:grpSpLocks/>
            </p:cNvGrpSpPr>
            <p:nvPr/>
          </p:nvGrpSpPr>
          <p:grpSpPr bwMode="auto">
            <a:xfrm>
              <a:off x="1909" y="2574"/>
              <a:ext cx="554" cy="444"/>
              <a:chOff x="645" y="48"/>
              <a:chExt cx="4482" cy="4072"/>
            </a:xfrm>
          </p:grpSpPr>
          <p:sp>
            <p:nvSpPr>
              <p:cNvPr id="85035" name="Oval 43"/>
              <p:cNvSpPr>
                <a:spLocks noChangeArrowheads="1"/>
              </p:cNvSpPr>
              <p:nvPr/>
            </p:nvSpPr>
            <p:spPr bwMode="auto">
              <a:xfrm>
                <a:off x="1599" y="1170"/>
                <a:ext cx="2370" cy="2166"/>
              </a:xfrm>
              <a:prstGeom prst="ellipse">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200000"/>
                  </a:lnSpc>
                </a:pPr>
                <a:r>
                  <a:rPr lang="ar-SA" altLang="fa-IR" sz="300" b="0">
                    <a:solidFill>
                      <a:srgbClr val="0000FF"/>
                    </a:solidFill>
                  </a:rPr>
                  <a:t>موسسات،شرکتها و</a:t>
                </a:r>
              </a:p>
              <a:p>
                <a:pPr rtl="1">
                  <a:lnSpc>
                    <a:spcPct val="200000"/>
                  </a:lnSpc>
                </a:pPr>
                <a:r>
                  <a:rPr lang="ar-SA" altLang="fa-IR" sz="300" b="0">
                    <a:solidFill>
                      <a:srgbClr val="0000FF"/>
                    </a:solidFill>
                  </a:rPr>
                  <a:t>سازمانهای اقماری</a:t>
                </a:r>
              </a:p>
              <a:p>
                <a:pPr rtl="1">
                  <a:lnSpc>
                    <a:spcPct val="200000"/>
                  </a:lnSpc>
                </a:pPr>
                <a:r>
                  <a:rPr lang="ar-SA" altLang="fa-IR" sz="300" b="0">
                    <a:solidFill>
                      <a:srgbClr val="0000FF"/>
                    </a:solidFill>
                  </a:rPr>
                  <a:t>(وابسته و تابعه)</a:t>
                </a:r>
                <a:r>
                  <a:rPr lang="ar-SA" altLang="fa-IR" sz="300" b="0"/>
                  <a:t> </a:t>
                </a:r>
                <a:endParaRPr lang="en-US" altLang="fa-IR" sz="300" b="0"/>
              </a:p>
            </p:txBody>
          </p:sp>
          <p:sp>
            <p:nvSpPr>
              <p:cNvPr id="85036" name="Oval 44"/>
              <p:cNvSpPr>
                <a:spLocks noChangeArrowheads="1"/>
              </p:cNvSpPr>
              <p:nvPr/>
            </p:nvSpPr>
            <p:spPr bwMode="auto">
              <a:xfrm>
                <a:off x="2307" y="370"/>
                <a:ext cx="960"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درزمينه امور بانکی،</a:t>
                </a:r>
              </a:p>
              <a:p>
                <a:pPr rtl="1">
                  <a:lnSpc>
                    <a:spcPct val="100000"/>
                  </a:lnSpc>
                </a:pPr>
                <a:r>
                  <a:rPr lang="ar-SA" altLang="fa-IR" sz="300" b="0">
                    <a:cs typeface="Traffic" pitchFamily="2" charset="0"/>
                  </a:rPr>
                  <a:t>اعتباری و بورس</a:t>
                </a:r>
                <a:endParaRPr lang="en-US" altLang="fa-IR" sz="300" b="0">
                  <a:cs typeface="Traffic" pitchFamily="2" charset="0"/>
                </a:endParaRPr>
              </a:p>
            </p:txBody>
          </p:sp>
          <p:sp>
            <p:nvSpPr>
              <p:cNvPr id="85037" name="Oval 45"/>
              <p:cNvSpPr>
                <a:spLocks noChangeArrowheads="1"/>
              </p:cNvSpPr>
              <p:nvPr/>
            </p:nvSpPr>
            <p:spPr bwMode="auto">
              <a:xfrm>
                <a:off x="3173" y="615"/>
                <a:ext cx="961"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70000"/>
                  </a:lnSpc>
                </a:pPr>
                <a:r>
                  <a:rPr lang="ar-SA" altLang="fa-IR" sz="300" b="0">
                    <a:cs typeface="Traffic" pitchFamily="2" charset="0"/>
                  </a:rPr>
                  <a:t>تامين،واردات،صادرات</a:t>
                </a:r>
              </a:p>
              <a:p>
                <a:pPr rtl="1">
                  <a:lnSpc>
                    <a:spcPct val="70000"/>
                  </a:lnSpc>
                </a:pPr>
                <a:r>
                  <a:rPr lang="ar-SA" altLang="fa-IR" sz="300" b="0">
                    <a:cs typeface="Traffic" pitchFamily="2" charset="0"/>
                  </a:rPr>
                  <a:t>ويا توليد کالا يا</a:t>
                </a:r>
              </a:p>
              <a:p>
                <a:pPr rtl="1">
                  <a:lnSpc>
                    <a:spcPct val="70000"/>
                  </a:lnSpc>
                </a:pPr>
                <a:r>
                  <a:rPr lang="ar-SA" altLang="fa-IR" sz="300" b="0">
                    <a:cs typeface="Traffic" pitchFamily="2" charset="0"/>
                  </a:rPr>
                  <a:t>مواد اوليه موردنياز</a:t>
                </a:r>
                <a:endParaRPr lang="en-US" altLang="fa-IR" sz="300" b="0">
                  <a:cs typeface="Traffic" pitchFamily="2" charset="0"/>
                </a:endParaRPr>
              </a:p>
            </p:txBody>
          </p:sp>
          <p:sp>
            <p:nvSpPr>
              <p:cNvPr id="85038" name="Oval 46"/>
              <p:cNvSpPr>
                <a:spLocks noChangeArrowheads="1"/>
              </p:cNvSpPr>
              <p:nvPr/>
            </p:nvSpPr>
            <p:spPr bwMode="auto">
              <a:xfrm>
                <a:off x="3767" y="1165"/>
                <a:ext cx="960"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آموزشی</a:t>
                </a:r>
                <a:endParaRPr lang="en-US" altLang="fa-IR" sz="300" b="0">
                  <a:cs typeface="Traffic" pitchFamily="2" charset="0"/>
                </a:endParaRPr>
              </a:p>
            </p:txBody>
          </p:sp>
          <p:sp>
            <p:nvSpPr>
              <p:cNvPr id="85039" name="Oval 47"/>
              <p:cNvSpPr>
                <a:spLocks noChangeArrowheads="1"/>
              </p:cNvSpPr>
              <p:nvPr/>
            </p:nvSpPr>
            <p:spPr bwMode="auto">
              <a:xfrm>
                <a:off x="842" y="1160"/>
                <a:ext cx="960" cy="787"/>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عمرانی</a:t>
                </a:r>
                <a:endParaRPr lang="en-US" altLang="fa-IR" sz="300" b="0">
                  <a:cs typeface="Traffic" pitchFamily="2" charset="0"/>
                </a:endParaRPr>
              </a:p>
            </p:txBody>
          </p:sp>
          <p:sp>
            <p:nvSpPr>
              <p:cNvPr id="85040" name="Oval 48"/>
              <p:cNvSpPr>
                <a:spLocks noChangeArrowheads="1"/>
              </p:cNvSpPr>
              <p:nvPr/>
            </p:nvSpPr>
            <p:spPr bwMode="auto">
              <a:xfrm>
                <a:off x="1398" y="600"/>
                <a:ext cx="960"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انفورماتيک</a:t>
                </a:r>
                <a:endParaRPr lang="en-US" altLang="fa-IR" sz="300" b="0">
                  <a:cs typeface="Traffic" pitchFamily="2" charset="0"/>
                </a:endParaRPr>
              </a:p>
            </p:txBody>
          </p:sp>
          <p:sp>
            <p:nvSpPr>
              <p:cNvPr id="85041" name="Oval 49"/>
              <p:cNvSpPr>
                <a:spLocks noChangeArrowheads="1"/>
              </p:cNvSpPr>
              <p:nvPr/>
            </p:nvSpPr>
            <p:spPr bwMode="auto">
              <a:xfrm>
                <a:off x="2290" y="3334"/>
                <a:ext cx="961"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املاک و مستغلات</a:t>
                </a:r>
                <a:endParaRPr lang="en-US" altLang="fa-IR" sz="300" b="0">
                  <a:cs typeface="Traffic" pitchFamily="2" charset="0"/>
                </a:endParaRPr>
              </a:p>
            </p:txBody>
          </p:sp>
          <p:sp>
            <p:nvSpPr>
              <p:cNvPr id="85042" name="Oval 50"/>
              <p:cNvSpPr>
                <a:spLocks noChangeArrowheads="1"/>
              </p:cNvSpPr>
              <p:nvPr/>
            </p:nvSpPr>
            <p:spPr bwMode="auto">
              <a:xfrm>
                <a:off x="645" y="1889"/>
                <a:ext cx="961"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مالی و حسابرسی</a:t>
                </a:r>
                <a:endParaRPr lang="en-US" altLang="fa-IR" sz="300" b="0">
                  <a:cs typeface="Traffic" pitchFamily="2" charset="0"/>
                </a:endParaRPr>
              </a:p>
            </p:txBody>
          </p:sp>
          <p:sp>
            <p:nvSpPr>
              <p:cNvPr id="85043" name="Oval 51"/>
              <p:cNvSpPr>
                <a:spLocks noChangeArrowheads="1"/>
              </p:cNvSpPr>
              <p:nvPr/>
            </p:nvSpPr>
            <p:spPr bwMode="auto">
              <a:xfrm>
                <a:off x="1447" y="3127"/>
                <a:ext cx="959"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r>
                  <a:rPr lang="ar-SA" altLang="fa-IR" sz="300" b="0">
                    <a:cs typeface="Traffic" pitchFamily="2" charset="0"/>
                  </a:rPr>
                  <a:t>فرهنگی و ارتباطی و</a:t>
                </a:r>
              </a:p>
              <a:p>
                <a:pPr rtl="1"/>
                <a:r>
                  <a:rPr lang="ar-SA" altLang="fa-IR" sz="300" b="0">
                    <a:cs typeface="Traffic" pitchFamily="2" charset="0"/>
                  </a:rPr>
                  <a:t>تهيه نشريات درونی و</a:t>
                </a:r>
              </a:p>
              <a:p>
                <a:pPr rtl="1"/>
                <a:r>
                  <a:rPr lang="ar-SA" altLang="fa-IR" sz="300" b="0">
                    <a:cs typeface="Traffic" pitchFamily="2" charset="0"/>
                  </a:rPr>
                  <a:t>بيرونی دستگاههاو</a:t>
                </a:r>
              </a:p>
              <a:p>
                <a:pPr rtl="1"/>
                <a:r>
                  <a:rPr lang="ar-SA" altLang="fa-IR" sz="300" b="0">
                    <a:cs typeface="Traffic" pitchFamily="2" charset="0"/>
                  </a:rPr>
                  <a:t>سازمانها</a:t>
                </a:r>
                <a:endParaRPr lang="en-US" altLang="fa-IR" sz="300" b="0">
                  <a:cs typeface="Traffic" pitchFamily="2" charset="0"/>
                </a:endParaRPr>
              </a:p>
            </p:txBody>
          </p:sp>
          <p:sp>
            <p:nvSpPr>
              <p:cNvPr id="85044" name="Oval 52"/>
              <p:cNvSpPr>
                <a:spLocks noChangeArrowheads="1"/>
              </p:cNvSpPr>
              <p:nvPr/>
            </p:nvSpPr>
            <p:spPr bwMode="auto">
              <a:xfrm>
                <a:off x="867" y="2570"/>
                <a:ext cx="960" cy="78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انتشاراتی و چاپ</a:t>
                </a:r>
                <a:endParaRPr lang="en-US" altLang="fa-IR" sz="300" b="0">
                  <a:cs typeface="Traffic" pitchFamily="2" charset="0"/>
                </a:endParaRPr>
              </a:p>
            </p:txBody>
          </p:sp>
          <p:sp>
            <p:nvSpPr>
              <p:cNvPr id="85045" name="Oval 53"/>
              <p:cNvSpPr>
                <a:spLocks noChangeArrowheads="1"/>
              </p:cNvSpPr>
              <p:nvPr/>
            </p:nvSpPr>
            <p:spPr bwMode="auto">
              <a:xfrm>
                <a:off x="3973" y="1820"/>
                <a:ext cx="960"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مطالعاتی وپژوهشی</a:t>
                </a:r>
                <a:endParaRPr lang="en-US" altLang="fa-IR" sz="300" b="0">
                  <a:cs typeface="Traffic" pitchFamily="2" charset="0"/>
                </a:endParaRPr>
              </a:p>
            </p:txBody>
          </p:sp>
          <p:sp>
            <p:nvSpPr>
              <p:cNvPr id="85046" name="Oval 54"/>
              <p:cNvSpPr>
                <a:spLocks noChangeArrowheads="1"/>
              </p:cNvSpPr>
              <p:nvPr/>
            </p:nvSpPr>
            <p:spPr bwMode="auto">
              <a:xfrm>
                <a:off x="3787" y="2548"/>
                <a:ext cx="960" cy="785"/>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300" b="0">
                    <a:cs typeface="Traffic" pitchFamily="2" charset="0"/>
                  </a:rPr>
                  <a:t>رفاهی و تفريحی</a:t>
                </a:r>
                <a:endParaRPr lang="en-US" altLang="fa-IR" sz="300" b="0">
                  <a:cs typeface="Traffic" pitchFamily="2" charset="0"/>
                </a:endParaRPr>
              </a:p>
            </p:txBody>
          </p:sp>
          <p:sp>
            <p:nvSpPr>
              <p:cNvPr id="85047" name="Oval 55"/>
              <p:cNvSpPr>
                <a:spLocks noChangeArrowheads="1"/>
              </p:cNvSpPr>
              <p:nvPr/>
            </p:nvSpPr>
            <p:spPr bwMode="auto">
              <a:xfrm>
                <a:off x="3190" y="3123"/>
                <a:ext cx="960" cy="78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r>
                  <a:rPr lang="ar-SA" altLang="fa-IR" sz="300" b="0">
                    <a:cs typeface="Traffic" pitchFamily="2" charset="0"/>
                  </a:rPr>
                  <a:t>تامين نيروی انسانی</a:t>
                </a:r>
              </a:p>
              <a:p>
                <a:pPr rtl="1"/>
                <a:r>
                  <a:rPr lang="ar-SA" altLang="fa-IR" sz="300" b="0">
                    <a:cs typeface="Traffic" pitchFamily="2" charset="0"/>
                  </a:rPr>
                  <a:t>غير رسمی موردنياز</a:t>
                </a:r>
              </a:p>
              <a:p>
                <a:pPr rtl="1"/>
                <a:r>
                  <a:rPr lang="ar-SA" altLang="fa-IR" sz="300" b="0">
                    <a:cs typeface="Traffic" pitchFamily="2" charset="0"/>
                  </a:rPr>
                  <a:t>(شرکتی،پيمانی</a:t>
                </a:r>
              </a:p>
              <a:p>
                <a:pPr rtl="1"/>
                <a:r>
                  <a:rPr lang="ar-SA" altLang="fa-IR" sz="300" b="0">
                    <a:cs typeface="Traffic" pitchFamily="2" charset="0"/>
                  </a:rPr>
                  <a:t>و...)</a:t>
                </a:r>
                <a:endParaRPr lang="en-US" altLang="fa-IR" sz="300" b="0">
                  <a:cs typeface="Traffic" pitchFamily="2" charset="0"/>
                </a:endParaRPr>
              </a:p>
            </p:txBody>
          </p:sp>
          <p:sp>
            <p:nvSpPr>
              <p:cNvPr id="85048" name="AutoShape 56" descr="Stationery"/>
              <p:cNvSpPr>
                <a:spLocks noChangeArrowheads="1"/>
              </p:cNvSpPr>
              <p:nvPr/>
            </p:nvSpPr>
            <p:spPr bwMode="auto">
              <a:xfrm>
                <a:off x="672" y="48"/>
                <a:ext cx="4455" cy="306"/>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300" b="0">
                    <a:solidFill>
                      <a:srgbClr val="FF0000"/>
                    </a:solidFill>
                  </a:rPr>
                  <a:t>محورهای موثر و متاثر از حرکات و برنامه های اصلاحی در نظام اداری</a:t>
                </a:r>
                <a:endParaRPr lang="en-US" altLang="fa-IR" sz="300" b="0">
                  <a:solidFill>
                    <a:srgbClr val="FF0000"/>
                  </a:solidFill>
                </a:endParaRPr>
              </a:p>
            </p:txBody>
          </p:sp>
        </p:grpSp>
      </p:grpSp>
      <p:grpSp>
        <p:nvGrpSpPr>
          <p:cNvPr id="85049" name="Group 57"/>
          <p:cNvGrpSpPr>
            <a:grpSpLocks/>
          </p:cNvGrpSpPr>
          <p:nvPr/>
        </p:nvGrpSpPr>
        <p:grpSpPr bwMode="auto">
          <a:xfrm>
            <a:off x="6248400" y="5683250"/>
            <a:ext cx="1752600" cy="1103313"/>
            <a:chOff x="3936" y="3417"/>
            <a:chExt cx="1104" cy="807"/>
          </a:xfrm>
        </p:grpSpPr>
        <p:sp>
          <p:nvSpPr>
            <p:cNvPr id="85050" name="Rectangle 58"/>
            <p:cNvSpPr>
              <a:spLocks noChangeArrowheads="1"/>
            </p:cNvSpPr>
            <p:nvPr/>
          </p:nvSpPr>
          <p:spPr bwMode="auto">
            <a:xfrm>
              <a:off x="3936" y="3417"/>
              <a:ext cx="1104" cy="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051" name="Group 59"/>
            <p:cNvGrpSpPr>
              <a:grpSpLocks/>
            </p:cNvGrpSpPr>
            <p:nvPr/>
          </p:nvGrpSpPr>
          <p:grpSpPr bwMode="auto">
            <a:xfrm>
              <a:off x="4011" y="3533"/>
              <a:ext cx="939" cy="584"/>
              <a:chOff x="472" y="446"/>
              <a:chExt cx="4624" cy="3860"/>
            </a:xfrm>
          </p:grpSpPr>
          <p:sp>
            <p:nvSpPr>
              <p:cNvPr id="85052" name="AutoShape 60"/>
              <p:cNvSpPr>
                <a:spLocks noChangeArrowheads="1"/>
              </p:cNvSpPr>
              <p:nvPr/>
            </p:nvSpPr>
            <p:spPr bwMode="auto">
              <a:xfrm>
                <a:off x="1599" y="1335"/>
                <a:ext cx="2370" cy="2053"/>
              </a:xfrm>
              <a:prstGeom prst="star16">
                <a:avLst>
                  <a:gd name="adj" fmla="val 37500"/>
                </a:avLst>
              </a:prstGeom>
              <a:gradFill rotWithShape="0">
                <a:gsLst>
                  <a:gs pos="0">
                    <a:srgbClr val="FFFFFF"/>
                  </a:gs>
                  <a:gs pos="100000">
                    <a:srgbClr val="FFFF00"/>
                  </a:gs>
                </a:gsLst>
                <a:path path="shape">
                  <a:fillToRect l="50000" t="50000" r="50000" b="50000"/>
                </a:path>
              </a:gradFill>
              <a:ln>
                <a:noFill/>
              </a:ln>
              <a:effectLst>
                <a:prstShdw prst="shdw17" dist="17961" dir="2700000">
                  <a:srgbClr val="FFFF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70000"/>
                  </a:lnSpc>
                </a:pPr>
                <a:r>
                  <a:rPr lang="ar-SA" altLang="fa-IR" sz="400" b="0">
                    <a:solidFill>
                      <a:srgbClr val="0000FF"/>
                    </a:solidFill>
                  </a:rPr>
                  <a:t>توليدکنندگان خدمات بالادستی،</a:t>
                </a:r>
              </a:p>
              <a:p>
                <a:pPr rtl="1">
                  <a:lnSpc>
                    <a:spcPct val="170000"/>
                  </a:lnSpc>
                </a:pPr>
                <a:r>
                  <a:rPr lang="ar-SA" altLang="fa-IR" sz="400" b="0">
                    <a:solidFill>
                      <a:srgbClr val="0000FF"/>
                    </a:solidFill>
                  </a:rPr>
                  <a:t>پايين دستی، هم عرض و</a:t>
                </a:r>
              </a:p>
              <a:p>
                <a:pPr rtl="1">
                  <a:lnSpc>
                    <a:spcPct val="170000"/>
                  </a:lnSpc>
                </a:pPr>
                <a:r>
                  <a:rPr lang="ar-SA" altLang="fa-IR" sz="400" b="0">
                    <a:solidFill>
                      <a:srgbClr val="0000FF"/>
                    </a:solidFill>
                  </a:rPr>
                  <a:t>ساير کالاهای عمومی</a:t>
                </a:r>
                <a:endParaRPr lang="en-US" altLang="fa-IR" sz="400" b="0"/>
              </a:p>
            </p:txBody>
          </p:sp>
          <p:sp>
            <p:nvSpPr>
              <p:cNvPr id="85053" name="Oval 61"/>
              <p:cNvSpPr>
                <a:spLocks noChangeArrowheads="1"/>
              </p:cNvSpPr>
              <p:nvPr/>
            </p:nvSpPr>
            <p:spPr bwMode="auto">
              <a:xfrm>
                <a:off x="2192" y="446"/>
                <a:ext cx="1119" cy="906"/>
              </a:xfrm>
              <a:prstGeom prst="ellipse">
                <a:avLst/>
              </a:prstGeom>
              <a:gradFill rotWithShape="0">
                <a:gsLst>
                  <a:gs pos="0">
                    <a:srgbClr val="FFFFFF"/>
                  </a:gs>
                  <a:gs pos="100000">
                    <a:srgbClr val="FFFFB3"/>
                  </a:gs>
                </a:gsLst>
                <a:path path="shape">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400" b="0">
                    <a:cs typeface="Traffic" pitchFamily="2" charset="0"/>
                  </a:rPr>
                  <a:t>بانکی</a:t>
                </a:r>
                <a:endParaRPr lang="en-US" altLang="fa-IR" sz="400" b="0">
                  <a:cs typeface="Traffic" pitchFamily="2" charset="0"/>
                </a:endParaRPr>
              </a:p>
            </p:txBody>
          </p:sp>
          <p:sp>
            <p:nvSpPr>
              <p:cNvPr id="85054" name="Oval 62"/>
              <p:cNvSpPr>
                <a:spLocks noChangeArrowheads="1"/>
              </p:cNvSpPr>
              <p:nvPr/>
            </p:nvSpPr>
            <p:spPr bwMode="auto">
              <a:xfrm>
                <a:off x="3450" y="854"/>
                <a:ext cx="1120" cy="906"/>
              </a:xfrm>
              <a:prstGeom prst="ellipse">
                <a:avLst/>
              </a:prstGeom>
              <a:gradFill rotWithShape="0">
                <a:gsLst>
                  <a:gs pos="0">
                    <a:srgbClr val="FFFFFF"/>
                  </a:gs>
                  <a:gs pos="100000">
                    <a:srgbClr val="FEE5CE"/>
                  </a:gs>
                </a:gsLst>
                <a:path path="shape">
                  <a:fillToRect l="50000" t="50000" r="50000" b="50000"/>
                </a:path>
              </a:gradFill>
              <a:ln>
                <a:noFill/>
              </a:ln>
              <a:effectLst>
                <a:prstShdw prst="shdw17" dist="17961" dir="2700000">
                  <a:srgbClr val="FEE5CE">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400" b="0">
                    <a:cs typeface="Traffic" pitchFamily="2" charset="0"/>
                  </a:rPr>
                  <a:t>تامين اجتماعی</a:t>
                </a:r>
                <a:endParaRPr lang="en-US" altLang="fa-IR" sz="400" b="0">
                  <a:cs typeface="Traffic" pitchFamily="2" charset="0"/>
                </a:endParaRPr>
              </a:p>
            </p:txBody>
          </p:sp>
          <p:sp>
            <p:nvSpPr>
              <p:cNvPr id="85055" name="Oval 63"/>
              <p:cNvSpPr>
                <a:spLocks noChangeArrowheads="1"/>
              </p:cNvSpPr>
              <p:nvPr/>
            </p:nvSpPr>
            <p:spPr bwMode="auto">
              <a:xfrm>
                <a:off x="3977" y="1920"/>
                <a:ext cx="1119" cy="906"/>
              </a:xfrm>
              <a:prstGeom prst="ellipse">
                <a:avLst/>
              </a:prstGeom>
              <a:gradFill rotWithShape="0">
                <a:gsLst>
                  <a:gs pos="0">
                    <a:srgbClr val="FFFFFF"/>
                  </a:gs>
                  <a:gs pos="100000">
                    <a:srgbClr val="AFC1FB"/>
                  </a:gs>
                </a:gsLst>
                <a:path path="shape">
                  <a:fillToRect l="50000" t="50000" r="50000" b="50000"/>
                </a:path>
              </a:gradFill>
              <a:ln>
                <a:noFill/>
              </a:ln>
              <a:effectLst>
                <a:prstShdw prst="shdw17" dist="17961" dir="2700000">
                  <a:srgbClr val="AFC1FB">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400" b="0">
                    <a:cs typeface="Traffic" pitchFamily="2" charset="0"/>
                  </a:rPr>
                  <a:t>بهداشت و درمان</a:t>
                </a:r>
                <a:endParaRPr lang="en-US" altLang="fa-IR" sz="400" b="0">
                  <a:cs typeface="Traffic" pitchFamily="2" charset="0"/>
                </a:endParaRPr>
              </a:p>
            </p:txBody>
          </p:sp>
          <p:sp>
            <p:nvSpPr>
              <p:cNvPr id="85056" name="Oval 64"/>
              <p:cNvSpPr>
                <a:spLocks noChangeArrowheads="1"/>
              </p:cNvSpPr>
              <p:nvPr/>
            </p:nvSpPr>
            <p:spPr bwMode="auto">
              <a:xfrm>
                <a:off x="472" y="1922"/>
                <a:ext cx="1119" cy="907"/>
              </a:xfrm>
              <a:prstGeom prst="ellipse">
                <a:avLst/>
              </a:prstGeom>
              <a:gradFill rotWithShape="0">
                <a:gsLst>
                  <a:gs pos="0">
                    <a:srgbClr val="FFFFFF"/>
                  </a:gs>
                  <a:gs pos="100000">
                    <a:srgbClr val="D4ECC6"/>
                  </a:gs>
                </a:gsLst>
                <a:path path="shape">
                  <a:fillToRect l="50000" t="50000" r="50000" b="50000"/>
                </a:path>
              </a:gradFill>
              <a:ln>
                <a:noFill/>
              </a:ln>
              <a:effectLst>
                <a:prstShdw prst="shdw17" dist="17961" dir="2700000">
                  <a:srgbClr val="D4ECC6">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400" b="0">
                    <a:cs typeface="Traffic" pitchFamily="2" charset="0"/>
                  </a:rPr>
                  <a:t>حمل و نقل</a:t>
                </a:r>
                <a:endParaRPr lang="en-US" altLang="fa-IR" sz="400" b="0">
                  <a:cs typeface="Traffic" pitchFamily="2" charset="0"/>
                </a:endParaRPr>
              </a:p>
            </p:txBody>
          </p:sp>
          <p:sp>
            <p:nvSpPr>
              <p:cNvPr id="85057" name="Oval 65"/>
              <p:cNvSpPr>
                <a:spLocks noChangeArrowheads="1"/>
              </p:cNvSpPr>
              <p:nvPr/>
            </p:nvSpPr>
            <p:spPr bwMode="auto">
              <a:xfrm>
                <a:off x="966" y="883"/>
                <a:ext cx="1119" cy="906"/>
              </a:xfrm>
              <a:prstGeom prst="ellipse">
                <a:avLst/>
              </a:prstGeom>
              <a:gradFill rotWithShape="0">
                <a:gsLst>
                  <a:gs pos="0">
                    <a:srgbClr val="FFFFFF"/>
                  </a:gs>
                  <a:gs pos="100000">
                    <a:srgbClr val="FFE5F2"/>
                  </a:gs>
                </a:gsLst>
                <a:path path="shape">
                  <a:fillToRect l="50000" t="50000" r="50000" b="50000"/>
                </a:path>
              </a:gradFill>
              <a:ln>
                <a:noFill/>
              </a:ln>
              <a:effectLst>
                <a:prstShdw prst="shdw17" dist="17961" dir="2700000">
                  <a:srgbClr val="FFE5F2">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400" b="0">
                    <a:cs typeface="Traffic" pitchFamily="2" charset="0"/>
                  </a:rPr>
                  <a:t>مخابرات و ارتباطات</a:t>
                </a:r>
                <a:endParaRPr lang="en-US" altLang="fa-IR" sz="400" b="0">
                  <a:cs typeface="Traffic" pitchFamily="2" charset="0"/>
                </a:endParaRPr>
              </a:p>
            </p:txBody>
          </p:sp>
          <p:sp>
            <p:nvSpPr>
              <p:cNvPr id="85058" name="Oval 66"/>
              <p:cNvSpPr>
                <a:spLocks noChangeArrowheads="1"/>
              </p:cNvSpPr>
              <p:nvPr/>
            </p:nvSpPr>
            <p:spPr bwMode="auto">
              <a:xfrm>
                <a:off x="3510" y="2925"/>
                <a:ext cx="1120" cy="906"/>
              </a:xfrm>
              <a:prstGeom prst="ellipse">
                <a:avLst/>
              </a:prstGeom>
              <a:gradFill rotWithShape="0">
                <a:gsLst>
                  <a:gs pos="0">
                    <a:srgbClr val="FFFFFF"/>
                  </a:gs>
                  <a:gs pos="100000">
                    <a:srgbClr val="BBFEB4"/>
                  </a:gs>
                </a:gsLst>
                <a:path path="shape">
                  <a:fillToRect l="50000" t="50000" r="50000" b="50000"/>
                </a:path>
              </a:gradFill>
              <a:ln>
                <a:noFill/>
              </a:ln>
              <a:effectLst>
                <a:prstShdw prst="shdw17" dist="17961" dir="2700000">
                  <a:srgbClr val="BBFEB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400" b="0">
                    <a:cs typeface="Traffic" pitchFamily="2" charset="0"/>
                  </a:rPr>
                  <a:t>آموزش وپرورش</a:t>
                </a:r>
              </a:p>
              <a:p>
                <a:pPr rtl="1">
                  <a:lnSpc>
                    <a:spcPct val="90000"/>
                  </a:lnSpc>
                </a:pPr>
                <a:r>
                  <a:rPr lang="ar-SA" altLang="fa-IR" sz="400" b="0">
                    <a:cs typeface="Traffic" pitchFamily="2" charset="0"/>
                  </a:rPr>
                  <a:t>(ابتدايي تاعالی)</a:t>
                </a:r>
                <a:endParaRPr lang="en-US" altLang="fa-IR" sz="400" b="0">
                  <a:cs typeface="Traffic" pitchFamily="2" charset="0"/>
                </a:endParaRPr>
              </a:p>
            </p:txBody>
          </p:sp>
          <p:sp>
            <p:nvSpPr>
              <p:cNvPr id="85059" name="Oval 67"/>
              <p:cNvSpPr>
                <a:spLocks noChangeArrowheads="1"/>
              </p:cNvSpPr>
              <p:nvPr/>
            </p:nvSpPr>
            <p:spPr bwMode="auto">
              <a:xfrm>
                <a:off x="2228" y="3400"/>
                <a:ext cx="1119" cy="906"/>
              </a:xfrm>
              <a:prstGeom prst="ellipse">
                <a:avLst/>
              </a:prstGeom>
              <a:gradFill rotWithShape="0">
                <a:gsLst>
                  <a:gs pos="0">
                    <a:srgbClr val="FFFFFF"/>
                  </a:gs>
                  <a:gs pos="100000">
                    <a:srgbClr val="FFDE9D"/>
                  </a:gs>
                </a:gsLst>
                <a:path path="shape">
                  <a:fillToRect l="50000" t="50000" r="50000" b="50000"/>
                </a:path>
              </a:gradFill>
              <a:ln>
                <a:noFill/>
              </a:ln>
              <a:effectLst>
                <a:prstShdw prst="shdw17" dist="17961" dir="2700000">
                  <a:srgbClr val="FFDE9D">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90000"/>
                  </a:lnSpc>
                </a:pPr>
                <a:r>
                  <a:rPr lang="ar-SA" altLang="fa-IR" sz="400" b="0">
                    <a:cs typeface="Traffic" pitchFamily="2" charset="0"/>
                  </a:rPr>
                  <a:t>امنيتی</a:t>
                </a:r>
                <a:endParaRPr lang="en-US" altLang="fa-IR" sz="400" b="0">
                  <a:cs typeface="Traffic" pitchFamily="2" charset="0"/>
                </a:endParaRPr>
              </a:p>
            </p:txBody>
          </p:sp>
          <p:sp>
            <p:nvSpPr>
              <p:cNvPr id="85060" name="Oval 68"/>
              <p:cNvSpPr>
                <a:spLocks noChangeArrowheads="1"/>
              </p:cNvSpPr>
              <p:nvPr/>
            </p:nvSpPr>
            <p:spPr bwMode="auto">
              <a:xfrm>
                <a:off x="929" y="2890"/>
                <a:ext cx="1119" cy="906"/>
              </a:xfrm>
              <a:prstGeom prst="ellipse">
                <a:avLst/>
              </a:prstGeom>
              <a:gradFill rotWithShape="0">
                <a:gsLst>
                  <a:gs pos="0">
                    <a:srgbClr val="FFFFFF"/>
                  </a:gs>
                  <a:gs pos="100000">
                    <a:srgbClr val="FFD9D9"/>
                  </a:gs>
                </a:gsLst>
                <a:path path="shape">
                  <a:fillToRect l="50000" t="50000" r="50000" b="50000"/>
                </a:path>
              </a:gradFill>
              <a:ln>
                <a:noFill/>
              </a:ln>
              <a:effectLst>
                <a:prstShdw prst="shdw17" dist="17961" dir="2700000">
                  <a:srgbClr val="FFD9D9">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00000"/>
                  </a:lnSpc>
                </a:pPr>
                <a:r>
                  <a:rPr lang="ar-SA" altLang="fa-IR" sz="400" b="0">
                    <a:cs typeface="Traffic" pitchFamily="2" charset="0"/>
                  </a:rPr>
                  <a:t>مالياتی</a:t>
                </a:r>
                <a:endParaRPr lang="en-US" altLang="fa-IR" sz="400" b="0">
                  <a:cs typeface="Traffic" pitchFamily="2" charset="0"/>
                </a:endParaRPr>
              </a:p>
            </p:txBody>
          </p:sp>
        </p:grpSp>
        <p:sp>
          <p:nvSpPr>
            <p:cNvPr id="85061" name="AutoShape 69" descr="Stationery"/>
            <p:cNvSpPr>
              <a:spLocks noChangeArrowheads="1"/>
            </p:cNvSpPr>
            <p:nvPr/>
          </p:nvSpPr>
          <p:spPr bwMode="auto">
            <a:xfrm>
              <a:off x="4004" y="3456"/>
              <a:ext cx="988" cy="47"/>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400" b="0">
                  <a:solidFill>
                    <a:srgbClr val="FF0000"/>
                  </a:solidFill>
                </a:rPr>
                <a:t>محورهای موثر و متاثر از حرکات و برنامه های اصلاحی در نظام اداری</a:t>
              </a:r>
              <a:endParaRPr lang="en-US" altLang="fa-IR" sz="400" b="0">
                <a:solidFill>
                  <a:srgbClr val="FF0000"/>
                </a:solidFill>
              </a:endParaRPr>
            </a:p>
          </p:txBody>
        </p:sp>
      </p:grpSp>
      <p:grpSp>
        <p:nvGrpSpPr>
          <p:cNvPr id="85062" name="Group 70"/>
          <p:cNvGrpSpPr>
            <a:grpSpLocks/>
          </p:cNvGrpSpPr>
          <p:nvPr/>
        </p:nvGrpSpPr>
        <p:grpSpPr bwMode="auto">
          <a:xfrm>
            <a:off x="7315200" y="4468813"/>
            <a:ext cx="1752600" cy="1168400"/>
            <a:chOff x="4874" y="2448"/>
            <a:chExt cx="838" cy="760"/>
          </a:xfrm>
        </p:grpSpPr>
        <p:sp>
          <p:nvSpPr>
            <p:cNvPr id="85063" name="Rectangle 71"/>
            <p:cNvSpPr>
              <a:spLocks noChangeArrowheads="1"/>
            </p:cNvSpPr>
            <p:nvPr/>
          </p:nvSpPr>
          <p:spPr bwMode="auto">
            <a:xfrm>
              <a:off x="4874" y="2448"/>
              <a:ext cx="838" cy="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064" name="Group 72"/>
            <p:cNvGrpSpPr>
              <a:grpSpLocks/>
            </p:cNvGrpSpPr>
            <p:nvPr/>
          </p:nvGrpSpPr>
          <p:grpSpPr bwMode="auto">
            <a:xfrm>
              <a:off x="4896" y="2496"/>
              <a:ext cx="773" cy="605"/>
              <a:chOff x="672" y="48"/>
              <a:chExt cx="4455" cy="3496"/>
            </a:xfrm>
          </p:grpSpPr>
          <p:sp>
            <p:nvSpPr>
              <p:cNvPr id="85065" name="AutoShape 73"/>
              <p:cNvSpPr>
                <a:spLocks noChangeArrowheads="1"/>
              </p:cNvSpPr>
              <p:nvPr/>
            </p:nvSpPr>
            <p:spPr bwMode="auto">
              <a:xfrm>
                <a:off x="1817" y="974"/>
                <a:ext cx="2164" cy="2003"/>
              </a:xfrm>
              <a:prstGeom prst="plaque">
                <a:avLst>
                  <a:gd name="adj" fmla="val 12083"/>
                </a:avLst>
              </a:prstGeom>
              <a:gradFill rotWithShape="0">
                <a:gsLst>
                  <a:gs pos="0">
                    <a:srgbClr val="FFFFFF"/>
                  </a:gs>
                  <a:gs pos="100000">
                    <a:srgbClr val="E6E6E6"/>
                  </a:gs>
                </a:gsLst>
                <a:path path="shape">
                  <a:fillToRect l="50000" t="50000" r="50000" b="50000"/>
                </a:path>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ar-SA" altLang="fa-IR" sz="400" b="0">
                    <a:solidFill>
                      <a:srgbClr val="0000FF"/>
                    </a:solidFill>
                  </a:rPr>
                  <a:t>پژوهشی</a:t>
                </a:r>
                <a:endParaRPr lang="en-US" altLang="fa-IR" sz="400" b="0">
                  <a:solidFill>
                    <a:srgbClr val="0000FF"/>
                  </a:solidFill>
                </a:endParaRPr>
              </a:p>
            </p:txBody>
          </p:sp>
          <p:sp>
            <p:nvSpPr>
              <p:cNvPr id="85066" name="Oval 74"/>
              <p:cNvSpPr>
                <a:spLocks noChangeArrowheads="1"/>
              </p:cNvSpPr>
              <p:nvPr/>
            </p:nvSpPr>
            <p:spPr bwMode="auto">
              <a:xfrm>
                <a:off x="3168" y="456"/>
                <a:ext cx="1628" cy="1413"/>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300" b="0">
                    <a:cs typeface="Traffic" pitchFamily="2" charset="0"/>
                  </a:rPr>
                  <a:t>مطالعات افكارسنجي و آسيب شناسي</a:t>
                </a:r>
              </a:p>
              <a:p>
                <a:pPr rtl="1">
                  <a:lnSpc>
                    <a:spcPct val="120000"/>
                  </a:lnSpc>
                </a:pPr>
                <a:r>
                  <a:rPr lang="ar-SA" altLang="fa-IR" sz="300" b="0">
                    <a:cs typeface="Traffic" pitchFamily="2" charset="0"/>
                  </a:rPr>
                  <a:t> مشكلات مربوط به تعامل </a:t>
                </a:r>
              </a:p>
              <a:p>
                <a:pPr rtl="1">
                  <a:lnSpc>
                    <a:spcPct val="120000"/>
                  </a:lnSpc>
                </a:pPr>
                <a:r>
                  <a:rPr lang="ar-SA" altLang="fa-IR" sz="300" b="0">
                    <a:cs typeface="Traffic" pitchFamily="2" charset="0"/>
                  </a:rPr>
                  <a:t>دستگاهها يا سازمان با مخاطبين</a:t>
                </a:r>
                <a:r>
                  <a:rPr lang="en-US" altLang="fa-IR" sz="400" b="0">
                    <a:cs typeface="Traffic" pitchFamily="2" charset="0"/>
                  </a:rPr>
                  <a:t> </a:t>
                </a:r>
              </a:p>
            </p:txBody>
          </p:sp>
          <p:sp>
            <p:nvSpPr>
              <p:cNvPr id="85067" name="Oval 75"/>
              <p:cNvSpPr>
                <a:spLocks noChangeArrowheads="1"/>
              </p:cNvSpPr>
              <p:nvPr/>
            </p:nvSpPr>
            <p:spPr bwMode="auto">
              <a:xfrm>
                <a:off x="3167" y="2131"/>
                <a:ext cx="1628" cy="1413"/>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400" b="0">
                    <a:cs typeface="Traffic" pitchFamily="2" charset="0"/>
                  </a:rPr>
                  <a:t>مطالعات كاربردي مورد نياز</a:t>
                </a:r>
              </a:p>
              <a:p>
                <a:pPr rtl="1">
                  <a:lnSpc>
                    <a:spcPct val="120000"/>
                  </a:lnSpc>
                </a:pPr>
                <a:r>
                  <a:rPr lang="ar-SA" altLang="fa-IR" sz="400" b="0">
                    <a:cs typeface="Traffic" pitchFamily="2" charset="0"/>
                  </a:rPr>
                  <a:t> دستگاهها يا سازمان</a:t>
                </a:r>
                <a:r>
                  <a:rPr lang="en-US" altLang="fa-IR" sz="400" b="0">
                    <a:cs typeface="Traffic" pitchFamily="2" charset="0"/>
                  </a:rPr>
                  <a:t> </a:t>
                </a:r>
              </a:p>
            </p:txBody>
          </p:sp>
          <p:sp>
            <p:nvSpPr>
              <p:cNvPr id="85068" name="Oval 76"/>
              <p:cNvSpPr>
                <a:spLocks noChangeArrowheads="1"/>
              </p:cNvSpPr>
              <p:nvPr/>
            </p:nvSpPr>
            <p:spPr bwMode="auto">
              <a:xfrm>
                <a:off x="1057" y="2124"/>
                <a:ext cx="1628" cy="1413"/>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400" b="0">
                    <a:cs typeface="Traffic" pitchFamily="2" charset="0"/>
                  </a:rPr>
                  <a:t>مطالعات بنيادي مورد نياز </a:t>
                </a:r>
              </a:p>
              <a:p>
                <a:pPr rtl="1">
                  <a:lnSpc>
                    <a:spcPct val="120000"/>
                  </a:lnSpc>
                </a:pPr>
                <a:r>
                  <a:rPr lang="ar-SA" altLang="fa-IR" sz="400" b="0">
                    <a:cs typeface="Traffic" pitchFamily="2" charset="0"/>
                  </a:rPr>
                  <a:t>دستگاهها يا سازمان</a:t>
                </a:r>
                <a:r>
                  <a:rPr lang="en-US" altLang="fa-IR" sz="400" b="0">
                    <a:cs typeface="Traffic" pitchFamily="2" charset="0"/>
                  </a:rPr>
                  <a:t> </a:t>
                </a:r>
              </a:p>
            </p:txBody>
          </p:sp>
          <p:sp>
            <p:nvSpPr>
              <p:cNvPr id="85069" name="Oval 77"/>
              <p:cNvSpPr>
                <a:spLocks noChangeArrowheads="1"/>
              </p:cNvSpPr>
              <p:nvPr/>
            </p:nvSpPr>
            <p:spPr bwMode="auto">
              <a:xfrm>
                <a:off x="1057" y="469"/>
                <a:ext cx="1628" cy="1413"/>
              </a:xfrm>
              <a:prstGeom prst="ellipse">
                <a:avLst/>
              </a:prstGeom>
              <a:gradFill rotWithShape="0">
                <a:gsLst>
                  <a:gs pos="0">
                    <a:srgbClr val="96AB94"/>
                  </a:gs>
                  <a:gs pos="17000">
                    <a:srgbClr val="D4DEFF"/>
                  </a:gs>
                  <a:gs pos="47000">
                    <a:srgbClr val="D4DEFF"/>
                  </a:gs>
                  <a:gs pos="100000">
                    <a:srgbClr val="8488C4"/>
                  </a:gs>
                </a:gsLst>
                <a:path path="shape">
                  <a:fillToRect l="50000" t="50000" r="50000" b="50000"/>
                </a:path>
              </a:gradFill>
              <a:ln>
                <a:noFill/>
              </a:ln>
              <a:effectLst>
                <a:prstShdw prst="shdw17" dist="17961" dir="2700000">
                  <a:srgbClr val="8488C4">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rtl="1">
                  <a:lnSpc>
                    <a:spcPct val="120000"/>
                  </a:lnSpc>
                </a:pPr>
                <a:r>
                  <a:rPr lang="ar-SA" altLang="fa-IR" sz="300" b="0">
                    <a:cs typeface="Traffic" pitchFamily="2" charset="0"/>
                  </a:rPr>
                  <a:t>مطالعات مقايسه اي و تطبيقي</a:t>
                </a:r>
              </a:p>
              <a:p>
                <a:pPr rtl="1">
                  <a:lnSpc>
                    <a:spcPct val="120000"/>
                  </a:lnSpc>
                </a:pPr>
                <a:r>
                  <a:rPr lang="ar-SA" altLang="fa-IR" sz="300" b="0">
                    <a:cs typeface="Traffic" pitchFamily="2" charset="0"/>
                  </a:rPr>
                  <a:t> امور مرتبط با دستگاهها يا سازمان </a:t>
                </a:r>
              </a:p>
              <a:p>
                <a:pPr rtl="1">
                  <a:lnSpc>
                    <a:spcPct val="120000"/>
                  </a:lnSpc>
                </a:pPr>
                <a:r>
                  <a:rPr lang="ar-SA" altLang="fa-IR" sz="300" b="0">
                    <a:cs typeface="Traffic" pitchFamily="2" charset="0"/>
                  </a:rPr>
                  <a:t>در سطح ملي و بين‌المللي</a:t>
                </a:r>
                <a:r>
                  <a:rPr lang="en-US" altLang="fa-IR" sz="400" b="0">
                    <a:cs typeface="Traffic" pitchFamily="2" charset="0"/>
                  </a:rPr>
                  <a:t> </a:t>
                </a:r>
              </a:p>
            </p:txBody>
          </p:sp>
          <p:sp>
            <p:nvSpPr>
              <p:cNvPr id="85070" name="AutoShape 78" descr="Stationery"/>
              <p:cNvSpPr>
                <a:spLocks noChangeArrowheads="1"/>
              </p:cNvSpPr>
              <p:nvPr/>
            </p:nvSpPr>
            <p:spPr bwMode="auto">
              <a:xfrm>
                <a:off x="672" y="48"/>
                <a:ext cx="4455" cy="306"/>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400" b="0">
                    <a:solidFill>
                      <a:srgbClr val="FF0000"/>
                    </a:solidFill>
                  </a:rPr>
                  <a:t>محورهای موثر و متاثر از حرکات و برنامه های اصلاحی در نظام اداری</a:t>
                </a:r>
                <a:endParaRPr lang="en-US" altLang="fa-IR" sz="400" b="0">
                  <a:solidFill>
                    <a:srgbClr val="FF0000"/>
                  </a:solidFill>
                </a:endParaRPr>
              </a:p>
            </p:txBody>
          </p:sp>
        </p:grpSp>
      </p:grpSp>
      <p:grpSp>
        <p:nvGrpSpPr>
          <p:cNvPr id="87474" name="Group 2482"/>
          <p:cNvGrpSpPr>
            <a:grpSpLocks/>
          </p:cNvGrpSpPr>
          <p:nvPr/>
        </p:nvGrpSpPr>
        <p:grpSpPr bwMode="auto">
          <a:xfrm>
            <a:off x="6248400" y="1039813"/>
            <a:ext cx="1828800" cy="1106487"/>
            <a:chOff x="3936" y="655"/>
            <a:chExt cx="1152" cy="697"/>
          </a:xfrm>
        </p:grpSpPr>
        <p:sp>
          <p:nvSpPr>
            <p:cNvPr id="85072" name="Rectangle 80"/>
            <p:cNvSpPr>
              <a:spLocks noChangeArrowheads="1"/>
            </p:cNvSpPr>
            <p:nvPr/>
          </p:nvSpPr>
          <p:spPr bwMode="auto">
            <a:xfrm>
              <a:off x="3936" y="655"/>
              <a:ext cx="1152" cy="6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074" name="Group 82"/>
            <p:cNvGrpSpPr>
              <a:grpSpLocks/>
            </p:cNvGrpSpPr>
            <p:nvPr/>
          </p:nvGrpSpPr>
          <p:grpSpPr bwMode="auto">
            <a:xfrm>
              <a:off x="4295" y="905"/>
              <a:ext cx="421" cy="294"/>
              <a:chOff x="2740" y="1925"/>
              <a:chExt cx="272" cy="236"/>
            </a:xfrm>
          </p:grpSpPr>
          <p:sp>
            <p:nvSpPr>
              <p:cNvPr id="85075" name="Oval 83"/>
              <p:cNvSpPr>
                <a:spLocks noChangeArrowheads="1"/>
              </p:cNvSpPr>
              <p:nvPr/>
            </p:nvSpPr>
            <p:spPr bwMode="auto">
              <a:xfrm>
                <a:off x="2740" y="1925"/>
                <a:ext cx="269" cy="234"/>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76" name="Oval 84"/>
              <p:cNvSpPr>
                <a:spLocks noChangeArrowheads="1"/>
              </p:cNvSpPr>
              <p:nvPr/>
            </p:nvSpPr>
            <p:spPr bwMode="auto">
              <a:xfrm>
                <a:off x="2743" y="1928"/>
                <a:ext cx="269" cy="233"/>
              </a:xfrm>
              <a:prstGeom prst="ellipse">
                <a:avLst/>
              </a:prstGeom>
              <a:solidFill>
                <a:srgbClr val="99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077" name="Group 85"/>
              <p:cNvGrpSpPr>
                <a:grpSpLocks/>
              </p:cNvGrpSpPr>
              <p:nvPr/>
            </p:nvGrpSpPr>
            <p:grpSpPr bwMode="auto">
              <a:xfrm>
                <a:off x="2742" y="1927"/>
                <a:ext cx="269" cy="233"/>
                <a:chOff x="2742" y="1927"/>
                <a:chExt cx="269" cy="233"/>
              </a:xfrm>
            </p:grpSpPr>
            <p:sp>
              <p:nvSpPr>
                <p:cNvPr id="85078" name="Oval 86"/>
                <p:cNvSpPr>
                  <a:spLocks noChangeArrowheads="1"/>
                </p:cNvSpPr>
                <p:nvPr/>
              </p:nvSpPr>
              <p:spPr bwMode="auto">
                <a:xfrm>
                  <a:off x="2742" y="1927"/>
                  <a:ext cx="269" cy="23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79" name="Oval 87"/>
                <p:cNvSpPr>
                  <a:spLocks noChangeArrowheads="1"/>
                </p:cNvSpPr>
                <p:nvPr/>
              </p:nvSpPr>
              <p:spPr bwMode="auto">
                <a:xfrm>
                  <a:off x="2743" y="1928"/>
                  <a:ext cx="266" cy="231"/>
                </a:xfrm>
                <a:prstGeom prst="ellipse">
                  <a:avLst/>
                </a:prstGeom>
                <a:solidFill>
                  <a:srgbClr val="FFFF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0" name="Oval 88"/>
                <p:cNvSpPr>
                  <a:spLocks noChangeArrowheads="1"/>
                </p:cNvSpPr>
                <p:nvPr/>
              </p:nvSpPr>
              <p:spPr bwMode="auto">
                <a:xfrm>
                  <a:off x="2743" y="1929"/>
                  <a:ext cx="265" cy="229"/>
                </a:xfrm>
                <a:prstGeom prst="ellipse">
                  <a:avLst/>
                </a:prstGeom>
                <a:solidFill>
                  <a:srgbClr val="F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1" name="Oval 89"/>
                <p:cNvSpPr>
                  <a:spLocks noChangeArrowheads="1"/>
                </p:cNvSpPr>
                <p:nvPr/>
              </p:nvSpPr>
              <p:spPr bwMode="auto">
                <a:xfrm>
                  <a:off x="2744" y="1930"/>
                  <a:ext cx="263" cy="227"/>
                </a:xfrm>
                <a:prstGeom prst="ellipse">
                  <a:avLst/>
                </a:prstGeom>
                <a:solidFill>
                  <a:srgbClr val="FFFF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2" name="Oval 90"/>
                <p:cNvSpPr>
                  <a:spLocks noChangeArrowheads="1"/>
                </p:cNvSpPr>
                <p:nvPr/>
              </p:nvSpPr>
              <p:spPr bwMode="auto">
                <a:xfrm>
                  <a:off x="2745" y="1930"/>
                  <a:ext cx="261" cy="226"/>
                </a:xfrm>
                <a:prstGeom prst="ellipse">
                  <a:avLst/>
                </a:prstGeom>
                <a:solidFill>
                  <a:srgbClr val="FFF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3" name="Oval 91"/>
                <p:cNvSpPr>
                  <a:spLocks noChangeArrowheads="1"/>
                </p:cNvSpPr>
                <p:nvPr/>
              </p:nvSpPr>
              <p:spPr bwMode="auto">
                <a:xfrm>
                  <a:off x="2746" y="1931"/>
                  <a:ext cx="260" cy="224"/>
                </a:xfrm>
                <a:prstGeom prst="ellipse">
                  <a:avLst/>
                </a:prstGeom>
                <a:solidFill>
                  <a:srgbClr val="FFFF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4" name="Oval 92"/>
                <p:cNvSpPr>
                  <a:spLocks noChangeArrowheads="1"/>
                </p:cNvSpPr>
                <p:nvPr/>
              </p:nvSpPr>
              <p:spPr bwMode="auto">
                <a:xfrm>
                  <a:off x="2747" y="1932"/>
                  <a:ext cx="258" cy="222"/>
                </a:xfrm>
                <a:prstGeom prst="ellipse">
                  <a:avLst/>
                </a:prstGeom>
                <a:solidFill>
                  <a:srgbClr val="FFFF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5" name="Oval 93"/>
                <p:cNvSpPr>
                  <a:spLocks noChangeArrowheads="1"/>
                </p:cNvSpPr>
                <p:nvPr/>
              </p:nvSpPr>
              <p:spPr bwMode="auto">
                <a:xfrm>
                  <a:off x="2748" y="1932"/>
                  <a:ext cx="256" cy="222"/>
                </a:xfrm>
                <a:prstGeom prst="ellipse">
                  <a:avLst/>
                </a:prstGeom>
                <a:solidFill>
                  <a:srgbClr val="FF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6" name="Oval 94"/>
                <p:cNvSpPr>
                  <a:spLocks noChangeArrowheads="1"/>
                </p:cNvSpPr>
                <p:nvPr/>
              </p:nvSpPr>
              <p:spPr bwMode="auto">
                <a:xfrm>
                  <a:off x="2749" y="1933"/>
                  <a:ext cx="254" cy="221"/>
                </a:xfrm>
                <a:prstGeom prst="ellipse">
                  <a:avLst/>
                </a:prstGeom>
                <a:solidFill>
                  <a:srgbClr val="FFF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7" name="Oval 95"/>
                <p:cNvSpPr>
                  <a:spLocks noChangeArrowheads="1"/>
                </p:cNvSpPr>
                <p:nvPr/>
              </p:nvSpPr>
              <p:spPr bwMode="auto">
                <a:xfrm>
                  <a:off x="2750" y="1934"/>
                  <a:ext cx="252" cy="219"/>
                </a:xfrm>
                <a:prstGeom prst="ellipse">
                  <a:avLst/>
                </a:prstGeom>
                <a:solidFill>
                  <a:srgbClr val="FFFF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8" name="Oval 96"/>
                <p:cNvSpPr>
                  <a:spLocks noChangeArrowheads="1"/>
                </p:cNvSpPr>
                <p:nvPr/>
              </p:nvSpPr>
              <p:spPr bwMode="auto">
                <a:xfrm>
                  <a:off x="2751" y="1935"/>
                  <a:ext cx="250" cy="217"/>
                </a:xfrm>
                <a:prstGeom prst="ellipse">
                  <a:avLst/>
                </a:prstGeom>
                <a:solidFill>
                  <a:srgbClr val="FFF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89" name="Oval 97"/>
                <p:cNvSpPr>
                  <a:spLocks noChangeArrowheads="1"/>
                </p:cNvSpPr>
                <p:nvPr/>
              </p:nvSpPr>
              <p:spPr bwMode="auto">
                <a:xfrm>
                  <a:off x="2752" y="1936"/>
                  <a:ext cx="248" cy="215"/>
                </a:xfrm>
                <a:prstGeom prst="ellipse">
                  <a:avLst/>
                </a:prstGeom>
                <a:solidFill>
                  <a:srgbClr val="FFF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0" name="Oval 98"/>
                <p:cNvSpPr>
                  <a:spLocks noChangeArrowheads="1"/>
                </p:cNvSpPr>
                <p:nvPr/>
              </p:nvSpPr>
              <p:spPr bwMode="auto">
                <a:xfrm>
                  <a:off x="2753" y="1937"/>
                  <a:ext cx="246" cy="213"/>
                </a:xfrm>
                <a:prstGeom prst="ellipse">
                  <a:avLst/>
                </a:prstGeom>
                <a:solidFill>
                  <a:srgbClr val="FFF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1" name="Oval 99"/>
                <p:cNvSpPr>
                  <a:spLocks noChangeArrowheads="1"/>
                </p:cNvSpPr>
                <p:nvPr/>
              </p:nvSpPr>
              <p:spPr bwMode="auto">
                <a:xfrm>
                  <a:off x="2754" y="1938"/>
                  <a:ext cx="244" cy="211"/>
                </a:xfrm>
                <a:prstGeom prst="ellipse">
                  <a:avLst/>
                </a:prstGeom>
                <a:solidFill>
                  <a:srgbClr val="FFFF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2" name="Oval 100"/>
                <p:cNvSpPr>
                  <a:spLocks noChangeArrowheads="1"/>
                </p:cNvSpPr>
                <p:nvPr/>
              </p:nvSpPr>
              <p:spPr bwMode="auto">
                <a:xfrm>
                  <a:off x="2755" y="1938"/>
                  <a:ext cx="242" cy="211"/>
                </a:xfrm>
                <a:prstGeom prst="ellipse">
                  <a:avLst/>
                </a:prstGeom>
                <a:solidFill>
                  <a:srgbClr val="FF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3" name="Oval 101"/>
                <p:cNvSpPr>
                  <a:spLocks noChangeArrowheads="1"/>
                </p:cNvSpPr>
                <p:nvPr/>
              </p:nvSpPr>
              <p:spPr bwMode="auto">
                <a:xfrm>
                  <a:off x="2755" y="1939"/>
                  <a:ext cx="241" cy="209"/>
                </a:xfrm>
                <a:prstGeom prst="ellipse">
                  <a:avLst/>
                </a:prstGeom>
                <a:solidFill>
                  <a:srgbClr val="FFF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4" name="Oval 102"/>
                <p:cNvSpPr>
                  <a:spLocks noChangeArrowheads="1"/>
                </p:cNvSpPr>
                <p:nvPr/>
              </p:nvSpPr>
              <p:spPr bwMode="auto">
                <a:xfrm>
                  <a:off x="2756" y="1940"/>
                  <a:ext cx="239" cy="207"/>
                </a:xfrm>
                <a:prstGeom prst="ellipse">
                  <a:avLst/>
                </a:prstGeom>
                <a:solidFill>
                  <a:srgbClr val="FFF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5" name="Oval 103"/>
                <p:cNvSpPr>
                  <a:spLocks noChangeArrowheads="1"/>
                </p:cNvSpPr>
                <p:nvPr/>
              </p:nvSpPr>
              <p:spPr bwMode="auto">
                <a:xfrm>
                  <a:off x="2757" y="1941"/>
                  <a:ext cx="237" cy="205"/>
                </a:xfrm>
                <a:prstGeom prst="ellipse">
                  <a:avLst/>
                </a:prstGeom>
                <a:solidFill>
                  <a:srgbClr val="FF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6" name="Oval 104"/>
                <p:cNvSpPr>
                  <a:spLocks noChangeArrowheads="1"/>
                </p:cNvSpPr>
                <p:nvPr/>
              </p:nvSpPr>
              <p:spPr bwMode="auto">
                <a:xfrm>
                  <a:off x="2758" y="1942"/>
                  <a:ext cx="236" cy="203"/>
                </a:xfrm>
                <a:prstGeom prst="ellipse">
                  <a:avLst/>
                </a:prstGeom>
                <a:solidFill>
                  <a:srgbClr val="FFFF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7" name="Oval 105"/>
                <p:cNvSpPr>
                  <a:spLocks noChangeArrowheads="1"/>
                </p:cNvSpPr>
                <p:nvPr/>
              </p:nvSpPr>
              <p:spPr bwMode="auto">
                <a:xfrm>
                  <a:off x="2759" y="1942"/>
                  <a:ext cx="234" cy="202"/>
                </a:xfrm>
                <a:prstGeom prst="ellipse">
                  <a:avLst/>
                </a:prstGeom>
                <a:solidFill>
                  <a:srgbClr val="FFF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8" name="Oval 106"/>
                <p:cNvSpPr>
                  <a:spLocks noChangeArrowheads="1"/>
                </p:cNvSpPr>
                <p:nvPr/>
              </p:nvSpPr>
              <p:spPr bwMode="auto">
                <a:xfrm>
                  <a:off x="2760" y="1943"/>
                  <a:ext cx="232" cy="200"/>
                </a:xfrm>
                <a:prstGeom prst="ellipse">
                  <a:avLst/>
                </a:prstGeom>
                <a:solidFill>
                  <a:srgbClr val="FFF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099" name="Oval 107"/>
                <p:cNvSpPr>
                  <a:spLocks noChangeArrowheads="1"/>
                </p:cNvSpPr>
                <p:nvPr/>
              </p:nvSpPr>
              <p:spPr bwMode="auto">
                <a:xfrm>
                  <a:off x="2761" y="1943"/>
                  <a:ext cx="230" cy="199"/>
                </a:xfrm>
                <a:prstGeom prst="ellipse">
                  <a:avLst/>
                </a:prstGeom>
                <a:solidFill>
                  <a:srgbClr val="FFFF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0" name="Oval 108"/>
                <p:cNvSpPr>
                  <a:spLocks noChangeArrowheads="1"/>
                </p:cNvSpPr>
                <p:nvPr/>
              </p:nvSpPr>
              <p:spPr bwMode="auto">
                <a:xfrm>
                  <a:off x="2762" y="1944"/>
                  <a:ext cx="228" cy="198"/>
                </a:xfrm>
                <a:prstGeom prst="ellipse">
                  <a:avLst/>
                </a:pr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1" name="Oval 109"/>
                <p:cNvSpPr>
                  <a:spLocks noChangeArrowheads="1"/>
                </p:cNvSpPr>
                <p:nvPr/>
              </p:nvSpPr>
              <p:spPr bwMode="auto">
                <a:xfrm>
                  <a:off x="2763" y="1945"/>
                  <a:ext cx="226" cy="196"/>
                </a:xfrm>
                <a:prstGeom prst="ellipse">
                  <a:avLst/>
                </a:prstGeom>
                <a:solidFill>
                  <a:srgbClr val="FFF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2" name="Oval 110"/>
                <p:cNvSpPr>
                  <a:spLocks noChangeArrowheads="1"/>
                </p:cNvSpPr>
                <p:nvPr/>
              </p:nvSpPr>
              <p:spPr bwMode="auto">
                <a:xfrm>
                  <a:off x="2764" y="1946"/>
                  <a:ext cx="224" cy="195"/>
                </a:xfrm>
                <a:prstGeom prst="ellipse">
                  <a:avLst/>
                </a:prstGeom>
                <a:solidFill>
                  <a:srgbClr val="FF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3" name="Oval 111"/>
                <p:cNvSpPr>
                  <a:spLocks noChangeArrowheads="1"/>
                </p:cNvSpPr>
                <p:nvPr/>
              </p:nvSpPr>
              <p:spPr bwMode="auto">
                <a:xfrm>
                  <a:off x="2765" y="1947"/>
                  <a:ext cx="222" cy="193"/>
                </a:xfrm>
                <a:prstGeom prst="ellipse">
                  <a:avLst/>
                </a:prstGeom>
                <a:solidFill>
                  <a:srgbClr val="FFFF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4" name="Oval 112"/>
                <p:cNvSpPr>
                  <a:spLocks noChangeArrowheads="1"/>
                </p:cNvSpPr>
                <p:nvPr/>
              </p:nvSpPr>
              <p:spPr bwMode="auto">
                <a:xfrm>
                  <a:off x="2766" y="1948"/>
                  <a:ext cx="220" cy="191"/>
                </a:xfrm>
                <a:prstGeom prst="ellipse">
                  <a:avLst/>
                </a:prstGeom>
                <a:solidFill>
                  <a:srgbClr val="FF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5" name="Oval 113"/>
                <p:cNvSpPr>
                  <a:spLocks noChangeArrowheads="1"/>
                </p:cNvSpPr>
                <p:nvPr/>
              </p:nvSpPr>
              <p:spPr bwMode="auto">
                <a:xfrm>
                  <a:off x="2767" y="1949"/>
                  <a:ext cx="218" cy="189"/>
                </a:xfrm>
                <a:prstGeom prst="ellipse">
                  <a:avLst/>
                </a:prstGeom>
                <a:solidFill>
                  <a:srgbClr val="FFFF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6" name="Oval 114"/>
                <p:cNvSpPr>
                  <a:spLocks noChangeArrowheads="1"/>
                </p:cNvSpPr>
                <p:nvPr/>
              </p:nvSpPr>
              <p:spPr bwMode="auto">
                <a:xfrm>
                  <a:off x="2767" y="1949"/>
                  <a:ext cx="217" cy="188"/>
                </a:xfrm>
                <a:prstGeom prst="ellipse">
                  <a:avLst/>
                </a:pr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7" name="Oval 115"/>
                <p:cNvSpPr>
                  <a:spLocks noChangeArrowheads="1"/>
                </p:cNvSpPr>
                <p:nvPr/>
              </p:nvSpPr>
              <p:spPr bwMode="auto">
                <a:xfrm>
                  <a:off x="2768" y="1950"/>
                  <a:ext cx="215" cy="187"/>
                </a:xfrm>
                <a:prstGeom prst="ellipse">
                  <a:avLst/>
                </a:prstGeom>
                <a:solidFill>
                  <a:srgbClr val="FFF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8" name="Oval 116"/>
                <p:cNvSpPr>
                  <a:spLocks noChangeArrowheads="1"/>
                </p:cNvSpPr>
                <p:nvPr/>
              </p:nvSpPr>
              <p:spPr bwMode="auto">
                <a:xfrm>
                  <a:off x="2769" y="1951"/>
                  <a:ext cx="213" cy="185"/>
                </a:xfrm>
                <a:prstGeom prst="ellipse">
                  <a:avLst/>
                </a:prstGeom>
                <a:solidFill>
                  <a:srgbClr val="FFF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09" name="Oval 117"/>
                <p:cNvSpPr>
                  <a:spLocks noChangeArrowheads="1"/>
                </p:cNvSpPr>
                <p:nvPr/>
              </p:nvSpPr>
              <p:spPr bwMode="auto">
                <a:xfrm>
                  <a:off x="2770" y="1952"/>
                  <a:ext cx="212" cy="183"/>
                </a:xfrm>
                <a:prstGeom prst="ellipse">
                  <a:avLst/>
                </a:prstGeom>
                <a:solidFill>
                  <a:srgbClr val="FF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0" name="Oval 118"/>
                <p:cNvSpPr>
                  <a:spLocks noChangeArrowheads="1"/>
                </p:cNvSpPr>
                <p:nvPr/>
              </p:nvSpPr>
              <p:spPr bwMode="auto">
                <a:xfrm>
                  <a:off x="2771" y="1953"/>
                  <a:ext cx="210" cy="181"/>
                </a:xfrm>
                <a:prstGeom prst="ellipse">
                  <a:avLst/>
                </a:prstGeom>
                <a:solidFill>
                  <a:srgbClr val="FFF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1" name="Oval 119"/>
                <p:cNvSpPr>
                  <a:spLocks noChangeArrowheads="1"/>
                </p:cNvSpPr>
                <p:nvPr/>
              </p:nvSpPr>
              <p:spPr bwMode="auto">
                <a:xfrm>
                  <a:off x="2772" y="1954"/>
                  <a:ext cx="208" cy="179"/>
                </a:xfrm>
                <a:prstGeom prst="ellipse">
                  <a:avLst/>
                </a:prstGeom>
                <a:solidFill>
                  <a:srgbClr val="FF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2" name="Oval 120"/>
                <p:cNvSpPr>
                  <a:spLocks noChangeArrowheads="1"/>
                </p:cNvSpPr>
                <p:nvPr/>
              </p:nvSpPr>
              <p:spPr bwMode="auto">
                <a:xfrm>
                  <a:off x="2773" y="1955"/>
                  <a:ext cx="206" cy="177"/>
                </a:xfrm>
                <a:prstGeom prst="ellipse">
                  <a:avLst/>
                </a:prstGeom>
                <a:solidFill>
                  <a:srgbClr val="FFFF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3" name="Oval 121"/>
                <p:cNvSpPr>
                  <a:spLocks noChangeArrowheads="1"/>
                </p:cNvSpPr>
                <p:nvPr/>
              </p:nvSpPr>
              <p:spPr bwMode="auto">
                <a:xfrm>
                  <a:off x="2774" y="1955"/>
                  <a:ext cx="204" cy="176"/>
                </a:xfrm>
                <a:prstGeom prst="ellipse">
                  <a:avLst/>
                </a:prstGeom>
                <a:solidFill>
                  <a:srgbClr val="FFFF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4" name="Oval 122"/>
                <p:cNvSpPr>
                  <a:spLocks noChangeArrowheads="1"/>
                </p:cNvSpPr>
                <p:nvPr/>
              </p:nvSpPr>
              <p:spPr bwMode="auto">
                <a:xfrm>
                  <a:off x="2775" y="1955"/>
                  <a:ext cx="202" cy="176"/>
                </a:xfrm>
                <a:prstGeom prst="ellipse">
                  <a:avLst/>
                </a:prstGeom>
                <a:solidFill>
                  <a:srgbClr val="FFF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5" name="Oval 123"/>
                <p:cNvSpPr>
                  <a:spLocks noChangeArrowheads="1"/>
                </p:cNvSpPr>
                <p:nvPr/>
              </p:nvSpPr>
              <p:spPr bwMode="auto">
                <a:xfrm>
                  <a:off x="2776" y="1956"/>
                  <a:ext cx="201" cy="175"/>
                </a:xfrm>
                <a:prstGeom prst="ellipse">
                  <a:avLst/>
                </a:prstGeom>
                <a:solidFill>
                  <a:srgbClr val="FFF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6" name="Oval 124"/>
                <p:cNvSpPr>
                  <a:spLocks noChangeArrowheads="1"/>
                </p:cNvSpPr>
                <p:nvPr/>
              </p:nvSpPr>
              <p:spPr bwMode="auto">
                <a:xfrm>
                  <a:off x="2777" y="1957"/>
                  <a:ext cx="199" cy="173"/>
                </a:xfrm>
                <a:prstGeom prst="ellipse">
                  <a:avLst/>
                </a:prstGeom>
                <a:solidFill>
                  <a:srgbClr val="FFFF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7" name="Oval 125"/>
                <p:cNvSpPr>
                  <a:spLocks noChangeArrowheads="1"/>
                </p:cNvSpPr>
                <p:nvPr/>
              </p:nvSpPr>
              <p:spPr bwMode="auto">
                <a:xfrm>
                  <a:off x="2778" y="1958"/>
                  <a:ext cx="197" cy="171"/>
                </a:xfrm>
                <a:prstGeom prst="ellipse">
                  <a:avLst/>
                </a:prstGeom>
                <a:solidFill>
                  <a:srgbClr val="FFFF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8" name="Oval 126"/>
                <p:cNvSpPr>
                  <a:spLocks noChangeArrowheads="1"/>
                </p:cNvSpPr>
                <p:nvPr/>
              </p:nvSpPr>
              <p:spPr bwMode="auto">
                <a:xfrm>
                  <a:off x="2779" y="1959"/>
                  <a:ext cx="195" cy="170"/>
                </a:xfrm>
                <a:prstGeom prst="ellipse">
                  <a:avLst/>
                </a:prstGeom>
                <a:solidFill>
                  <a:srgbClr val="FF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19" name="Oval 127"/>
                <p:cNvSpPr>
                  <a:spLocks noChangeArrowheads="1"/>
                </p:cNvSpPr>
                <p:nvPr/>
              </p:nvSpPr>
              <p:spPr bwMode="auto">
                <a:xfrm>
                  <a:off x="2779" y="1960"/>
                  <a:ext cx="194" cy="168"/>
                </a:xfrm>
                <a:prstGeom prst="ellipse">
                  <a:avLst/>
                </a:prstGeom>
                <a:solidFill>
                  <a:srgbClr val="FF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0" name="Oval 128"/>
                <p:cNvSpPr>
                  <a:spLocks noChangeArrowheads="1"/>
                </p:cNvSpPr>
                <p:nvPr/>
              </p:nvSpPr>
              <p:spPr bwMode="auto">
                <a:xfrm>
                  <a:off x="2780" y="1960"/>
                  <a:ext cx="192" cy="167"/>
                </a:xfrm>
                <a:prstGeom prst="ellipse">
                  <a:avLst/>
                </a:prstGeom>
                <a:solidFill>
                  <a:srgbClr val="FFF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1" name="Oval 129"/>
                <p:cNvSpPr>
                  <a:spLocks noChangeArrowheads="1"/>
                </p:cNvSpPr>
                <p:nvPr/>
              </p:nvSpPr>
              <p:spPr bwMode="auto">
                <a:xfrm>
                  <a:off x="2781" y="1961"/>
                  <a:ext cx="190" cy="165"/>
                </a:xfrm>
                <a:prstGeom prst="ellipse">
                  <a:avLst/>
                </a:prstGeom>
                <a:solidFill>
                  <a:srgbClr val="F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2" name="Oval 130"/>
                <p:cNvSpPr>
                  <a:spLocks noChangeArrowheads="1"/>
                </p:cNvSpPr>
                <p:nvPr/>
              </p:nvSpPr>
              <p:spPr bwMode="auto">
                <a:xfrm>
                  <a:off x="2782" y="1962"/>
                  <a:ext cx="188" cy="164"/>
                </a:xfrm>
                <a:prstGeom prst="ellipse">
                  <a:avLst/>
                </a:prstGeom>
                <a:solidFill>
                  <a:srgbClr val="FF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3" name="Oval 131"/>
                <p:cNvSpPr>
                  <a:spLocks noChangeArrowheads="1"/>
                </p:cNvSpPr>
                <p:nvPr/>
              </p:nvSpPr>
              <p:spPr bwMode="auto">
                <a:xfrm>
                  <a:off x="2783" y="1963"/>
                  <a:ext cx="187" cy="162"/>
                </a:xfrm>
                <a:prstGeom prst="ellipse">
                  <a:avLst/>
                </a:prstGeom>
                <a:solidFill>
                  <a:srgbClr val="FFFF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4" name="Oval 132"/>
                <p:cNvSpPr>
                  <a:spLocks noChangeArrowheads="1"/>
                </p:cNvSpPr>
                <p:nvPr/>
              </p:nvSpPr>
              <p:spPr bwMode="auto">
                <a:xfrm>
                  <a:off x="2784" y="1964"/>
                  <a:ext cx="185" cy="160"/>
                </a:xfrm>
                <a:prstGeom prst="ellipse">
                  <a:avLst/>
                </a:prstGeom>
                <a:solidFill>
                  <a:srgbClr val="FFFF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5" name="Oval 133"/>
                <p:cNvSpPr>
                  <a:spLocks noChangeArrowheads="1"/>
                </p:cNvSpPr>
                <p:nvPr/>
              </p:nvSpPr>
              <p:spPr bwMode="auto">
                <a:xfrm>
                  <a:off x="2785" y="1965"/>
                  <a:ext cx="183" cy="158"/>
                </a:xfrm>
                <a:prstGeom prst="ellipse">
                  <a:avLst/>
                </a:prstGeom>
                <a:solidFill>
                  <a:srgbClr val="FFF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6" name="Oval 134"/>
                <p:cNvSpPr>
                  <a:spLocks noChangeArrowheads="1"/>
                </p:cNvSpPr>
                <p:nvPr/>
              </p:nvSpPr>
              <p:spPr bwMode="auto">
                <a:xfrm>
                  <a:off x="2786" y="1966"/>
                  <a:ext cx="181" cy="156"/>
                </a:xfrm>
                <a:prstGeom prst="ellipse">
                  <a:avLst/>
                </a:prstGeom>
                <a:solidFill>
                  <a:srgbClr val="FF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7" name="Oval 135"/>
                <p:cNvSpPr>
                  <a:spLocks noChangeArrowheads="1"/>
                </p:cNvSpPr>
                <p:nvPr/>
              </p:nvSpPr>
              <p:spPr bwMode="auto">
                <a:xfrm>
                  <a:off x="2787" y="1966"/>
                  <a:ext cx="179" cy="155"/>
                </a:xfrm>
                <a:prstGeom prst="ellipse">
                  <a:avLst/>
                </a:prstGeom>
                <a:solidFill>
                  <a:srgbClr val="FFF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8" name="Oval 136"/>
                <p:cNvSpPr>
                  <a:spLocks noChangeArrowheads="1"/>
                </p:cNvSpPr>
                <p:nvPr/>
              </p:nvSpPr>
              <p:spPr bwMode="auto">
                <a:xfrm>
                  <a:off x="2788" y="1967"/>
                  <a:ext cx="177" cy="153"/>
                </a:xfrm>
                <a:prstGeom prst="ellipse">
                  <a:avLst/>
                </a:pr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29" name="Oval 137"/>
                <p:cNvSpPr>
                  <a:spLocks noChangeArrowheads="1"/>
                </p:cNvSpPr>
                <p:nvPr/>
              </p:nvSpPr>
              <p:spPr bwMode="auto">
                <a:xfrm>
                  <a:off x="2789" y="1967"/>
                  <a:ext cx="175" cy="153"/>
                </a:xfrm>
                <a:prstGeom prst="ellipse">
                  <a:avLst/>
                </a:prstGeom>
                <a:solidFill>
                  <a:srgbClr val="FF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0" name="Oval 138"/>
                <p:cNvSpPr>
                  <a:spLocks noChangeArrowheads="1"/>
                </p:cNvSpPr>
                <p:nvPr/>
              </p:nvSpPr>
              <p:spPr bwMode="auto">
                <a:xfrm>
                  <a:off x="2790" y="1968"/>
                  <a:ext cx="173" cy="151"/>
                </a:xfrm>
                <a:prstGeom prst="ellipse">
                  <a:avLst/>
                </a:pr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1" name="Oval 139"/>
                <p:cNvSpPr>
                  <a:spLocks noChangeArrowheads="1"/>
                </p:cNvSpPr>
                <p:nvPr/>
              </p:nvSpPr>
              <p:spPr bwMode="auto">
                <a:xfrm>
                  <a:off x="2791" y="1969"/>
                  <a:ext cx="171" cy="149"/>
                </a:xfrm>
                <a:prstGeom prst="ellipse">
                  <a:avLst/>
                </a:prstGeom>
                <a:solidFill>
                  <a:srgbClr val="FF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2" name="Oval 140"/>
                <p:cNvSpPr>
                  <a:spLocks noChangeArrowheads="1"/>
                </p:cNvSpPr>
                <p:nvPr/>
              </p:nvSpPr>
              <p:spPr bwMode="auto">
                <a:xfrm>
                  <a:off x="2791" y="1970"/>
                  <a:ext cx="170" cy="147"/>
                </a:xfrm>
                <a:prstGeom prst="ellipse">
                  <a:avLst/>
                </a:pr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3" name="Oval 141"/>
                <p:cNvSpPr>
                  <a:spLocks noChangeArrowheads="1"/>
                </p:cNvSpPr>
                <p:nvPr/>
              </p:nvSpPr>
              <p:spPr bwMode="auto">
                <a:xfrm>
                  <a:off x="2792" y="1971"/>
                  <a:ext cx="168" cy="145"/>
                </a:xfrm>
                <a:prstGeom prst="ellipse">
                  <a:avLst/>
                </a:prstGeom>
                <a:solidFill>
                  <a:srgbClr val="F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4" name="Oval 142"/>
                <p:cNvSpPr>
                  <a:spLocks noChangeArrowheads="1"/>
                </p:cNvSpPr>
                <p:nvPr/>
              </p:nvSpPr>
              <p:spPr bwMode="auto">
                <a:xfrm>
                  <a:off x="2793" y="1971"/>
                  <a:ext cx="166" cy="145"/>
                </a:xfrm>
                <a:prstGeom prst="ellipse">
                  <a:avLst/>
                </a:prstGeom>
                <a:solidFill>
                  <a:srgbClr val="FFF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5" name="Oval 143"/>
                <p:cNvSpPr>
                  <a:spLocks noChangeArrowheads="1"/>
                </p:cNvSpPr>
                <p:nvPr/>
              </p:nvSpPr>
              <p:spPr bwMode="auto">
                <a:xfrm>
                  <a:off x="2794" y="1972"/>
                  <a:ext cx="164" cy="143"/>
                </a:xfrm>
                <a:prstGeom prst="ellipse">
                  <a:avLst/>
                </a:pr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6" name="Oval 144"/>
                <p:cNvSpPr>
                  <a:spLocks noChangeArrowheads="1"/>
                </p:cNvSpPr>
                <p:nvPr/>
              </p:nvSpPr>
              <p:spPr bwMode="auto">
                <a:xfrm>
                  <a:off x="2795" y="1973"/>
                  <a:ext cx="163" cy="142"/>
                </a:xfrm>
                <a:prstGeom prst="ellipse">
                  <a:avLst/>
                </a:prstGeom>
                <a:solidFill>
                  <a:srgbClr val="FFFF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7" name="Oval 145"/>
                <p:cNvSpPr>
                  <a:spLocks noChangeArrowheads="1"/>
                </p:cNvSpPr>
                <p:nvPr/>
              </p:nvSpPr>
              <p:spPr bwMode="auto">
                <a:xfrm>
                  <a:off x="2796" y="1974"/>
                  <a:ext cx="161" cy="140"/>
                </a:xfrm>
                <a:prstGeom prst="ellipse">
                  <a:avLst/>
                </a:prstGeom>
                <a:solidFill>
                  <a:srgbClr val="FFFF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8" name="Oval 146"/>
                <p:cNvSpPr>
                  <a:spLocks noChangeArrowheads="1"/>
                </p:cNvSpPr>
                <p:nvPr/>
              </p:nvSpPr>
              <p:spPr bwMode="auto">
                <a:xfrm>
                  <a:off x="2797" y="1975"/>
                  <a:ext cx="159" cy="138"/>
                </a:xfrm>
                <a:prstGeom prst="ellipse">
                  <a:avLst/>
                </a:prstGeom>
                <a:solidFill>
                  <a:srgbClr val="FFF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39" name="Oval 147"/>
                <p:cNvSpPr>
                  <a:spLocks noChangeArrowheads="1"/>
                </p:cNvSpPr>
                <p:nvPr/>
              </p:nvSpPr>
              <p:spPr bwMode="auto">
                <a:xfrm>
                  <a:off x="2798" y="1976"/>
                  <a:ext cx="157" cy="136"/>
                </a:xfrm>
                <a:prstGeom prst="ellipse">
                  <a:avLst/>
                </a:prstGeom>
                <a:solidFill>
                  <a:srgbClr val="FFF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0" name="Oval 148"/>
                <p:cNvSpPr>
                  <a:spLocks noChangeArrowheads="1"/>
                </p:cNvSpPr>
                <p:nvPr/>
              </p:nvSpPr>
              <p:spPr bwMode="auto">
                <a:xfrm>
                  <a:off x="2799" y="1977"/>
                  <a:ext cx="155" cy="134"/>
                </a:xfrm>
                <a:prstGeom prst="ellipse">
                  <a:avLst/>
                </a:prstGeom>
                <a:solidFill>
                  <a:srgbClr val="FF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1" name="Oval 149"/>
                <p:cNvSpPr>
                  <a:spLocks noChangeArrowheads="1"/>
                </p:cNvSpPr>
                <p:nvPr/>
              </p:nvSpPr>
              <p:spPr bwMode="auto">
                <a:xfrm>
                  <a:off x="2800" y="1977"/>
                  <a:ext cx="153" cy="133"/>
                </a:xfrm>
                <a:prstGeom prst="ellipse">
                  <a:avLst/>
                </a:prstGeom>
                <a:solidFill>
                  <a:srgbClr val="FFF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2" name="Oval 150"/>
                <p:cNvSpPr>
                  <a:spLocks noChangeArrowheads="1"/>
                </p:cNvSpPr>
                <p:nvPr/>
              </p:nvSpPr>
              <p:spPr bwMode="auto">
                <a:xfrm>
                  <a:off x="2801" y="1978"/>
                  <a:ext cx="151" cy="131"/>
                </a:xfrm>
                <a:prstGeom prst="ellipse">
                  <a:avLst/>
                </a:prstGeom>
                <a:solidFill>
                  <a:srgbClr val="FF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3" name="Oval 151"/>
                <p:cNvSpPr>
                  <a:spLocks noChangeArrowheads="1"/>
                </p:cNvSpPr>
                <p:nvPr/>
              </p:nvSpPr>
              <p:spPr bwMode="auto">
                <a:xfrm>
                  <a:off x="2802" y="1979"/>
                  <a:ext cx="149" cy="129"/>
                </a:xfrm>
                <a:prstGeom prst="ellipse">
                  <a:avLst/>
                </a:prstGeom>
                <a:solidFill>
                  <a:srgbClr val="FF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4" name="Oval 152"/>
                <p:cNvSpPr>
                  <a:spLocks noChangeArrowheads="1"/>
                </p:cNvSpPr>
                <p:nvPr/>
              </p:nvSpPr>
              <p:spPr bwMode="auto">
                <a:xfrm>
                  <a:off x="2803" y="1980"/>
                  <a:ext cx="147" cy="128"/>
                </a:xfrm>
                <a:prstGeom prst="ellipse">
                  <a:avLst/>
                </a:prstGeom>
                <a:solidFill>
                  <a:srgbClr val="FFF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5" name="Oval 153"/>
                <p:cNvSpPr>
                  <a:spLocks noChangeArrowheads="1"/>
                </p:cNvSpPr>
                <p:nvPr/>
              </p:nvSpPr>
              <p:spPr bwMode="auto">
                <a:xfrm>
                  <a:off x="2803" y="1980"/>
                  <a:ext cx="146" cy="127"/>
                </a:xfrm>
                <a:prstGeom prst="ellipse">
                  <a:avLst/>
                </a:prstGeom>
                <a:solidFill>
                  <a:srgbClr val="FFF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6" name="Oval 154"/>
                <p:cNvSpPr>
                  <a:spLocks noChangeArrowheads="1"/>
                </p:cNvSpPr>
                <p:nvPr/>
              </p:nvSpPr>
              <p:spPr bwMode="auto">
                <a:xfrm>
                  <a:off x="2804" y="1981"/>
                  <a:ext cx="144" cy="125"/>
                </a:xfrm>
                <a:prstGeom prst="ellipse">
                  <a:avLst/>
                </a:prstGeom>
                <a:solidFill>
                  <a:srgbClr val="FFFF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7" name="Oval 155"/>
                <p:cNvSpPr>
                  <a:spLocks noChangeArrowheads="1"/>
                </p:cNvSpPr>
                <p:nvPr/>
              </p:nvSpPr>
              <p:spPr bwMode="auto">
                <a:xfrm>
                  <a:off x="2805" y="1982"/>
                  <a:ext cx="142" cy="123"/>
                </a:xfrm>
                <a:prstGeom prst="ellipse">
                  <a:avLst/>
                </a:prstGeom>
                <a:solidFill>
                  <a:srgbClr val="FFFF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8" name="Oval 156"/>
                <p:cNvSpPr>
                  <a:spLocks noChangeArrowheads="1"/>
                </p:cNvSpPr>
                <p:nvPr/>
              </p:nvSpPr>
              <p:spPr bwMode="auto">
                <a:xfrm>
                  <a:off x="2806" y="1982"/>
                  <a:ext cx="140" cy="122"/>
                </a:xfrm>
                <a:prstGeom prst="ellipse">
                  <a:avLst/>
                </a:prstGeom>
                <a:solidFill>
                  <a:srgbClr val="FFF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49" name="Oval 157"/>
                <p:cNvSpPr>
                  <a:spLocks noChangeArrowheads="1"/>
                </p:cNvSpPr>
                <p:nvPr/>
              </p:nvSpPr>
              <p:spPr bwMode="auto">
                <a:xfrm>
                  <a:off x="2807" y="1983"/>
                  <a:ext cx="139" cy="121"/>
                </a:xfrm>
                <a:prstGeom prst="ellipse">
                  <a:avLst/>
                </a:prstGeom>
                <a:solidFill>
                  <a:srgbClr val="FF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0" name="Oval 158"/>
                <p:cNvSpPr>
                  <a:spLocks noChangeArrowheads="1"/>
                </p:cNvSpPr>
                <p:nvPr/>
              </p:nvSpPr>
              <p:spPr bwMode="auto">
                <a:xfrm>
                  <a:off x="2808" y="1984"/>
                  <a:ext cx="137" cy="119"/>
                </a:xfrm>
                <a:prstGeom prst="ellipse">
                  <a:avLst/>
                </a:pr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1" name="Oval 159"/>
                <p:cNvSpPr>
                  <a:spLocks noChangeArrowheads="1"/>
                </p:cNvSpPr>
                <p:nvPr/>
              </p:nvSpPr>
              <p:spPr bwMode="auto">
                <a:xfrm>
                  <a:off x="2809" y="1985"/>
                  <a:ext cx="135" cy="118"/>
                </a:xfrm>
                <a:prstGeom prst="ellipse">
                  <a:avLst/>
                </a:prstGeom>
                <a:solidFill>
                  <a:srgbClr val="FFF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2" name="Oval 160"/>
                <p:cNvSpPr>
                  <a:spLocks noChangeArrowheads="1"/>
                </p:cNvSpPr>
                <p:nvPr/>
              </p:nvSpPr>
              <p:spPr bwMode="auto">
                <a:xfrm>
                  <a:off x="2810" y="1986"/>
                  <a:ext cx="133" cy="116"/>
                </a:xfrm>
                <a:prstGeom prst="ellipse">
                  <a:avLst/>
                </a:prstGeom>
                <a:solidFill>
                  <a:srgbClr val="FF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3" name="Oval 161"/>
                <p:cNvSpPr>
                  <a:spLocks noChangeArrowheads="1"/>
                </p:cNvSpPr>
                <p:nvPr/>
              </p:nvSpPr>
              <p:spPr bwMode="auto">
                <a:xfrm>
                  <a:off x="2811" y="1987"/>
                  <a:ext cx="131" cy="114"/>
                </a:xfrm>
                <a:prstGeom prst="ellipse">
                  <a:avLst/>
                </a:prstGeom>
                <a:solidFill>
                  <a:srgbClr val="FFFF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4" name="Oval 162"/>
                <p:cNvSpPr>
                  <a:spLocks noChangeArrowheads="1"/>
                </p:cNvSpPr>
                <p:nvPr/>
              </p:nvSpPr>
              <p:spPr bwMode="auto">
                <a:xfrm>
                  <a:off x="2812" y="1988"/>
                  <a:ext cx="129" cy="112"/>
                </a:xfrm>
                <a:prstGeom prst="ellipse">
                  <a:avLst/>
                </a:prstGeom>
                <a:solidFill>
                  <a:srgbClr val="FFF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5" name="Oval 163"/>
                <p:cNvSpPr>
                  <a:spLocks noChangeArrowheads="1"/>
                </p:cNvSpPr>
                <p:nvPr/>
              </p:nvSpPr>
              <p:spPr bwMode="auto">
                <a:xfrm>
                  <a:off x="2813" y="1988"/>
                  <a:ext cx="127" cy="111"/>
                </a:xfrm>
                <a:prstGeom prst="ellipse">
                  <a:avLst/>
                </a:prstGeom>
                <a:solidFill>
                  <a:srgbClr val="FF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6" name="Oval 164"/>
                <p:cNvSpPr>
                  <a:spLocks noChangeArrowheads="1"/>
                </p:cNvSpPr>
                <p:nvPr/>
              </p:nvSpPr>
              <p:spPr bwMode="auto">
                <a:xfrm>
                  <a:off x="2814" y="1989"/>
                  <a:ext cx="125" cy="109"/>
                </a:xfrm>
                <a:prstGeom prst="ellipse">
                  <a:avLst/>
                </a:pr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7" name="Oval 165"/>
                <p:cNvSpPr>
                  <a:spLocks noChangeArrowheads="1"/>
                </p:cNvSpPr>
                <p:nvPr/>
              </p:nvSpPr>
              <p:spPr bwMode="auto">
                <a:xfrm>
                  <a:off x="2815" y="1990"/>
                  <a:ext cx="123" cy="107"/>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8" name="Oval 166"/>
                <p:cNvSpPr>
                  <a:spLocks noChangeArrowheads="1"/>
                </p:cNvSpPr>
                <p:nvPr/>
              </p:nvSpPr>
              <p:spPr bwMode="auto">
                <a:xfrm>
                  <a:off x="2815" y="1991"/>
                  <a:ext cx="122" cy="106"/>
                </a:xfrm>
                <a:prstGeom prst="ellipse">
                  <a:avLst/>
                </a:pr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59" name="Oval 167"/>
                <p:cNvSpPr>
                  <a:spLocks noChangeArrowheads="1"/>
                </p:cNvSpPr>
                <p:nvPr/>
              </p:nvSpPr>
              <p:spPr bwMode="auto">
                <a:xfrm>
                  <a:off x="2816" y="1992"/>
                  <a:ext cx="120" cy="104"/>
                </a:xfrm>
                <a:prstGeom prst="ellipse">
                  <a:avLst/>
                </a:prstGeom>
                <a:solidFill>
                  <a:srgbClr val="FFF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0" name="Oval 168"/>
                <p:cNvSpPr>
                  <a:spLocks noChangeArrowheads="1"/>
                </p:cNvSpPr>
                <p:nvPr/>
              </p:nvSpPr>
              <p:spPr bwMode="auto">
                <a:xfrm>
                  <a:off x="2817" y="1992"/>
                  <a:ext cx="118" cy="103"/>
                </a:xfrm>
                <a:prstGeom prst="ellipse">
                  <a:avLst/>
                </a:prstGeom>
                <a:solidFill>
                  <a:srgbClr val="FF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1" name="Oval 169"/>
                <p:cNvSpPr>
                  <a:spLocks noChangeArrowheads="1"/>
                </p:cNvSpPr>
                <p:nvPr/>
              </p:nvSpPr>
              <p:spPr bwMode="auto">
                <a:xfrm>
                  <a:off x="2818" y="1993"/>
                  <a:ext cx="116" cy="101"/>
                </a:xfrm>
                <a:prstGeom prst="ellipse">
                  <a:avLst/>
                </a:prstGeom>
                <a:solidFill>
                  <a:srgbClr val="FF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2" name="Oval 170"/>
                <p:cNvSpPr>
                  <a:spLocks noChangeArrowheads="1"/>
                </p:cNvSpPr>
                <p:nvPr/>
              </p:nvSpPr>
              <p:spPr bwMode="auto">
                <a:xfrm>
                  <a:off x="2819" y="1993"/>
                  <a:ext cx="115" cy="100"/>
                </a:xfrm>
                <a:prstGeom prst="ellipse">
                  <a:avLst/>
                </a:prstGeom>
                <a:solidFill>
                  <a:srgbClr val="FF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3" name="Oval 171"/>
                <p:cNvSpPr>
                  <a:spLocks noChangeArrowheads="1"/>
                </p:cNvSpPr>
                <p:nvPr/>
              </p:nvSpPr>
              <p:spPr bwMode="auto">
                <a:xfrm>
                  <a:off x="2820" y="1994"/>
                  <a:ext cx="113" cy="98"/>
                </a:xfrm>
                <a:prstGeom prst="ellipse">
                  <a:avLst/>
                </a:prstGeom>
                <a:solidFill>
                  <a:srgbClr val="FF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4" name="Oval 172"/>
                <p:cNvSpPr>
                  <a:spLocks noChangeArrowheads="1"/>
                </p:cNvSpPr>
                <p:nvPr/>
              </p:nvSpPr>
              <p:spPr bwMode="auto">
                <a:xfrm>
                  <a:off x="2821" y="1995"/>
                  <a:ext cx="111" cy="96"/>
                </a:xfrm>
                <a:prstGeom prst="ellipse">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5" name="Oval 173"/>
                <p:cNvSpPr>
                  <a:spLocks noChangeArrowheads="1"/>
                </p:cNvSpPr>
                <p:nvPr/>
              </p:nvSpPr>
              <p:spPr bwMode="auto">
                <a:xfrm>
                  <a:off x="2822" y="1996"/>
                  <a:ext cx="109" cy="95"/>
                </a:xfrm>
                <a:prstGeom prst="ellipse">
                  <a:avLst/>
                </a:prstGeom>
                <a:solidFill>
                  <a:srgbClr val="FF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6" name="Oval 174"/>
                <p:cNvSpPr>
                  <a:spLocks noChangeArrowheads="1"/>
                </p:cNvSpPr>
                <p:nvPr/>
              </p:nvSpPr>
              <p:spPr bwMode="auto">
                <a:xfrm>
                  <a:off x="2823" y="1997"/>
                  <a:ext cx="107" cy="94"/>
                </a:xfrm>
                <a:prstGeom prst="ellipse">
                  <a:avLst/>
                </a:pr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7" name="Oval 175"/>
                <p:cNvSpPr>
                  <a:spLocks noChangeArrowheads="1"/>
                </p:cNvSpPr>
                <p:nvPr/>
              </p:nvSpPr>
              <p:spPr bwMode="auto">
                <a:xfrm>
                  <a:off x="2824" y="1998"/>
                  <a:ext cx="105" cy="92"/>
                </a:xfrm>
                <a:prstGeom prst="ellipse">
                  <a:avLst/>
                </a:prstGeom>
                <a:solidFill>
                  <a:srgbClr val="FFF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8" name="Oval 176"/>
                <p:cNvSpPr>
                  <a:spLocks noChangeArrowheads="1"/>
                </p:cNvSpPr>
                <p:nvPr/>
              </p:nvSpPr>
              <p:spPr bwMode="auto">
                <a:xfrm>
                  <a:off x="2825" y="1999"/>
                  <a:ext cx="103" cy="90"/>
                </a:xfrm>
                <a:prstGeom prst="ellipse">
                  <a:avLst/>
                </a:prstGeom>
                <a:solidFill>
                  <a:srgbClr val="FF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69" name="Oval 177"/>
                <p:cNvSpPr>
                  <a:spLocks noChangeArrowheads="1"/>
                </p:cNvSpPr>
                <p:nvPr/>
              </p:nvSpPr>
              <p:spPr bwMode="auto">
                <a:xfrm>
                  <a:off x="2826" y="1999"/>
                  <a:ext cx="101" cy="89"/>
                </a:xfrm>
                <a:prstGeom prst="ellipse">
                  <a:avLst/>
                </a:prstGeom>
                <a:solidFill>
                  <a:srgbClr val="FF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0" name="Oval 178"/>
                <p:cNvSpPr>
                  <a:spLocks noChangeArrowheads="1"/>
                </p:cNvSpPr>
                <p:nvPr/>
              </p:nvSpPr>
              <p:spPr bwMode="auto">
                <a:xfrm>
                  <a:off x="2827" y="2000"/>
                  <a:ext cx="99" cy="87"/>
                </a:xfrm>
                <a:prstGeom prst="ellipse">
                  <a:avLst/>
                </a:pr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1" name="Oval 179"/>
                <p:cNvSpPr>
                  <a:spLocks noChangeArrowheads="1"/>
                </p:cNvSpPr>
                <p:nvPr/>
              </p:nvSpPr>
              <p:spPr bwMode="auto">
                <a:xfrm>
                  <a:off x="2827" y="2001"/>
                  <a:ext cx="98" cy="85"/>
                </a:xfrm>
                <a:prstGeom prst="ellipse">
                  <a:avLst/>
                </a:prstGeom>
                <a:solidFill>
                  <a:srgbClr val="FFF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2" name="Oval 180"/>
                <p:cNvSpPr>
                  <a:spLocks noChangeArrowheads="1"/>
                </p:cNvSpPr>
                <p:nvPr/>
              </p:nvSpPr>
              <p:spPr bwMode="auto">
                <a:xfrm>
                  <a:off x="2828" y="2002"/>
                  <a:ext cx="96" cy="83"/>
                </a:xfrm>
                <a:prstGeom prst="ellipse">
                  <a:avLst/>
                </a:prstGeom>
                <a:solidFill>
                  <a:srgbClr val="FFF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3" name="Oval 181"/>
                <p:cNvSpPr>
                  <a:spLocks noChangeArrowheads="1"/>
                </p:cNvSpPr>
                <p:nvPr/>
              </p:nvSpPr>
              <p:spPr bwMode="auto">
                <a:xfrm>
                  <a:off x="2829" y="2003"/>
                  <a:ext cx="94" cy="82"/>
                </a:xfrm>
                <a:prstGeom prst="ellipse">
                  <a:avLst/>
                </a:prstGeom>
                <a:solidFill>
                  <a:srgbClr val="FF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4" name="Oval 182"/>
                <p:cNvSpPr>
                  <a:spLocks noChangeArrowheads="1"/>
                </p:cNvSpPr>
                <p:nvPr/>
              </p:nvSpPr>
              <p:spPr bwMode="auto">
                <a:xfrm>
                  <a:off x="2830" y="2004"/>
                  <a:ext cx="92" cy="80"/>
                </a:xfrm>
                <a:prstGeom prst="ellipse">
                  <a:avLst/>
                </a:prstGeom>
                <a:solidFill>
                  <a:srgbClr val="FFFF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5" name="Oval 183"/>
                <p:cNvSpPr>
                  <a:spLocks noChangeArrowheads="1"/>
                </p:cNvSpPr>
                <p:nvPr/>
              </p:nvSpPr>
              <p:spPr bwMode="auto">
                <a:xfrm>
                  <a:off x="2831" y="2005"/>
                  <a:ext cx="91" cy="78"/>
                </a:xfrm>
                <a:prstGeom prst="ellipse">
                  <a:avLst/>
                </a:pr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6" name="Oval 184"/>
                <p:cNvSpPr>
                  <a:spLocks noChangeArrowheads="1"/>
                </p:cNvSpPr>
                <p:nvPr/>
              </p:nvSpPr>
              <p:spPr bwMode="auto">
                <a:xfrm>
                  <a:off x="2832" y="2005"/>
                  <a:ext cx="89" cy="77"/>
                </a:xfrm>
                <a:prstGeom prst="ellipse">
                  <a:avLst/>
                </a:prstGeom>
                <a:solidFill>
                  <a:srgbClr val="FFF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7" name="Oval 185"/>
                <p:cNvSpPr>
                  <a:spLocks noChangeArrowheads="1"/>
                </p:cNvSpPr>
                <p:nvPr/>
              </p:nvSpPr>
              <p:spPr bwMode="auto">
                <a:xfrm>
                  <a:off x="2833" y="2005"/>
                  <a:ext cx="87" cy="76"/>
                </a:xfrm>
                <a:prstGeom prst="ellipse">
                  <a:avLst/>
                </a:prstGeom>
                <a:solidFill>
                  <a:srgbClr val="FFF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8" name="Oval 186"/>
                <p:cNvSpPr>
                  <a:spLocks noChangeArrowheads="1"/>
                </p:cNvSpPr>
                <p:nvPr/>
              </p:nvSpPr>
              <p:spPr bwMode="auto">
                <a:xfrm>
                  <a:off x="2834" y="2006"/>
                  <a:ext cx="85" cy="74"/>
                </a:xfrm>
                <a:prstGeom prst="ellipse">
                  <a:avLst/>
                </a:pr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79" name="Oval 187"/>
                <p:cNvSpPr>
                  <a:spLocks noChangeArrowheads="1"/>
                </p:cNvSpPr>
                <p:nvPr/>
              </p:nvSpPr>
              <p:spPr bwMode="auto">
                <a:xfrm>
                  <a:off x="2835" y="2007"/>
                  <a:ext cx="83" cy="72"/>
                </a:xfrm>
                <a:prstGeom prst="ellipse">
                  <a:avLst/>
                </a:prstGeom>
                <a:solidFill>
                  <a:srgbClr val="FF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0" name="Oval 188"/>
                <p:cNvSpPr>
                  <a:spLocks noChangeArrowheads="1"/>
                </p:cNvSpPr>
                <p:nvPr/>
              </p:nvSpPr>
              <p:spPr bwMode="auto">
                <a:xfrm>
                  <a:off x="2836" y="2008"/>
                  <a:ext cx="81" cy="71"/>
                </a:xfrm>
                <a:prstGeom prst="ellipse">
                  <a:avLst/>
                </a:prstGeom>
                <a:solidFill>
                  <a:srgbClr val="FF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1" name="Oval 189"/>
                <p:cNvSpPr>
                  <a:spLocks noChangeArrowheads="1"/>
                </p:cNvSpPr>
                <p:nvPr/>
              </p:nvSpPr>
              <p:spPr bwMode="auto">
                <a:xfrm>
                  <a:off x="2837" y="2009"/>
                  <a:ext cx="79" cy="70"/>
                </a:xfrm>
                <a:prstGeom prst="ellipse">
                  <a:avLst/>
                </a:prstGeom>
                <a:solidFill>
                  <a:srgbClr val="FFF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2" name="Oval 190"/>
                <p:cNvSpPr>
                  <a:spLocks noChangeArrowheads="1"/>
                </p:cNvSpPr>
                <p:nvPr/>
              </p:nvSpPr>
              <p:spPr bwMode="auto">
                <a:xfrm>
                  <a:off x="2838" y="2010"/>
                  <a:ext cx="77" cy="68"/>
                </a:xfrm>
                <a:prstGeom prst="ellipse">
                  <a:avLst/>
                </a:prstGeom>
                <a:solidFill>
                  <a:srgbClr val="FF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3" name="Oval 191"/>
                <p:cNvSpPr>
                  <a:spLocks noChangeArrowheads="1"/>
                </p:cNvSpPr>
                <p:nvPr/>
              </p:nvSpPr>
              <p:spPr bwMode="auto">
                <a:xfrm>
                  <a:off x="2839" y="2010"/>
                  <a:ext cx="75" cy="67"/>
                </a:xfrm>
                <a:prstGeom prst="ellipse">
                  <a:avLst/>
                </a:prstGeom>
                <a:solidFill>
                  <a:srgbClr val="FFF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4" name="Oval 192"/>
                <p:cNvSpPr>
                  <a:spLocks noChangeArrowheads="1"/>
                </p:cNvSpPr>
                <p:nvPr/>
              </p:nvSpPr>
              <p:spPr bwMode="auto">
                <a:xfrm>
                  <a:off x="2839" y="2011"/>
                  <a:ext cx="74" cy="65"/>
                </a:xfrm>
                <a:prstGeom prst="ellipse">
                  <a:avLst/>
                </a:prstGeom>
                <a:solidFill>
                  <a:srgbClr val="FFFF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5" name="Oval 193"/>
                <p:cNvSpPr>
                  <a:spLocks noChangeArrowheads="1"/>
                </p:cNvSpPr>
                <p:nvPr/>
              </p:nvSpPr>
              <p:spPr bwMode="auto">
                <a:xfrm>
                  <a:off x="2840" y="2012"/>
                  <a:ext cx="72" cy="63"/>
                </a:xfrm>
                <a:prstGeom prst="ellipse">
                  <a:avLst/>
                </a:prstGeom>
                <a:solidFill>
                  <a:srgbClr val="FF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6" name="Oval 194"/>
                <p:cNvSpPr>
                  <a:spLocks noChangeArrowheads="1"/>
                </p:cNvSpPr>
                <p:nvPr/>
              </p:nvSpPr>
              <p:spPr bwMode="auto">
                <a:xfrm>
                  <a:off x="2841" y="2013"/>
                  <a:ext cx="70" cy="61"/>
                </a:xfrm>
                <a:prstGeom prst="ellipse">
                  <a:avLst/>
                </a:pr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7" name="Oval 195"/>
                <p:cNvSpPr>
                  <a:spLocks noChangeArrowheads="1"/>
                </p:cNvSpPr>
                <p:nvPr/>
              </p:nvSpPr>
              <p:spPr bwMode="auto">
                <a:xfrm>
                  <a:off x="2842" y="2014"/>
                  <a:ext cx="68" cy="59"/>
                </a:xfrm>
                <a:prstGeom prst="ellipse">
                  <a:avLst/>
                </a:prstGeom>
                <a:solidFill>
                  <a:srgbClr val="FF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8" name="Oval 196"/>
                <p:cNvSpPr>
                  <a:spLocks noChangeArrowheads="1"/>
                </p:cNvSpPr>
                <p:nvPr/>
              </p:nvSpPr>
              <p:spPr bwMode="auto">
                <a:xfrm>
                  <a:off x="2843" y="2015"/>
                  <a:ext cx="67" cy="59"/>
                </a:xfrm>
                <a:prstGeom prst="ellipse">
                  <a:avLst/>
                </a:prstGeom>
                <a:solidFill>
                  <a:srgbClr val="F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89" name="Oval 197"/>
                <p:cNvSpPr>
                  <a:spLocks noChangeArrowheads="1"/>
                </p:cNvSpPr>
                <p:nvPr/>
              </p:nvSpPr>
              <p:spPr bwMode="auto">
                <a:xfrm>
                  <a:off x="2844" y="2016"/>
                  <a:ext cx="66" cy="57"/>
                </a:xfrm>
                <a:prstGeom prst="ellipse">
                  <a:avLst/>
                </a:prstGeom>
                <a:solidFill>
                  <a:srgbClr val="FFFF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0" name="Oval 198"/>
                <p:cNvSpPr>
                  <a:spLocks noChangeArrowheads="1"/>
                </p:cNvSpPr>
                <p:nvPr/>
              </p:nvSpPr>
              <p:spPr bwMode="auto">
                <a:xfrm>
                  <a:off x="2845" y="2016"/>
                  <a:ext cx="64" cy="56"/>
                </a:xfrm>
                <a:prstGeom prst="ellipse">
                  <a:avLst/>
                </a:prstGeom>
                <a:solidFill>
                  <a:srgbClr val="FFF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1" name="Oval 199"/>
                <p:cNvSpPr>
                  <a:spLocks noChangeArrowheads="1"/>
                </p:cNvSpPr>
                <p:nvPr/>
              </p:nvSpPr>
              <p:spPr bwMode="auto">
                <a:xfrm>
                  <a:off x="2846" y="2017"/>
                  <a:ext cx="62" cy="54"/>
                </a:xfrm>
                <a:prstGeom prst="ellipse">
                  <a:avLst/>
                </a:pr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2" name="Oval 200"/>
                <p:cNvSpPr>
                  <a:spLocks noChangeArrowheads="1"/>
                </p:cNvSpPr>
                <p:nvPr/>
              </p:nvSpPr>
              <p:spPr bwMode="auto">
                <a:xfrm>
                  <a:off x="2847" y="2017"/>
                  <a:ext cx="60" cy="53"/>
                </a:xfrm>
                <a:prstGeom prst="ellipse">
                  <a:avLst/>
                </a:pr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3" name="Oval 201"/>
                <p:cNvSpPr>
                  <a:spLocks noChangeArrowheads="1"/>
                </p:cNvSpPr>
                <p:nvPr/>
              </p:nvSpPr>
              <p:spPr bwMode="auto">
                <a:xfrm>
                  <a:off x="2848" y="2018"/>
                  <a:ext cx="58" cy="51"/>
                </a:xfrm>
                <a:prstGeom prst="ellipse">
                  <a:avLst/>
                </a:pr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4" name="Oval 202"/>
                <p:cNvSpPr>
                  <a:spLocks noChangeArrowheads="1"/>
                </p:cNvSpPr>
                <p:nvPr/>
              </p:nvSpPr>
              <p:spPr bwMode="auto">
                <a:xfrm>
                  <a:off x="2849" y="2019"/>
                  <a:ext cx="56" cy="49"/>
                </a:xfrm>
                <a:prstGeom prst="ellipse">
                  <a:avLst/>
                </a:pr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5" name="Oval 203"/>
                <p:cNvSpPr>
                  <a:spLocks noChangeArrowheads="1"/>
                </p:cNvSpPr>
                <p:nvPr/>
              </p:nvSpPr>
              <p:spPr bwMode="auto">
                <a:xfrm>
                  <a:off x="2850" y="2020"/>
                  <a:ext cx="54" cy="48"/>
                </a:xfrm>
                <a:prstGeom prst="ellipse">
                  <a:avLst/>
                </a:pr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6" name="Oval 204"/>
                <p:cNvSpPr>
                  <a:spLocks noChangeArrowheads="1"/>
                </p:cNvSpPr>
                <p:nvPr/>
              </p:nvSpPr>
              <p:spPr bwMode="auto">
                <a:xfrm>
                  <a:off x="2851" y="2021"/>
                  <a:ext cx="52" cy="46"/>
                </a:xfrm>
                <a:prstGeom prst="ellipse">
                  <a:avLst/>
                </a:pr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7" name="Oval 205"/>
                <p:cNvSpPr>
                  <a:spLocks noChangeArrowheads="1"/>
                </p:cNvSpPr>
                <p:nvPr/>
              </p:nvSpPr>
              <p:spPr bwMode="auto">
                <a:xfrm>
                  <a:off x="2851" y="2021"/>
                  <a:ext cx="51" cy="46"/>
                </a:xfrm>
                <a:prstGeom prst="ellipse">
                  <a:avLst/>
                </a:pr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8" name="Oval 206"/>
                <p:cNvSpPr>
                  <a:spLocks noChangeArrowheads="1"/>
                </p:cNvSpPr>
                <p:nvPr/>
              </p:nvSpPr>
              <p:spPr bwMode="auto">
                <a:xfrm>
                  <a:off x="2852" y="2022"/>
                  <a:ext cx="49" cy="44"/>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199" name="Oval 207"/>
                <p:cNvSpPr>
                  <a:spLocks noChangeArrowheads="1"/>
                </p:cNvSpPr>
                <p:nvPr/>
              </p:nvSpPr>
              <p:spPr bwMode="auto">
                <a:xfrm>
                  <a:off x="2853" y="2023"/>
                  <a:ext cx="47" cy="42"/>
                </a:xfrm>
                <a:prstGeom prst="ellipse">
                  <a:avLst/>
                </a:pr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0" name="Oval 208"/>
                <p:cNvSpPr>
                  <a:spLocks noChangeArrowheads="1"/>
                </p:cNvSpPr>
                <p:nvPr/>
              </p:nvSpPr>
              <p:spPr bwMode="auto">
                <a:xfrm>
                  <a:off x="2854" y="2024"/>
                  <a:ext cx="45" cy="40"/>
                </a:xfrm>
                <a:prstGeom prst="ellipse">
                  <a:avLst/>
                </a:pr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1" name="Oval 209"/>
                <p:cNvSpPr>
                  <a:spLocks noChangeArrowheads="1"/>
                </p:cNvSpPr>
                <p:nvPr/>
              </p:nvSpPr>
              <p:spPr bwMode="auto">
                <a:xfrm>
                  <a:off x="2855" y="2025"/>
                  <a:ext cx="43" cy="38"/>
                </a:xfrm>
                <a:prstGeom prst="ellipse">
                  <a:avLst/>
                </a:pr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2" name="Oval 210"/>
                <p:cNvSpPr>
                  <a:spLocks noChangeArrowheads="1"/>
                </p:cNvSpPr>
                <p:nvPr/>
              </p:nvSpPr>
              <p:spPr bwMode="auto">
                <a:xfrm>
                  <a:off x="2856" y="2026"/>
                  <a:ext cx="42" cy="37"/>
                </a:xfrm>
                <a:prstGeom prst="ellipse">
                  <a:avLst/>
                </a:pr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3" name="Oval 211"/>
                <p:cNvSpPr>
                  <a:spLocks noChangeArrowheads="1"/>
                </p:cNvSpPr>
                <p:nvPr/>
              </p:nvSpPr>
              <p:spPr bwMode="auto">
                <a:xfrm>
                  <a:off x="2857" y="2027"/>
                  <a:ext cx="40" cy="35"/>
                </a:xfrm>
                <a:prstGeom prst="ellipse">
                  <a:avLst/>
                </a:prstGeom>
                <a:solidFill>
                  <a:srgbClr val="FF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4" name="Oval 212"/>
                <p:cNvSpPr>
                  <a:spLocks noChangeArrowheads="1"/>
                </p:cNvSpPr>
                <p:nvPr/>
              </p:nvSpPr>
              <p:spPr bwMode="auto">
                <a:xfrm>
                  <a:off x="2858" y="2027"/>
                  <a:ext cx="38" cy="34"/>
                </a:xfrm>
                <a:prstGeom prst="ellipse">
                  <a:avLst/>
                </a:pr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5" name="Oval 213"/>
                <p:cNvSpPr>
                  <a:spLocks noChangeArrowheads="1"/>
                </p:cNvSpPr>
                <p:nvPr/>
              </p:nvSpPr>
              <p:spPr bwMode="auto">
                <a:xfrm>
                  <a:off x="2859" y="2028"/>
                  <a:ext cx="36" cy="32"/>
                </a:xfrm>
                <a:prstGeom prst="ellipse">
                  <a:avLst/>
                </a:pr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6" name="Oval 214"/>
                <p:cNvSpPr>
                  <a:spLocks noChangeArrowheads="1"/>
                </p:cNvSpPr>
                <p:nvPr/>
              </p:nvSpPr>
              <p:spPr bwMode="auto">
                <a:xfrm>
                  <a:off x="2860" y="2029"/>
                  <a:ext cx="34" cy="30"/>
                </a:xfrm>
                <a:prstGeom prst="ellipse">
                  <a:avLst/>
                </a:pr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7" name="Oval 215"/>
                <p:cNvSpPr>
                  <a:spLocks noChangeArrowheads="1"/>
                </p:cNvSpPr>
                <p:nvPr/>
              </p:nvSpPr>
              <p:spPr bwMode="auto">
                <a:xfrm>
                  <a:off x="2861" y="2029"/>
                  <a:ext cx="32" cy="29"/>
                </a:xfrm>
                <a:prstGeom prst="ellipse">
                  <a:avLst/>
                </a:pr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8" name="Oval 216"/>
                <p:cNvSpPr>
                  <a:spLocks noChangeArrowheads="1"/>
                </p:cNvSpPr>
                <p:nvPr/>
              </p:nvSpPr>
              <p:spPr bwMode="auto">
                <a:xfrm>
                  <a:off x="2862" y="2030"/>
                  <a:ext cx="30" cy="27"/>
                </a:xfrm>
                <a:prstGeom prst="ellipse">
                  <a:avLst/>
                </a:pr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09" name="Oval 217"/>
                <p:cNvSpPr>
                  <a:spLocks noChangeArrowheads="1"/>
                </p:cNvSpPr>
                <p:nvPr/>
              </p:nvSpPr>
              <p:spPr bwMode="auto">
                <a:xfrm>
                  <a:off x="2863" y="2031"/>
                  <a:ext cx="28" cy="25"/>
                </a:xfrm>
                <a:prstGeom prst="ellipse">
                  <a:avLst/>
                </a:pr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0" name="Oval 218"/>
                <p:cNvSpPr>
                  <a:spLocks noChangeArrowheads="1"/>
                </p:cNvSpPr>
                <p:nvPr/>
              </p:nvSpPr>
              <p:spPr bwMode="auto">
                <a:xfrm>
                  <a:off x="2863" y="2032"/>
                  <a:ext cx="27" cy="24"/>
                </a:xfrm>
                <a:prstGeom prst="ellipse">
                  <a:avLst/>
                </a:pr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1" name="Oval 219"/>
                <p:cNvSpPr>
                  <a:spLocks noChangeArrowheads="1"/>
                </p:cNvSpPr>
                <p:nvPr/>
              </p:nvSpPr>
              <p:spPr bwMode="auto">
                <a:xfrm>
                  <a:off x="2864" y="2032"/>
                  <a:ext cx="25" cy="23"/>
                </a:xfrm>
                <a:prstGeom prst="ellipse">
                  <a:avLst/>
                </a:pr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2" name="Oval 220"/>
                <p:cNvSpPr>
                  <a:spLocks noChangeArrowheads="1"/>
                </p:cNvSpPr>
                <p:nvPr/>
              </p:nvSpPr>
              <p:spPr bwMode="auto">
                <a:xfrm>
                  <a:off x="2865" y="2033"/>
                  <a:ext cx="23" cy="21"/>
                </a:xfrm>
                <a:prstGeom prst="ellipse">
                  <a:avLst/>
                </a:pr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3" name="Oval 221"/>
                <p:cNvSpPr>
                  <a:spLocks noChangeArrowheads="1"/>
                </p:cNvSpPr>
                <p:nvPr/>
              </p:nvSpPr>
              <p:spPr bwMode="auto">
                <a:xfrm>
                  <a:off x="2866" y="2034"/>
                  <a:ext cx="21" cy="20"/>
                </a:xfrm>
                <a:prstGeom prst="ellipse">
                  <a:avLst/>
                </a:pr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4" name="Oval 222"/>
                <p:cNvSpPr>
                  <a:spLocks noChangeArrowheads="1"/>
                </p:cNvSpPr>
                <p:nvPr/>
              </p:nvSpPr>
              <p:spPr bwMode="auto">
                <a:xfrm>
                  <a:off x="2867" y="2035"/>
                  <a:ext cx="19" cy="18"/>
                </a:xfrm>
                <a:prstGeom prst="ellipse">
                  <a:avLst/>
                </a:pr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5" name="Oval 223"/>
                <p:cNvSpPr>
                  <a:spLocks noChangeArrowheads="1"/>
                </p:cNvSpPr>
                <p:nvPr/>
              </p:nvSpPr>
              <p:spPr bwMode="auto">
                <a:xfrm>
                  <a:off x="2868" y="2036"/>
                  <a:ext cx="18" cy="16"/>
                </a:xfrm>
                <a:prstGeom prst="ellipse">
                  <a:avLst/>
                </a:pr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6" name="Oval 224"/>
                <p:cNvSpPr>
                  <a:spLocks noChangeArrowheads="1"/>
                </p:cNvSpPr>
                <p:nvPr/>
              </p:nvSpPr>
              <p:spPr bwMode="auto">
                <a:xfrm>
                  <a:off x="2869" y="2037"/>
                  <a:ext cx="16" cy="14"/>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7" name="Oval 225"/>
                <p:cNvSpPr>
                  <a:spLocks noChangeArrowheads="1"/>
                </p:cNvSpPr>
                <p:nvPr/>
              </p:nvSpPr>
              <p:spPr bwMode="auto">
                <a:xfrm>
                  <a:off x="2870" y="2038"/>
                  <a:ext cx="14" cy="13"/>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8" name="Oval 226"/>
                <p:cNvSpPr>
                  <a:spLocks noChangeArrowheads="1"/>
                </p:cNvSpPr>
                <p:nvPr/>
              </p:nvSpPr>
              <p:spPr bwMode="auto">
                <a:xfrm>
                  <a:off x="2871" y="2038"/>
                  <a:ext cx="12" cy="12"/>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19" name="Oval 227"/>
                <p:cNvSpPr>
                  <a:spLocks noChangeArrowheads="1"/>
                </p:cNvSpPr>
                <p:nvPr/>
              </p:nvSpPr>
              <p:spPr bwMode="auto">
                <a:xfrm>
                  <a:off x="2872" y="2039"/>
                  <a:ext cx="10" cy="10"/>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20" name="Oval 228"/>
                <p:cNvSpPr>
                  <a:spLocks noChangeArrowheads="1"/>
                </p:cNvSpPr>
                <p:nvPr/>
              </p:nvSpPr>
              <p:spPr bwMode="auto">
                <a:xfrm>
                  <a:off x="2873" y="2040"/>
                  <a:ext cx="8" cy="8"/>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21" name="Oval 229"/>
                <p:cNvSpPr>
                  <a:spLocks noChangeArrowheads="1"/>
                </p:cNvSpPr>
                <p:nvPr/>
              </p:nvSpPr>
              <p:spPr bwMode="auto">
                <a:xfrm>
                  <a:off x="2874" y="2041"/>
                  <a:ext cx="6" cy="6"/>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22" name="Oval 230"/>
                <p:cNvSpPr>
                  <a:spLocks noChangeArrowheads="1"/>
                </p:cNvSpPr>
                <p:nvPr/>
              </p:nvSpPr>
              <p:spPr bwMode="auto">
                <a:xfrm>
                  <a:off x="2875" y="2042"/>
                  <a:ext cx="4" cy="4"/>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23" name="Oval 231"/>
                <p:cNvSpPr>
                  <a:spLocks noChangeArrowheads="1"/>
                </p:cNvSpPr>
                <p:nvPr/>
              </p:nvSpPr>
              <p:spPr bwMode="auto">
                <a:xfrm>
                  <a:off x="2875" y="2042"/>
                  <a:ext cx="3" cy="3"/>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224" name="Rectangle 232"/>
            <p:cNvSpPr>
              <a:spLocks noChangeArrowheads="1"/>
            </p:cNvSpPr>
            <p:nvPr/>
          </p:nvSpPr>
          <p:spPr bwMode="auto">
            <a:xfrm>
              <a:off x="4474" y="1032"/>
              <a:ext cx="11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FF"/>
                  </a:solidFill>
                  <a:latin typeface="Yagut" pitchFamily="2" charset="0"/>
                </a:rPr>
                <a:t>نرم افزار</a:t>
              </a:r>
              <a:r>
                <a:rPr lang="en-US" altLang="fa-IR" sz="400" b="0">
                  <a:solidFill>
                    <a:srgbClr val="0000FF"/>
                  </a:solidFill>
                  <a:latin typeface="Yagut" pitchFamily="2" charset="0"/>
                </a:rPr>
                <a:t>?</a:t>
              </a:r>
              <a:endParaRPr lang="en-US" altLang="fa-IR" sz="400" b="0">
                <a:cs typeface="Traffic" pitchFamily="2" charset="0"/>
              </a:endParaRPr>
            </a:p>
          </p:txBody>
        </p:sp>
        <p:grpSp>
          <p:nvGrpSpPr>
            <p:cNvPr id="85225" name="Group 233"/>
            <p:cNvGrpSpPr>
              <a:grpSpLocks/>
            </p:cNvGrpSpPr>
            <p:nvPr/>
          </p:nvGrpSpPr>
          <p:grpSpPr bwMode="auto">
            <a:xfrm>
              <a:off x="4346" y="725"/>
              <a:ext cx="320" cy="214"/>
              <a:chOff x="2773" y="1781"/>
              <a:chExt cx="207" cy="172"/>
            </a:xfrm>
          </p:grpSpPr>
          <p:sp>
            <p:nvSpPr>
              <p:cNvPr id="85226" name="Oval 234"/>
              <p:cNvSpPr>
                <a:spLocks noChangeArrowheads="1"/>
              </p:cNvSpPr>
              <p:nvPr/>
            </p:nvSpPr>
            <p:spPr bwMode="auto">
              <a:xfrm>
                <a:off x="2773" y="1781"/>
                <a:ext cx="204" cy="169"/>
              </a:xfrm>
              <a:prstGeom prst="ellipse">
                <a:avLst/>
              </a:prstGeom>
              <a:solidFill>
                <a:srgbClr val="FFF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27" name="Oval 235"/>
              <p:cNvSpPr>
                <a:spLocks noChangeArrowheads="1"/>
              </p:cNvSpPr>
              <p:nvPr/>
            </p:nvSpPr>
            <p:spPr bwMode="auto">
              <a:xfrm>
                <a:off x="2775" y="1782"/>
                <a:ext cx="205" cy="171"/>
              </a:xfrm>
              <a:prstGeom prst="ellipse">
                <a:avLst/>
              </a:prstGeom>
              <a:solidFill>
                <a:srgbClr val="99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228" name="Group 236"/>
              <p:cNvGrpSpPr>
                <a:grpSpLocks/>
              </p:cNvGrpSpPr>
              <p:nvPr/>
            </p:nvGrpSpPr>
            <p:grpSpPr bwMode="auto">
              <a:xfrm>
                <a:off x="2774" y="1781"/>
                <a:ext cx="205" cy="171"/>
                <a:chOff x="2774" y="1781"/>
                <a:chExt cx="205" cy="171"/>
              </a:xfrm>
            </p:grpSpPr>
            <p:sp>
              <p:nvSpPr>
                <p:cNvPr id="85229" name="Oval 237"/>
                <p:cNvSpPr>
                  <a:spLocks noChangeArrowheads="1"/>
                </p:cNvSpPr>
                <p:nvPr/>
              </p:nvSpPr>
              <p:spPr bwMode="auto">
                <a:xfrm>
                  <a:off x="2774" y="1781"/>
                  <a:ext cx="205" cy="171"/>
                </a:xfrm>
                <a:prstGeom prst="ellipse">
                  <a:avLst/>
                </a:prstGeom>
                <a:solidFill>
                  <a:srgbClr val="FFF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0" name="Oval 238"/>
                <p:cNvSpPr>
                  <a:spLocks noChangeArrowheads="1"/>
                </p:cNvSpPr>
                <p:nvPr/>
              </p:nvSpPr>
              <p:spPr bwMode="auto">
                <a:xfrm>
                  <a:off x="2776" y="1783"/>
                  <a:ext cx="201" cy="167"/>
                </a:xfrm>
                <a:prstGeom prst="ellipse">
                  <a:avLst/>
                </a:prstGeom>
                <a:solidFill>
                  <a:srgbClr val="FFF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1" name="Oval 239"/>
                <p:cNvSpPr>
                  <a:spLocks noChangeArrowheads="1"/>
                </p:cNvSpPr>
                <p:nvPr/>
              </p:nvSpPr>
              <p:spPr bwMode="auto">
                <a:xfrm>
                  <a:off x="2778" y="1784"/>
                  <a:ext cx="197" cy="165"/>
                </a:xfrm>
                <a:prstGeom prst="ellipse">
                  <a:avLst/>
                </a:prstGeom>
                <a:solidFill>
                  <a:srgbClr val="FFF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2" name="Oval 240"/>
                <p:cNvSpPr>
                  <a:spLocks noChangeArrowheads="1"/>
                </p:cNvSpPr>
                <p:nvPr/>
              </p:nvSpPr>
              <p:spPr bwMode="auto">
                <a:xfrm>
                  <a:off x="2779" y="1785"/>
                  <a:ext cx="195" cy="163"/>
                </a:xfrm>
                <a:prstGeom prst="ellipse">
                  <a:avLst/>
                </a:prstGeom>
                <a:solidFill>
                  <a:srgbClr val="FFF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3" name="Oval 241"/>
                <p:cNvSpPr>
                  <a:spLocks noChangeArrowheads="1"/>
                </p:cNvSpPr>
                <p:nvPr/>
              </p:nvSpPr>
              <p:spPr bwMode="auto">
                <a:xfrm>
                  <a:off x="2780" y="1786"/>
                  <a:ext cx="192" cy="160"/>
                </a:xfrm>
                <a:prstGeom prst="ellipse">
                  <a:avLst/>
                </a:prstGeom>
                <a:solidFill>
                  <a:srgbClr val="FFF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4" name="Oval 242"/>
                <p:cNvSpPr>
                  <a:spLocks noChangeArrowheads="1"/>
                </p:cNvSpPr>
                <p:nvPr/>
              </p:nvSpPr>
              <p:spPr bwMode="auto">
                <a:xfrm>
                  <a:off x="2781" y="1788"/>
                  <a:ext cx="190" cy="157"/>
                </a:xfrm>
                <a:prstGeom prst="ellipse">
                  <a:avLst/>
                </a:prstGeom>
                <a:solidFill>
                  <a:srgbClr val="FFF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5" name="Oval 243"/>
                <p:cNvSpPr>
                  <a:spLocks noChangeArrowheads="1"/>
                </p:cNvSpPr>
                <p:nvPr/>
              </p:nvSpPr>
              <p:spPr bwMode="auto">
                <a:xfrm>
                  <a:off x="2783" y="1789"/>
                  <a:ext cx="187" cy="155"/>
                </a:xfrm>
                <a:prstGeom prst="ellipse">
                  <a:avLst/>
                </a:pr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6" name="Oval 244"/>
                <p:cNvSpPr>
                  <a:spLocks noChangeArrowheads="1"/>
                </p:cNvSpPr>
                <p:nvPr/>
              </p:nvSpPr>
              <p:spPr bwMode="auto">
                <a:xfrm>
                  <a:off x="2784" y="1790"/>
                  <a:ext cx="185" cy="153"/>
                </a:xfrm>
                <a:prstGeom prst="ellipse">
                  <a:avLst/>
                </a:pr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7" name="Oval 245"/>
                <p:cNvSpPr>
                  <a:spLocks noChangeArrowheads="1"/>
                </p:cNvSpPr>
                <p:nvPr/>
              </p:nvSpPr>
              <p:spPr bwMode="auto">
                <a:xfrm>
                  <a:off x="2785" y="1791"/>
                  <a:ext cx="182" cy="151"/>
                </a:xfrm>
                <a:prstGeom prst="ellipse">
                  <a:avLst/>
                </a:prstGeom>
                <a:solidFill>
                  <a:srgbClr val="FF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8" name="Oval 246"/>
                <p:cNvSpPr>
                  <a:spLocks noChangeArrowheads="1"/>
                </p:cNvSpPr>
                <p:nvPr/>
              </p:nvSpPr>
              <p:spPr bwMode="auto">
                <a:xfrm>
                  <a:off x="2787" y="1792"/>
                  <a:ext cx="179" cy="149"/>
                </a:xfrm>
                <a:prstGeom prst="ellipse">
                  <a:avLst/>
                </a:prstGeom>
                <a:solidFill>
                  <a:srgbClr val="FF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39" name="Oval 247"/>
                <p:cNvSpPr>
                  <a:spLocks noChangeArrowheads="1"/>
                </p:cNvSpPr>
                <p:nvPr/>
              </p:nvSpPr>
              <p:spPr bwMode="auto">
                <a:xfrm>
                  <a:off x="2788" y="1793"/>
                  <a:ext cx="176" cy="147"/>
                </a:xfrm>
                <a:prstGeom prst="ellipse">
                  <a:avLst/>
                </a:prstGeom>
                <a:solidFill>
                  <a:srgbClr val="FF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0" name="Oval 248"/>
                <p:cNvSpPr>
                  <a:spLocks noChangeArrowheads="1"/>
                </p:cNvSpPr>
                <p:nvPr/>
              </p:nvSpPr>
              <p:spPr bwMode="auto">
                <a:xfrm>
                  <a:off x="2790" y="1794"/>
                  <a:ext cx="173" cy="145"/>
                </a:xfrm>
                <a:prstGeom prst="ellipse">
                  <a:avLst/>
                </a:prstGeom>
                <a:solidFill>
                  <a:srgbClr val="FFFF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1" name="Oval 249"/>
                <p:cNvSpPr>
                  <a:spLocks noChangeArrowheads="1"/>
                </p:cNvSpPr>
                <p:nvPr/>
              </p:nvSpPr>
              <p:spPr bwMode="auto">
                <a:xfrm>
                  <a:off x="2791" y="1795"/>
                  <a:ext cx="171" cy="143"/>
                </a:xfrm>
                <a:prstGeom prst="ellipse">
                  <a:avLst/>
                </a:prstGeom>
                <a:solidFill>
                  <a:srgbClr val="FFF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2" name="Oval 250"/>
                <p:cNvSpPr>
                  <a:spLocks noChangeArrowheads="1"/>
                </p:cNvSpPr>
                <p:nvPr/>
              </p:nvSpPr>
              <p:spPr bwMode="auto">
                <a:xfrm>
                  <a:off x="2792" y="1796"/>
                  <a:ext cx="168" cy="141"/>
                </a:xfrm>
                <a:prstGeom prst="ellipse">
                  <a:avLst/>
                </a:prstGeom>
                <a:solidFill>
                  <a:srgbClr val="FFF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3" name="Oval 251"/>
                <p:cNvSpPr>
                  <a:spLocks noChangeArrowheads="1"/>
                </p:cNvSpPr>
                <p:nvPr/>
              </p:nvSpPr>
              <p:spPr bwMode="auto">
                <a:xfrm>
                  <a:off x="2793" y="1797"/>
                  <a:ext cx="166" cy="138"/>
                </a:xfrm>
                <a:prstGeom prst="ellipse">
                  <a:avLst/>
                </a:prstGeom>
                <a:solidFill>
                  <a:srgbClr val="FFF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4" name="Oval 252"/>
                <p:cNvSpPr>
                  <a:spLocks noChangeArrowheads="1"/>
                </p:cNvSpPr>
                <p:nvPr/>
              </p:nvSpPr>
              <p:spPr bwMode="auto">
                <a:xfrm>
                  <a:off x="2795" y="1799"/>
                  <a:ext cx="163" cy="135"/>
                </a:xfrm>
                <a:prstGeom prst="ellipse">
                  <a:avLst/>
                </a:prstGeom>
                <a:solidFill>
                  <a:srgbClr val="FF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5" name="Oval 253"/>
                <p:cNvSpPr>
                  <a:spLocks noChangeArrowheads="1"/>
                </p:cNvSpPr>
                <p:nvPr/>
              </p:nvSpPr>
              <p:spPr bwMode="auto">
                <a:xfrm>
                  <a:off x="2796" y="1800"/>
                  <a:ext cx="161" cy="133"/>
                </a:xfrm>
                <a:prstGeom prst="ellipse">
                  <a:avLst/>
                </a:prstGeom>
                <a:solidFill>
                  <a:srgbClr val="FFF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6" name="Oval 254"/>
                <p:cNvSpPr>
                  <a:spLocks noChangeArrowheads="1"/>
                </p:cNvSpPr>
                <p:nvPr/>
              </p:nvSpPr>
              <p:spPr bwMode="auto">
                <a:xfrm>
                  <a:off x="2797" y="1801"/>
                  <a:ext cx="158" cy="131"/>
                </a:xfrm>
                <a:prstGeom prst="ellipse">
                  <a:avLst/>
                </a:prstGeom>
                <a:solidFill>
                  <a:srgbClr val="FFF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7" name="Oval 255"/>
                <p:cNvSpPr>
                  <a:spLocks noChangeArrowheads="1"/>
                </p:cNvSpPr>
                <p:nvPr/>
              </p:nvSpPr>
              <p:spPr bwMode="auto">
                <a:xfrm>
                  <a:off x="2799" y="1802"/>
                  <a:ext cx="155" cy="129"/>
                </a:xfrm>
                <a:prstGeom prst="ellipse">
                  <a:avLst/>
                </a:pr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8" name="Oval 256"/>
                <p:cNvSpPr>
                  <a:spLocks noChangeArrowheads="1"/>
                </p:cNvSpPr>
                <p:nvPr/>
              </p:nvSpPr>
              <p:spPr bwMode="auto">
                <a:xfrm>
                  <a:off x="2800" y="1803"/>
                  <a:ext cx="153" cy="127"/>
                </a:xfrm>
                <a:prstGeom prst="ellipse">
                  <a:avLst/>
                </a:pr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49" name="Oval 257"/>
                <p:cNvSpPr>
                  <a:spLocks noChangeArrowheads="1"/>
                </p:cNvSpPr>
                <p:nvPr/>
              </p:nvSpPr>
              <p:spPr bwMode="auto">
                <a:xfrm>
                  <a:off x="2802" y="1805"/>
                  <a:ext cx="150" cy="125"/>
                </a:xfrm>
                <a:prstGeom prst="ellipse">
                  <a:avLst/>
                </a:prstGeom>
                <a:solidFill>
                  <a:srgbClr val="FFF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0" name="Oval 258"/>
                <p:cNvSpPr>
                  <a:spLocks noChangeArrowheads="1"/>
                </p:cNvSpPr>
                <p:nvPr/>
              </p:nvSpPr>
              <p:spPr bwMode="auto">
                <a:xfrm>
                  <a:off x="2803" y="1806"/>
                  <a:ext cx="147" cy="123"/>
                </a:xfrm>
                <a:prstGeom prst="ellipse">
                  <a:avLst/>
                </a:pr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1" name="Oval 259"/>
                <p:cNvSpPr>
                  <a:spLocks noChangeArrowheads="1"/>
                </p:cNvSpPr>
                <p:nvPr/>
              </p:nvSpPr>
              <p:spPr bwMode="auto">
                <a:xfrm>
                  <a:off x="2804" y="1806"/>
                  <a:ext cx="145" cy="122"/>
                </a:xfrm>
                <a:prstGeom prst="ellipse">
                  <a:avLst/>
                </a:prstGeom>
                <a:solidFill>
                  <a:srgbClr val="FFF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2" name="Oval 260"/>
                <p:cNvSpPr>
                  <a:spLocks noChangeArrowheads="1"/>
                </p:cNvSpPr>
                <p:nvPr/>
              </p:nvSpPr>
              <p:spPr bwMode="auto">
                <a:xfrm>
                  <a:off x="2805" y="1807"/>
                  <a:ext cx="143" cy="120"/>
                </a:xfrm>
                <a:prstGeom prst="ellipse">
                  <a:avLst/>
                </a:prstGeom>
                <a:solidFill>
                  <a:srgbClr val="FF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3" name="Oval 261"/>
                <p:cNvSpPr>
                  <a:spLocks noChangeArrowheads="1"/>
                </p:cNvSpPr>
                <p:nvPr/>
              </p:nvSpPr>
              <p:spPr bwMode="auto">
                <a:xfrm>
                  <a:off x="2807" y="1808"/>
                  <a:ext cx="139" cy="117"/>
                </a:xfrm>
                <a:prstGeom prst="ellipse">
                  <a:avLst/>
                </a:prstGeom>
                <a:solidFill>
                  <a:srgbClr val="FFFF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4" name="Oval 262"/>
                <p:cNvSpPr>
                  <a:spLocks noChangeArrowheads="1"/>
                </p:cNvSpPr>
                <p:nvPr/>
              </p:nvSpPr>
              <p:spPr bwMode="auto">
                <a:xfrm>
                  <a:off x="2808" y="1810"/>
                  <a:ext cx="138" cy="114"/>
                </a:xfrm>
                <a:prstGeom prst="ellipse">
                  <a:avLst/>
                </a:prstGeom>
                <a:solidFill>
                  <a:srgbClr val="FF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5" name="Oval 263"/>
                <p:cNvSpPr>
                  <a:spLocks noChangeArrowheads="1"/>
                </p:cNvSpPr>
                <p:nvPr/>
              </p:nvSpPr>
              <p:spPr bwMode="auto">
                <a:xfrm>
                  <a:off x="2809" y="1811"/>
                  <a:ext cx="135" cy="112"/>
                </a:xfrm>
                <a:prstGeom prst="ellipse">
                  <a:avLst/>
                </a:prstGeom>
                <a:solidFill>
                  <a:srgbClr val="FF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6" name="Oval 264"/>
                <p:cNvSpPr>
                  <a:spLocks noChangeArrowheads="1"/>
                </p:cNvSpPr>
                <p:nvPr/>
              </p:nvSpPr>
              <p:spPr bwMode="auto">
                <a:xfrm>
                  <a:off x="2811" y="1812"/>
                  <a:ext cx="132" cy="110"/>
                </a:xfrm>
                <a:prstGeom prst="ellipse">
                  <a:avLst/>
                </a:prstGeom>
                <a:solidFill>
                  <a:srgbClr val="FF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7" name="Oval 265"/>
                <p:cNvSpPr>
                  <a:spLocks noChangeArrowheads="1"/>
                </p:cNvSpPr>
                <p:nvPr/>
              </p:nvSpPr>
              <p:spPr bwMode="auto">
                <a:xfrm>
                  <a:off x="2812" y="1813"/>
                  <a:ext cx="129" cy="107"/>
                </a:xfrm>
                <a:prstGeom prst="ellipse">
                  <a:avLst/>
                </a:prstGeom>
                <a:solidFill>
                  <a:srgbClr val="FFFF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8" name="Oval 266"/>
                <p:cNvSpPr>
                  <a:spLocks noChangeArrowheads="1"/>
                </p:cNvSpPr>
                <p:nvPr/>
              </p:nvSpPr>
              <p:spPr bwMode="auto">
                <a:xfrm>
                  <a:off x="2814" y="1814"/>
                  <a:ext cx="126" cy="105"/>
                </a:xfrm>
                <a:prstGeom prst="ellipse">
                  <a:avLst/>
                </a:prstGeom>
                <a:solidFill>
                  <a:srgbClr val="FFFF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59" name="Oval 267"/>
                <p:cNvSpPr>
                  <a:spLocks noChangeArrowheads="1"/>
                </p:cNvSpPr>
                <p:nvPr/>
              </p:nvSpPr>
              <p:spPr bwMode="auto">
                <a:xfrm>
                  <a:off x="2815" y="1816"/>
                  <a:ext cx="123" cy="102"/>
                </a:xfrm>
                <a:prstGeom prst="ellipse">
                  <a:avLst/>
                </a:prstGeom>
                <a:solidFill>
                  <a:srgbClr val="FFF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0" name="Oval 268"/>
                <p:cNvSpPr>
                  <a:spLocks noChangeArrowheads="1"/>
                </p:cNvSpPr>
                <p:nvPr/>
              </p:nvSpPr>
              <p:spPr bwMode="auto">
                <a:xfrm>
                  <a:off x="2816" y="1817"/>
                  <a:ext cx="121" cy="101"/>
                </a:xfrm>
                <a:prstGeom prst="ellipse">
                  <a:avLst/>
                </a:pr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1" name="Oval 269"/>
                <p:cNvSpPr>
                  <a:spLocks noChangeArrowheads="1"/>
                </p:cNvSpPr>
                <p:nvPr/>
              </p:nvSpPr>
              <p:spPr bwMode="auto">
                <a:xfrm>
                  <a:off x="2817" y="1818"/>
                  <a:ext cx="118" cy="99"/>
                </a:xfrm>
                <a:prstGeom prst="ellipse">
                  <a:avLst/>
                </a:prstGeom>
                <a:solidFill>
                  <a:srgbClr val="FFF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2" name="Oval 270"/>
                <p:cNvSpPr>
                  <a:spLocks noChangeArrowheads="1"/>
                </p:cNvSpPr>
                <p:nvPr/>
              </p:nvSpPr>
              <p:spPr bwMode="auto">
                <a:xfrm>
                  <a:off x="2819" y="1818"/>
                  <a:ext cx="115" cy="97"/>
                </a:xfrm>
                <a:prstGeom prst="ellipse">
                  <a:avLst/>
                </a:prstGeom>
                <a:solidFill>
                  <a:srgbClr val="FFF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3" name="Oval 271"/>
                <p:cNvSpPr>
                  <a:spLocks noChangeArrowheads="1"/>
                </p:cNvSpPr>
                <p:nvPr/>
              </p:nvSpPr>
              <p:spPr bwMode="auto">
                <a:xfrm>
                  <a:off x="2820" y="1819"/>
                  <a:ext cx="114" cy="95"/>
                </a:xfrm>
                <a:prstGeom prst="ellipse">
                  <a:avLst/>
                </a:prstGeom>
                <a:solidFill>
                  <a:srgbClr val="FF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4" name="Oval 272"/>
                <p:cNvSpPr>
                  <a:spLocks noChangeArrowheads="1"/>
                </p:cNvSpPr>
                <p:nvPr/>
              </p:nvSpPr>
              <p:spPr bwMode="auto">
                <a:xfrm>
                  <a:off x="2821" y="1821"/>
                  <a:ext cx="111" cy="92"/>
                </a:xfrm>
                <a:prstGeom prst="ellipse">
                  <a:avLst/>
                </a:prstGeom>
                <a:solidFill>
                  <a:srgbClr val="FFF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5" name="Oval 273"/>
                <p:cNvSpPr>
                  <a:spLocks noChangeArrowheads="1"/>
                </p:cNvSpPr>
                <p:nvPr/>
              </p:nvSpPr>
              <p:spPr bwMode="auto">
                <a:xfrm>
                  <a:off x="2823" y="1822"/>
                  <a:ext cx="108" cy="90"/>
                </a:xfrm>
                <a:prstGeom prst="ellipse">
                  <a:avLst/>
                </a:prstGeom>
                <a:solidFill>
                  <a:srgbClr val="FFF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6" name="Oval 274"/>
                <p:cNvSpPr>
                  <a:spLocks noChangeArrowheads="1"/>
                </p:cNvSpPr>
                <p:nvPr/>
              </p:nvSpPr>
              <p:spPr bwMode="auto">
                <a:xfrm>
                  <a:off x="2824" y="1823"/>
                  <a:ext cx="105" cy="88"/>
                </a:xfrm>
                <a:prstGeom prst="ellipse">
                  <a:avLst/>
                </a:prstGeom>
                <a:solidFill>
                  <a:srgbClr val="FF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7" name="Oval 275"/>
                <p:cNvSpPr>
                  <a:spLocks noChangeArrowheads="1"/>
                </p:cNvSpPr>
                <p:nvPr/>
              </p:nvSpPr>
              <p:spPr bwMode="auto">
                <a:xfrm>
                  <a:off x="2826" y="1824"/>
                  <a:ext cx="102" cy="85"/>
                </a:xfrm>
                <a:prstGeom prst="ellipse">
                  <a:avLst/>
                </a:prstGeom>
                <a:solidFill>
                  <a:srgbClr val="FFFF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8" name="Oval 276"/>
                <p:cNvSpPr>
                  <a:spLocks noChangeArrowheads="1"/>
                </p:cNvSpPr>
                <p:nvPr/>
              </p:nvSpPr>
              <p:spPr bwMode="auto">
                <a:xfrm>
                  <a:off x="2827" y="1825"/>
                  <a:ext cx="99" cy="83"/>
                </a:xfrm>
                <a:prstGeom prst="ellipse">
                  <a:avLst/>
                </a:prstGeom>
                <a:solidFill>
                  <a:srgbClr val="FFF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69" name="Oval 277"/>
                <p:cNvSpPr>
                  <a:spLocks noChangeArrowheads="1"/>
                </p:cNvSpPr>
                <p:nvPr/>
              </p:nvSpPr>
              <p:spPr bwMode="auto">
                <a:xfrm>
                  <a:off x="2828" y="1826"/>
                  <a:ext cx="97" cy="81"/>
                </a:xfrm>
                <a:prstGeom prst="ellipse">
                  <a:avLst/>
                </a:prstGeom>
                <a:solidFill>
                  <a:srgbClr val="FF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0" name="Oval 278"/>
                <p:cNvSpPr>
                  <a:spLocks noChangeArrowheads="1"/>
                </p:cNvSpPr>
                <p:nvPr/>
              </p:nvSpPr>
              <p:spPr bwMode="auto">
                <a:xfrm>
                  <a:off x="2829" y="1828"/>
                  <a:ext cx="94" cy="78"/>
                </a:xfrm>
                <a:prstGeom prst="ellipse">
                  <a:avLst/>
                </a:prstGeom>
                <a:solidFill>
                  <a:srgbClr val="FFF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1" name="Oval 279"/>
                <p:cNvSpPr>
                  <a:spLocks noChangeArrowheads="1"/>
                </p:cNvSpPr>
                <p:nvPr/>
              </p:nvSpPr>
              <p:spPr bwMode="auto">
                <a:xfrm>
                  <a:off x="2830" y="1829"/>
                  <a:ext cx="92" cy="76"/>
                </a:xfrm>
                <a:prstGeom prst="ellipse">
                  <a:avLst/>
                </a:prstGeom>
                <a:solidFill>
                  <a:srgbClr val="FF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2" name="Oval 280"/>
                <p:cNvSpPr>
                  <a:spLocks noChangeArrowheads="1"/>
                </p:cNvSpPr>
                <p:nvPr/>
              </p:nvSpPr>
              <p:spPr bwMode="auto">
                <a:xfrm>
                  <a:off x="2832" y="1830"/>
                  <a:ext cx="89" cy="74"/>
                </a:xfrm>
                <a:prstGeom prst="ellipse">
                  <a:avLst/>
                </a:prstGeom>
                <a:solidFill>
                  <a:srgbClr val="FF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3" name="Oval 281"/>
                <p:cNvSpPr>
                  <a:spLocks noChangeArrowheads="1"/>
                </p:cNvSpPr>
                <p:nvPr/>
              </p:nvSpPr>
              <p:spPr bwMode="auto">
                <a:xfrm>
                  <a:off x="2833" y="1831"/>
                  <a:ext cx="87" cy="72"/>
                </a:xfrm>
                <a:prstGeom prst="ellipse">
                  <a:avLst/>
                </a:prstGeom>
                <a:solidFill>
                  <a:srgbClr val="FFF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4" name="Oval 282"/>
                <p:cNvSpPr>
                  <a:spLocks noChangeArrowheads="1"/>
                </p:cNvSpPr>
                <p:nvPr/>
              </p:nvSpPr>
              <p:spPr bwMode="auto">
                <a:xfrm>
                  <a:off x="2835" y="1831"/>
                  <a:ext cx="84" cy="71"/>
                </a:xfrm>
                <a:prstGeom prst="ellipse">
                  <a:avLst/>
                </a:prstGeom>
                <a:solidFill>
                  <a:srgbClr val="FFF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5" name="Oval 283"/>
                <p:cNvSpPr>
                  <a:spLocks noChangeArrowheads="1"/>
                </p:cNvSpPr>
                <p:nvPr/>
              </p:nvSpPr>
              <p:spPr bwMode="auto">
                <a:xfrm>
                  <a:off x="2836" y="1833"/>
                  <a:ext cx="81" cy="68"/>
                </a:xfrm>
                <a:prstGeom prst="ellipse">
                  <a:avLst/>
                </a:prstGeom>
                <a:solidFill>
                  <a:srgbClr val="FFFF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6" name="Oval 284"/>
                <p:cNvSpPr>
                  <a:spLocks noChangeArrowheads="1"/>
                </p:cNvSpPr>
                <p:nvPr/>
              </p:nvSpPr>
              <p:spPr bwMode="auto">
                <a:xfrm>
                  <a:off x="2838" y="1834"/>
                  <a:ext cx="78" cy="66"/>
                </a:xfrm>
                <a:prstGeom prst="ellipse">
                  <a:avLst/>
                </a:prstGeom>
                <a:solidFill>
                  <a:srgbClr val="FF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7" name="Oval 285"/>
                <p:cNvSpPr>
                  <a:spLocks noChangeArrowheads="1"/>
                </p:cNvSpPr>
                <p:nvPr/>
              </p:nvSpPr>
              <p:spPr bwMode="auto">
                <a:xfrm>
                  <a:off x="2839" y="1835"/>
                  <a:ext cx="75" cy="63"/>
                </a:xfrm>
                <a:prstGeom prst="ellipse">
                  <a:avLst/>
                </a:prstGeom>
                <a:solidFill>
                  <a:srgbClr val="FF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8" name="Oval 286"/>
                <p:cNvSpPr>
                  <a:spLocks noChangeArrowheads="1"/>
                </p:cNvSpPr>
                <p:nvPr/>
              </p:nvSpPr>
              <p:spPr bwMode="auto">
                <a:xfrm>
                  <a:off x="2840" y="1836"/>
                  <a:ext cx="73" cy="61"/>
                </a:xfrm>
                <a:prstGeom prst="ellipse">
                  <a:avLst/>
                </a:prstGeom>
                <a:solidFill>
                  <a:srgbClr val="F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79" name="Oval 287"/>
                <p:cNvSpPr>
                  <a:spLocks noChangeArrowheads="1"/>
                </p:cNvSpPr>
                <p:nvPr/>
              </p:nvSpPr>
              <p:spPr bwMode="auto">
                <a:xfrm>
                  <a:off x="2841" y="1837"/>
                  <a:ext cx="70" cy="59"/>
                </a:xfrm>
                <a:prstGeom prst="ellipse">
                  <a:avLst/>
                </a:prstGeom>
                <a:solidFill>
                  <a:srgbClr val="FFFF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0" name="Oval 288"/>
                <p:cNvSpPr>
                  <a:spLocks noChangeArrowheads="1"/>
                </p:cNvSpPr>
                <p:nvPr/>
              </p:nvSpPr>
              <p:spPr bwMode="auto">
                <a:xfrm>
                  <a:off x="2842" y="1839"/>
                  <a:ext cx="68" cy="56"/>
                </a:xfrm>
                <a:prstGeom prst="ellipse">
                  <a:avLst/>
                </a:pr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1" name="Oval 289"/>
                <p:cNvSpPr>
                  <a:spLocks noChangeArrowheads="1"/>
                </p:cNvSpPr>
                <p:nvPr/>
              </p:nvSpPr>
              <p:spPr bwMode="auto">
                <a:xfrm>
                  <a:off x="2844" y="1840"/>
                  <a:ext cx="65" cy="53"/>
                </a:xfrm>
                <a:prstGeom prst="ellipse">
                  <a:avLst/>
                </a:pr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2" name="Oval 290"/>
                <p:cNvSpPr>
                  <a:spLocks noChangeArrowheads="1"/>
                </p:cNvSpPr>
                <p:nvPr/>
              </p:nvSpPr>
              <p:spPr bwMode="auto">
                <a:xfrm>
                  <a:off x="2845" y="1841"/>
                  <a:ext cx="63" cy="52"/>
                </a:xfrm>
                <a:prstGeom prst="ellipse">
                  <a:avLst/>
                </a:pr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3" name="Oval 291"/>
                <p:cNvSpPr>
                  <a:spLocks noChangeArrowheads="1"/>
                </p:cNvSpPr>
                <p:nvPr/>
              </p:nvSpPr>
              <p:spPr bwMode="auto">
                <a:xfrm>
                  <a:off x="2847" y="1842"/>
                  <a:ext cx="59" cy="50"/>
                </a:xfrm>
                <a:prstGeom prst="ellipse">
                  <a:avLst/>
                </a:pr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4" name="Oval 292"/>
                <p:cNvSpPr>
                  <a:spLocks noChangeArrowheads="1"/>
                </p:cNvSpPr>
                <p:nvPr/>
              </p:nvSpPr>
              <p:spPr bwMode="auto">
                <a:xfrm>
                  <a:off x="2848" y="1843"/>
                  <a:ext cx="57" cy="48"/>
                </a:xfrm>
                <a:prstGeom prst="ellipse">
                  <a:avLst/>
                </a:pr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5" name="Oval 293"/>
                <p:cNvSpPr>
                  <a:spLocks noChangeArrowheads="1"/>
                </p:cNvSpPr>
                <p:nvPr/>
              </p:nvSpPr>
              <p:spPr bwMode="auto">
                <a:xfrm>
                  <a:off x="2850" y="1844"/>
                  <a:ext cx="54" cy="46"/>
                </a:xfrm>
                <a:prstGeom prst="ellipse">
                  <a:avLst/>
                </a:pr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6" name="Oval 294"/>
                <p:cNvSpPr>
                  <a:spLocks noChangeArrowheads="1"/>
                </p:cNvSpPr>
                <p:nvPr/>
              </p:nvSpPr>
              <p:spPr bwMode="auto">
                <a:xfrm>
                  <a:off x="2851" y="1845"/>
                  <a:ext cx="51" cy="44"/>
                </a:xfrm>
                <a:prstGeom prst="ellipse">
                  <a:avLst/>
                </a:pr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7" name="Oval 295"/>
                <p:cNvSpPr>
                  <a:spLocks noChangeArrowheads="1"/>
                </p:cNvSpPr>
                <p:nvPr/>
              </p:nvSpPr>
              <p:spPr bwMode="auto">
                <a:xfrm>
                  <a:off x="2852" y="1846"/>
                  <a:ext cx="50" cy="42"/>
                </a:xfrm>
                <a:prstGeom prst="ellipse">
                  <a:avLst/>
                </a:pr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8" name="Oval 296"/>
                <p:cNvSpPr>
                  <a:spLocks noChangeArrowheads="1"/>
                </p:cNvSpPr>
                <p:nvPr/>
              </p:nvSpPr>
              <p:spPr bwMode="auto">
                <a:xfrm>
                  <a:off x="2853" y="1847"/>
                  <a:ext cx="47" cy="40"/>
                </a:xfrm>
                <a:prstGeom prst="ellipse">
                  <a:avLst/>
                </a:prstGeom>
                <a:solidFill>
                  <a:srgbClr val="FF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89" name="Oval 297"/>
                <p:cNvSpPr>
                  <a:spLocks noChangeArrowheads="1"/>
                </p:cNvSpPr>
                <p:nvPr/>
              </p:nvSpPr>
              <p:spPr bwMode="auto">
                <a:xfrm>
                  <a:off x="2854" y="1848"/>
                  <a:ext cx="45" cy="38"/>
                </a:xfrm>
                <a:prstGeom prst="ellipse">
                  <a:avLst/>
                </a:pr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0" name="Oval 298"/>
                <p:cNvSpPr>
                  <a:spLocks noChangeArrowheads="1"/>
                </p:cNvSpPr>
                <p:nvPr/>
              </p:nvSpPr>
              <p:spPr bwMode="auto">
                <a:xfrm>
                  <a:off x="2856" y="1850"/>
                  <a:ext cx="42" cy="35"/>
                </a:xfrm>
                <a:prstGeom prst="ellipse">
                  <a:avLst/>
                </a:pr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1" name="Oval 299"/>
                <p:cNvSpPr>
                  <a:spLocks noChangeArrowheads="1"/>
                </p:cNvSpPr>
                <p:nvPr/>
              </p:nvSpPr>
              <p:spPr bwMode="auto">
                <a:xfrm>
                  <a:off x="2857" y="1851"/>
                  <a:ext cx="40" cy="32"/>
                </a:xfrm>
                <a:prstGeom prst="ellipse">
                  <a:avLst/>
                </a:pr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2" name="Oval 300"/>
                <p:cNvSpPr>
                  <a:spLocks noChangeArrowheads="1"/>
                </p:cNvSpPr>
                <p:nvPr/>
              </p:nvSpPr>
              <p:spPr bwMode="auto">
                <a:xfrm>
                  <a:off x="2859" y="1852"/>
                  <a:ext cx="36" cy="30"/>
                </a:xfrm>
                <a:prstGeom prst="ellipse">
                  <a:avLst/>
                </a:pr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3" name="Oval 301"/>
                <p:cNvSpPr>
                  <a:spLocks noChangeArrowheads="1"/>
                </p:cNvSpPr>
                <p:nvPr/>
              </p:nvSpPr>
              <p:spPr bwMode="auto">
                <a:xfrm>
                  <a:off x="2860" y="1853"/>
                  <a:ext cx="34" cy="28"/>
                </a:xfrm>
                <a:prstGeom prst="ellipse">
                  <a:avLst/>
                </a:pr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4" name="Oval 302"/>
                <p:cNvSpPr>
                  <a:spLocks noChangeArrowheads="1"/>
                </p:cNvSpPr>
                <p:nvPr/>
              </p:nvSpPr>
              <p:spPr bwMode="auto">
                <a:xfrm>
                  <a:off x="2862" y="1854"/>
                  <a:ext cx="30" cy="26"/>
                </a:xfrm>
                <a:prstGeom prst="ellipse">
                  <a:avLst/>
                </a:pr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5" name="Oval 303"/>
                <p:cNvSpPr>
                  <a:spLocks noChangeArrowheads="1"/>
                </p:cNvSpPr>
                <p:nvPr/>
              </p:nvSpPr>
              <p:spPr bwMode="auto">
                <a:xfrm>
                  <a:off x="2863" y="1855"/>
                  <a:ext cx="28" cy="25"/>
                </a:xfrm>
                <a:prstGeom prst="ellipse">
                  <a:avLst/>
                </a:pr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6" name="Oval 304"/>
                <p:cNvSpPr>
                  <a:spLocks noChangeArrowheads="1"/>
                </p:cNvSpPr>
                <p:nvPr/>
              </p:nvSpPr>
              <p:spPr bwMode="auto">
                <a:xfrm>
                  <a:off x="2864" y="1856"/>
                  <a:ext cx="26" cy="22"/>
                </a:xfrm>
                <a:prstGeom prst="ellipse">
                  <a:avLst/>
                </a:pr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7" name="Oval 305"/>
                <p:cNvSpPr>
                  <a:spLocks noChangeArrowheads="1"/>
                </p:cNvSpPr>
                <p:nvPr/>
              </p:nvSpPr>
              <p:spPr bwMode="auto">
                <a:xfrm>
                  <a:off x="2865" y="1857"/>
                  <a:ext cx="23" cy="20"/>
                </a:xfrm>
                <a:prstGeom prst="ellipse">
                  <a:avLst/>
                </a:pr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8" name="Oval 306"/>
                <p:cNvSpPr>
                  <a:spLocks noChangeArrowheads="1"/>
                </p:cNvSpPr>
                <p:nvPr/>
              </p:nvSpPr>
              <p:spPr bwMode="auto">
                <a:xfrm>
                  <a:off x="2866" y="1858"/>
                  <a:ext cx="21" cy="18"/>
                </a:xfrm>
                <a:prstGeom prst="ellipse">
                  <a:avLst/>
                </a:pr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299" name="Oval 307"/>
                <p:cNvSpPr>
                  <a:spLocks noChangeArrowheads="1"/>
                </p:cNvSpPr>
                <p:nvPr/>
              </p:nvSpPr>
              <p:spPr bwMode="auto">
                <a:xfrm>
                  <a:off x="2868" y="1859"/>
                  <a:ext cx="18" cy="16"/>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0" name="Oval 308"/>
                <p:cNvSpPr>
                  <a:spLocks noChangeArrowheads="1"/>
                </p:cNvSpPr>
                <p:nvPr/>
              </p:nvSpPr>
              <p:spPr bwMode="auto">
                <a:xfrm>
                  <a:off x="2869" y="1861"/>
                  <a:ext cx="16" cy="13"/>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1" name="Oval 309"/>
                <p:cNvSpPr>
                  <a:spLocks noChangeArrowheads="1"/>
                </p:cNvSpPr>
                <p:nvPr/>
              </p:nvSpPr>
              <p:spPr bwMode="auto">
                <a:xfrm>
                  <a:off x="2871" y="1862"/>
                  <a:ext cx="12" cy="10"/>
                </a:xfrm>
                <a:prstGeom prst="ellipse">
                  <a:avLst/>
                </a:pr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2" name="Oval 310"/>
                <p:cNvSpPr>
                  <a:spLocks noChangeArrowheads="1"/>
                </p:cNvSpPr>
                <p:nvPr/>
              </p:nvSpPr>
              <p:spPr bwMode="auto">
                <a:xfrm>
                  <a:off x="2872" y="1863"/>
                  <a:ext cx="10" cy="8"/>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3" name="Oval 311"/>
                <p:cNvSpPr>
                  <a:spLocks noChangeArrowheads="1"/>
                </p:cNvSpPr>
                <p:nvPr/>
              </p:nvSpPr>
              <p:spPr bwMode="auto">
                <a:xfrm>
                  <a:off x="2874" y="1864"/>
                  <a:ext cx="6" cy="6"/>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4" name="Oval 312"/>
                <p:cNvSpPr>
                  <a:spLocks noChangeArrowheads="1"/>
                </p:cNvSpPr>
                <p:nvPr/>
              </p:nvSpPr>
              <p:spPr bwMode="auto">
                <a:xfrm>
                  <a:off x="2875" y="1865"/>
                  <a:ext cx="4" cy="4"/>
                </a:xfrm>
                <a:prstGeom prst="ellipse">
                  <a:avLst/>
                </a:pr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305" name="Rectangle 313"/>
            <p:cNvSpPr>
              <a:spLocks noChangeArrowheads="1"/>
            </p:cNvSpPr>
            <p:nvPr/>
          </p:nvSpPr>
          <p:spPr bwMode="auto">
            <a:xfrm>
              <a:off x="4469" y="812"/>
              <a:ext cx="9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رايانه ای</a:t>
              </a:r>
              <a:endParaRPr lang="en-US" altLang="fa-IR" sz="400" b="0">
                <a:cs typeface="Traffic" pitchFamily="2" charset="0"/>
              </a:endParaRPr>
            </a:p>
          </p:txBody>
        </p:sp>
        <p:grpSp>
          <p:nvGrpSpPr>
            <p:cNvPr id="85306" name="Group 314"/>
            <p:cNvGrpSpPr>
              <a:grpSpLocks/>
            </p:cNvGrpSpPr>
            <p:nvPr/>
          </p:nvGrpSpPr>
          <p:grpSpPr bwMode="auto">
            <a:xfrm>
              <a:off x="4021" y="867"/>
              <a:ext cx="320" cy="214"/>
              <a:chOff x="2563" y="1895"/>
              <a:chExt cx="207" cy="172"/>
            </a:xfrm>
          </p:grpSpPr>
          <p:sp>
            <p:nvSpPr>
              <p:cNvPr id="85307" name="Oval 315"/>
              <p:cNvSpPr>
                <a:spLocks noChangeArrowheads="1"/>
              </p:cNvSpPr>
              <p:nvPr/>
            </p:nvSpPr>
            <p:spPr bwMode="auto">
              <a:xfrm>
                <a:off x="2563" y="1895"/>
                <a:ext cx="205" cy="171"/>
              </a:xfrm>
              <a:prstGeom prst="ellipse">
                <a:avLst/>
              </a:prstGeom>
              <a:solidFill>
                <a:srgbClr val="CFD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08" name="Oval 316"/>
              <p:cNvSpPr>
                <a:spLocks noChangeArrowheads="1"/>
              </p:cNvSpPr>
              <p:nvPr/>
            </p:nvSpPr>
            <p:spPr bwMode="auto">
              <a:xfrm>
                <a:off x="2565" y="1898"/>
                <a:ext cx="205" cy="169"/>
              </a:xfrm>
              <a:prstGeom prst="ellipse">
                <a:avLst/>
              </a:prstGeom>
              <a:solidFill>
                <a:srgbClr val="6974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309" name="Group 317"/>
              <p:cNvGrpSpPr>
                <a:grpSpLocks/>
              </p:cNvGrpSpPr>
              <p:nvPr/>
            </p:nvGrpSpPr>
            <p:grpSpPr bwMode="auto">
              <a:xfrm>
                <a:off x="2564" y="1896"/>
                <a:ext cx="205" cy="171"/>
                <a:chOff x="2564" y="1896"/>
                <a:chExt cx="205" cy="171"/>
              </a:xfrm>
            </p:grpSpPr>
            <p:sp>
              <p:nvSpPr>
                <p:cNvPr id="85310" name="Oval 318"/>
                <p:cNvSpPr>
                  <a:spLocks noChangeArrowheads="1"/>
                </p:cNvSpPr>
                <p:nvPr/>
              </p:nvSpPr>
              <p:spPr bwMode="auto">
                <a:xfrm>
                  <a:off x="2564" y="1896"/>
                  <a:ext cx="205" cy="171"/>
                </a:xfrm>
                <a:prstGeom prst="ellipse">
                  <a:avLst/>
                </a:prstGeom>
                <a:solidFill>
                  <a:srgbClr val="AFC1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1" name="Oval 319"/>
                <p:cNvSpPr>
                  <a:spLocks noChangeArrowheads="1"/>
                </p:cNvSpPr>
                <p:nvPr/>
              </p:nvSpPr>
              <p:spPr bwMode="auto">
                <a:xfrm>
                  <a:off x="2566" y="1898"/>
                  <a:ext cx="201" cy="167"/>
                </a:xfrm>
                <a:prstGeom prst="ellipse">
                  <a:avLst/>
                </a:prstGeom>
                <a:solidFill>
                  <a:srgbClr val="AFC1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2" name="Oval 320"/>
                <p:cNvSpPr>
                  <a:spLocks noChangeArrowheads="1"/>
                </p:cNvSpPr>
                <p:nvPr/>
              </p:nvSpPr>
              <p:spPr bwMode="auto">
                <a:xfrm>
                  <a:off x="2568" y="1899"/>
                  <a:ext cx="198" cy="165"/>
                </a:xfrm>
                <a:prstGeom prst="ellipse">
                  <a:avLst/>
                </a:prstGeom>
                <a:solidFill>
                  <a:srgbClr val="AFC1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3" name="Oval 321"/>
                <p:cNvSpPr>
                  <a:spLocks noChangeArrowheads="1"/>
                </p:cNvSpPr>
                <p:nvPr/>
              </p:nvSpPr>
              <p:spPr bwMode="auto">
                <a:xfrm>
                  <a:off x="2569" y="1900"/>
                  <a:ext cx="196" cy="163"/>
                </a:xfrm>
                <a:prstGeom prst="ellipse">
                  <a:avLst/>
                </a:prstGeom>
                <a:solidFill>
                  <a:srgbClr val="B0C1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4" name="Oval 322"/>
                <p:cNvSpPr>
                  <a:spLocks noChangeArrowheads="1"/>
                </p:cNvSpPr>
                <p:nvPr/>
              </p:nvSpPr>
              <p:spPr bwMode="auto">
                <a:xfrm>
                  <a:off x="2570" y="1901"/>
                  <a:ext cx="194" cy="161"/>
                </a:xfrm>
                <a:prstGeom prst="ellipse">
                  <a:avLst/>
                </a:prstGeom>
                <a:solidFill>
                  <a:srgbClr val="B0C2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5" name="Oval 323"/>
                <p:cNvSpPr>
                  <a:spLocks noChangeArrowheads="1"/>
                </p:cNvSpPr>
                <p:nvPr/>
              </p:nvSpPr>
              <p:spPr bwMode="auto">
                <a:xfrm>
                  <a:off x="2572" y="1902"/>
                  <a:ext cx="190" cy="159"/>
                </a:xfrm>
                <a:prstGeom prst="ellipse">
                  <a:avLst/>
                </a:prstGeom>
                <a:solidFill>
                  <a:srgbClr val="B0C2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6" name="Oval 324"/>
                <p:cNvSpPr>
                  <a:spLocks noChangeArrowheads="1"/>
                </p:cNvSpPr>
                <p:nvPr/>
              </p:nvSpPr>
              <p:spPr bwMode="auto">
                <a:xfrm>
                  <a:off x="2573" y="1903"/>
                  <a:ext cx="188" cy="156"/>
                </a:xfrm>
                <a:prstGeom prst="ellipse">
                  <a:avLst/>
                </a:prstGeom>
                <a:solidFill>
                  <a:srgbClr val="B1C2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7" name="Oval 325"/>
                <p:cNvSpPr>
                  <a:spLocks noChangeArrowheads="1"/>
                </p:cNvSpPr>
                <p:nvPr/>
              </p:nvSpPr>
              <p:spPr bwMode="auto">
                <a:xfrm>
                  <a:off x="2574" y="1905"/>
                  <a:ext cx="185" cy="153"/>
                </a:xfrm>
                <a:prstGeom prst="ellipse">
                  <a:avLst/>
                </a:prstGeom>
                <a:solidFill>
                  <a:srgbClr val="B1C3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8" name="Oval 326"/>
                <p:cNvSpPr>
                  <a:spLocks noChangeArrowheads="1"/>
                </p:cNvSpPr>
                <p:nvPr/>
              </p:nvSpPr>
              <p:spPr bwMode="auto">
                <a:xfrm>
                  <a:off x="2575" y="1905"/>
                  <a:ext cx="183" cy="152"/>
                </a:xfrm>
                <a:prstGeom prst="ellipse">
                  <a:avLst/>
                </a:prstGeom>
                <a:solidFill>
                  <a:srgbClr val="B2C3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19" name="Oval 327"/>
                <p:cNvSpPr>
                  <a:spLocks noChangeArrowheads="1"/>
                </p:cNvSpPr>
                <p:nvPr/>
              </p:nvSpPr>
              <p:spPr bwMode="auto">
                <a:xfrm>
                  <a:off x="2576" y="1906"/>
                  <a:ext cx="181" cy="150"/>
                </a:xfrm>
                <a:prstGeom prst="ellipse">
                  <a:avLst/>
                </a:prstGeom>
                <a:solidFill>
                  <a:srgbClr val="B3C4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0" name="Oval 328"/>
                <p:cNvSpPr>
                  <a:spLocks noChangeArrowheads="1"/>
                </p:cNvSpPr>
                <p:nvPr/>
              </p:nvSpPr>
              <p:spPr bwMode="auto">
                <a:xfrm>
                  <a:off x="2578" y="1907"/>
                  <a:ext cx="177" cy="148"/>
                </a:xfrm>
                <a:prstGeom prst="ellipse">
                  <a:avLst/>
                </a:prstGeom>
                <a:solidFill>
                  <a:srgbClr val="B3C4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1" name="Oval 329"/>
                <p:cNvSpPr>
                  <a:spLocks noChangeArrowheads="1"/>
                </p:cNvSpPr>
                <p:nvPr/>
              </p:nvSpPr>
              <p:spPr bwMode="auto">
                <a:xfrm>
                  <a:off x="2579" y="1908"/>
                  <a:ext cx="176" cy="146"/>
                </a:xfrm>
                <a:prstGeom prst="ellipse">
                  <a:avLst/>
                </a:prstGeom>
                <a:solidFill>
                  <a:srgbClr val="B4C4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2" name="Oval 330"/>
                <p:cNvSpPr>
                  <a:spLocks noChangeArrowheads="1"/>
                </p:cNvSpPr>
                <p:nvPr/>
              </p:nvSpPr>
              <p:spPr bwMode="auto">
                <a:xfrm>
                  <a:off x="2580" y="1909"/>
                  <a:ext cx="174" cy="145"/>
                </a:xfrm>
                <a:prstGeom prst="ellipse">
                  <a:avLst/>
                </a:prstGeom>
                <a:solidFill>
                  <a:srgbClr val="B5C5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3" name="Oval 331"/>
                <p:cNvSpPr>
                  <a:spLocks noChangeArrowheads="1"/>
                </p:cNvSpPr>
                <p:nvPr/>
              </p:nvSpPr>
              <p:spPr bwMode="auto">
                <a:xfrm>
                  <a:off x="2582" y="1910"/>
                  <a:ext cx="170" cy="142"/>
                </a:xfrm>
                <a:prstGeom prst="ellipse">
                  <a:avLst/>
                </a:prstGeom>
                <a:solidFill>
                  <a:srgbClr val="B5C5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4" name="Oval 332"/>
                <p:cNvSpPr>
                  <a:spLocks noChangeArrowheads="1"/>
                </p:cNvSpPr>
                <p:nvPr/>
              </p:nvSpPr>
              <p:spPr bwMode="auto">
                <a:xfrm>
                  <a:off x="2583" y="1912"/>
                  <a:ext cx="168" cy="139"/>
                </a:xfrm>
                <a:prstGeom prst="ellipse">
                  <a:avLst/>
                </a:prstGeom>
                <a:solidFill>
                  <a:srgbClr val="B6C6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5" name="Oval 333"/>
                <p:cNvSpPr>
                  <a:spLocks noChangeArrowheads="1"/>
                </p:cNvSpPr>
                <p:nvPr/>
              </p:nvSpPr>
              <p:spPr bwMode="auto">
                <a:xfrm>
                  <a:off x="2584" y="1913"/>
                  <a:ext cx="165" cy="137"/>
                </a:xfrm>
                <a:prstGeom prst="ellipse">
                  <a:avLst/>
                </a:prstGeom>
                <a:solidFill>
                  <a:srgbClr val="B7C7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6" name="Oval 334"/>
                <p:cNvSpPr>
                  <a:spLocks noChangeArrowheads="1"/>
                </p:cNvSpPr>
                <p:nvPr/>
              </p:nvSpPr>
              <p:spPr bwMode="auto">
                <a:xfrm>
                  <a:off x="2586" y="1914"/>
                  <a:ext cx="162" cy="135"/>
                </a:xfrm>
                <a:prstGeom prst="ellipse">
                  <a:avLst/>
                </a:prstGeom>
                <a:solidFill>
                  <a:srgbClr val="B8C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7" name="Oval 335"/>
                <p:cNvSpPr>
                  <a:spLocks noChangeArrowheads="1"/>
                </p:cNvSpPr>
                <p:nvPr/>
              </p:nvSpPr>
              <p:spPr bwMode="auto">
                <a:xfrm>
                  <a:off x="2587" y="1915"/>
                  <a:ext cx="160" cy="133"/>
                </a:xfrm>
                <a:prstGeom prst="ellipse">
                  <a:avLst/>
                </a:prstGeom>
                <a:solidFill>
                  <a:srgbClr val="B9C8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8" name="Oval 336"/>
                <p:cNvSpPr>
                  <a:spLocks noChangeArrowheads="1"/>
                </p:cNvSpPr>
                <p:nvPr/>
              </p:nvSpPr>
              <p:spPr bwMode="auto">
                <a:xfrm>
                  <a:off x="2588" y="1916"/>
                  <a:ext cx="157" cy="131"/>
                </a:xfrm>
                <a:prstGeom prst="ellipse">
                  <a:avLst/>
                </a:prstGeom>
                <a:solidFill>
                  <a:srgbClr val="BAC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29" name="Oval 337"/>
                <p:cNvSpPr>
                  <a:spLocks noChangeArrowheads="1"/>
                </p:cNvSpPr>
                <p:nvPr/>
              </p:nvSpPr>
              <p:spPr bwMode="auto">
                <a:xfrm>
                  <a:off x="2589" y="1917"/>
                  <a:ext cx="155" cy="129"/>
                </a:xfrm>
                <a:prstGeom prst="ellipse">
                  <a:avLst/>
                </a:prstGeom>
                <a:solidFill>
                  <a:srgbClr val="BBCA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0" name="Oval 338"/>
                <p:cNvSpPr>
                  <a:spLocks noChangeArrowheads="1"/>
                </p:cNvSpPr>
                <p:nvPr/>
              </p:nvSpPr>
              <p:spPr bwMode="auto">
                <a:xfrm>
                  <a:off x="2590" y="1918"/>
                  <a:ext cx="153" cy="127"/>
                </a:xfrm>
                <a:prstGeom prst="ellipse">
                  <a:avLst/>
                </a:prstGeom>
                <a:solidFill>
                  <a:srgbClr val="BCC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1" name="Oval 339"/>
                <p:cNvSpPr>
                  <a:spLocks noChangeArrowheads="1"/>
                </p:cNvSpPr>
                <p:nvPr/>
              </p:nvSpPr>
              <p:spPr bwMode="auto">
                <a:xfrm>
                  <a:off x="2592" y="1918"/>
                  <a:ext cx="151" cy="126"/>
                </a:xfrm>
                <a:prstGeom prst="ellipse">
                  <a:avLst/>
                </a:prstGeom>
                <a:solidFill>
                  <a:srgbClr val="BDC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2" name="Oval 340"/>
                <p:cNvSpPr>
                  <a:spLocks noChangeArrowheads="1"/>
                </p:cNvSpPr>
                <p:nvPr/>
              </p:nvSpPr>
              <p:spPr bwMode="auto">
                <a:xfrm>
                  <a:off x="2593" y="1920"/>
                  <a:ext cx="149" cy="123"/>
                </a:xfrm>
                <a:prstGeom prst="ellipse">
                  <a:avLst/>
                </a:prstGeom>
                <a:solidFill>
                  <a:srgbClr val="BFC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3" name="Oval 341"/>
                <p:cNvSpPr>
                  <a:spLocks noChangeArrowheads="1"/>
                </p:cNvSpPr>
                <p:nvPr/>
              </p:nvSpPr>
              <p:spPr bwMode="auto">
                <a:xfrm>
                  <a:off x="2594" y="1921"/>
                  <a:ext cx="146" cy="121"/>
                </a:xfrm>
                <a:prstGeom prst="ellipse">
                  <a:avLst/>
                </a:prstGeom>
                <a:solidFill>
                  <a:srgbClr val="C0C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4" name="Oval 342"/>
                <p:cNvSpPr>
                  <a:spLocks noChangeArrowheads="1"/>
                </p:cNvSpPr>
                <p:nvPr/>
              </p:nvSpPr>
              <p:spPr bwMode="auto">
                <a:xfrm>
                  <a:off x="2596" y="1922"/>
                  <a:ext cx="143" cy="120"/>
                </a:xfrm>
                <a:prstGeom prst="ellipse">
                  <a:avLst/>
                </a:prstGeom>
                <a:solidFill>
                  <a:srgbClr val="C1CE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5" name="Oval 343"/>
                <p:cNvSpPr>
                  <a:spLocks noChangeArrowheads="1"/>
                </p:cNvSpPr>
                <p:nvPr/>
              </p:nvSpPr>
              <p:spPr bwMode="auto">
                <a:xfrm>
                  <a:off x="2597" y="1923"/>
                  <a:ext cx="141" cy="118"/>
                </a:xfrm>
                <a:prstGeom prst="ellipse">
                  <a:avLst/>
                </a:prstGeom>
                <a:solidFill>
                  <a:srgbClr val="C3C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6" name="Oval 344"/>
                <p:cNvSpPr>
                  <a:spLocks noChangeArrowheads="1"/>
                </p:cNvSpPr>
                <p:nvPr/>
              </p:nvSpPr>
              <p:spPr bwMode="auto">
                <a:xfrm>
                  <a:off x="2599" y="1924"/>
                  <a:ext cx="137" cy="115"/>
                </a:xfrm>
                <a:prstGeom prst="ellipse">
                  <a:avLst/>
                </a:prstGeom>
                <a:solidFill>
                  <a:srgbClr val="C4D0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7" name="Oval 345"/>
                <p:cNvSpPr>
                  <a:spLocks noChangeArrowheads="1"/>
                </p:cNvSpPr>
                <p:nvPr/>
              </p:nvSpPr>
              <p:spPr bwMode="auto">
                <a:xfrm>
                  <a:off x="2599" y="1925"/>
                  <a:ext cx="136" cy="113"/>
                </a:xfrm>
                <a:prstGeom prst="ellipse">
                  <a:avLst/>
                </a:prstGeom>
                <a:solidFill>
                  <a:srgbClr val="C5D1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8" name="Oval 346"/>
                <p:cNvSpPr>
                  <a:spLocks noChangeArrowheads="1"/>
                </p:cNvSpPr>
                <p:nvPr/>
              </p:nvSpPr>
              <p:spPr bwMode="auto">
                <a:xfrm>
                  <a:off x="2600" y="1926"/>
                  <a:ext cx="133" cy="111"/>
                </a:xfrm>
                <a:prstGeom prst="ellipse">
                  <a:avLst/>
                </a:prstGeom>
                <a:solidFill>
                  <a:srgbClr val="C7D3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39" name="Oval 347"/>
                <p:cNvSpPr>
                  <a:spLocks noChangeArrowheads="1"/>
                </p:cNvSpPr>
                <p:nvPr/>
              </p:nvSpPr>
              <p:spPr bwMode="auto">
                <a:xfrm>
                  <a:off x="2602" y="1928"/>
                  <a:ext cx="130" cy="108"/>
                </a:xfrm>
                <a:prstGeom prst="ellipse">
                  <a:avLst/>
                </a:prstGeom>
                <a:solidFill>
                  <a:srgbClr val="C9D4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0" name="Oval 348"/>
                <p:cNvSpPr>
                  <a:spLocks noChangeArrowheads="1"/>
                </p:cNvSpPr>
                <p:nvPr/>
              </p:nvSpPr>
              <p:spPr bwMode="auto">
                <a:xfrm>
                  <a:off x="2603" y="1929"/>
                  <a:ext cx="128" cy="106"/>
                </a:xfrm>
                <a:prstGeom prst="ellipse">
                  <a:avLst/>
                </a:prstGeom>
                <a:solidFill>
                  <a:srgbClr val="CAD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1" name="Oval 349"/>
                <p:cNvSpPr>
                  <a:spLocks noChangeArrowheads="1"/>
                </p:cNvSpPr>
                <p:nvPr/>
              </p:nvSpPr>
              <p:spPr bwMode="auto">
                <a:xfrm>
                  <a:off x="2604" y="1930"/>
                  <a:ext cx="126" cy="104"/>
                </a:xfrm>
                <a:prstGeom prst="ellipse">
                  <a:avLst/>
                </a:prstGeom>
                <a:solidFill>
                  <a:srgbClr val="CBD6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2" name="Oval 350"/>
                <p:cNvSpPr>
                  <a:spLocks noChangeArrowheads="1"/>
                </p:cNvSpPr>
                <p:nvPr/>
              </p:nvSpPr>
              <p:spPr bwMode="auto">
                <a:xfrm>
                  <a:off x="2606" y="1930"/>
                  <a:ext cx="123" cy="103"/>
                </a:xfrm>
                <a:prstGeom prst="ellipse">
                  <a:avLst/>
                </a:prstGeom>
                <a:solidFill>
                  <a:srgbClr val="CDD7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3" name="Oval 351"/>
                <p:cNvSpPr>
                  <a:spLocks noChangeArrowheads="1"/>
                </p:cNvSpPr>
                <p:nvPr/>
              </p:nvSpPr>
              <p:spPr bwMode="auto">
                <a:xfrm>
                  <a:off x="2607" y="1931"/>
                  <a:ext cx="120" cy="100"/>
                </a:xfrm>
                <a:prstGeom prst="ellipse">
                  <a:avLst/>
                </a:prstGeom>
                <a:solidFill>
                  <a:srgbClr val="CFD9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4" name="Oval 352"/>
                <p:cNvSpPr>
                  <a:spLocks noChangeArrowheads="1"/>
                </p:cNvSpPr>
                <p:nvPr/>
              </p:nvSpPr>
              <p:spPr bwMode="auto">
                <a:xfrm>
                  <a:off x="2608" y="1932"/>
                  <a:ext cx="118" cy="98"/>
                </a:xfrm>
                <a:prstGeom prst="ellipse">
                  <a:avLst/>
                </a:prstGeom>
                <a:solidFill>
                  <a:srgbClr val="D1DA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5" name="Oval 353"/>
                <p:cNvSpPr>
                  <a:spLocks noChangeArrowheads="1"/>
                </p:cNvSpPr>
                <p:nvPr/>
              </p:nvSpPr>
              <p:spPr bwMode="auto">
                <a:xfrm>
                  <a:off x="2610" y="1933"/>
                  <a:ext cx="115" cy="96"/>
                </a:xfrm>
                <a:prstGeom prst="ellipse">
                  <a:avLst/>
                </a:prstGeom>
                <a:solidFill>
                  <a:srgbClr val="D2DB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6" name="Oval 354"/>
                <p:cNvSpPr>
                  <a:spLocks noChangeArrowheads="1"/>
                </p:cNvSpPr>
                <p:nvPr/>
              </p:nvSpPr>
              <p:spPr bwMode="auto">
                <a:xfrm>
                  <a:off x="2611" y="1935"/>
                  <a:ext cx="112" cy="94"/>
                </a:xfrm>
                <a:prstGeom prst="ellipse">
                  <a:avLst/>
                </a:prstGeom>
                <a:solidFill>
                  <a:srgbClr val="D4DD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7" name="Oval 355"/>
                <p:cNvSpPr>
                  <a:spLocks noChangeArrowheads="1"/>
                </p:cNvSpPr>
                <p:nvPr/>
              </p:nvSpPr>
              <p:spPr bwMode="auto">
                <a:xfrm>
                  <a:off x="2612" y="1936"/>
                  <a:ext cx="110" cy="92"/>
                </a:xfrm>
                <a:prstGeom prst="ellipse">
                  <a:avLst/>
                </a:prstGeom>
                <a:solidFill>
                  <a:srgbClr val="D5D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8" name="Oval 356"/>
                <p:cNvSpPr>
                  <a:spLocks noChangeArrowheads="1"/>
                </p:cNvSpPr>
                <p:nvPr/>
              </p:nvSpPr>
              <p:spPr bwMode="auto">
                <a:xfrm>
                  <a:off x="2613" y="1937"/>
                  <a:ext cx="108" cy="90"/>
                </a:xfrm>
                <a:prstGeom prst="ellipse">
                  <a:avLst/>
                </a:prstGeom>
                <a:solidFill>
                  <a:srgbClr val="D7D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49" name="Oval 357"/>
                <p:cNvSpPr>
                  <a:spLocks noChangeArrowheads="1"/>
                </p:cNvSpPr>
                <p:nvPr/>
              </p:nvSpPr>
              <p:spPr bwMode="auto">
                <a:xfrm>
                  <a:off x="2614" y="1938"/>
                  <a:ext cx="105" cy="88"/>
                </a:xfrm>
                <a:prstGeom prst="ellipse">
                  <a:avLst/>
                </a:prstGeom>
                <a:solidFill>
                  <a:srgbClr val="D8E0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0" name="Oval 358"/>
                <p:cNvSpPr>
                  <a:spLocks noChangeArrowheads="1"/>
                </p:cNvSpPr>
                <p:nvPr/>
              </p:nvSpPr>
              <p:spPr bwMode="auto">
                <a:xfrm>
                  <a:off x="2616" y="1939"/>
                  <a:ext cx="103" cy="85"/>
                </a:xfrm>
                <a:prstGeom prst="ellipse">
                  <a:avLst/>
                </a:prstGeom>
                <a:solidFill>
                  <a:srgbClr val="DAE2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1" name="Oval 359"/>
                <p:cNvSpPr>
                  <a:spLocks noChangeArrowheads="1"/>
                </p:cNvSpPr>
                <p:nvPr/>
              </p:nvSpPr>
              <p:spPr bwMode="auto">
                <a:xfrm>
                  <a:off x="2617" y="1940"/>
                  <a:ext cx="100" cy="83"/>
                </a:xfrm>
                <a:prstGeom prst="ellipse">
                  <a:avLst/>
                </a:prstGeom>
                <a:solidFill>
                  <a:srgbClr val="DCE3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2" name="Oval 360"/>
                <p:cNvSpPr>
                  <a:spLocks noChangeArrowheads="1"/>
                </p:cNvSpPr>
                <p:nvPr/>
              </p:nvSpPr>
              <p:spPr bwMode="auto">
                <a:xfrm>
                  <a:off x="2618" y="1941"/>
                  <a:ext cx="98" cy="81"/>
                </a:xfrm>
                <a:prstGeom prst="ellipse">
                  <a:avLst/>
                </a:prstGeom>
                <a:solidFill>
                  <a:srgbClr val="DEE4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3" name="Oval 361"/>
                <p:cNvSpPr>
                  <a:spLocks noChangeArrowheads="1"/>
                </p:cNvSpPr>
                <p:nvPr/>
              </p:nvSpPr>
              <p:spPr bwMode="auto">
                <a:xfrm>
                  <a:off x="2620" y="1942"/>
                  <a:ext cx="95" cy="79"/>
                </a:xfrm>
                <a:prstGeom prst="ellipse">
                  <a:avLst/>
                </a:prstGeom>
                <a:solidFill>
                  <a:srgbClr val="DFE5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4" name="Oval 362"/>
                <p:cNvSpPr>
                  <a:spLocks noChangeArrowheads="1"/>
                </p:cNvSpPr>
                <p:nvPr/>
              </p:nvSpPr>
              <p:spPr bwMode="auto">
                <a:xfrm>
                  <a:off x="2621" y="1943"/>
                  <a:ext cx="92" cy="77"/>
                </a:xfrm>
                <a:prstGeom prst="ellipse">
                  <a:avLst/>
                </a:prstGeom>
                <a:solidFill>
                  <a:srgbClr val="E1E7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5" name="Oval 363"/>
                <p:cNvSpPr>
                  <a:spLocks noChangeArrowheads="1"/>
                </p:cNvSpPr>
                <p:nvPr/>
              </p:nvSpPr>
              <p:spPr bwMode="auto">
                <a:xfrm>
                  <a:off x="2623" y="1944"/>
                  <a:ext cx="89" cy="75"/>
                </a:xfrm>
                <a:prstGeom prst="ellipse">
                  <a:avLst/>
                </a:prstGeom>
                <a:solidFill>
                  <a:srgbClr val="E2E8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6" name="Oval 364"/>
                <p:cNvSpPr>
                  <a:spLocks noChangeArrowheads="1"/>
                </p:cNvSpPr>
                <p:nvPr/>
              </p:nvSpPr>
              <p:spPr bwMode="auto">
                <a:xfrm>
                  <a:off x="2623" y="1945"/>
                  <a:ext cx="88" cy="73"/>
                </a:xfrm>
                <a:prstGeom prst="ellipse">
                  <a:avLst/>
                </a:prstGeom>
                <a:solidFill>
                  <a:srgbClr val="E3E9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7" name="Oval 365"/>
                <p:cNvSpPr>
                  <a:spLocks noChangeArrowheads="1"/>
                </p:cNvSpPr>
                <p:nvPr/>
              </p:nvSpPr>
              <p:spPr bwMode="auto">
                <a:xfrm>
                  <a:off x="2624" y="1946"/>
                  <a:ext cx="85" cy="71"/>
                </a:xfrm>
                <a:prstGeom prst="ellipse">
                  <a:avLst/>
                </a:prstGeom>
                <a:solidFill>
                  <a:srgbClr val="E5E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8" name="Oval 366"/>
                <p:cNvSpPr>
                  <a:spLocks noChangeArrowheads="1"/>
                </p:cNvSpPr>
                <p:nvPr/>
              </p:nvSpPr>
              <p:spPr bwMode="auto">
                <a:xfrm>
                  <a:off x="2626" y="1947"/>
                  <a:ext cx="82" cy="69"/>
                </a:xfrm>
                <a:prstGeom prst="ellipse">
                  <a:avLst/>
                </a:prstGeom>
                <a:solidFill>
                  <a:srgbClr val="E7EB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59" name="Oval 367"/>
                <p:cNvSpPr>
                  <a:spLocks noChangeArrowheads="1"/>
                </p:cNvSpPr>
                <p:nvPr/>
              </p:nvSpPr>
              <p:spPr bwMode="auto">
                <a:xfrm>
                  <a:off x="2627" y="1948"/>
                  <a:ext cx="80" cy="67"/>
                </a:xfrm>
                <a:prstGeom prst="ellipse">
                  <a:avLst/>
                </a:prstGeom>
                <a:solidFill>
                  <a:srgbClr val="E8E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0" name="Oval 368"/>
                <p:cNvSpPr>
                  <a:spLocks noChangeArrowheads="1"/>
                </p:cNvSpPr>
                <p:nvPr/>
              </p:nvSpPr>
              <p:spPr bwMode="auto">
                <a:xfrm>
                  <a:off x="2628" y="1949"/>
                  <a:ext cx="78" cy="65"/>
                </a:xfrm>
                <a:prstGeom prst="ellipse">
                  <a:avLst/>
                </a:prstGeom>
                <a:solidFill>
                  <a:srgbClr val="E9E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1" name="Oval 369"/>
                <p:cNvSpPr>
                  <a:spLocks noChangeArrowheads="1"/>
                </p:cNvSpPr>
                <p:nvPr/>
              </p:nvSpPr>
              <p:spPr bwMode="auto">
                <a:xfrm>
                  <a:off x="2630" y="1951"/>
                  <a:ext cx="75" cy="62"/>
                </a:xfrm>
                <a:prstGeom prst="ellipse">
                  <a:avLst/>
                </a:prstGeom>
                <a:solidFill>
                  <a:srgbClr val="EBE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2" name="Oval 370"/>
                <p:cNvSpPr>
                  <a:spLocks noChangeArrowheads="1"/>
                </p:cNvSpPr>
                <p:nvPr/>
              </p:nvSpPr>
              <p:spPr bwMode="auto">
                <a:xfrm>
                  <a:off x="2631" y="1952"/>
                  <a:ext cx="72" cy="60"/>
                </a:xfrm>
                <a:prstGeom prst="ellipse">
                  <a:avLst/>
                </a:prstGeom>
                <a:solidFill>
                  <a:srgbClr val="ECE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3" name="Oval 371"/>
                <p:cNvSpPr>
                  <a:spLocks noChangeArrowheads="1"/>
                </p:cNvSpPr>
                <p:nvPr/>
              </p:nvSpPr>
              <p:spPr bwMode="auto">
                <a:xfrm>
                  <a:off x="2633" y="1953"/>
                  <a:ext cx="69" cy="57"/>
                </a:xfrm>
                <a:prstGeom prst="ellipse">
                  <a:avLst/>
                </a:prstGeom>
                <a:solidFill>
                  <a:srgbClr val="EDF1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4" name="Oval 372"/>
                <p:cNvSpPr>
                  <a:spLocks noChangeArrowheads="1"/>
                </p:cNvSpPr>
                <p:nvPr/>
              </p:nvSpPr>
              <p:spPr bwMode="auto">
                <a:xfrm>
                  <a:off x="2634" y="1954"/>
                  <a:ext cx="66" cy="55"/>
                </a:xfrm>
                <a:prstGeom prst="ellipse">
                  <a:avLst/>
                </a:prstGeom>
                <a:solidFill>
                  <a:srgbClr val="EEF2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5" name="Oval 373"/>
                <p:cNvSpPr>
                  <a:spLocks noChangeArrowheads="1"/>
                </p:cNvSpPr>
                <p:nvPr/>
              </p:nvSpPr>
              <p:spPr bwMode="auto">
                <a:xfrm>
                  <a:off x="2635" y="1955"/>
                  <a:ext cx="64" cy="53"/>
                </a:xfrm>
                <a:prstGeom prst="ellipse">
                  <a:avLst/>
                </a:prstGeom>
                <a:solidFill>
                  <a:srgbClr val="F0F3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6" name="Oval 374"/>
                <p:cNvSpPr>
                  <a:spLocks noChangeArrowheads="1"/>
                </p:cNvSpPr>
                <p:nvPr/>
              </p:nvSpPr>
              <p:spPr bwMode="auto">
                <a:xfrm>
                  <a:off x="2636" y="1955"/>
                  <a:ext cx="62" cy="52"/>
                </a:xfrm>
                <a:prstGeom prst="ellipse">
                  <a:avLst/>
                </a:prstGeom>
                <a:solidFill>
                  <a:srgbClr val="F1F3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7" name="Oval 375"/>
                <p:cNvSpPr>
                  <a:spLocks noChangeArrowheads="1"/>
                </p:cNvSpPr>
                <p:nvPr/>
              </p:nvSpPr>
              <p:spPr bwMode="auto">
                <a:xfrm>
                  <a:off x="2637" y="1956"/>
                  <a:ext cx="59" cy="50"/>
                </a:xfrm>
                <a:prstGeom prst="ellipse">
                  <a:avLst/>
                </a:prstGeom>
                <a:solidFill>
                  <a:srgbClr val="F2F4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8" name="Oval 376"/>
                <p:cNvSpPr>
                  <a:spLocks noChangeArrowheads="1"/>
                </p:cNvSpPr>
                <p:nvPr/>
              </p:nvSpPr>
              <p:spPr bwMode="auto">
                <a:xfrm>
                  <a:off x="2638" y="1958"/>
                  <a:ext cx="57" cy="47"/>
                </a:xfrm>
                <a:prstGeom prst="ellipse">
                  <a:avLst/>
                </a:prstGeom>
                <a:solidFill>
                  <a:srgbClr val="F3F5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69" name="Oval 377"/>
                <p:cNvSpPr>
                  <a:spLocks noChangeArrowheads="1"/>
                </p:cNvSpPr>
                <p:nvPr/>
              </p:nvSpPr>
              <p:spPr bwMode="auto">
                <a:xfrm>
                  <a:off x="2640" y="1959"/>
                  <a:ext cx="55" cy="46"/>
                </a:xfrm>
                <a:prstGeom prst="ellipse">
                  <a:avLst/>
                </a:prstGeom>
                <a:solidFill>
                  <a:srgbClr val="F4F6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0" name="Oval 378"/>
                <p:cNvSpPr>
                  <a:spLocks noChangeArrowheads="1"/>
                </p:cNvSpPr>
                <p:nvPr/>
              </p:nvSpPr>
              <p:spPr bwMode="auto">
                <a:xfrm>
                  <a:off x="2641" y="1960"/>
                  <a:ext cx="52" cy="44"/>
                </a:xfrm>
                <a:prstGeom prst="ellipse">
                  <a:avLst/>
                </a:prstGeom>
                <a:solidFill>
                  <a:srgbClr val="F5F7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1" name="Oval 379"/>
                <p:cNvSpPr>
                  <a:spLocks noChangeArrowheads="1"/>
                </p:cNvSpPr>
                <p:nvPr/>
              </p:nvSpPr>
              <p:spPr bwMode="auto">
                <a:xfrm>
                  <a:off x="2642" y="1961"/>
                  <a:ext cx="51" cy="42"/>
                </a:xfrm>
                <a:prstGeom prst="ellipse">
                  <a:avLst/>
                </a:prstGeom>
                <a:solidFill>
                  <a:srgbClr val="F5F7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2" name="Oval 380"/>
                <p:cNvSpPr>
                  <a:spLocks noChangeArrowheads="1"/>
                </p:cNvSpPr>
                <p:nvPr/>
              </p:nvSpPr>
              <p:spPr bwMode="auto">
                <a:xfrm>
                  <a:off x="2644" y="1962"/>
                  <a:ext cx="47" cy="40"/>
                </a:xfrm>
                <a:prstGeom prst="ellipse">
                  <a:avLst/>
                </a:prstGeom>
                <a:solidFill>
                  <a:srgbClr val="F6F8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3" name="Oval 381"/>
                <p:cNvSpPr>
                  <a:spLocks noChangeArrowheads="1"/>
                </p:cNvSpPr>
                <p:nvPr/>
              </p:nvSpPr>
              <p:spPr bwMode="auto">
                <a:xfrm>
                  <a:off x="2645" y="1963"/>
                  <a:ext cx="45" cy="38"/>
                </a:xfrm>
                <a:prstGeom prst="ellipse">
                  <a:avLst/>
                </a:prstGeom>
                <a:solidFill>
                  <a:srgbClr val="F7F8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4" name="Oval 382"/>
                <p:cNvSpPr>
                  <a:spLocks noChangeArrowheads="1"/>
                </p:cNvSpPr>
                <p:nvPr/>
              </p:nvSpPr>
              <p:spPr bwMode="auto">
                <a:xfrm>
                  <a:off x="2647" y="1964"/>
                  <a:ext cx="42" cy="36"/>
                </a:xfrm>
                <a:prstGeom prst="ellipse">
                  <a:avLst/>
                </a:prstGeom>
                <a:solidFill>
                  <a:srgbClr val="F8F9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5" name="Oval 383"/>
                <p:cNvSpPr>
                  <a:spLocks noChangeArrowheads="1"/>
                </p:cNvSpPr>
                <p:nvPr/>
              </p:nvSpPr>
              <p:spPr bwMode="auto">
                <a:xfrm>
                  <a:off x="2647" y="1965"/>
                  <a:ext cx="40" cy="34"/>
                </a:xfrm>
                <a:prstGeom prst="ellipse">
                  <a:avLst/>
                </a:prstGeom>
                <a:solidFill>
                  <a:srgbClr val="F9F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6" name="Oval 384"/>
                <p:cNvSpPr>
                  <a:spLocks noChangeArrowheads="1"/>
                </p:cNvSpPr>
                <p:nvPr/>
              </p:nvSpPr>
              <p:spPr bwMode="auto">
                <a:xfrm>
                  <a:off x="2648" y="1967"/>
                  <a:ext cx="38" cy="31"/>
                </a:xfrm>
                <a:prstGeom prst="ellipse">
                  <a:avLst/>
                </a:prstGeom>
                <a:solidFill>
                  <a:srgbClr val="F9FA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7" name="Oval 385"/>
                <p:cNvSpPr>
                  <a:spLocks noChangeArrowheads="1"/>
                </p:cNvSpPr>
                <p:nvPr/>
              </p:nvSpPr>
              <p:spPr bwMode="auto">
                <a:xfrm>
                  <a:off x="2650" y="1967"/>
                  <a:ext cx="34" cy="29"/>
                </a:xfrm>
                <a:prstGeom prst="ellipse">
                  <a:avLst/>
                </a:prstGeom>
                <a:solidFill>
                  <a:srgbClr val="FAFB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8" name="Oval 386"/>
                <p:cNvSpPr>
                  <a:spLocks noChangeArrowheads="1"/>
                </p:cNvSpPr>
                <p:nvPr/>
              </p:nvSpPr>
              <p:spPr bwMode="auto">
                <a:xfrm>
                  <a:off x="2651" y="1968"/>
                  <a:ext cx="32" cy="27"/>
                </a:xfrm>
                <a:prstGeom prst="ellipse">
                  <a:avLst/>
                </a:prstGeom>
                <a:solidFill>
                  <a:srgbClr val="FAFB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79" name="Oval 387"/>
                <p:cNvSpPr>
                  <a:spLocks noChangeArrowheads="1"/>
                </p:cNvSpPr>
                <p:nvPr/>
              </p:nvSpPr>
              <p:spPr bwMode="auto">
                <a:xfrm>
                  <a:off x="2652" y="1969"/>
                  <a:ext cx="31" cy="25"/>
                </a:xfrm>
                <a:prstGeom prst="ellipse">
                  <a:avLst/>
                </a:prstGeom>
                <a:solidFill>
                  <a:srgbClr val="FBFB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0" name="Oval 388"/>
                <p:cNvSpPr>
                  <a:spLocks noChangeArrowheads="1"/>
                </p:cNvSpPr>
                <p:nvPr/>
              </p:nvSpPr>
              <p:spPr bwMode="auto">
                <a:xfrm>
                  <a:off x="2654" y="1970"/>
                  <a:ext cx="27" cy="23"/>
                </a:xfrm>
                <a:prstGeom prst="ellipse">
                  <a:avLst/>
                </a:prstGeom>
                <a:solidFill>
                  <a:srgbClr val="FB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1" name="Oval 389"/>
                <p:cNvSpPr>
                  <a:spLocks noChangeArrowheads="1"/>
                </p:cNvSpPr>
                <p:nvPr/>
              </p:nvSpPr>
              <p:spPr bwMode="auto">
                <a:xfrm>
                  <a:off x="2655" y="1971"/>
                  <a:ext cx="25" cy="21"/>
                </a:xfrm>
                <a:prstGeom prst="ellipse">
                  <a:avLst/>
                </a:prstGeom>
                <a:solidFill>
                  <a:srgbClr val="FCFC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2" name="Oval 390"/>
                <p:cNvSpPr>
                  <a:spLocks noChangeArrowheads="1"/>
                </p:cNvSpPr>
                <p:nvPr/>
              </p:nvSpPr>
              <p:spPr bwMode="auto">
                <a:xfrm>
                  <a:off x="2657" y="1972"/>
                  <a:ext cx="22" cy="20"/>
                </a:xfrm>
                <a:prstGeom prst="ellipse">
                  <a:avLst/>
                </a:pr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3" name="Oval 391"/>
                <p:cNvSpPr>
                  <a:spLocks noChangeArrowheads="1"/>
                </p:cNvSpPr>
                <p:nvPr/>
              </p:nvSpPr>
              <p:spPr bwMode="auto">
                <a:xfrm>
                  <a:off x="2658" y="1974"/>
                  <a:ext cx="19" cy="17"/>
                </a:xfrm>
                <a:prstGeom prst="ellipse">
                  <a:avLst/>
                </a:pr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4" name="Oval 392"/>
                <p:cNvSpPr>
                  <a:spLocks noChangeArrowheads="1"/>
                </p:cNvSpPr>
                <p:nvPr/>
              </p:nvSpPr>
              <p:spPr bwMode="auto">
                <a:xfrm>
                  <a:off x="2659" y="1975"/>
                  <a:ext cx="17" cy="14"/>
                </a:xfrm>
                <a:prstGeom prst="ellipse">
                  <a:avLst/>
                </a:pr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5" name="Oval 393"/>
                <p:cNvSpPr>
                  <a:spLocks noChangeArrowheads="1"/>
                </p:cNvSpPr>
                <p:nvPr/>
              </p:nvSpPr>
              <p:spPr bwMode="auto">
                <a:xfrm>
                  <a:off x="2660" y="1976"/>
                  <a:ext cx="14" cy="12"/>
                </a:xfrm>
                <a:prstGeom prst="ellipse">
                  <a:avLst/>
                </a:prstGeom>
                <a:solidFill>
                  <a:srgbClr val="FDFD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6" name="Oval 394"/>
                <p:cNvSpPr>
                  <a:spLocks noChangeArrowheads="1"/>
                </p:cNvSpPr>
                <p:nvPr/>
              </p:nvSpPr>
              <p:spPr bwMode="auto">
                <a:xfrm>
                  <a:off x="2661" y="1977"/>
                  <a:ext cx="12" cy="10"/>
                </a:xfrm>
                <a:prstGeom prst="ellipse">
                  <a:avLst/>
                </a:prstGeom>
                <a:solidFill>
                  <a:srgbClr val="FD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7" name="Oval 395"/>
                <p:cNvSpPr>
                  <a:spLocks noChangeArrowheads="1"/>
                </p:cNvSpPr>
                <p:nvPr/>
              </p:nvSpPr>
              <p:spPr bwMode="auto">
                <a:xfrm>
                  <a:off x="2662" y="1978"/>
                  <a:ext cx="10" cy="8"/>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8" name="Oval 396"/>
                <p:cNvSpPr>
                  <a:spLocks noChangeArrowheads="1"/>
                </p:cNvSpPr>
                <p:nvPr/>
              </p:nvSpPr>
              <p:spPr bwMode="auto">
                <a:xfrm>
                  <a:off x="2664" y="1979"/>
                  <a:ext cx="7" cy="6"/>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89" name="Oval 397"/>
                <p:cNvSpPr>
                  <a:spLocks noChangeArrowheads="1"/>
                </p:cNvSpPr>
                <p:nvPr/>
              </p:nvSpPr>
              <p:spPr bwMode="auto">
                <a:xfrm>
                  <a:off x="2665" y="1980"/>
                  <a:ext cx="5" cy="4"/>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390" name="Rectangle 398"/>
            <p:cNvSpPr>
              <a:spLocks noChangeArrowheads="1"/>
            </p:cNvSpPr>
            <p:nvPr/>
          </p:nvSpPr>
          <p:spPr bwMode="auto">
            <a:xfrm>
              <a:off x="4080" y="974"/>
              <a:ext cx="17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قوانين و مقررات</a:t>
              </a:r>
              <a:endParaRPr lang="en-US" altLang="fa-IR" sz="400" b="0">
                <a:cs typeface="Traffic" pitchFamily="2" charset="0"/>
              </a:endParaRPr>
            </a:p>
          </p:txBody>
        </p:sp>
        <p:grpSp>
          <p:nvGrpSpPr>
            <p:cNvPr id="85391" name="Group 399"/>
            <p:cNvGrpSpPr>
              <a:grpSpLocks/>
            </p:cNvGrpSpPr>
            <p:nvPr/>
          </p:nvGrpSpPr>
          <p:grpSpPr bwMode="auto">
            <a:xfrm>
              <a:off x="4669" y="872"/>
              <a:ext cx="322" cy="214"/>
              <a:chOff x="2982" y="1899"/>
              <a:chExt cx="208" cy="172"/>
            </a:xfrm>
          </p:grpSpPr>
          <p:sp>
            <p:nvSpPr>
              <p:cNvPr id="85392" name="Oval 400"/>
              <p:cNvSpPr>
                <a:spLocks noChangeArrowheads="1"/>
              </p:cNvSpPr>
              <p:nvPr/>
            </p:nvSpPr>
            <p:spPr bwMode="auto">
              <a:xfrm>
                <a:off x="2982" y="1899"/>
                <a:ext cx="205" cy="170"/>
              </a:xfrm>
              <a:prstGeom prst="ellipse">
                <a:avLst/>
              </a:prstGeom>
              <a:solidFill>
                <a:srgbClr val="E5F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93" name="Oval 401"/>
              <p:cNvSpPr>
                <a:spLocks noChangeArrowheads="1"/>
              </p:cNvSpPr>
              <p:nvPr/>
            </p:nvSpPr>
            <p:spPr bwMode="auto">
              <a:xfrm>
                <a:off x="2985" y="1901"/>
                <a:ext cx="205" cy="170"/>
              </a:xfrm>
              <a:prstGeom prst="ellipse">
                <a:avLst/>
              </a:prstGeom>
              <a:solidFill>
                <a:srgbClr val="7F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394" name="Group 402"/>
              <p:cNvGrpSpPr>
                <a:grpSpLocks/>
              </p:cNvGrpSpPr>
              <p:nvPr/>
            </p:nvGrpSpPr>
            <p:grpSpPr bwMode="auto">
              <a:xfrm>
                <a:off x="2983" y="1900"/>
                <a:ext cx="205" cy="170"/>
                <a:chOff x="2983" y="1900"/>
                <a:chExt cx="205" cy="170"/>
              </a:xfrm>
            </p:grpSpPr>
            <p:sp>
              <p:nvSpPr>
                <p:cNvPr id="85395" name="Oval 403"/>
                <p:cNvSpPr>
                  <a:spLocks noChangeArrowheads="1"/>
                </p:cNvSpPr>
                <p:nvPr/>
              </p:nvSpPr>
              <p:spPr bwMode="auto">
                <a:xfrm>
                  <a:off x="2983" y="1900"/>
                  <a:ext cx="205" cy="170"/>
                </a:xfrm>
                <a:prstGeom prst="ellipse">
                  <a:avLst/>
                </a:prstGeom>
                <a:solidFill>
                  <a:srgbClr val="D4E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96" name="Oval 404"/>
                <p:cNvSpPr>
                  <a:spLocks noChangeArrowheads="1"/>
                </p:cNvSpPr>
                <p:nvPr/>
              </p:nvSpPr>
              <p:spPr bwMode="auto">
                <a:xfrm>
                  <a:off x="2986" y="1903"/>
                  <a:ext cx="200" cy="164"/>
                </a:xfrm>
                <a:prstGeom prst="ellipse">
                  <a:avLst/>
                </a:prstGeom>
                <a:solidFill>
                  <a:srgbClr val="D4E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97" name="Oval 405"/>
                <p:cNvSpPr>
                  <a:spLocks noChangeArrowheads="1"/>
                </p:cNvSpPr>
                <p:nvPr/>
              </p:nvSpPr>
              <p:spPr bwMode="auto">
                <a:xfrm>
                  <a:off x="2988" y="1904"/>
                  <a:ext cx="196" cy="163"/>
                </a:xfrm>
                <a:prstGeom prst="ellipse">
                  <a:avLst/>
                </a:prstGeom>
                <a:solidFill>
                  <a:srgbClr val="D4EC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98" name="Oval 406"/>
                <p:cNvSpPr>
                  <a:spLocks noChangeArrowheads="1"/>
                </p:cNvSpPr>
                <p:nvPr/>
              </p:nvSpPr>
              <p:spPr bwMode="auto">
                <a:xfrm>
                  <a:off x="2990" y="1905"/>
                  <a:ext cx="192" cy="160"/>
                </a:xfrm>
                <a:prstGeom prst="ellipse">
                  <a:avLst/>
                </a:prstGeom>
                <a:solidFill>
                  <a:srgbClr val="D4E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399" name="Oval 407"/>
                <p:cNvSpPr>
                  <a:spLocks noChangeArrowheads="1"/>
                </p:cNvSpPr>
                <p:nvPr/>
              </p:nvSpPr>
              <p:spPr bwMode="auto">
                <a:xfrm>
                  <a:off x="2992" y="1906"/>
                  <a:ext cx="188" cy="157"/>
                </a:xfrm>
                <a:prstGeom prst="ellipse">
                  <a:avLst/>
                </a:prstGeom>
                <a:solidFill>
                  <a:srgbClr val="D5E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0" name="Oval 408"/>
                <p:cNvSpPr>
                  <a:spLocks noChangeArrowheads="1"/>
                </p:cNvSpPr>
                <p:nvPr/>
              </p:nvSpPr>
              <p:spPr bwMode="auto">
                <a:xfrm>
                  <a:off x="2994" y="1908"/>
                  <a:ext cx="184" cy="154"/>
                </a:xfrm>
                <a:prstGeom prst="ellipse">
                  <a:avLst/>
                </a:prstGeom>
                <a:solidFill>
                  <a:srgbClr val="D5E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1" name="Oval 409"/>
                <p:cNvSpPr>
                  <a:spLocks noChangeArrowheads="1"/>
                </p:cNvSpPr>
                <p:nvPr/>
              </p:nvSpPr>
              <p:spPr bwMode="auto">
                <a:xfrm>
                  <a:off x="2995" y="1910"/>
                  <a:ext cx="181" cy="150"/>
                </a:xfrm>
                <a:prstGeom prst="ellipse">
                  <a:avLst/>
                </a:prstGeom>
                <a:solidFill>
                  <a:srgbClr val="D5EC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2" name="Oval 410"/>
                <p:cNvSpPr>
                  <a:spLocks noChangeArrowheads="1"/>
                </p:cNvSpPr>
                <p:nvPr/>
              </p:nvSpPr>
              <p:spPr bwMode="auto">
                <a:xfrm>
                  <a:off x="2997" y="1911"/>
                  <a:ext cx="177" cy="148"/>
                </a:xfrm>
                <a:prstGeom prst="ellipse">
                  <a:avLst/>
                </a:prstGeom>
                <a:solidFill>
                  <a:srgbClr val="D6E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3" name="Oval 411"/>
                <p:cNvSpPr>
                  <a:spLocks noChangeArrowheads="1"/>
                </p:cNvSpPr>
                <p:nvPr/>
              </p:nvSpPr>
              <p:spPr bwMode="auto">
                <a:xfrm>
                  <a:off x="2999" y="1913"/>
                  <a:ext cx="174" cy="144"/>
                </a:xfrm>
                <a:prstGeom prst="ellipse">
                  <a:avLst/>
                </a:prstGeom>
                <a:solidFill>
                  <a:srgbClr val="D6E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4" name="Oval 412"/>
                <p:cNvSpPr>
                  <a:spLocks noChangeArrowheads="1"/>
                </p:cNvSpPr>
                <p:nvPr/>
              </p:nvSpPr>
              <p:spPr bwMode="auto">
                <a:xfrm>
                  <a:off x="3001" y="1914"/>
                  <a:ext cx="170" cy="141"/>
                </a:xfrm>
                <a:prstGeom prst="ellipse">
                  <a:avLst/>
                </a:prstGeom>
                <a:solidFill>
                  <a:srgbClr val="D7ED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5" name="Oval 413"/>
                <p:cNvSpPr>
                  <a:spLocks noChangeArrowheads="1"/>
                </p:cNvSpPr>
                <p:nvPr/>
              </p:nvSpPr>
              <p:spPr bwMode="auto">
                <a:xfrm>
                  <a:off x="3003" y="1916"/>
                  <a:ext cx="166" cy="138"/>
                </a:xfrm>
                <a:prstGeom prst="ellipse">
                  <a:avLst/>
                </a:prstGeom>
                <a:solidFill>
                  <a:srgbClr val="D7ED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6" name="Oval 414"/>
                <p:cNvSpPr>
                  <a:spLocks noChangeArrowheads="1"/>
                </p:cNvSpPr>
                <p:nvPr/>
              </p:nvSpPr>
              <p:spPr bwMode="auto">
                <a:xfrm>
                  <a:off x="3004" y="1918"/>
                  <a:ext cx="163" cy="135"/>
                </a:xfrm>
                <a:prstGeom prst="ellipse">
                  <a:avLst/>
                </a:prstGeom>
                <a:solidFill>
                  <a:srgbClr val="D8E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7" name="Oval 415"/>
                <p:cNvSpPr>
                  <a:spLocks noChangeArrowheads="1"/>
                </p:cNvSpPr>
                <p:nvPr/>
              </p:nvSpPr>
              <p:spPr bwMode="auto">
                <a:xfrm>
                  <a:off x="3006" y="1918"/>
                  <a:ext cx="159" cy="134"/>
                </a:xfrm>
                <a:prstGeom prst="ellipse">
                  <a:avLst/>
                </a:prstGeom>
                <a:solidFill>
                  <a:srgbClr val="D9E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8" name="Oval 416"/>
                <p:cNvSpPr>
                  <a:spLocks noChangeArrowheads="1"/>
                </p:cNvSpPr>
                <p:nvPr/>
              </p:nvSpPr>
              <p:spPr bwMode="auto">
                <a:xfrm>
                  <a:off x="3007" y="1920"/>
                  <a:ext cx="156" cy="130"/>
                </a:xfrm>
                <a:prstGeom prst="ellipse">
                  <a:avLst/>
                </a:prstGeom>
                <a:solidFill>
                  <a:srgbClr val="D9E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09" name="Oval 417"/>
                <p:cNvSpPr>
                  <a:spLocks noChangeArrowheads="1"/>
                </p:cNvSpPr>
                <p:nvPr/>
              </p:nvSpPr>
              <p:spPr bwMode="auto">
                <a:xfrm>
                  <a:off x="3009" y="1921"/>
                  <a:ext cx="154" cy="128"/>
                </a:xfrm>
                <a:prstGeom prst="ellipse">
                  <a:avLst/>
                </a:prstGeom>
                <a:solidFill>
                  <a:srgbClr val="DAE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0" name="Oval 418"/>
                <p:cNvSpPr>
                  <a:spLocks noChangeArrowheads="1"/>
                </p:cNvSpPr>
                <p:nvPr/>
              </p:nvSpPr>
              <p:spPr bwMode="auto">
                <a:xfrm>
                  <a:off x="3011" y="1923"/>
                  <a:ext cx="151" cy="125"/>
                </a:xfrm>
                <a:prstGeom prst="ellipse">
                  <a:avLst/>
                </a:prstGeom>
                <a:solidFill>
                  <a:srgbClr val="DBE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1" name="Oval 419"/>
                <p:cNvSpPr>
                  <a:spLocks noChangeArrowheads="1"/>
                </p:cNvSpPr>
                <p:nvPr/>
              </p:nvSpPr>
              <p:spPr bwMode="auto">
                <a:xfrm>
                  <a:off x="3013" y="1924"/>
                  <a:ext cx="147" cy="122"/>
                </a:xfrm>
                <a:prstGeom prst="ellipse">
                  <a:avLst/>
                </a:prstGeom>
                <a:solidFill>
                  <a:srgbClr val="DCE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2" name="Oval 420"/>
                <p:cNvSpPr>
                  <a:spLocks noChangeArrowheads="1"/>
                </p:cNvSpPr>
                <p:nvPr/>
              </p:nvSpPr>
              <p:spPr bwMode="auto">
                <a:xfrm>
                  <a:off x="3015" y="1926"/>
                  <a:ext cx="143" cy="119"/>
                </a:xfrm>
                <a:prstGeom prst="ellipse">
                  <a:avLst/>
                </a:prstGeom>
                <a:solidFill>
                  <a:srgbClr val="DDE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3" name="Oval 421"/>
                <p:cNvSpPr>
                  <a:spLocks noChangeArrowheads="1"/>
                </p:cNvSpPr>
                <p:nvPr/>
              </p:nvSpPr>
              <p:spPr bwMode="auto">
                <a:xfrm>
                  <a:off x="3017" y="1928"/>
                  <a:ext cx="139" cy="115"/>
                </a:xfrm>
                <a:prstGeom prst="ellipse">
                  <a:avLst/>
                </a:prstGeom>
                <a:solidFill>
                  <a:srgbClr val="DEF0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4" name="Oval 422"/>
                <p:cNvSpPr>
                  <a:spLocks noChangeArrowheads="1"/>
                </p:cNvSpPr>
                <p:nvPr/>
              </p:nvSpPr>
              <p:spPr bwMode="auto">
                <a:xfrm>
                  <a:off x="3018" y="1929"/>
                  <a:ext cx="136" cy="113"/>
                </a:xfrm>
                <a:prstGeom prst="ellipse">
                  <a:avLst/>
                </a:prstGeom>
                <a:solidFill>
                  <a:srgbClr val="DFF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5" name="Oval 423"/>
                <p:cNvSpPr>
                  <a:spLocks noChangeArrowheads="1"/>
                </p:cNvSpPr>
                <p:nvPr/>
              </p:nvSpPr>
              <p:spPr bwMode="auto">
                <a:xfrm>
                  <a:off x="3020" y="1930"/>
                  <a:ext cx="132" cy="111"/>
                </a:xfrm>
                <a:prstGeom prst="ellipse">
                  <a:avLst/>
                </a:prstGeom>
                <a:solidFill>
                  <a:srgbClr val="E0F1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6" name="Oval 424"/>
                <p:cNvSpPr>
                  <a:spLocks noChangeArrowheads="1"/>
                </p:cNvSpPr>
                <p:nvPr/>
              </p:nvSpPr>
              <p:spPr bwMode="auto">
                <a:xfrm>
                  <a:off x="3022" y="1931"/>
                  <a:ext cx="128" cy="108"/>
                </a:xfrm>
                <a:prstGeom prst="ellipse">
                  <a:avLst/>
                </a:prstGeom>
                <a:solidFill>
                  <a:srgbClr val="E1F1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7" name="Oval 425"/>
                <p:cNvSpPr>
                  <a:spLocks noChangeArrowheads="1"/>
                </p:cNvSpPr>
                <p:nvPr/>
              </p:nvSpPr>
              <p:spPr bwMode="auto">
                <a:xfrm>
                  <a:off x="3024" y="1933"/>
                  <a:ext cx="125" cy="105"/>
                </a:xfrm>
                <a:prstGeom prst="ellipse">
                  <a:avLst/>
                </a:prstGeom>
                <a:solidFill>
                  <a:srgbClr val="E2F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8" name="Oval 426"/>
                <p:cNvSpPr>
                  <a:spLocks noChangeArrowheads="1"/>
                </p:cNvSpPr>
                <p:nvPr/>
              </p:nvSpPr>
              <p:spPr bwMode="auto">
                <a:xfrm>
                  <a:off x="3025" y="1935"/>
                  <a:ext cx="122" cy="101"/>
                </a:xfrm>
                <a:prstGeom prst="ellipse">
                  <a:avLst/>
                </a:prstGeom>
                <a:solidFill>
                  <a:srgbClr val="E3F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19" name="Oval 427"/>
                <p:cNvSpPr>
                  <a:spLocks noChangeArrowheads="1"/>
                </p:cNvSpPr>
                <p:nvPr/>
              </p:nvSpPr>
              <p:spPr bwMode="auto">
                <a:xfrm>
                  <a:off x="3027" y="1936"/>
                  <a:ext cx="118" cy="98"/>
                </a:xfrm>
                <a:prstGeom prst="ellipse">
                  <a:avLst/>
                </a:prstGeom>
                <a:solidFill>
                  <a:srgbClr val="E5F3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0" name="Oval 428"/>
                <p:cNvSpPr>
                  <a:spLocks noChangeArrowheads="1"/>
                </p:cNvSpPr>
                <p:nvPr/>
              </p:nvSpPr>
              <p:spPr bwMode="auto">
                <a:xfrm>
                  <a:off x="3029" y="1938"/>
                  <a:ext cx="114" cy="95"/>
                </a:xfrm>
                <a:prstGeom prst="ellipse">
                  <a:avLst/>
                </a:prstGeom>
                <a:solidFill>
                  <a:srgbClr val="E6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1" name="Oval 429"/>
                <p:cNvSpPr>
                  <a:spLocks noChangeArrowheads="1"/>
                </p:cNvSpPr>
                <p:nvPr/>
              </p:nvSpPr>
              <p:spPr bwMode="auto">
                <a:xfrm>
                  <a:off x="3030" y="1939"/>
                  <a:ext cx="111" cy="92"/>
                </a:xfrm>
                <a:prstGeom prst="ellipse">
                  <a:avLst/>
                </a:prstGeom>
                <a:solidFill>
                  <a:srgbClr val="E7F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2" name="Oval 430"/>
                <p:cNvSpPr>
                  <a:spLocks noChangeArrowheads="1"/>
                </p:cNvSpPr>
                <p:nvPr/>
              </p:nvSpPr>
              <p:spPr bwMode="auto">
                <a:xfrm>
                  <a:off x="3032" y="1941"/>
                  <a:ext cx="107" cy="89"/>
                </a:xfrm>
                <a:prstGeom prst="ellipse">
                  <a:avLst/>
                </a:prstGeom>
                <a:solidFill>
                  <a:srgbClr val="E8F4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3" name="Oval 431"/>
                <p:cNvSpPr>
                  <a:spLocks noChangeArrowheads="1"/>
                </p:cNvSpPr>
                <p:nvPr/>
              </p:nvSpPr>
              <p:spPr bwMode="auto">
                <a:xfrm>
                  <a:off x="3034" y="1942"/>
                  <a:ext cx="104" cy="87"/>
                </a:xfrm>
                <a:prstGeom prst="ellipse">
                  <a:avLst/>
                </a:prstGeom>
                <a:solidFill>
                  <a:srgbClr val="E9F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4" name="Oval 432"/>
                <p:cNvSpPr>
                  <a:spLocks noChangeArrowheads="1"/>
                </p:cNvSpPr>
                <p:nvPr/>
              </p:nvSpPr>
              <p:spPr bwMode="auto">
                <a:xfrm>
                  <a:off x="3036" y="1943"/>
                  <a:ext cx="101" cy="84"/>
                </a:xfrm>
                <a:prstGeom prst="ellipse">
                  <a:avLst/>
                </a:prstGeom>
                <a:solidFill>
                  <a:srgbClr val="EBF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5" name="Oval 433"/>
                <p:cNvSpPr>
                  <a:spLocks noChangeArrowheads="1"/>
                </p:cNvSpPr>
                <p:nvPr/>
              </p:nvSpPr>
              <p:spPr bwMode="auto">
                <a:xfrm>
                  <a:off x="3038" y="1945"/>
                  <a:ext cx="97" cy="81"/>
                </a:xfrm>
                <a:prstGeom prst="ellipse">
                  <a:avLst/>
                </a:prstGeom>
                <a:solidFill>
                  <a:srgbClr val="ECF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6" name="Oval 434"/>
                <p:cNvSpPr>
                  <a:spLocks noChangeArrowheads="1"/>
                </p:cNvSpPr>
                <p:nvPr/>
              </p:nvSpPr>
              <p:spPr bwMode="auto">
                <a:xfrm>
                  <a:off x="3040" y="1946"/>
                  <a:ext cx="93" cy="78"/>
                </a:xfrm>
                <a:prstGeom prst="ellipse">
                  <a:avLst/>
                </a:prstGeom>
                <a:solidFill>
                  <a:srgbClr val="EDF7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7" name="Oval 435"/>
                <p:cNvSpPr>
                  <a:spLocks noChangeArrowheads="1"/>
                </p:cNvSpPr>
                <p:nvPr/>
              </p:nvSpPr>
              <p:spPr bwMode="auto">
                <a:xfrm>
                  <a:off x="3042" y="1948"/>
                  <a:ext cx="89" cy="75"/>
                </a:xfrm>
                <a:prstGeom prst="ellipse">
                  <a:avLst/>
                </a:prstGeom>
                <a:solidFill>
                  <a:srgbClr val="EEF7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8" name="Oval 436"/>
                <p:cNvSpPr>
                  <a:spLocks noChangeArrowheads="1"/>
                </p:cNvSpPr>
                <p:nvPr/>
              </p:nvSpPr>
              <p:spPr bwMode="auto">
                <a:xfrm>
                  <a:off x="3043" y="1949"/>
                  <a:ext cx="86" cy="72"/>
                </a:xfrm>
                <a:prstGeom prst="ellipse">
                  <a:avLst/>
                </a:prstGeom>
                <a:solidFill>
                  <a:srgbClr val="EFF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29" name="Oval 437"/>
                <p:cNvSpPr>
                  <a:spLocks noChangeArrowheads="1"/>
                </p:cNvSpPr>
                <p:nvPr/>
              </p:nvSpPr>
              <p:spPr bwMode="auto">
                <a:xfrm>
                  <a:off x="3044" y="1951"/>
                  <a:ext cx="83" cy="68"/>
                </a:xfrm>
                <a:prstGeom prst="ellipse">
                  <a:avLst/>
                </a:prstGeom>
                <a:solidFill>
                  <a:srgbClr val="F1F8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0" name="Oval 438"/>
                <p:cNvSpPr>
                  <a:spLocks noChangeArrowheads="1"/>
                </p:cNvSpPr>
                <p:nvPr/>
              </p:nvSpPr>
              <p:spPr bwMode="auto">
                <a:xfrm>
                  <a:off x="3046" y="1953"/>
                  <a:ext cx="80" cy="65"/>
                </a:xfrm>
                <a:prstGeom prst="ellipse">
                  <a:avLst/>
                </a:prstGeom>
                <a:solidFill>
                  <a:srgbClr val="F2F9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1" name="Oval 439"/>
                <p:cNvSpPr>
                  <a:spLocks noChangeArrowheads="1"/>
                </p:cNvSpPr>
                <p:nvPr/>
              </p:nvSpPr>
              <p:spPr bwMode="auto">
                <a:xfrm>
                  <a:off x="3048" y="1954"/>
                  <a:ext cx="76" cy="63"/>
                </a:xfrm>
                <a:prstGeom prst="ellipse">
                  <a:avLst/>
                </a:prstGeom>
                <a:solidFill>
                  <a:srgbClr val="F3F9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2" name="Oval 440"/>
                <p:cNvSpPr>
                  <a:spLocks noChangeArrowheads="1"/>
                </p:cNvSpPr>
                <p:nvPr/>
              </p:nvSpPr>
              <p:spPr bwMode="auto">
                <a:xfrm>
                  <a:off x="3050" y="1955"/>
                  <a:ext cx="72" cy="61"/>
                </a:xfrm>
                <a:prstGeom prst="ellipse">
                  <a:avLst/>
                </a:prstGeom>
                <a:solidFill>
                  <a:srgbClr val="F4FA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3" name="Oval 441"/>
                <p:cNvSpPr>
                  <a:spLocks noChangeArrowheads="1"/>
                </p:cNvSpPr>
                <p:nvPr/>
              </p:nvSpPr>
              <p:spPr bwMode="auto">
                <a:xfrm>
                  <a:off x="3052" y="1956"/>
                  <a:ext cx="68" cy="58"/>
                </a:xfrm>
                <a:prstGeom prst="ellipse">
                  <a:avLst/>
                </a:prstGeom>
                <a:solidFill>
                  <a:srgbClr val="F5F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4" name="Oval 442"/>
                <p:cNvSpPr>
                  <a:spLocks noChangeArrowheads="1"/>
                </p:cNvSpPr>
                <p:nvPr/>
              </p:nvSpPr>
              <p:spPr bwMode="auto">
                <a:xfrm>
                  <a:off x="3054" y="1958"/>
                  <a:ext cx="64" cy="54"/>
                </a:xfrm>
                <a:prstGeom prst="ellipse">
                  <a:avLst/>
                </a:prstGeom>
                <a:solidFill>
                  <a:srgbClr val="F6F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5" name="Oval 443"/>
                <p:cNvSpPr>
                  <a:spLocks noChangeArrowheads="1"/>
                </p:cNvSpPr>
                <p:nvPr/>
              </p:nvSpPr>
              <p:spPr bwMode="auto">
                <a:xfrm>
                  <a:off x="3055" y="1960"/>
                  <a:ext cx="61" cy="51"/>
                </a:xfrm>
                <a:prstGeom prst="ellipse">
                  <a:avLst/>
                </a:prstGeom>
                <a:solidFill>
                  <a:srgbClr val="F6F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6" name="Oval 444"/>
                <p:cNvSpPr>
                  <a:spLocks noChangeArrowheads="1"/>
                </p:cNvSpPr>
                <p:nvPr/>
              </p:nvSpPr>
              <p:spPr bwMode="auto">
                <a:xfrm>
                  <a:off x="3057" y="1961"/>
                  <a:ext cx="57" cy="48"/>
                </a:xfrm>
                <a:prstGeom prst="ellipse">
                  <a:avLst/>
                </a:prstGeom>
                <a:solidFill>
                  <a:srgbClr val="F7F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7" name="Oval 445"/>
                <p:cNvSpPr>
                  <a:spLocks noChangeArrowheads="1"/>
                </p:cNvSpPr>
                <p:nvPr/>
              </p:nvSpPr>
              <p:spPr bwMode="auto">
                <a:xfrm>
                  <a:off x="3059" y="1963"/>
                  <a:ext cx="54" cy="45"/>
                </a:xfrm>
                <a:prstGeom prst="ellipse">
                  <a:avLst/>
                </a:prstGeom>
                <a:solidFill>
                  <a:srgbClr val="F8FC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8" name="Oval 446"/>
                <p:cNvSpPr>
                  <a:spLocks noChangeArrowheads="1"/>
                </p:cNvSpPr>
                <p:nvPr/>
              </p:nvSpPr>
              <p:spPr bwMode="auto">
                <a:xfrm>
                  <a:off x="3061" y="1964"/>
                  <a:ext cx="52" cy="43"/>
                </a:xfrm>
                <a:prstGeom prst="ellipse">
                  <a:avLst/>
                </a:prstGeom>
                <a:solidFill>
                  <a:srgbClr val="F9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39" name="Oval 447"/>
                <p:cNvSpPr>
                  <a:spLocks noChangeArrowheads="1"/>
                </p:cNvSpPr>
                <p:nvPr/>
              </p:nvSpPr>
              <p:spPr bwMode="auto">
                <a:xfrm>
                  <a:off x="3063" y="1966"/>
                  <a:ext cx="48" cy="39"/>
                </a:xfrm>
                <a:prstGeom prst="ellipse">
                  <a:avLst/>
                </a:prstGeom>
                <a:solidFill>
                  <a:srgbClr val="FAF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0" name="Oval 448"/>
                <p:cNvSpPr>
                  <a:spLocks noChangeArrowheads="1"/>
                </p:cNvSpPr>
                <p:nvPr/>
              </p:nvSpPr>
              <p:spPr bwMode="auto">
                <a:xfrm>
                  <a:off x="3065" y="1967"/>
                  <a:ext cx="44" cy="38"/>
                </a:xfrm>
                <a:prstGeom prst="ellipse">
                  <a:avLst/>
                </a:prstGeom>
                <a:solidFill>
                  <a:srgbClr val="FA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1" name="Oval 449"/>
                <p:cNvSpPr>
                  <a:spLocks noChangeArrowheads="1"/>
                </p:cNvSpPr>
                <p:nvPr/>
              </p:nvSpPr>
              <p:spPr bwMode="auto">
                <a:xfrm>
                  <a:off x="3066" y="1968"/>
                  <a:ext cx="41" cy="35"/>
                </a:xfrm>
                <a:prstGeom prst="ellipse">
                  <a:avLst/>
                </a:prstGeom>
                <a:solidFill>
                  <a:srgbClr val="FBFD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2" name="Oval 450"/>
                <p:cNvSpPr>
                  <a:spLocks noChangeArrowheads="1"/>
                </p:cNvSpPr>
                <p:nvPr/>
              </p:nvSpPr>
              <p:spPr bwMode="auto">
                <a:xfrm>
                  <a:off x="3067" y="1970"/>
                  <a:ext cx="38" cy="32"/>
                </a:xfrm>
                <a:prstGeom prst="ellipse">
                  <a:avLst/>
                </a:prstGeom>
                <a:solidFill>
                  <a:srgbClr val="FBFD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3" name="Oval 451"/>
                <p:cNvSpPr>
                  <a:spLocks noChangeArrowheads="1"/>
                </p:cNvSpPr>
                <p:nvPr/>
              </p:nvSpPr>
              <p:spPr bwMode="auto">
                <a:xfrm>
                  <a:off x="3069" y="1971"/>
                  <a:ext cx="34" cy="29"/>
                </a:xfrm>
                <a:prstGeom prst="ellipse">
                  <a:avLst/>
                </a:prstGeom>
                <a:solidFill>
                  <a:srgbClr val="FCF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4" name="Oval 452"/>
                <p:cNvSpPr>
                  <a:spLocks noChangeArrowheads="1"/>
                </p:cNvSpPr>
                <p:nvPr/>
              </p:nvSpPr>
              <p:spPr bwMode="auto">
                <a:xfrm>
                  <a:off x="3071" y="1973"/>
                  <a:ext cx="31" cy="25"/>
                </a:xfrm>
                <a:prstGeom prst="ellipse">
                  <a:avLst/>
                </a:prstGeom>
                <a:solidFill>
                  <a:srgbClr val="FCFD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5" name="Oval 453"/>
                <p:cNvSpPr>
                  <a:spLocks noChangeArrowheads="1"/>
                </p:cNvSpPr>
                <p:nvPr/>
              </p:nvSpPr>
              <p:spPr bwMode="auto">
                <a:xfrm>
                  <a:off x="3073" y="1974"/>
                  <a:ext cx="27" cy="23"/>
                </a:xfrm>
                <a:prstGeom prst="ellipse">
                  <a:avLst/>
                </a:prstGeom>
                <a:solidFill>
                  <a:srgbClr val="FDF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6" name="Oval 454"/>
                <p:cNvSpPr>
                  <a:spLocks noChangeArrowheads="1"/>
                </p:cNvSpPr>
                <p:nvPr/>
              </p:nvSpPr>
              <p:spPr bwMode="auto">
                <a:xfrm>
                  <a:off x="3075" y="1976"/>
                  <a:ext cx="23" cy="19"/>
                </a:xfrm>
                <a:prstGeom prst="ellipse">
                  <a:avLst/>
                </a:prstGeom>
                <a:solidFill>
                  <a:srgbClr val="FD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7" name="Oval 455"/>
                <p:cNvSpPr>
                  <a:spLocks noChangeArrowheads="1"/>
                </p:cNvSpPr>
                <p:nvPr/>
              </p:nvSpPr>
              <p:spPr bwMode="auto">
                <a:xfrm>
                  <a:off x="3077" y="1978"/>
                  <a:ext cx="19" cy="16"/>
                </a:xfrm>
                <a:prstGeom prst="ellipse">
                  <a:avLst/>
                </a:prstGeom>
                <a:solidFill>
                  <a:srgbClr val="FD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8" name="Oval 456"/>
                <p:cNvSpPr>
                  <a:spLocks noChangeArrowheads="1"/>
                </p:cNvSpPr>
                <p:nvPr/>
              </p:nvSpPr>
              <p:spPr bwMode="auto">
                <a:xfrm>
                  <a:off x="3078" y="1979"/>
                  <a:ext cx="16" cy="13"/>
                </a:xfrm>
                <a:prstGeom prst="ellipse">
                  <a:avLst/>
                </a:prstGeom>
                <a:solidFill>
                  <a:srgbClr val="FE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49" name="Oval 457"/>
                <p:cNvSpPr>
                  <a:spLocks noChangeArrowheads="1"/>
                </p:cNvSpPr>
                <p:nvPr/>
              </p:nvSpPr>
              <p:spPr bwMode="auto">
                <a:xfrm>
                  <a:off x="3080" y="1980"/>
                  <a:ext cx="12" cy="11"/>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50" name="Oval 458"/>
                <p:cNvSpPr>
                  <a:spLocks noChangeArrowheads="1"/>
                </p:cNvSpPr>
                <p:nvPr/>
              </p:nvSpPr>
              <p:spPr bwMode="auto">
                <a:xfrm>
                  <a:off x="3082" y="1981"/>
                  <a:ext cx="8" cy="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51" name="Oval 459"/>
                <p:cNvSpPr>
                  <a:spLocks noChangeArrowheads="1"/>
                </p:cNvSpPr>
                <p:nvPr/>
              </p:nvSpPr>
              <p:spPr bwMode="auto">
                <a:xfrm>
                  <a:off x="3084" y="1983"/>
                  <a:ext cx="5" cy="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452" name="Rectangle 460"/>
            <p:cNvSpPr>
              <a:spLocks noChangeArrowheads="1"/>
            </p:cNvSpPr>
            <p:nvPr/>
          </p:nvSpPr>
          <p:spPr bwMode="auto">
            <a:xfrm>
              <a:off x="4704" y="974"/>
              <a:ext cx="27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r>
                <a:rPr lang="ar-SA" altLang="fa-IR" sz="400" b="0">
                  <a:solidFill>
                    <a:srgbClr val="000000"/>
                  </a:solidFill>
                  <a:latin typeface="Yagut" pitchFamily="2" charset="0"/>
                </a:rPr>
                <a:t>کاربرگها و فرمهای ادار</a:t>
              </a:r>
              <a:r>
                <a:rPr lang="fa-IR" altLang="fa-IR" sz="400" b="0">
                  <a:solidFill>
                    <a:srgbClr val="000000"/>
                  </a:solidFill>
                  <a:latin typeface="Yagut" pitchFamily="2" charset="0"/>
                </a:rPr>
                <a:t>ی</a:t>
              </a:r>
              <a:endParaRPr lang="en-US" altLang="fa-IR" sz="400" b="0">
                <a:cs typeface="Traffic" pitchFamily="2" charset="0"/>
              </a:endParaRPr>
            </a:p>
          </p:txBody>
        </p:sp>
        <p:grpSp>
          <p:nvGrpSpPr>
            <p:cNvPr id="85453" name="Group 461"/>
            <p:cNvGrpSpPr>
              <a:grpSpLocks/>
            </p:cNvGrpSpPr>
            <p:nvPr/>
          </p:nvGrpSpPr>
          <p:grpSpPr bwMode="auto">
            <a:xfrm>
              <a:off x="4118" y="1124"/>
              <a:ext cx="321" cy="215"/>
              <a:chOff x="2626" y="2101"/>
              <a:chExt cx="207" cy="172"/>
            </a:xfrm>
          </p:grpSpPr>
          <p:sp>
            <p:nvSpPr>
              <p:cNvPr id="85454" name="Oval 462"/>
              <p:cNvSpPr>
                <a:spLocks noChangeArrowheads="1"/>
              </p:cNvSpPr>
              <p:nvPr/>
            </p:nvSpPr>
            <p:spPr bwMode="auto">
              <a:xfrm>
                <a:off x="2626" y="2101"/>
                <a:ext cx="205" cy="170"/>
              </a:xfrm>
              <a:prstGeom prst="ellipse">
                <a:avLst/>
              </a:prstGeom>
              <a:solidFill>
                <a:srgbClr val="FFEB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55" name="Oval 463"/>
              <p:cNvSpPr>
                <a:spLocks noChangeArrowheads="1"/>
              </p:cNvSpPr>
              <p:nvPr/>
            </p:nvSpPr>
            <p:spPr bwMode="auto">
              <a:xfrm>
                <a:off x="2628" y="2103"/>
                <a:ext cx="205" cy="170"/>
              </a:xfrm>
              <a:prstGeom prst="ellipse">
                <a:avLst/>
              </a:prstGeom>
              <a:solidFill>
                <a:srgbClr val="998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456" name="Group 464"/>
              <p:cNvGrpSpPr>
                <a:grpSpLocks/>
              </p:cNvGrpSpPr>
              <p:nvPr/>
            </p:nvGrpSpPr>
            <p:grpSpPr bwMode="auto">
              <a:xfrm>
                <a:off x="2627" y="2102"/>
                <a:ext cx="205" cy="170"/>
                <a:chOff x="2627" y="2102"/>
                <a:chExt cx="205" cy="170"/>
              </a:xfrm>
            </p:grpSpPr>
            <p:sp>
              <p:nvSpPr>
                <p:cNvPr id="85457" name="Oval 465"/>
                <p:cNvSpPr>
                  <a:spLocks noChangeArrowheads="1"/>
                </p:cNvSpPr>
                <p:nvPr/>
              </p:nvSpPr>
              <p:spPr bwMode="auto">
                <a:xfrm>
                  <a:off x="2627" y="2102"/>
                  <a:ext cx="205" cy="170"/>
                </a:xfrm>
                <a:prstGeom prst="ellipse">
                  <a:avLst/>
                </a:prstGeom>
                <a:solidFill>
                  <a:srgbClr val="FFD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58" name="Oval 466"/>
                <p:cNvSpPr>
                  <a:spLocks noChangeArrowheads="1"/>
                </p:cNvSpPr>
                <p:nvPr/>
              </p:nvSpPr>
              <p:spPr bwMode="auto">
                <a:xfrm>
                  <a:off x="2629" y="2103"/>
                  <a:ext cx="201" cy="168"/>
                </a:xfrm>
                <a:prstGeom prst="ellipse">
                  <a:avLst/>
                </a:prstGeom>
                <a:solidFill>
                  <a:srgbClr val="FFD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59" name="Oval 467"/>
                <p:cNvSpPr>
                  <a:spLocks noChangeArrowheads="1"/>
                </p:cNvSpPr>
                <p:nvPr/>
              </p:nvSpPr>
              <p:spPr bwMode="auto">
                <a:xfrm>
                  <a:off x="2630" y="2104"/>
                  <a:ext cx="199" cy="166"/>
                </a:xfrm>
                <a:prstGeom prst="ellipse">
                  <a:avLst/>
                </a:prstGeom>
                <a:solidFill>
                  <a:srgbClr val="FFD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0" name="Oval 468"/>
                <p:cNvSpPr>
                  <a:spLocks noChangeArrowheads="1"/>
                </p:cNvSpPr>
                <p:nvPr/>
              </p:nvSpPr>
              <p:spPr bwMode="auto">
                <a:xfrm>
                  <a:off x="2631" y="2104"/>
                  <a:ext cx="197" cy="165"/>
                </a:xfrm>
                <a:prstGeom prst="ellipse">
                  <a:avLst/>
                </a:prstGeom>
                <a:solidFill>
                  <a:srgbClr val="FFD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1" name="Oval 469"/>
                <p:cNvSpPr>
                  <a:spLocks noChangeArrowheads="1"/>
                </p:cNvSpPr>
                <p:nvPr/>
              </p:nvSpPr>
              <p:spPr bwMode="auto">
                <a:xfrm>
                  <a:off x="2632" y="2105"/>
                  <a:ext cx="195" cy="163"/>
                </a:xfrm>
                <a:prstGeom prst="ellipse">
                  <a:avLst/>
                </a:prstGeom>
                <a:solidFill>
                  <a:srgbClr val="FFD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2" name="Oval 470"/>
                <p:cNvSpPr>
                  <a:spLocks noChangeArrowheads="1"/>
                </p:cNvSpPr>
                <p:nvPr/>
              </p:nvSpPr>
              <p:spPr bwMode="auto">
                <a:xfrm>
                  <a:off x="2633" y="2106"/>
                  <a:ext cx="194" cy="161"/>
                </a:xfrm>
                <a:prstGeom prst="ellipse">
                  <a:avLst/>
                </a:prstGeom>
                <a:solidFill>
                  <a:srgbClr val="FFD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3" name="Oval 471"/>
                <p:cNvSpPr>
                  <a:spLocks noChangeArrowheads="1"/>
                </p:cNvSpPr>
                <p:nvPr/>
              </p:nvSpPr>
              <p:spPr bwMode="auto">
                <a:xfrm>
                  <a:off x="2634" y="2107"/>
                  <a:ext cx="192" cy="159"/>
                </a:xfrm>
                <a:prstGeom prst="ellipse">
                  <a:avLst/>
                </a:prstGeom>
                <a:solidFill>
                  <a:srgbClr val="FFD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4" name="Oval 472"/>
                <p:cNvSpPr>
                  <a:spLocks noChangeArrowheads="1"/>
                </p:cNvSpPr>
                <p:nvPr/>
              </p:nvSpPr>
              <p:spPr bwMode="auto">
                <a:xfrm>
                  <a:off x="2635" y="2108"/>
                  <a:ext cx="189" cy="157"/>
                </a:xfrm>
                <a:prstGeom prst="ellipse">
                  <a:avLst/>
                </a:prstGeom>
                <a:solidFill>
                  <a:srgbClr val="FFD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5" name="Oval 473"/>
                <p:cNvSpPr>
                  <a:spLocks noChangeArrowheads="1"/>
                </p:cNvSpPr>
                <p:nvPr/>
              </p:nvSpPr>
              <p:spPr bwMode="auto">
                <a:xfrm>
                  <a:off x="2636" y="2109"/>
                  <a:ext cx="187" cy="156"/>
                </a:xfrm>
                <a:prstGeom prst="ellipse">
                  <a:avLst/>
                </a:prstGeom>
                <a:solidFill>
                  <a:srgbClr val="FFDE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6" name="Oval 474"/>
                <p:cNvSpPr>
                  <a:spLocks noChangeArrowheads="1"/>
                </p:cNvSpPr>
                <p:nvPr/>
              </p:nvSpPr>
              <p:spPr bwMode="auto">
                <a:xfrm>
                  <a:off x="2637" y="2110"/>
                  <a:ext cx="185" cy="154"/>
                </a:xfrm>
                <a:prstGeom prst="ellipse">
                  <a:avLst/>
                </a:prstGeom>
                <a:solidFill>
                  <a:srgbClr val="FFD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7" name="Oval 475"/>
                <p:cNvSpPr>
                  <a:spLocks noChangeArrowheads="1"/>
                </p:cNvSpPr>
                <p:nvPr/>
              </p:nvSpPr>
              <p:spPr bwMode="auto">
                <a:xfrm>
                  <a:off x="2638" y="2111"/>
                  <a:ext cx="183" cy="152"/>
                </a:xfrm>
                <a:prstGeom prst="ellipse">
                  <a:avLst/>
                </a:prstGeom>
                <a:solidFill>
                  <a:srgbClr val="FFD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8" name="Oval 476"/>
                <p:cNvSpPr>
                  <a:spLocks noChangeArrowheads="1"/>
                </p:cNvSpPr>
                <p:nvPr/>
              </p:nvSpPr>
              <p:spPr bwMode="auto">
                <a:xfrm>
                  <a:off x="2639" y="2112"/>
                  <a:ext cx="181" cy="150"/>
                </a:xfrm>
                <a:prstGeom prst="ellipse">
                  <a:avLst/>
                </a:prstGeom>
                <a:solidFill>
                  <a:srgbClr val="FFD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69" name="Oval 477"/>
                <p:cNvSpPr>
                  <a:spLocks noChangeArrowheads="1"/>
                </p:cNvSpPr>
                <p:nvPr/>
              </p:nvSpPr>
              <p:spPr bwMode="auto">
                <a:xfrm>
                  <a:off x="2640" y="2113"/>
                  <a:ext cx="179" cy="148"/>
                </a:xfrm>
                <a:prstGeom prst="ellipse">
                  <a:avLst/>
                </a:prstGeom>
                <a:solidFill>
                  <a:srgbClr val="FFD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0" name="Oval 478"/>
                <p:cNvSpPr>
                  <a:spLocks noChangeArrowheads="1"/>
                </p:cNvSpPr>
                <p:nvPr/>
              </p:nvSpPr>
              <p:spPr bwMode="auto">
                <a:xfrm>
                  <a:off x="2641" y="2114"/>
                  <a:ext cx="177" cy="146"/>
                </a:xfrm>
                <a:prstGeom prst="ellipse">
                  <a:avLst/>
                </a:prstGeom>
                <a:solidFill>
                  <a:srgbClr val="FFD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1" name="Oval 479"/>
                <p:cNvSpPr>
                  <a:spLocks noChangeArrowheads="1"/>
                </p:cNvSpPr>
                <p:nvPr/>
              </p:nvSpPr>
              <p:spPr bwMode="auto">
                <a:xfrm>
                  <a:off x="2642" y="2114"/>
                  <a:ext cx="175" cy="145"/>
                </a:xfrm>
                <a:prstGeom prst="ellipse">
                  <a:avLst/>
                </a:prstGeom>
                <a:solidFill>
                  <a:srgbClr val="FFE0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2" name="Oval 480"/>
                <p:cNvSpPr>
                  <a:spLocks noChangeArrowheads="1"/>
                </p:cNvSpPr>
                <p:nvPr/>
              </p:nvSpPr>
              <p:spPr bwMode="auto">
                <a:xfrm>
                  <a:off x="2643" y="2115"/>
                  <a:ext cx="172" cy="143"/>
                </a:xfrm>
                <a:prstGeom prst="ellipse">
                  <a:avLst/>
                </a:prstGeom>
                <a:solidFill>
                  <a:srgbClr val="FFE0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3" name="Oval 481"/>
                <p:cNvSpPr>
                  <a:spLocks noChangeArrowheads="1"/>
                </p:cNvSpPr>
                <p:nvPr/>
              </p:nvSpPr>
              <p:spPr bwMode="auto">
                <a:xfrm>
                  <a:off x="2645" y="2116"/>
                  <a:ext cx="170" cy="142"/>
                </a:xfrm>
                <a:prstGeom prst="ellipse">
                  <a:avLst/>
                </a:prstGeom>
                <a:solidFill>
                  <a:srgbClr val="FFE0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4" name="Oval 482"/>
                <p:cNvSpPr>
                  <a:spLocks noChangeArrowheads="1"/>
                </p:cNvSpPr>
                <p:nvPr/>
              </p:nvSpPr>
              <p:spPr bwMode="auto">
                <a:xfrm>
                  <a:off x="2646" y="2116"/>
                  <a:ext cx="168" cy="141"/>
                </a:xfrm>
                <a:prstGeom prst="ellipse">
                  <a:avLst/>
                </a:prstGeom>
                <a:solidFill>
                  <a:srgbClr val="FFE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5" name="Oval 483"/>
                <p:cNvSpPr>
                  <a:spLocks noChangeArrowheads="1"/>
                </p:cNvSpPr>
                <p:nvPr/>
              </p:nvSpPr>
              <p:spPr bwMode="auto">
                <a:xfrm>
                  <a:off x="2647" y="2117"/>
                  <a:ext cx="166" cy="139"/>
                </a:xfrm>
                <a:prstGeom prst="ellipse">
                  <a:avLst/>
                </a:prstGeom>
                <a:solidFill>
                  <a:srgbClr val="FFE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6" name="Oval 484"/>
                <p:cNvSpPr>
                  <a:spLocks noChangeArrowheads="1"/>
                </p:cNvSpPr>
                <p:nvPr/>
              </p:nvSpPr>
              <p:spPr bwMode="auto">
                <a:xfrm>
                  <a:off x="2647" y="2118"/>
                  <a:ext cx="165" cy="137"/>
                </a:xfrm>
                <a:prstGeom prst="ellipse">
                  <a:avLst/>
                </a:prstGeom>
                <a:solidFill>
                  <a:srgbClr val="FFE1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7" name="Oval 485"/>
                <p:cNvSpPr>
                  <a:spLocks noChangeArrowheads="1"/>
                </p:cNvSpPr>
                <p:nvPr/>
              </p:nvSpPr>
              <p:spPr bwMode="auto">
                <a:xfrm>
                  <a:off x="2648" y="2119"/>
                  <a:ext cx="163" cy="135"/>
                </a:xfrm>
                <a:prstGeom prst="ellipse">
                  <a:avLst/>
                </a:prstGeom>
                <a:solidFill>
                  <a:srgbClr val="FFE1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8" name="Oval 486"/>
                <p:cNvSpPr>
                  <a:spLocks noChangeArrowheads="1"/>
                </p:cNvSpPr>
                <p:nvPr/>
              </p:nvSpPr>
              <p:spPr bwMode="auto">
                <a:xfrm>
                  <a:off x="2649" y="2120"/>
                  <a:ext cx="161" cy="133"/>
                </a:xfrm>
                <a:prstGeom prst="ellipse">
                  <a:avLst/>
                </a:prstGeom>
                <a:solidFill>
                  <a:srgbClr val="FFE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79" name="Oval 487"/>
                <p:cNvSpPr>
                  <a:spLocks noChangeArrowheads="1"/>
                </p:cNvSpPr>
                <p:nvPr/>
              </p:nvSpPr>
              <p:spPr bwMode="auto">
                <a:xfrm>
                  <a:off x="2650" y="2121"/>
                  <a:ext cx="158" cy="132"/>
                </a:xfrm>
                <a:prstGeom prst="ellipse">
                  <a:avLst/>
                </a:prstGeom>
                <a:solidFill>
                  <a:srgbClr val="FFE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0" name="Oval 488"/>
                <p:cNvSpPr>
                  <a:spLocks noChangeArrowheads="1"/>
                </p:cNvSpPr>
                <p:nvPr/>
              </p:nvSpPr>
              <p:spPr bwMode="auto">
                <a:xfrm>
                  <a:off x="2651" y="2122"/>
                  <a:ext cx="156" cy="130"/>
                </a:xfrm>
                <a:prstGeom prst="ellipse">
                  <a:avLst/>
                </a:prstGeom>
                <a:solidFill>
                  <a:srgbClr val="FFE2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1" name="Oval 489"/>
                <p:cNvSpPr>
                  <a:spLocks noChangeArrowheads="1"/>
                </p:cNvSpPr>
                <p:nvPr/>
              </p:nvSpPr>
              <p:spPr bwMode="auto">
                <a:xfrm>
                  <a:off x="2653" y="2123"/>
                  <a:ext cx="154" cy="128"/>
                </a:xfrm>
                <a:prstGeom prst="ellipse">
                  <a:avLst/>
                </a:prstGeom>
                <a:solidFill>
                  <a:srgbClr val="FFE2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2" name="Oval 490"/>
                <p:cNvSpPr>
                  <a:spLocks noChangeArrowheads="1"/>
                </p:cNvSpPr>
                <p:nvPr/>
              </p:nvSpPr>
              <p:spPr bwMode="auto">
                <a:xfrm>
                  <a:off x="2654" y="2124"/>
                  <a:ext cx="152" cy="127"/>
                </a:xfrm>
                <a:prstGeom prst="ellipse">
                  <a:avLst/>
                </a:prstGeom>
                <a:solidFill>
                  <a:srgbClr val="FFE3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3" name="Oval 491"/>
                <p:cNvSpPr>
                  <a:spLocks noChangeArrowheads="1"/>
                </p:cNvSpPr>
                <p:nvPr/>
              </p:nvSpPr>
              <p:spPr bwMode="auto">
                <a:xfrm>
                  <a:off x="2655" y="2125"/>
                  <a:ext cx="150" cy="125"/>
                </a:xfrm>
                <a:prstGeom prst="ellipse">
                  <a:avLst/>
                </a:prstGeom>
                <a:solidFill>
                  <a:srgbClr val="FFE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4" name="Oval 492"/>
                <p:cNvSpPr>
                  <a:spLocks noChangeArrowheads="1"/>
                </p:cNvSpPr>
                <p:nvPr/>
              </p:nvSpPr>
              <p:spPr bwMode="auto">
                <a:xfrm>
                  <a:off x="2656" y="2126"/>
                  <a:ext cx="148" cy="123"/>
                </a:xfrm>
                <a:prstGeom prst="ellipse">
                  <a:avLst/>
                </a:prstGeom>
                <a:solidFill>
                  <a:srgbClr val="FFE4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5" name="Oval 493"/>
                <p:cNvSpPr>
                  <a:spLocks noChangeArrowheads="1"/>
                </p:cNvSpPr>
                <p:nvPr/>
              </p:nvSpPr>
              <p:spPr bwMode="auto">
                <a:xfrm>
                  <a:off x="2657" y="2126"/>
                  <a:ext cx="146" cy="122"/>
                </a:xfrm>
                <a:prstGeom prst="ellipse">
                  <a:avLst/>
                </a:prstGeom>
                <a:solidFill>
                  <a:srgbClr val="FFE4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6" name="Oval 494"/>
                <p:cNvSpPr>
                  <a:spLocks noChangeArrowheads="1"/>
                </p:cNvSpPr>
                <p:nvPr/>
              </p:nvSpPr>
              <p:spPr bwMode="auto">
                <a:xfrm>
                  <a:off x="2658" y="2127"/>
                  <a:ext cx="145" cy="120"/>
                </a:xfrm>
                <a:prstGeom prst="ellipse">
                  <a:avLst/>
                </a:prstGeom>
                <a:solidFill>
                  <a:srgbClr val="FFE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7" name="Oval 495"/>
                <p:cNvSpPr>
                  <a:spLocks noChangeArrowheads="1"/>
                </p:cNvSpPr>
                <p:nvPr/>
              </p:nvSpPr>
              <p:spPr bwMode="auto">
                <a:xfrm>
                  <a:off x="2659" y="2128"/>
                  <a:ext cx="142" cy="118"/>
                </a:xfrm>
                <a:prstGeom prst="ellipse">
                  <a:avLst/>
                </a:prstGeom>
                <a:solidFill>
                  <a:srgbClr val="FFE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8" name="Oval 496"/>
                <p:cNvSpPr>
                  <a:spLocks noChangeArrowheads="1"/>
                </p:cNvSpPr>
                <p:nvPr/>
              </p:nvSpPr>
              <p:spPr bwMode="auto">
                <a:xfrm>
                  <a:off x="2659" y="2129"/>
                  <a:ext cx="141" cy="116"/>
                </a:xfrm>
                <a:prstGeom prst="ellipse">
                  <a:avLst/>
                </a:prstGeom>
                <a:solidFill>
                  <a:srgbClr val="FFE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89" name="Oval 497"/>
                <p:cNvSpPr>
                  <a:spLocks noChangeArrowheads="1"/>
                </p:cNvSpPr>
                <p:nvPr/>
              </p:nvSpPr>
              <p:spPr bwMode="auto">
                <a:xfrm>
                  <a:off x="2661" y="2129"/>
                  <a:ext cx="138" cy="115"/>
                </a:xfrm>
                <a:prstGeom prst="ellipse">
                  <a:avLst/>
                </a:prstGeom>
                <a:solidFill>
                  <a:srgbClr val="FF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0" name="Oval 498"/>
                <p:cNvSpPr>
                  <a:spLocks noChangeArrowheads="1"/>
                </p:cNvSpPr>
                <p:nvPr/>
              </p:nvSpPr>
              <p:spPr bwMode="auto">
                <a:xfrm>
                  <a:off x="2662" y="2130"/>
                  <a:ext cx="136" cy="114"/>
                </a:xfrm>
                <a:prstGeom prst="ellipse">
                  <a:avLst/>
                </a:prstGeom>
                <a:solidFill>
                  <a:srgbClr val="FFE6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1" name="Oval 499"/>
                <p:cNvSpPr>
                  <a:spLocks noChangeArrowheads="1"/>
                </p:cNvSpPr>
                <p:nvPr/>
              </p:nvSpPr>
              <p:spPr bwMode="auto">
                <a:xfrm>
                  <a:off x="2663" y="2131"/>
                  <a:ext cx="134" cy="112"/>
                </a:xfrm>
                <a:prstGeom prst="ellipse">
                  <a:avLst/>
                </a:prstGeom>
                <a:solidFill>
                  <a:srgbClr val="FFE7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2" name="Oval 500"/>
                <p:cNvSpPr>
                  <a:spLocks noChangeArrowheads="1"/>
                </p:cNvSpPr>
                <p:nvPr/>
              </p:nvSpPr>
              <p:spPr bwMode="auto">
                <a:xfrm>
                  <a:off x="2664" y="2132"/>
                  <a:ext cx="132" cy="110"/>
                </a:xfrm>
                <a:prstGeom prst="ellipse">
                  <a:avLst/>
                </a:prstGeom>
                <a:solidFill>
                  <a:srgbClr val="FFE7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3" name="Oval 501"/>
                <p:cNvSpPr>
                  <a:spLocks noChangeArrowheads="1"/>
                </p:cNvSpPr>
                <p:nvPr/>
              </p:nvSpPr>
              <p:spPr bwMode="auto">
                <a:xfrm>
                  <a:off x="2665" y="2133"/>
                  <a:ext cx="130" cy="108"/>
                </a:xfrm>
                <a:prstGeom prst="ellipse">
                  <a:avLst/>
                </a:prstGeom>
                <a:solidFill>
                  <a:srgbClr val="FFE8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4" name="Oval 502"/>
                <p:cNvSpPr>
                  <a:spLocks noChangeArrowheads="1"/>
                </p:cNvSpPr>
                <p:nvPr/>
              </p:nvSpPr>
              <p:spPr bwMode="auto">
                <a:xfrm>
                  <a:off x="2666" y="2134"/>
                  <a:ext cx="128" cy="107"/>
                </a:xfrm>
                <a:prstGeom prst="ellipse">
                  <a:avLst/>
                </a:prstGeom>
                <a:solidFill>
                  <a:srgbClr val="FFE8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5" name="Oval 503"/>
                <p:cNvSpPr>
                  <a:spLocks noChangeArrowheads="1"/>
                </p:cNvSpPr>
                <p:nvPr/>
              </p:nvSpPr>
              <p:spPr bwMode="auto">
                <a:xfrm>
                  <a:off x="2667" y="2135"/>
                  <a:ext cx="125" cy="105"/>
                </a:xfrm>
                <a:prstGeom prst="ellipse">
                  <a:avLst/>
                </a:prstGeom>
                <a:solidFill>
                  <a:srgbClr val="FFE9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6" name="Oval 504"/>
                <p:cNvSpPr>
                  <a:spLocks noChangeArrowheads="1"/>
                </p:cNvSpPr>
                <p:nvPr/>
              </p:nvSpPr>
              <p:spPr bwMode="auto">
                <a:xfrm>
                  <a:off x="2668" y="2136"/>
                  <a:ext cx="123" cy="103"/>
                </a:xfrm>
                <a:prstGeom prst="ellipse">
                  <a:avLst/>
                </a:prstGeom>
                <a:solidFill>
                  <a:srgbClr val="FFE9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7" name="Oval 505"/>
                <p:cNvSpPr>
                  <a:spLocks noChangeArrowheads="1"/>
                </p:cNvSpPr>
                <p:nvPr/>
              </p:nvSpPr>
              <p:spPr bwMode="auto">
                <a:xfrm>
                  <a:off x="2669" y="2137"/>
                  <a:ext cx="122" cy="101"/>
                </a:xfrm>
                <a:prstGeom prst="ellipse">
                  <a:avLst/>
                </a:prstGeom>
                <a:solidFill>
                  <a:srgbClr val="FFE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8" name="Oval 506"/>
                <p:cNvSpPr>
                  <a:spLocks noChangeArrowheads="1"/>
                </p:cNvSpPr>
                <p:nvPr/>
              </p:nvSpPr>
              <p:spPr bwMode="auto">
                <a:xfrm>
                  <a:off x="2671" y="2138"/>
                  <a:ext cx="119" cy="99"/>
                </a:xfrm>
                <a:prstGeom prst="ellipse">
                  <a:avLst/>
                </a:prstGeom>
                <a:solidFill>
                  <a:srgbClr val="FFE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499" name="Oval 507"/>
                <p:cNvSpPr>
                  <a:spLocks noChangeArrowheads="1"/>
                </p:cNvSpPr>
                <p:nvPr/>
              </p:nvSpPr>
              <p:spPr bwMode="auto">
                <a:xfrm>
                  <a:off x="2671" y="2138"/>
                  <a:ext cx="118" cy="98"/>
                </a:xfrm>
                <a:prstGeom prst="ellipse">
                  <a:avLst/>
                </a:prstGeom>
                <a:solidFill>
                  <a:srgbClr val="FFE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0" name="Oval 508"/>
                <p:cNvSpPr>
                  <a:spLocks noChangeArrowheads="1"/>
                </p:cNvSpPr>
                <p:nvPr/>
              </p:nvSpPr>
              <p:spPr bwMode="auto">
                <a:xfrm>
                  <a:off x="2672" y="2139"/>
                  <a:ext cx="116" cy="96"/>
                </a:xfrm>
                <a:prstGeom prst="ellipse">
                  <a:avLst/>
                </a:prstGeom>
                <a:solidFill>
                  <a:srgbClr val="FFEB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1" name="Oval 509"/>
                <p:cNvSpPr>
                  <a:spLocks noChangeArrowheads="1"/>
                </p:cNvSpPr>
                <p:nvPr/>
              </p:nvSpPr>
              <p:spPr bwMode="auto">
                <a:xfrm>
                  <a:off x="2673" y="2140"/>
                  <a:ext cx="114" cy="94"/>
                </a:xfrm>
                <a:prstGeom prst="ellipse">
                  <a:avLst/>
                </a:prstGeom>
                <a:solidFill>
                  <a:srgbClr val="FFE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2" name="Oval 510"/>
                <p:cNvSpPr>
                  <a:spLocks noChangeArrowheads="1"/>
                </p:cNvSpPr>
                <p:nvPr/>
              </p:nvSpPr>
              <p:spPr bwMode="auto">
                <a:xfrm>
                  <a:off x="2674" y="2141"/>
                  <a:ext cx="111" cy="92"/>
                </a:xfrm>
                <a:prstGeom prst="ellipse">
                  <a:avLst/>
                </a:prstGeom>
                <a:solidFill>
                  <a:srgbClr val="FFEC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3" name="Oval 511"/>
                <p:cNvSpPr>
                  <a:spLocks noChangeArrowheads="1"/>
                </p:cNvSpPr>
                <p:nvPr/>
              </p:nvSpPr>
              <p:spPr bwMode="auto">
                <a:xfrm>
                  <a:off x="2675" y="2141"/>
                  <a:ext cx="109" cy="91"/>
                </a:xfrm>
                <a:prstGeom prst="ellipse">
                  <a:avLst/>
                </a:prstGeom>
                <a:solidFill>
                  <a:srgbClr val="FFED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4" name="Oval 512"/>
                <p:cNvSpPr>
                  <a:spLocks noChangeArrowheads="1"/>
                </p:cNvSpPr>
                <p:nvPr/>
              </p:nvSpPr>
              <p:spPr bwMode="auto">
                <a:xfrm>
                  <a:off x="2676" y="2142"/>
                  <a:ext cx="107" cy="89"/>
                </a:xfrm>
                <a:prstGeom prst="ellipse">
                  <a:avLst/>
                </a:prstGeom>
                <a:solidFill>
                  <a:srgbClr val="FFED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5" name="Oval 513"/>
                <p:cNvSpPr>
                  <a:spLocks noChangeArrowheads="1"/>
                </p:cNvSpPr>
                <p:nvPr/>
              </p:nvSpPr>
              <p:spPr bwMode="auto">
                <a:xfrm>
                  <a:off x="2677" y="2143"/>
                  <a:ext cx="105" cy="87"/>
                </a:xfrm>
                <a:prstGeom prst="ellipse">
                  <a:avLst/>
                </a:prstGeom>
                <a:solidFill>
                  <a:srgbClr val="FFEE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6" name="Oval 514"/>
                <p:cNvSpPr>
                  <a:spLocks noChangeArrowheads="1"/>
                </p:cNvSpPr>
                <p:nvPr/>
              </p:nvSpPr>
              <p:spPr bwMode="auto">
                <a:xfrm>
                  <a:off x="2679" y="2144"/>
                  <a:ext cx="102" cy="86"/>
                </a:xfrm>
                <a:prstGeom prst="ellipse">
                  <a:avLst/>
                </a:prstGeom>
                <a:solidFill>
                  <a:srgbClr val="FFE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7" name="Oval 515"/>
                <p:cNvSpPr>
                  <a:spLocks noChangeArrowheads="1"/>
                </p:cNvSpPr>
                <p:nvPr/>
              </p:nvSpPr>
              <p:spPr bwMode="auto">
                <a:xfrm>
                  <a:off x="2680" y="2145"/>
                  <a:ext cx="100" cy="84"/>
                </a:xfrm>
                <a:prstGeom prst="ellipse">
                  <a:avLst/>
                </a:prstGeom>
                <a:solidFill>
                  <a:srgbClr val="FFE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8" name="Oval 516"/>
                <p:cNvSpPr>
                  <a:spLocks noChangeArrowheads="1"/>
                </p:cNvSpPr>
                <p:nvPr/>
              </p:nvSpPr>
              <p:spPr bwMode="auto">
                <a:xfrm>
                  <a:off x="2681" y="2146"/>
                  <a:ext cx="98" cy="82"/>
                </a:xfrm>
                <a:prstGeom prst="ellipse">
                  <a:avLst/>
                </a:prstGeom>
                <a:solidFill>
                  <a:srgbClr val="FFF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09" name="Oval 517"/>
                <p:cNvSpPr>
                  <a:spLocks noChangeArrowheads="1"/>
                </p:cNvSpPr>
                <p:nvPr/>
              </p:nvSpPr>
              <p:spPr bwMode="auto">
                <a:xfrm>
                  <a:off x="2682" y="2147"/>
                  <a:ext cx="97" cy="81"/>
                </a:xfrm>
                <a:prstGeom prst="ellipse">
                  <a:avLst/>
                </a:prstGeom>
                <a:solidFill>
                  <a:srgbClr val="FFF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0" name="Oval 518"/>
                <p:cNvSpPr>
                  <a:spLocks noChangeArrowheads="1"/>
                </p:cNvSpPr>
                <p:nvPr/>
              </p:nvSpPr>
              <p:spPr bwMode="auto">
                <a:xfrm>
                  <a:off x="2683" y="2148"/>
                  <a:ext cx="94" cy="79"/>
                </a:xfrm>
                <a:prstGeom prst="ellipse">
                  <a:avLst/>
                </a:prstGeom>
                <a:solidFill>
                  <a:srgbClr val="FFF1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1" name="Oval 519"/>
                <p:cNvSpPr>
                  <a:spLocks noChangeArrowheads="1"/>
                </p:cNvSpPr>
                <p:nvPr/>
              </p:nvSpPr>
              <p:spPr bwMode="auto">
                <a:xfrm>
                  <a:off x="2683" y="2149"/>
                  <a:ext cx="93" cy="77"/>
                </a:xfrm>
                <a:prstGeom prst="ellipse">
                  <a:avLst/>
                </a:prstGeom>
                <a:solidFill>
                  <a:srgbClr val="FFF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2" name="Oval 520"/>
                <p:cNvSpPr>
                  <a:spLocks noChangeArrowheads="1"/>
                </p:cNvSpPr>
                <p:nvPr/>
              </p:nvSpPr>
              <p:spPr bwMode="auto">
                <a:xfrm>
                  <a:off x="2684" y="2150"/>
                  <a:ext cx="91" cy="75"/>
                </a:xfrm>
                <a:prstGeom prst="ellipse">
                  <a:avLst/>
                </a:prstGeom>
                <a:solidFill>
                  <a:srgbClr val="FFF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3" name="Oval 521"/>
                <p:cNvSpPr>
                  <a:spLocks noChangeArrowheads="1"/>
                </p:cNvSpPr>
                <p:nvPr/>
              </p:nvSpPr>
              <p:spPr bwMode="auto">
                <a:xfrm>
                  <a:off x="2685" y="2150"/>
                  <a:ext cx="89" cy="74"/>
                </a:xfrm>
                <a:prstGeom prst="ellipse">
                  <a:avLst/>
                </a:pr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4" name="Oval 522"/>
                <p:cNvSpPr>
                  <a:spLocks noChangeArrowheads="1"/>
                </p:cNvSpPr>
                <p:nvPr/>
              </p:nvSpPr>
              <p:spPr bwMode="auto">
                <a:xfrm>
                  <a:off x="2687" y="2151"/>
                  <a:ext cx="86" cy="72"/>
                </a:xfrm>
                <a:prstGeom prst="ellipse">
                  <a:avLst/>
                </a:prstGeom>
                <a:solidFill>
                  <a:srgbClr val="FFF3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5" name="Oval 523"/>
                <p:cNvSpPr>
                  <a:spLocks noChangeArrowheads="1"/>
                </p:cNvSpPr>
                <p:nvPr/>
              </p:nvSpPr>
              <p:spPr bwMode="auto">
                <a:xfrm>
                  <a:off x="2688" y="2152"/>
                  <a:ext cx="84" cy="70"/>
                </a:xfrm>
                <a:prstGeom prst="ellipse">
                  <a:avLst/>
                </a:prstGeom>
                <a:solidFill>
                  <a:srgbClr val="FFF3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6" name="Oval 524"/>
                <p:cNvSpPr>
                  <a:spLocks noChangeArrowheads="1"/>
                </p:cNvSpPr>
                <p:nvPr/>
              </p:nvSpPr>
              <p:spPr bwMode="auto">
                <a:xfrm>
                  <a:off x="2689" y="2153"/>
                  <a:ext cx="82" cy="68"/>
                </a:xfrm>
                <a:prstGeom prst="ellipse">
                  <a:avLst/>
                </a:prstGeom>
                <a:solidFill>
                  <a:srgbClr val="FFF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7" name="Oval 525"/>
                <p:cNvSpPr>
                  <a:spLocks noChangeArrowheads="1"/>
                </p:cNvSpPr>
                <p:nvPr/>
              </p:nvSpPr>
              <p:spPr bwMode="auto">
                <a:xfrm>
                  <a:off x="2690" y="2154"/>
                  <a:ext cx="79" cy="66"/>
                </a:xfrm>
                <a:prstGeom prst="ellipse">
                  <a:avLst/>
                </a:prstGeom>
                <a:solidFill>
                  <a:srgbClr val="FFF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8" name="Oval 526"/>
                <p:cNvSpPr>
                  <a:spLocks noChangeArrowheads="1"/>
                </p:cNvSpPr>
                <p:nvPr/>
              </p:nvSpPr>
              <p:spPr bwMode="auto">
                <a:xfrm>
                  <a:off x="2691" y="2154"/>
                  <a:ext cx="77" cy="65"/>
                </a:xfrm>
                <a:prstGeom prst="ellipse">
                  <a:avLst/>
                </a:prstGeom>
                <a:solidFill>
                  <a:srgbClr val="FFF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19" name="Oval 527"/>
                <p:cNvSpPr>
                  <a:spLocks noChangeArrowheads="1"/>
                </p:cNvSpPr>
                <p:nvPr/>
              </p:nvSpPr>
              <p:spPr bwMode="auto">
                <a:xfrm>
                  <a:off x="2692" y="2155"/>
                  <a:ext cx="75" cy="63"/>
                </a:xfrm>
                <a:prstGeom prst="ellipse">
                  <a:avLst/>
                </a:prstGeom>
                <a:solidFill>
                  <a:srgbClr val="FFF5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0" name="Oval 528"/>
                <p:cNvSpPr>
                  <a:spLocks noChangeArrowheads="1"/>
                </p:cNvSpPr>
                <p:nvPr/>
              </p:nvSpPr>
              <p:spPr bwMode="auto">
                <a:xfrm>
                  <a:off x="2693" y="2156"/>
                  <a:ext cx="74" cy="61"/>
                </a:xfrm>
                <a:prstGeom prst="ellipse">
                  <a:avLst/>
                </a:prstGeom>
                <a:solidFill>
                  <a:srgbClr val="FFF6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1" name="Oval 529"/>
                <p:cNvSpPr>
                  <a:spLocks noChangeArrowheads="1"/>
                </p:cNvSpPr>
                <p:nvPr/>
              </p:nvSpPr>
              <p:spPr bwMode="auto">
                <a:xfrm>
                  <a:off x="2694" y="2157"/>
                  <a:ext cx="72" cy="59"/>
                </a:xfrm>
                <a:prstGeom prst="ellipse">
                  <a:avLst/>
                </a:prstGeom>
                <a:solidFill>
                  <a:srgbClr val="FFF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2" name="Oval 530"/>
                <p:cNvSpPr>
                  <a:spLocks noChangeArrowheads="1"/>
                </p:cNvSpPr>
                <p:nvPr/>
              </p:nvSpPr>
              <p:spPr bwMode="auto">
                <a:xfrm>
                  <a:off x="2695" y="2158"/>
                  <a:ext cx="70" cy="58"/>
                </a:xfrm>
                <a:prstGeom prst="ellipse">
                  <a:avLst/>
                </a:prstGeom>
                <a:solidFill>
                  <a:srgbClr val="FFF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3" name="Oval 531"/>
                <p:cNvSpPr>
                  <a:spLocks noChangeArrowheads="1"/>
                </p:cNvSpPr>
                <p:nvPr/>
              </p:nvSpPr>
              <p:spPr bwMode="auto">
                <a:xfrm>
                  <a:off x="2696" y="2159"/>
                  <a:ext cx="68" cy="57"/>
                </a:xfrm>
                <a:prstGeom prst="ellipse">
                  <a:avLst/>
                </a:prstGeom>
                <a:solidFill>
                  <a:srgbClr val="FFF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4" name="Oval 532"/>
                <p:cNvSpPr>
                  <a:spLocks noChangeArrowheads="1"/>
                </p:cNvSpPr>
                <p:nvPr/>
              </p:nvSpPr>
              <p:spPr bwMode="auto">
                <a:xfrm>
                  <a:off x="2697" y="2160"/>
                  <a:ext cx="66" cy="55"/>
                </a:xfrm>
                <a:prstGeom prst="ellipse">
                  <a:avLst/>
                </a:prstGeom>
                <a:solidFill>
                  <a:srgbClr val="FFF8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5" name="Oval 533"/>
                <p:cNvSpPr>
                  <a:spLocks noChangeArrowheads="1"/>
                </p:cNvSpPr>
                <p:nvPr/>
              </p:nvSpPr>
              <p:spPr bwMode="auto">
                <a:xfrm>
                  <a:off x="2698" y="2161"/>
                  <a:ext cx="63" cy="53"/>
                </a:xfrm>
                <a:prstGeom prst="ellipse">
                  <a:avLst/>
                </a:prstGeom>
                <a:solidFill>
                  <a:srgbClr val="FFF8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6" name="Oval 534"/>
                <p:cNvSpPr>
                  <a:spLocks noChangeArrowheads="1"/>
                </p:cNvSpPr>
                <p:nvPr/>
              </p:nvSpPr>
              <p:spPr bwMode="auto">
                <a:xfrm>
                  <a:off x="2699" y="2162"/>
                  <a:ext cx="61" cy="51"/>
                </a:xfrm>
                <a:prstGeom prst="ellipse">
                  <a:avLst/>
                </a:prstGeom>
                <a:solidFill>
                  <a:srgbClr val="FFF8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7" name="Oval 535"/>
                <p:cNvSpPr>
                  <a:spLocks noChangeArrowheads="1"/>
                </p:cNvSpPr>
                <p:nvPr/>
              </p:nvSpPr>
              <p:spPr bwMode="auto">
                <a:xfrm>
                  <a:off x="2700" y="2162"/>
                  <a:ext cx="59" cy="50"/>
                </a:xfrm>
                <a:prstGeom prst="ellipse">
                  <a:avLst/>
                </a:prstGeom>
                <a:solidFill>
                  <a:srgbClr val="FFF9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8" name="Oval 536"/>
                <p:cNvSpPr>
                  <a:spLocks noChangeArrowheads="1"/>
                </p:cNvSpPr>
                <p:nvPr/>
              </p:nvSpPr>
              <p:spPr bwMode="auto">
                <a:xfrm>
                  <a:off x="2701" y="2163"/>
                  <a:ext cx="57" cy="48"/>
                </a:xfrm>
                <a:prstGeom prst="ellipse">
                  <a:avLst/>
                </a:prstGeom>
                <a:solidFill>
                  <a:srgbClr val="FFF9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29" name="Oval 537"/>
                <p:cNvSpPr>
                  <a:spLocks noChangeArrowheads="1"/>
                </p:cNvSpPr>
                <p:nvPr/>
              </p:nvSpPr>
              <p:spPr bwMode="auto">
                <a:xfrm>
                  <a:off x="2702" y="2164"/>
                  <a:ext cx="55" cy="46"/>
                </a:xfrm>
                <a:prstGeom prst="ellipse">
                  <a:avLst/>
                </a:prstGeom>
                <a:solidFill>
                  <a:srgbClr val="FFF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0" name="Oval 538"/>
                <p:cNvSpPr>
                  <a:spLocks noChangeArrowheads="1"/>
                </p:cNvSpPr>
                <p:nvPr/>
              </p:nvSpPr>
              <p:spPr bwMode="auto">
                <a:xfrm>
                  <a:off x="2703" y="2165"/>
                  <a:ext cx="53" cy="44"/>
                </a:xfrm>
                <a:prstGeom prst="ellipse">
                  <a:avLst/>
                </a:prstGeom>
                <a:solidFill>
                  <a:srgbClr val="FFF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1" name="Oval 539"/>
                <p:cNvSpPr>
                  <a:spLocks noChangeArrowheads="1"/>
                </p:cNvSpPr>
                <p:nvPr/>
              </p:nvSpPr>
              <p:spPr bwMode="auto">
                <a:xfrm>
                  <a:off x="2705" y="2166"/>
                  <a:ext cx="51" cy="43"/>
                </a:xfrm>
                <a:prstGeom prst="ellipse">
                  <a:avLst/>
                </a:prstGeom>
                <a:solidFill>
                  <a:srgbClr val="FFF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2" name="Oval 540"/>
                <p:cNvSpPr>
                  <a:spLocks noChangeArrowheads="1"/>
                </p:cNvSpPr>
                <p:nvPr/>
              </p:nvSpPr>
              <p:spPr bwMode="auto">
                <a:xfrm>
                  <a:off x="2706" y="2166"/>
                  <a:ext cx="49" cy="42"/>
                </a:xfrm>
                <a:prstGeom prst="ellipse">
                  <a:avLst/>
                </a:prstGeom>
                <a:solidFill>
                  <a:srgbClr val="FFF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3" name="Oval 541"/>
                <p:cNvSpPr>
                  <a:spLocks noChangeArrowheads="1"/>
                </p:cNvSpPr>
                <p:nvPr/>
              </p:nvSpPr>
              <p:spPr bwMode="auto">
                <a:xfrm>
                  <a:off x="2707" y="2167"/>
                  <a:ext cx="47" cy="40"/>
                </a:xfrm>
                <a:prstGeom prst="ellipse">
                  <a:avLst/>
                </a:prstGeom>
                <a:solidFill>
                  <a:srgbClr val="FFFB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4" name="Oval 542"/>
                <p:cNvSpPr>
                  <a:spLocks noChangeArrowheads="1"/>
                </p:cNvSpPr>
                <p:nvPr/>
              </p:nvSpPr>
              <p:spPr bwMode="auto">
                <a:xfrm>
                  <a:off x="2707" y="2168"/>
                  <a:ext cx="46" cy="38"/>
                </a:xfrm>
                <a:prstGeom prst="ellipse">
                  <a:avLst/>
                </a:prstGeom>
                <a:solidFill>
                  <a:srgbClr val="FFFB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5" name="Oval 543"/>
                <p:cNvSpPr>
                  <a:spLocks noChangeArrowheads="1"/>
                </p:cNvSpPr>
                <p:nvPr/>
              </p:nvSpPr>
              <p:spPr bwMode="auto">
                <a:xfrm>
                  <a:off x="2708" y="2169"/>
                  <a:ext cx="44" cy="36"/>
                </a:xfrm>
                <a:prstGeom prst="ellipse">
                  <a:avLst/>
                </a:prstGeom>
                <a:solidFill>
                  <a:srgbClr val="FFFB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6" name="Oval 544"/>
                <p:cNvSpPr>
                  <a:spLocks noChangeArrowheads="1"/>
                </p:cNvSpPr>
                <p:nvPr/>
              </p:nvSpPr>
              <p:spPr bwMode="auto">
                <a:xfrm>
                  <a:off x="2709" y="2170"/>
                  <a:ext cx="42" cy="34"/>
                </a:xfrm>
                <a:prstGeom prst="ellipse">
                  <a:avLst/>
                </a:prstGeom>
                <a:solidFill>
                  <a:srgbClr val="FF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7" name="Oval 545"/>
                <p:cNvSpPr>
                  <a:spLocks noChangeArrowheads="1"/>
                </p:cNvSpPr>
                <p:nvPr/>
              </p:nvSpPr>
              <p:spPr bwMode="auto">
                <a:xfrm>
                  <a:off x="2710" y="2171"/>
                  <a:ext cx="40" cy="32"/>
                </a:xfrm>
                <a:prstGeom prst="ellipse">
                  <a:avLst/>
                </a:prstGeom>
                <a:solidFill>
                  <a:srgbClr val="FFF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8" name="Oval 546"/>
                <p:cNvSpPr>
                  <a:spLocks noChangeArrowheads="1"/>
                </p:cNvSpPr>
                <p:nvPr/>
              </p:nvSpPr>
              <p:spPr bwMode="auto">
                <a:xfrm>
                  <a:off x="2711" y="2172"/>
                  <a:ext cx="38" cy="31"/>
                </a:xfrm>
                <a:prstGeom prst="ellipse">
                  <a:avLst/>
                </a:prstGeom>
                <a:solidFill>
                  <a:srgbClr val="FFF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39" name="Oval 547"/>
                <p:cNvSpPr>
                  <a:spLocks noChangeArrowheads="1"/>
                </p:cNvSpPr>
                <p:nvPr/>
              </p:nvSpPr>
              <p:spPr bwMode="auto">
                <a:xfrm>
                  <a:off x="2713" y="2173"/>
                  <a:ext cx="35" cy="30"/>
                </a:xfrm>
                <a:prstGeom prst="ellipse">
                  <a:avLst/>
                </a:prstGeom>
                <a:solidFill>
                  <a:srgbClr val="FF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0" name="Oval 548"/>
                <p:cNvSpPr>
                  <a:spLocks noChangeArrowheads="1"/>
                </p:cNvSpPr>
                <p:nvPr/>
              </p:nvSpPr>
              <p:spPr bwMode="auto">
                <a:xfrm>
                  <a:off x="2714" y="2174"/>
                  <a:ext cx="32" cy="28"/>
                </a:xfrm>
                <a:prstGeom prst="ellipse">
                  <a:avLst/>
                </a:prstGeom>
                <a:solidFill>
                  <a:srgbClr val="FFFC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1" name="Oval 549"/>
                <p:cNvSpPr>
                  <a:spLocks noChangeArrowheads="1"/>
                </p:cNvSpPr>
                <p:nvPr/>
              </p:nvSpPr>
              <p:spPr bwMode="auto">
                <a:xfrm>
                  <a:off x="2715" y="2174"/>
                  <a:ext cx="30" cy="27"/>
                </a:xfrm>
                <a:prstGeom prst="ellipse">
                  <a:avLst/>
                </a:prstGeom>
                <a:solidFill>
                  <a:srgbClr val="FFFD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2" name="Oval 550"/>
                <p:cNvSpPr>
                  <a:spLocks noChangeArrowheads="1"/>
                </p:cNvSpPr>
                <p:nvPr/>
              </p:nvSpPr>
              <p:spPr bwMode="auto">
                <a:xfrm>
                  <a:off x="2716" y="2175"/>
                  <a:ext cx="28" cy="25"/>
                </a:xfrm>
                <a:prstGeom prst="ellipse">
                  <a:avLst/>
                </a:prstGeom>
                <a:solidFill>
                  <a:srgbClr val="FFFD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3" name="Oval 551"/>
                <p:cNvSpPr>
                  <a:spLocks noChangeArrowheads="1"/>
                </p:cNvSpPr>
                <p:nvPr/>
              </p:nvSpPr>
              <p:spPr bwMode="auto">
                <a:xfrm>
                  <a:off x="2717" y="2176"/>
                  <a:ext cx="26" cy="23"/>
                </a:xfrm>
                <a:prstGeom prst="ellipse">
                  <a:avLst/>
                </a:prstGeom>
                <a:solidFill>
                  <a:srgbClr val="FFF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4" name="Oval 552"/>
                <p:cNvSpPr>
                  <a:spLocks noChangeArrowheads="1"/>
                </p:cNvSpPr>
                <p:nvPr/>
              </p:nvSpPr>
              <p:spPr bwMode="auto">
                <a:xfrm>
                  <a:off x="2718" y="2177"/>
                  <a:ext cx="25" cy="21"/>
                </a:xfrm>
                <a:prstGeom prst="ellipse">
                  <a:avLst/>
                </a:prstGeom>
                <a:solidFill>
                  <a:srgbClr val="FFFD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5" name="Oval 553"/>
                <p:cNvSpPr>
                  <a:spLocks noChangeArrowheads="1"/>
                </p:cNvSpPr>
                <p:nvPr/>
              </p:nvSpPr>
              <p:spPr bwMode="auto">
                <a:xfrm>
                  <a:off x="2719" y="2178"/>
                  <a:ext cx="23" cy="19"/>
                </a:xfrm>
                <a:prstGeom prst="ellipse">
                  <a:avLst/>
                </a:prstGeom>
                <a:solidFill>
                  <a:srgbClr val="FFFD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6" name="Oval 554"/>
                <p:cNvSpPr>
                  <a:spLocks noChangeArrowheads="1"/>
                </p:cNvSpPr>
                <p:nvPr/>
              </p:nvSpPr>
              <p:spPr bwMode="auto">
                <a:xfrm>
                  <a:off x="2719" y="2178"/>
                  <a:ext cx="22" cy="18"/>
                </a:xfrm>
                <a:prstGeom prst="ellipse">
                  <a:avLst/>
                </a:pr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7" name="Oval 555"/>
                <p:cNvSpPr>
                  <a:spLocks noChangeArrowheads="1"/>
                </p:cNvSpPr>
                <p:nvPr/>
              </p:nvSpPr>
              <p:spPr bwMode="auto">
                <a:xfrm>
                  <a:off x="2721" y="2179"/>
                  <a:ext cx="19" cy="16"/>
                </a:xfrm>
                <a:prstGeom prst="ellipse">
                  <a:avLst/>
                </a:pr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8" name="Oval 556"/>
                <p:cNvSpPr>
                  <a:spLocks noChangeArrowheads="1"/>
                </p:cNvSpPr>
                <p:nvPr/>
              </p:nvSpPr>
              <p:spPr bwMode="auto">
                <a:xfrm>
                  <a:off x="2722" y="2180"/>
                  <a:ext cx="16" cy="14"/>
                </a:xfrm>
                <a:prstGeom prst="ellipse">
                  <a:avLst/>
                </a:pr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49" name="Oval 557"/>
                <p:cNvSpPr>
                  <a:spLocks noChangeArrowheads="1"/>
                </p:cNvSpPr>
                <p:nvPr/>
              </p:nvSpPr>
              <p:spPr bwMode="auto">
                <a:xfrm>
                  <a:off x="2723" y="2181"/>
                  <a:ext cx="14" cy="12"/>
                </a:xfrm>
                <a:prstGeom prst="ellipse">
                  <a:avLst/>
                </a:pr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0" name="Oval 558"/>
                <p:cNvSpPr>
                  <a:spLocks noChangeArrowheads="1"/>
                </p:cNvSpPr>
                <p:nvPr/>
              </p:nvSpPr>
              <p:spPr bwMode="auto">
                <a:xfrm>
                  <a:off x="2724" y="2182"/>
                  <a:ext cx="12" cy="10"/>
                </a:xfrm>
                <a:prstGeom prst="ellipse">
                  <a:avLst/>
                </a:pr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1" name="Oval 559"/>
                <p:cNvSpPr>
                  <a:spLocks noChangeArrowheads="1"/>
                </p:cNvSpPr>
                <p:nvPr/>
              </p:nvSpPr>
              <p:spPr bwMode="auto">
                <a:xfrm>
                  <a:off x="2725" y="2183"/>
                  <a:ext cx="10"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2" name="Oval 560"/>
                <p:cNvSpPr>
                  <a:spLocks noChangeArrowheads="1"/>
                </p:cNvSpPr>
                <p:nvPr/>
              </p:nvSpPr>
              <p:spPr bwMode="auto">
                <a:xfrm>
                  <a:off x="2726" y="2184"/>
                  <a:ext cx="8" cy="7"/>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3" name="Oval 561"/>
                <p:cNvSpPr>
                  <a:spLocks noChangeArrowheads="1"/>
                </p:cNvSpPr>
                <p:nvPr/>
              </p:nvSpPr>
              <p:spPr bwMode="auto">
                <a:xfrm>
                  <a:off x="2727" y="2185"/>
                  <a:ext cx="6" cy="5"/>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4" name="Oval 562"/>
                <p:cNvSpPr>
                  <a:spLocks noChangeArrowheads="1"/>
                </p:cNvSpPr>
                <p:nvPr/>
              </p:nvSpPr>
              <p:spPr bwMode="auto">
                <a:xfrm>
                  <a:off x="2728" y="2186"/>
                  <a:ext cx="4" cy="3"/>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555" name="Rectangle 563"/>
            <p:cNvSpPr>
              <a:spLocks noChangeArrowheads="1"/>
            </p:cNvSpPr>
            <p:nvPr/>
          </p:nvSpPr>
          <p:spPr bwMode="auto">
            <a:xfrm>
              <a:off x="4176" y="1180"/>
              <a:ext cx="230"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آيين نامه ها، ضوابط</a:t>
              </a:r>
              <a:r>
                <a:rPr lang="en-US" altLang="fa-IR" sz="400" b="0">
                  <a:solidFill>
                    <a:srgbClr val="000000"/>
                  </a:solidFill>
                  <a:latin typeface="Yagut" pitchFamily="2" charset="0"/>
                </a:rPr>
                <a:t>،</a:t>
              </a:r>
              <a:endParaRPr lang="en-US" altLang="fa-IR" sz="400" b="0">
                <a:cs typeface="Traffic" pitchFamily="2" charset="0"/>
              </a:endParaRPr>
            </a:p>
          </p:txBody>
        </p:sp>
        <p:sp>
          <p:nvSpPr>
            <p:cNvPr id="85556" name="Rectangle 564"/>
            <p:cNvSpPr>
              <a:spLocks noChangeArrowheads="1"/>
            </p:cNvSpPr>
            <p:nvPr/>
          </p:nvSpPr>
          <p:spPr bwMode="auto">
            <a:xfrm>
              <a:off x="4128" y="1221"/>
              <a:ext cx="29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دستورالعملها و بخشنامه ها</a:t>
              </a:r>
              <a:endParaRPr lang="en-US" altLang="fa-IR" sz="400" b="0">
                <a:cs typeface="Traffic" pitchFamily="2" charset="0"/>
              </a:endParaRPr>
            </a:p>
          </p:txBody>
        </p:sp>
        <p:grpSp>
          <p:nvGrpSpPr>
            <p:cNvPr id="85557" name="Group 565"/>
            <p:cNvGrpSpPr>
              <a:grpSpLocks/>
            </p:cNvGrpSpPr>
            <p:nvPr/>
          </p:nvGrpSpPr>
          <p:grpSpPr bwMode="auto">
            <a:xfrm>
              <a:off x="4595" y="1116"/>
              <a:ext cx="320" cy="215"/>
              <a:chOff x="2934" y="2095"/>
              <a:chExt cx="207" cy="172"/>
            </a:xfrm>
          </p:grpSpPr>
          <p:sp>
            <p:nvSpPr>
              <p:cNvPr id="85558" name="Oval 566"/>
              <p:cNvSpPr>
                <a:spLocks noChangeArrowheads="1"/>
              </p:cNvSpPr>
              <p:nvPr/>
            </p:nvSpPr>
            <p:spPr bwMode="auto">
              <a:xfrm>
                <a:off x="2934" y="2095"/>
                <a:ext cx="205" cy="170"/>
              </a:xfrm>
              <a:prstGeom prst="ellipse">
                <a:avLst/>
              </a:pr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59" name="Oval 567"/>
              <p:cNvSpPr>
                <a:spLocks noChangeArrowheads="1"/>
              </p:cNvSpPr>
              <p:nvPr/>
            </p:nvSpPr>
            <p:spPr bwMode="auto">
              <a:xfrm>
                <a:off x="2936" y="2097"/>
                <a:ext cx="205" cy="170"/>
              </a:xfrm>
              <a:prstGeom prst="ellipse">
                <a:avLst/>
              </a:prstGeom>
              <a:solidFill>
                <a:srgbClr val="99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560" name="Group 568"/>
              <p:cNvGrpSpPr>
                <a:grpSpLocks/>
              </p:cNvGrpSpPr>
              <p:nvPr/>
            </p:nvGrpSpPr>
            <p:grpSpPr bwMode="auto">
              <a:xfrm>
                <a:off x="2935" y="2096"/>
                <a:ext cx="205" cy="170"/>
                <a:chOff x="2935" y="2096"/>
                <a:chExt cx="205" cy="170"/>
              </a:xfrm>
            </p:grpSpPr>
            <p:sp>
              <p:nvSpPr>
                <p:cNvPr id="85561" name="Oval 569"/>
                <p:cNvSpPr>
                  <a:spLocks noChangeArrowheads="1"/>
                </p:cNvSpPr>
                <p:nvPr/>
              </p:nvSpPr>
              <p:spPr bwMode="auto">
                <a:xfrm>
                  <a:off x="2935" y="2096"/>
                  <a:ext cx="205" cy="170"/>
                </a:xfrm>
                <a:prstGeom prst="ellipse">
                  <a:avLst/>
                </a:pr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2" name="Oval 570"/>
                <p:cNvSpPr>
                  <a:spLocks noChangeArrowheads="1"/>
                </p:cNvSpPr>
                <p:nvPr/>
              </p:nvSpPr>
              <p:spPr bwMode="auto">
                <a:xfrm>
                  <a:off x="2940" y="2100"/>
                  <a:ext cx="196" cy="163"/>
                </a:xfrm>
                <a:prstGeom prst="ellipse">
                  <a:avLst/>
                </a:pr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3" name="Oval 571"/>
                <p:cNvSpPr>
                  <a:spLocks noChangeArrowheads="1"/>
                </p:cNvSpPr>
                <p:nvPr/>
              </p:nvSpPr>
              <p:spPr bwMode="auto">
                <a:xfrm>
                  <a:off x="2943" y="2103"/>
                  <a:ext cx="190" cy="157"/>
                </a:xfrm>
                <a:prstGeom prst="ellipse">
                  <a:avLst/>
                </a:pr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4" name="Oval 572"/>
                <p:cNvSpPr>
                  <a:spLocks noChangeArrowheads="1"/>
                </p:cNvSpPr>
                <p:nvPr/>
              </p:nvSpPr>
              <p:spPr bwMode="auto">
                <a:xfrm>
                  <a:off x="2946" y="2104"/>
                  <a:ext cx="184" cy="154"/>
                </a:xfrm>
                <a:prstGeom prst="ellipse">
                  <a:avLst/>
                </a:prstGeom>
                <a:solidFill>
                  <a:srgbClr val="FF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5" name="Oval 573"/>
                <p:cNvSpPr>
                  <a:spLocks noChangeArrowheads="1"/>
                </p:cNvSpPr>
                <p:nvPr/>
              </p:nvSpPr>
              <p:spPr bwMode="auto">
                <a:xfrm>
                  <a:off x="2948" y="2106"/>
                  <a:ext cx="179" cy="150"/>
                </a:xfrm>
                <a:prstGeom prst="ellipse">
                  <a:avLst/>
                </a:prstGeom>
                <a:solidFill>
                  <a:srgbClr val="FF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6" name="Oval 574"/>
                <p:cNvSpPr>
                  <a:spLocks noChangeArrowheads="1"/>
                </p:cNvSpPr>
                <p:nvPr/>
              </p:nvSpPr>
              <p:spPr bwMode="auto">
                <a:xfrm>
                  <a:off x="2951" y="2109"/>
                  <a:ext cx="174" cy="144"/>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7" name="Oval 575"/>
                <p:cNvSpPr>
                  <a:spLocks noChangeArrowheads="1"/>
                </p:cNvSpPr>
                <p:nvPr/>
              </p:nvSpPr>
              <p:spPr bwMode="auto">
                <a:xfrm>
                  <a:off x="2953" y="2111"/>
                  <a:ext cx="169" cy="14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8" name="Oval 576"/>
                <p:cNvSpPr>
                  <a:spLocks noChangeArrowheads="1"/>
                </p:cNvSpPr>
                <p:nvPr/>
              </p:nvSpPr>
              <p:spPr bwMode="auto">
                <a:xfrm>
                  <a:off x="2956" y="2113"/>
                  <a:ext cx="164" cy="136"/>
                </a:xfrm>
                <a:prstGeom prst="ellipse">
                  <a:avLst/>
                </a:prstGeom>
                <a:solidFill>
                  <a:srgbClr val="FF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69" name="Oval 577"/>
                <p:cNvSpPr>
                  <a:spLocks noChangeArrowheads="1"/>
                </p:cNvSpPr>
                <p:nvPr/>
              </p:nvSpPr>
              <p:spPr bwMode="auto">
                <a:xfrm>
                  <a:off x="2958" y="2116"/>
                  <a:ext cx="159" cy="131"/>
                </a:xfrm>
                <a:prstGeom prst="ellipse">
                  <a:avLst/>
                </a:prstGeom>
                <a:solidFill>
                  <a:srgbClr val="F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0" name="Oval 578"/>
                <p:cNvSpPr>
                  <a:spLocks noChangeArrowheads="1"/>
                </p:cNvSpPr>
                <p:nvPr/>
              </p:nvSpPr>
              <p:spPr bwMode="auto">
                <a:xfrm>
                  <a:off x="2961" y="2117"/>
                  <a:ext cx="154" cy="128"/>
                </a:xfrm>
                <a:prstGeom prst="ellipse">
                  <a:avLst/>
                </a:pr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1" name="Oval 579"/>
                <p:cNvSpPr>
                  <a:spLocks noChangeArrowheads="1"/>
                </p:cNvSpPr>
                <p:nvPr/>
              </p:nvSpPr>
              <p:spPr bwMode="auto">
                <a:xfrm>
                  <a:off x="2964" y="2119"/>
                  <a:ext cx="149" cy="124"/>
                </a:xfrm>
                <a:prstGeom prst="ellipse">
                  <a:avLst/>
                </a:prstGeom>
                <a:solidFill>
                  <a:srgbClr val="F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2" name="Oval 580"/>
                <p:cNvSpPr>
                  <a:spLocks noChangeArrowheads="1"/>
                </p:cNvSpPr>
                <p:nvPr/>
              </p:nvSpPr>
              <p:spPr bwMode="auto">
                <a:xfrm>
                  <a:off x="2967" y="2122"/>
                  <a:ext cx="143" cy="119"/>
                </a:xfrm>
                <a:prstGeom prst="ellipse">
                  <a:avLst/>
                </a:prstGeom>
                <a:solidFill>
                  <a:srgbClr val="FF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3" name="Oval 581"/>
                <p:cNvSpPr>
                  <a:spLocks noChangeArrowheads="1"/>
                </p:cNvSpPr>
                <p:nvPr/>
              </p:nvSpPr>
              <p:spPr bwMode="auto">
                <a:xfrm>
                  <a:off x="2970" y="2124"/>
                  <a:ext cx="137" cy="115"/>
                </a:xfrm>
                <a:prstGeom prst="ellipse">
                  <a:avLst/>
                </a:prstGeom>
                <a:solidFill>
                  <a:srgbClr val="FF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4" name="Oval 582"/>
                <p:cNvSpPr>
                  <a:spLocks noChangeArrowheads="1"/>
                </p:cNvSpPr>
                <p:nvPr/>
              </p:nvSpPr>
              <p:spPr bwMode="auto">
                <a:xfrm>
                  <a:off x="2971" y="2127"/>
                  <a:ext cx="133" cy="110"/>
                </a:xfrm>
                <a:prstGeom prst="ellipse">
                  <a:avLst/>
                </a:prstGeom>
                <a:solidFill>
                  <a:srgbClr val="FF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5" name="Oval 583"/>
                <p:cNvSpPr>
                  <a:spLocks noChangeArrowheads="1"/>
                </p:cNvSpPr>
                <p:nvPr/>
              </p:nvSpPr>
              <p:spPr bwMode="auto">
                <a:xfrm>
                  <a:off x="2974" y="2129"/>
                  <a:ext cx="128" cy="106"/>
                </a:xfrm>
                <a:prstGeom prst="ellipse">
                  <a:avLst/>
                </a:prstGeom>
                <a:solidFill>
                  <a:srgbClr val="FF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6" name="Oval 584"/>
                <p:cNvSpPr>
                  <a:spLocks noChangeArrowheads="1"/>
                </p:cNvSpPr>
                <p:nvPr/>
              </p:nvSpPr>
              <p:spPr bwMode="auto">
                <a:xfrm>
                  <a:off x="2977" y="2130"/>
                  <a:ext cx="123" cy="102"/>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7" name="Oval 585"/>
                <p:cNvSpPr>
                  <a:spLocks noChangeArrowheads="1"/>
                </p:cNvSpPr>
                <p:nvPr/>
              </p:nvSpPr>
              <p:spPr bwMode="auto">
                <a:xfrm>
                  <a:off x="2980" y="2133"/>
                  <a:ext cx="117" cy="97"/>
                </a:xfrm>
                <a:prstGeom prst="ellipse">
                  <a:avLst/>
                </a:prstGeom>
                <a:solidFill>
                  <a:srgbClr val="FF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8" name="Oval 586"/>
                <p:cNvSpPr>
                  <a:spLocks noChangeArrowheads="1"/>
                </p:cNvSpPr>
                <p:nvPr/>
              </p:nvSpPr>
              <p:spPr bwMode="auto">
                <a:xfrm>
                  <a:off x="2982" y="2135"/>
                  <a:ext cx="112" cy="93"/>
                </a:xfrm>
                <a:prstGeom prst="ellipse">
                  <a:avLst/>
                </a:prstGeom>
                <a:solidFill>
                  <a:srgbClr val="FF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79" name="Oval 587"/>
                <p:cNvSpPr>
                  <a:spLocks noChangeArrowheads="1"/>
                </p:cNvSpPr>
                <p:nvPr/>
              </p:nvSpPr>
              <p:spPr bwMode="auto">
                <a:xfrm>
                  <a:off x="2985" y="2137"/>
                  <a:ext cx="106" cy="89"/>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0" name="Oval 588"/>
                <p:cNvSpPr>
                  <a:spLocks noChangeArrowheads="1"/>
                </p:cNvSpPr>
                <p:nvPr/>
              </p:nvSpPr>
              <p:spPr bwMode="auto">
                <a:xfrm>
                  <a:off x="2987" y="2140"/>
                  <a:ext cx="102" cy="84"/>
                </a:xfrm>
                <a:prstGeom prst="ellipse">
                  <a:avLst/>
                </a:prstGeom>
                <a:solidFill>
                  <a:srgbClr val="FF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1" name="Oval 589"/>
                <p:cNvSpPr>
                  <a:spLocks noChangeArrowheads="1"/>
                </p:cNvSpPr>
                <p:nvPr/>
              </p:nvSpPr>
              <p:spPr bwMode="auto">
                <a:xfrm>
                  <a:off x="2990" y="2141"/>
                  <a:ext cx="96" cy="80"/>
                </a:xfrm>
                <a:prstGeom prst="ellipse">
                  <a:avLst/>
                </a:prstGeom>
                <a:solidFill>
                  <a:srgbClr val="F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2" name="Oval 590"/>
                <p:cNvSpPr>
                  <a:spLocks noChangeArrowheads="1"/>
                </p:cNvSpPr>
                <p:nvPr/>
              </p:nvSpPr>
              <p:spPr bwMode="auto">
                <a:xfrm>
                  <a:off x="2993" y="2143"/>
                  <a:ext cx="90" cy="76"/>
                </a:xfrm>
                <a:prstGeom prst="ellipse">
                  <a:avLst/>
                </a:prstGeom>
                <a:solidFill>
                  <a:srgbClr val="FF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3" name="Oval 591"/>
                <p:cNvSpPr>
                  <a:spLocks noChangeArrowheads="1"/>
                </p:cNvSpPr>
                <p:nvPr/>
              </p:nvSpPr>
              <p:spPr bwMode="auto">
                <a:xfrm>
                  <a:off x="2995" y="2146"/>
                  <a:ext cx="85" cy="71"/>
                </a:xfrm>
                <a:prstGeom prst="ellipse">
                  <a:avLst/>
                </a:prstGeom>
                <a:solidFill>
                  <a:srgbClr val="FF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4" name="Oval 592"/>
                <p:cNvSpPr>
                  <a:spLocks noChangeArrowheads="1"/>
                </p:cNvSpPr>
                <p:nvPr/>
              </p:nvSpPr>
              <p:spPr bwMode="auto">
                <a:xfrm>
                  <a:off x="2998" y="2148"/>
                  <a:ext cx="80" cy="67"/>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5" name="Oval 593"/>
                <p:cNvSpPr>
                  <a:spLocks noChangeArrowheads="1"/>
                </p:cNvSpPr>
                <p:nvPr/>
              </p:nvSpPr>
              <p:spPr bwMode="auto">
                <a:xfrm>
                  <a:off x="3001" y="2150"/>
                  <a:ext cx="75" cy="63"/>
                </a:xfrm>
                <a:prstGeom prst="ellipse">
                  <a:avLst/>
                </a:prstGeom>
                <a:solidFill>
                  <a:srgbClr val="FF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6" name="Oval 594"/>
                <p:cNvSpPr>
                  <a:spLocks noChangeArrowheads="1"/>
                </p:cNvSpPr>
                <p:nvPr/>
              </p:nvSpPr>
              <p:spPr bwMode="auto">
                <a:xfrm>
                  <a:off x="3004" y="2153"/>
                  <a:ext cx="69" cy="57"/>
                </a:xfrm>
                <a:prstGeom prst="ellipse">
                  <a:avLst/>
                </a:prstGeom>
                <a:solidFill>
                  <a:srgbClr val="FF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7" name="Oval 595"/>
                <p:cNvSpPr>
                  <a:spLocks noChangeArrowheads="1"/>
                </p:cNvSpPr>
                <p:nvPr/>
              </p:nvSpPr>
              <p:spPr bwMode="auto">
                <a:xfrm>
                  <a:off x="3006" y="2154"/>
                  <a:ext cx="64" cy="54"/>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8" name="Oval 596"/>
                <p:cNvSpPr>
                  <a:spLocks noChangeArrowheads="1"/>
                </p:cNvSpPr>
                <p:nvPr/>
              </p:nvSpPr>
              <p:spPr bwMode="auto">
                <a:xfrm>
                  <a:off x="3008" y="2157"/>
                  <a:ext cx="59" cy="49"/>
                </a:xfrm>
                <a:prstGeom prst="ellipse">
                  <a:avLst/>
                </a:prstGeom>
                <a:solidFill>
                  <a:srgbClr val="FF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89" name="Oval 597"/>
                <p:cNvSpPr>
                  <a:spLocks noChangeArrowheads="1"/>
                </p:cNvSpPr>
                <p:nvPr/>
              </p:nvSpPr>
              <p:spPr bwMode="auto">
                <a:xfrm>
                  <a:off x="3011" y="2159"/>
                  <a:ext cx="54" cy="44"/>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0" name="Oval 598"/>
                <p:cNvSpPr>
                  <a:spLocks noChangeArrowheads="1"/>
                </p:cNvSpPr>
                <p:nvPr/>
              </p:nvSpPr>
              <p:spPr bwMode="auto">
                <a:xfrm>
                  <a:off x="3014" y="2161"/>
                  <a:ext cx="49" cy="42"/>
                </a:xfrm>
                <a:prstGeom prst="ellipse">
                  <a:avLst/>
                </a:prstGeom>
                <a:solidFill>
                  <a:srgbClr val="FF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1" name="Oval 599"/>
                <p:cNvSpPr>
                  <a:spLocks noChangeArrowheads="1"/>
                </p:cNvSpPr>
                <p:nvPr/>
              </p:nvSpPr>
              <p:spPr bwMode="auto">
                <a:xfrm>
                  <a:off x="3017" y="2164"/>
                  <a:ext cx="43" cy="37"/>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2" name="Oval 600"/>
                <p:cNvSpPr>
                  <a:spLocks noChangeArrowheads="1"/>
                </p:cNvSpPr>
                <p:nvPr/>
              </p:nvSpPr>
              <p:spPr bwMode="auto">
                <a:xfrm>
                  <a:off x="3019" y="2166"/>
                  <a:ext cx="39" cy="32"/>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3" name="Oval 601"/>
                <p:cNvSpPr>
                  <a:spLocks noChangeArrowheads="1"/>
                </p:cNvSpPr>
                <p:nvPr/>
              </p:nvSpPr>
              <p:spPr bwMode="auto">
                <a:xfrm>
                  <a:off x="3021" y="2167"/>
                  <a:ext cx="34" cy="29"/>
                </a:xfrm>
                <a:prstGeom prst="ellipse">
                  <a:avLst/>
                </a:prstGeom>
                <a:solidFill>
                  <a:srgbClr val="FF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4" name="Oval 602"/>
                <p:cNvSpPr>
                  <a:spLocks noChangeArrowheads="1"/>
                </p:cNvSpPr>
                <p:nvPr/>
              </p:nvSpPr>
              <p:spPr bwMode="auto">
                <a:xfrm>
                  <a:off x="3024" y="2170"/>
                  <a:ext cx="29" cy="23"/>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5" name="Oval 603"/>
                <p:cNvSpPr>
                  <a:spLocks noChangeArrowheads="1"/>
                </p:cNvSpPr>
                <p:nvPr/>
              </p:nvSpPr>
              <p:spPr bwMode="auto">
                <a:xfrm>
                  <a:off x="3027" y="2172"/>
                  <a:ext cx="23" cy="1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6" name="Oval 604"/>
                <p:cNvSpPr>
                  <a:spLocks noChangeArrowheads="1"/>
                </p:cNvSpPr>
                <p:nvPr/>
              </p:nvSpPr>
              <p:spPr bwMode="auto">
                <a:xfrm>
                  <a:off x="3030" y="2174"/>
                  <a:ext cx="17" cy="16"/>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7" name="Oval 605"/>
                <p:cNvSpPr>
                  <a:spLocks noChangeArrowheads="1"/>
                </p:cNvSpPr>
                <p:nvPr/>
              </p:nvSpPr>
              <p:spPr bwMode="auto">
                <a:xfrm>
                  <a:off x="3032" y="2177"/>
                  <a:ext cx="12" cy="10"/>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598" name="Oval 606"/>
                <p:cNvSpPr>
                  <a:spLocks noChangeArrowheads="1"/>
                </p:cNvSpPr>
                <p:nvPr/>
              </p:nvSpPr>
              <p:spPr bwMode="auto">
                <a:xfrm>
                  <a:off x="3035" y="2178"/>
                  <a:ext cx="7" cy="7"/>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599" name="Rectangle 607"/>
            <p:cNvSpPr>
              <a:spLocks noChangeArrowheads="1"/>
            </p:cNvSpPr>
            <p:nvPr/>
          </p:nvSpPr>
          <p:spPr bwMode="auto">
            <a:xfrm>
              <a:off x="4704" y="1202"/>
              <a:ext cx="1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گردش کار</a:t>
              </a:r>
              <a:endParaRPr lang="en-US" altLang="fa-IR" sz="400" b="0">
                <a:cs typeface="Traffic" pitchFamily="2" charset="0"/>
              </a:endParaRPr>
            </a:p>
          </p:txBody>
        </p:sp>
        <p:grpSp>
          <p:nvGrpSpPr>
            <p:cNvPr id="85600" name="Group 608"/>
            <p:cNvGrpSpPr>
              <a:grpSpLocks/>
            </p:cNvGrpSpPr>
            <p:nvPr/>
          </p:nvGrpSpPr>
          <p:grpSpPr bwMode="auto">
            <a:xfrm>
              <a:off x="4070" y="667"/>
              <a:ext cx="896" cy="50"/>
              <a:chOff x="2595" y="1731"/>
              <a:chExt cx="577" cy="41"/>
            </a:xfrm>
          </p:grpSpPr>
          <p:sp>
            <p:nvSpPr>
              <p:cNvPr id="85601" name="Rectangle 609"/>
              <p:cNvSpPr>
                <a:spLocks noChangeArrowheads="1"/>
              </p:cNvSpPr>
              <p:nvPr/>
            </p:nvSpPr>
            <p:spPr bwMode="auto">
              <a:xfrm>
                <a:off x="2595" y="1731"/>
                <a:ext cx="574" cy="38"/>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602" name="Rectangle 610"/>
              <p:cNvSpPr>
                <a:spLocks noChangeArrowheads="1"/>
              </p:cNvSpPr>
              <p:nvPr/>
            </p:nvSpPr>
            <p:spPr bwMode="auto">
              <a:xfrm>
                <a:off x="2597" y="1732"/>
                <a:ext cx="575" cy="40"/>
              </a:xfrm>
              <a:prstGeom prst="rect">
                <a:avLst/>
              </a:prstGeom>
              <a:solidFill>
                <a:srgbClr val="9999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603" name="Group 611"/>
              <p:cNvGrpSpPr>
                <a:grpSpLocks/>
              </p:cNvGrpSpPr>
              <p:nvPr/>
            </p:nvGrpSpPr>
            <p:grpSpPr bwMode="auto">
              <a:xfrm>
                <a:off x="2596" y="1731"/>
                <a:ext cx="575" cy="39"/>
                <a:chOff x="2596" y="1731"/>
                <a:chExt cx="575" cy="39"/>
              </a:xfrm>
            </p:grpSpPr>
            <p:pic>
              <p:nvPicPr>
                <p:cNvPr id="85604" name="Picture 612"/>
                <p:cNvPicPr>
                  <a:picLocks noChangeAspect="1" noChangeArrowheads="1"/>
                </p:cNvPicPr>
                <p:nvPr/>
              </p:nvPicPr>
              <p:blipFill>
                <a:blip r:embed="rId3" cstate="print">
                  <a:extLst>
                    <a:ext uri="{28A0092B-C50C-407E-A947-70E740481C1C}">
                      <a14:useLocalDpi xmlns:a14="http://schemas.microsoft.com/office/drawing/2010/main" val="0"/>
                    </a:ext>
                  </a:extLst>
                </a:blip>
                <a:srcRect b="69531"/>
                <a:stretch>
                  <a:fillRect/>
                </a:stretch>
              </p:blipFill>
              <p:spPr bwMode="auto">
                <a:xfrm>
                  <a:off x="2596" y="1731"/>
                  <a:ext cx="12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05" name="Picture 613"/>
                <p:cNvPicPr>
                  <a:picLocks noChangeAspect="1" noChangeArrowheads="1"/>
                </p:cNvPicPr>
                <p:nvPr/>
              </p:nvPicPr>
              <p:blipFill>
                <a:blip r:embed="rId3" cstate="print">
                  <a:extLst>
                    <a:ext uri="{28A0092B-C50C-407E-A947-70E740481C1C}">
                      <a14:useLocalDpi xmlns:a14="http://schemas.microsoft.com/office/drawing/2010/main" val="0"/>
                    </a:ext>
                  </a:extLst>
                </a:blip>
                <a:srcRect b="69531"/>
                <a:stretch>
                  <a:fillRect/>
                </a:stretch>
              </p:blipFill>
              <p:spPr bwMode="auto">
                <a:xfrm>
                  <a:off x="2723" y="1731"/>
                  <a:ext cx="128"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06" name="Picture 614"/>
                <p:cNvPicPr>
                  <a:picLocks noChangeAspect="1" noChangeArrowheads="1"/>
                </p:cNvPicPr>
                <p:nvPr/>
              </p:nvPicPr>
              <p:blipFill>
                <a:blip r:embed="rId3" cstate="print">
                  <a:extLst>
                    <a:ext uri="{28A0092B-C50C-407E-A947-70E740481C1C}">
                      <a14:useLocalDpi xmlns:a14="http://schemas.microsoft.com/office/drawing/2010/main" val="0"/>
                    </a:ext>
                  </a:extLst>
                </a:blip>
                <a:srcRect b="69531"/>
                <a:stretch>
                  <a:fillRect/>
                </a:stretch>
              </p:blipFill>
              <p:spPr bwMode="auto">
                <a:xfrm>
                  <a:off x="2851" y="1731"/>
                  <a:ext cx="12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07" name="Picture 615"/>
                <p:cNvPicPr>
                  <a:picLocks noChangeAspect="1" noChangeArrowheads="1"/>
                </p:cNvPicPr>
                <p:nvPr/>
              </p:nvPicPr>
              <p:blipFill>
                <a:blip r:embed="rId3" cstate="print">
                  <a:extLst>
                    <a:ext uri="{28A0092B-C50C-407E-A947-70E740481C1C}">
                      <a14:useLocalDpi xmlns:a14="http://schemas.microsoft.com/office/drawing/2010/main" val="0"/>
                    </a:ext>
                  </a:extLst>
                </a:blip>
                <a:srcRect b="69531"/>
                <a:stretch>
                  <a:fillRect/>
                </a:stretch>
              </p:blipFill>
              <p:spPr bwMode="auto">
                <a:xfrm>
                  <a:off x="2978" y="1731"/>
                  <a:ext cx="12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08" name="Picture 616"/>
                <p:cNvPicPr>
                  <a:picLocks noChangeAspect="1" noChangeArrowheads="1"/>
                </p:cNvPicPr>
                <p:nvPr/>
              </p:nvPicPr>
              <p:blipFill>
                <a:blip r:embed="rId3" cstate="print">
                  <a:extLst>
                    <a:ext uri="{28A0092B-C50C-407E-A947-70E740481C1C}">
                      <a14:useLocalDpi xmlns:a14="http://schemas.microsoft.com/office/drawing/2010/main" val="0"/>
                    </a:ext>
                  </a:extLst>
                </a:blip>
                <a:srcRect r="48438" b="69531"/>
                <a:stretch>
                  <a:fillRect/>
                </a:stretch>
              </p:blipFill>
              <p:spPr bwMode="auto">
                <a:xfrm>
                  <a:off x="3105" y="1731"/>
                  <a:ext cx="6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609" name="Freeform 617"/>
              <p:cNvSpPr>
                <a:spLocks/>
              </p:cNvSpPr>
              <p:nvPr/>
            </p:nvSpPr>
            <p:spPr bwMode="auto">
              <a:xfrm>
                <a:off x="2596" y="1731"/>
                <a:ext cx="575" cy="5"/>
              </a:xfrm>
              <a:custGeom>
                <a:avLst/>
                <a:gdLst>
                  <a:gd name="T0" fmla="*/ 0 w 1150"/>
                  <a:gd name="T1" fmla="*/ 0 h 9"/>
                  <a:gd name="T2" fmla="*/ 9 w 1150"/>
                  <a:gd name="T3" fmla="*/ 9 h 9"/>
                  <a:gd name="T4" fmla="*/ 1138 w 1150"/>
                  <a:gd name="T5" fmla="*/ 9 h 9"/>
                  <a:gd name="T6" fmla="*/ 1150 w 1150"/>
                  <a:gd name="T7" fmla="*/ 0 h 9"/>
                  <a:gd name="T8" fmla="*/ 0 w 1150"/>
                  <a:gd name="T9" fmla="*/ 0 h 9"/>
                </a:gdLst>
                <a:ahLst/>
                <a:cxnLst>
                  <a:cxn ang="0">
                    <a:pos x="T0" y="T1"/>
                  </a:cxn>
                  <a:cxn ang="0">
                    <a:pos x="T2" y="T3"/>
                  </a:cxn>
                  <a:cxn ang="0">
                    <a:pos x="T4" y="T5"/>
                  </a:cxn>
                  <a:cxn ang="0">
                    <a:pos x="T6" y="T7"/>
                  </a:cxn>
                  <a:cxn ang="0">
                    <a:pos x="T8" y="T9"/>
                  </a:cxn>
                </a:cxnLst>
                <a:rect l="0" t="0" r="r" b="b"/>
                <a:pathLst>
                  <a:path w="1150" h="9">
                    <a:moveTo>
                      <a:pt x="0" y="0"/>
                    </a:moveTo>
                    <a:lnTo>
                      <a:pt x="9" y="9"/>
                    </a:lnTo>
                    <a:lnTo>
                      <a:pt x="1138" y="9"/>
                    </a:lnTo>
                    <a:lnTo>
                      <a:pt x="1150" y="0"/>
                    </a:lnTo>
                    <a:lnTo>
                      <a:pt x="0" y="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10" name="Freeform 618"/>
              <p:cNvSpPr>
                <a:spLocks/>
              </p:cNvSpPr>
              <p:nvPr/>
            </p:nvSpPr>
            <p:spPr bwMode="auto">
              <a:xfrm>
                <a:off x="2596" y="1731"/>
                <a:ext cx="4" cy="39"/>
              </a:xfrm>
              <a:custGeom>
                <a:avLst/>
                <a:gdLst>
                  <a:gd name="T0" fmla="*/ 0 w 9"/>
                  <a:gd name="T1" fmla="*/ 0 h 78"/>
                  <a:gd name="T2" fmla="*/ 0 w 9"/>
                  <a:gd name="T3" fmla="*/ 78 h 78"/>
                  <a:gd name="T4" fmla="*/ 9 w 9"/>
                  <a:gd name="T5" fmla="*/ 68 h 78"/>
                  <a:gd name="T6" fmla="*/ 9 w 9"/>
                  <a:gd name="T7" fmla="*/ 9 h 78"/>
                  <a:gd name="T8" fmla="*/ 0 w 9"/>
                  <a:gd name="T9" fmla="*/ 0 h 78"/>
                </a:gdLst>
                <a:ahLst/>
                <a:cxnLst>
                  <a:cxn ang="0">
                    <a:pos x="T0" y="T1"/>
                  </a:cxn>
                  <a:cxn ang="0">
                    <a:pos x="T2" y="T3"/>
                  </a:cxn>
                  <a:cxn ang="0">
                    <a:pos x="T4" y="T5"/>
                  </a:cxn>
                  <a:cxn ang="0">
                    <a:pos x="T6" y="T7"/>
                  </a:cxn>
                  <a:cxn ang="0">
                    <a:pos x="T8" y="T9"/>
                  </a:cxn>
                </a:cxnLst>
                <a:rect l="0" t="0" r="r" b="b"/>
                <a:pathLst>
                  <a:path w="9" h="78">
                    <a:moveTo>
                      <a:pt x="0" y="0"/>
                    </a:moveTo>
                    <a:lnTo>
                      <a:pt x="0" y="78"/>
                    </a:lnTo>
                    <a:lnTo>
                      <a:pt x="9" y="68"/>
                    </a:lnTo>
                    <a:lnTo>
                      <a:pt x="9" y="9"/>
                    </a:lnTo>
                    <a:lnTo>
                      <a:pt x="0" y="0"/>
                    </a:lnTo>
                    <a:close/>
                  </a:path>
                </a:pathLst>
              </a:cu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11" name="Freeform 619"/>
              <p:cNvSpPr>
                <a:spLocks/>
              </p:cNvSpPr>
              <p:nvPr/>
            </p:nvSpPr>
            <p:spPr bwMode="auto">
              <a:xfrm>
                <a:off x="2596" y="1766"/>
                <a:ext cx="575" cy="4"/>
              </a:xfrm>
              <a:custGeom>
                <a:avLst/>
                <a:gdLst>
                  <a:gd name="T0" fmla="*/ 0 w 1150"/>
                  <a:gd name="T1" fmla="*/ 10 h 10"/>
                  <a:gd name="T2" fmla="*/ 1150 w 1150"/>
                  <a:gd name="T3" fmla="*/ 10 h 10"/>
                  <a:gd name="T4" fmla="*/ 1138 w 1150"/>
                  <a:gd name="T5" fmla="*/ 0 h 10"/>
                  <a:gd name="T6" fmla="*/ 9 w 1150"/>
                  <a:gd name="T7" fmla="*/ 0 h 10"/>
                  <a:gd name="T8" fmla="*/ 0 w 1150"/>
                  <a:gd name="T9" fmla="*/ 10 h 10"/>
                </a:gdLst>
                <a:ahLst/>
                <a:cxnLst>
                  <a:cxn ang="0">
                    <a:pos x="T0" y="T1"/>
                  </a:cxn>
                  <a:cxn ang="0">
                    <a:pos x="T2" y="T3"/>
                  </a:cxn>
                  <a:cxn ang="0">
                    <a:pos x="T4" y="T5"/>
                  </a:cxn>
                  <a:cxn ang="0">
                    <a:pos x="T6" y="T7"/>
                  </a:cxn>
                  <a:cxn ang="0">
                    <a:pos x="T8" y="T9"/>
                  </a:cxn>
                </a:cxnLst>
                <a:rect l="0" t="0" r="r" b="b"/>
                <a:pathLst>
                  <a:path w="1150" h="10">
                    <a:moveTo>
                      <a:pt x="0" y="10"/>
                    </a:moveTo>
                    <a:lnTo>
                      <a:pt x="1150" y="10"/>
                    </a:lnTo>
                    <a:lnTo>
                      <a:pt x="1138" y="0"/>
                    </a:lnTo>
                    <a:lnTo>
                      <a:pt x="9" y="0"/>
                    </a:lnTo>
                    <a:lnTo>
                      <a:pt x="0" y="10"/>
                    </a:lnTo>
                    <a:close/>
                  </a:path>
                </a:pathLst>
              </a:custGeom>
              <a:solidFill>
                <a:srgbClr val="CDCD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12" name="Freeform 620"/>
              <p:cNvSpPr>
                <a:spLocks/>
              </p:cNvSpPr>
              <p:nvPr/>
            </p:nvSpPr>
            <p:spPr bwMode="auto">
              <a:xfrm>
                <a:off x="3165" y="1731"/>
                <a:ext cx="6" cy="39"/>
              </a:xfrm>
              <a:custGeom>
                <a:avLst/>
                <a:gdLst>
                  <a:gd name="T0" fmla="*/ 12 w 12"/>
                  <a:gd name="T1" fmla="*/ 78 h 78"/>
                  <a:gd name="T2" fmla="*/ 12 w 12"/>
                  <a:gd name="T3" fmla="*/ 0 h 78"/>
                  <a:gd name="T4" fmla="*/ 0 w 12"/>
                  <a:gd name="T5" fmla="*/ 9 h 78"/>
                  <a:gd name="T6" fmla="*/ 0 w 12"/>
                  <a:gd name="T7" fmla="*/ 68 h 78"/>
                  <a:gd name="T8" fmla="*/ 12 w 12"/>
                  <a:gd name="T9" fmla="*/ 78 h 78"/>
                </a:gdLst>
                <a:ahLst/>
                <a:cxnLst>
                  <a:cxn ang="0">
                    <a:pos x="T0" y="T1"/>
                  </a:cxn>
                  <a:cxn ang="0">
                    <a:pos x="T2" y="T3"/>
                  </a:cxn>
                  <a:cxn ang="0">
                    <a:pos x="T4" y="T5"/>
                  </a:cxn>
                  <a:cxn ang="0">
                    <a:pos x="T6" y="T7"/>
                  </a:cxn>
                  <a:cxn ang="0">
                    <a:pos x="T8" y="T9"/>
                  </a:cxn>
                </a:cxnLst>
                <a:rect l="0" t="0" r="r" b="b"/>
                <a:pathLst>
                  <a:path w="12" h="78">
                    <a:moveTo>
                      <a:pt x="12" y="78"/>
                    </a:moveTo>
                    <a:lnTo>
                      <a:pt x="12" y="0"/>
                    </a:lnTo>
                    <a:lnTo>
                      <a:pt x="0" y="9"/>
                    </a:lnTo>
                    <a:lnTo>
                      <a:pt x="0" y="68"/>
                    </a:lnTo>
                    <a:lnTo>
                      <a:pt x="12" y="78"/>
                    </a:lnTo>
                    <a:close/>
                  </a:path>
                </a:pathLst>
              </a:custGeom>
              <a:solidFill>
                <a:srgbClr val="99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5613" name="Rectangle 621"/>
            <p:cNvSpPr>
              <a:spLocks noChangeArrowheads="1"/>
            </p:cNvSpPr>
            <p:nvPr/>
          </p:nvSpPr>
          <p:spPr bwMode="auto">
            <a:xfrm>
              <a:off x="4125" y="683"/>
              <a:ext cx="780"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FF0000"/>
                  </a:solidFill>
                  <a:latin typeface="Yagut" pitchFamily="2" charset="0"/>
                </a:rPr>
                <a:t>محورهای موثر و متاثر از حرکات و برنامه های اصلاحی در نظام اداری</a:t>
              </a:r>
              <a:endParaRPr lang="en-US" altLang="fa-IR" sz="400" b="0">
                <a:cs typeface="Traffic" pitchFamily="2" charset="0"/>
              </a:endParaRPr>
            </a:p>
          </p:txBody>
        </p:sp>
      </p:grpSp>
      <p:grpSp>
        <p:nvGrpSpPr>
          <p:cNvPr id="85614" name="Group 622"/>
          <p:cNvGrpSpPr>
            <a:grpSpLocks/>
          </p:cNvGrpSpPr>
          <p:nvPr/>
        </p:nvGrpSpPr>
        <p:grpSpPr bwMode="auto">
          <a:xfrm>
            <a:off x="7239000" y="2201863"/>
            <a:ext cx="1828800" cy="1250950"/>
            <a:chOff x="4560" y="912"/>
            <a:chExt cx="1152" cy="916"/>
          </a:xfrm>
        </p:grpSpPr>
        <p:sp>
          <p:nvSpPr>
            <p:cNvPr id="85615" name="Rectangle 623"/>
            <p:cNvSpPr>
              <a:spLocks noChangeArrowheads="1"/>
            </p:cNvSpPr>
            <p:nvPr/>
          </p:nvSpPr>
          <p:spPr bwMode="auto">
            <a:xfrm>
              <a:off x="4560" y="912"/>
              <a:ext cx="1152"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616" name="Rectangle 624"/>
            <p:cNvSpPr>
              <a:spLocks noChangeArrowheads="1"/>
            </p:cNvSpPr>
            <p:nvPr/>
          </p:nvSpPr>
          <p:spPr bwMode="auto">
            <a:xfrm>
              <a:off x="5130" y="1802"/>
              <a:ext cx="0"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a-IR" altLang="fa-IR" sz="400" b="0">
                <a:cs typeface="Traffic" pitchFamily="2" charset="0"/>
              </a:endParaRPr>
            </a:p>
          </p:txBody>
        </p:sp>
        <p:grpSp>
          <p:nvGrpSpPr>
            <p:cNvPr id="85617" name="Group 625"/>
            <p:cNvGrpSpPr>
              <a:grpSpLocks/>
            </p:cNvGrpSpPr>
            <p:nvPr/>
          </p:nvGrpSpPr>
          <p:grpSpPr bwMode="auto">
            <a:xfrm>
              <a:off x="4884" y="1221"/>
              <a:ext cx="492" cy="375"/>
              <a:chOff x="2709" y="1359"/>
              <a:chExt cx="249" cy="180"/>
            </a:xfrm>
          </p:grpSpPr>
          <p:sp>
            <p:nvSpPr>
              <p:cNvPr id="85618" name="Freeform 626"/>
              <p:cNvSpPr>
                <a:spLocks/>
              </p:cNvSpPr>
              <p:nvPr/>
            </p:nvSpPr>
            <p:spPr bwMode="auto">
              <a:xfrm>
                <a:off x="2709" y="1359"/>
                <a:ext cx="247" cy="178"/>
              </a:xfrm>
              <a:custGeom>
                <a:avLst/>
                <a:gdLst>
                  <a:gd name="T0" fmla="*/ 309 w 1233"/>
                  <a:gd name="T1" fmla="*/ 0 h 892"/>
                  <a:gd name="T2" fmla="*/ 0 w 1233"/>
                  <a:gd name="T3" fmla="*/ 446 h 892"/>
                  <a:gd name="T4" fmla="*/ 309 w 1233"/>
                  <a:gd name="T5" fmla="*/ 892 h 892"/>
                  <a:gd name="T6" fmla="*/ 925 w 1233"/>
                  <a:gd name="T7" fmla="*/ 892 h 892"/>
                  <a:gd name="T8" fmla="*/ 1233 w 1233"/>
                  <a:gd name="T9" fmla="*/ 446 h 892"/>
                  <a:gd name="T10" fmla="*/ 925 w 1233"/>
                  <a:gd name="T11" fmla="*/ 0 h 892"/>
                  <a:gd name="T12" fmla="*/ 309 w 1233"/>
                  <a:gd name="T13" fmla="*/ 0 h 892"/>
                </a:gdLst>
                <a:ahLst/>
                <a:cxnLst>
                  <a:cxn ang="0">
                    <a:pos x="T0" y="T1"/>
                  </a:cxn>
                  <a:cxn ang="0">
                    <a:pos x="T2" y="T3"/>
                  </a:cxn>
                  <a:cxn ang="0">
                    <a:pos x="T4" y="T5"/>
                  </a:cxn>
                  <a:cxn ang="0">
                    <a:pos x="T6" y="T7"/>
                  </a:cxn>
                  <a:cxn ang="0">
                    <a:pos x="T8" y="T9"/>
                  </a:cxn>
                  <a:cxn ang="0">
                    <a:pos x="T10" y="T11"/>
                  </a:cxn>
                  <a:cxn ang="0">
                    <a:pos x="T12" y="T13"/>
                  </a:cxn>
                </a:cxnLst>
                <a:rect l="0" t="0" r="r" b="b"/>
                <a:pathLst>
                  <a:path w="1233" h="892">
                    <a:moveTo>
                      <a:pt x="309" y="0"/>
                    </a:moveTo>
                    <a:lnTo>
                      <a:pt x="0" y="446"/>
                    </a:lnTo>
                    <a:lnTo>
                      <a:pt x="309" y="892"/>
                    </a:lnTo>
                    <a:lnTo>
                      <a:pt x="925" y="892"/>
                    </a:lnTo>
                    <a:lnTo>
                      <a:pt x="1233" y="446"/>
                    </a:lnTo>
                    <a:lnTo>
                      <a:pt x="925" y="0"/>
                    </a:lnTo>
                    <a:lnTo>
                      <a:pt x="309"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19" name="Freeform 627"/>
              <p:cNvSpPr>
                <a:spLocks/>
              </p:cNvSpPr>
              <p:nvPr/>
            </p:nvSpPr>
            <p:spPr bwMode="auto">
              <a:xfrm>
                <a:off x="2711" y="1361"/>
                <a:ext cx="247" cy="178"/>
              </a:xfrm>
              <a:custGeom>
                <a:avLst/>
                <a:gdLst>
                  <a:gd name="T0" fmla="*/ 309 w 1233"/>
                  <a:gd name="T1" fmla="*/ 0 h 891"/>
                  <a:gd name="T2" fmla="*/ 0 w 1233"/>
                  <a:gd name="T3" fmla="*/ 445 h 891"/>
                  <a:gd name="T4" fmla="*/ 309 w 1233"/>
                  <a:gd name="T5" fmla="*/ 891 h 891"/>
                  <a:gd name="T6" fmla="*/ 925 w 1233"/>
                  <a:gd name="T7" fmla="*/ 891 h 891"/>
                  <a:gd name="T8" fmla="*/ 1233 w 1233"/>
                  <a:gd name="T9" fmla="*/ 445 h 891"/>
                  <a:gd name="T10" fmla="*/ 925 w 1233"/>
                  <a:gd name="T11" fmla="*/ 0 h 891"/>
                  <a:gd name="T12" fmla="*/ 309 w 1233"/>
                  <a:gd name="T13" fmla="*/ 0 h 891"/>
                </a:gdLst>
                <a:ahLst/>
                <a:cxnLst>
                  <a:cxn ang="0">
                    <a:pos x="T0" y="T1"/>
                  </a:cxn>
                  <a:cxn ang="0">
                    <a:pos x="T2" y="T3"/>
                  </a:cxn>
                  <a:cxn ang="0">
                    <a:pos x="T4" y="T5"/>
                  </a:cxn>
                  <a:cxn ang="0">
                    <a:pos x="T6" y="T7"/>
                  </a:cxn>
                  <a:cxn ang="0">
                    <a:pos x="T8" y="T9"/>
                  </a:cxn>
                  <a:cxn ang="0">
                    <a:pos x="T10" y="T11"/>
                  </a:cxn>
                  <a:cxn ang="0">
                    <a:pos x="T12" y="T13"/>
                  </a:cxn>
                </a:cxnLst>
                <a:rect l="0" t="0" r="r" b="b"/>
                <a:pathLst>
                  <a:path w="1233" h="891">
                    <a:moveTo>
                      <a:pt x="309" y="0"/>
                    </a:moveTo>
                    <a:lnTo>
                      <a:pt x="0" y="445"/>
                    </a:lnTo>
                    <a:lnTo>
                      <a:pt x="309" y="891"/>
                    </a:lnTo>
                    <a:lnTo>
                      <a:pt x="925" y="891"/>
                    </a:lnTo>
                    <a:lnTo>
                      <a:pt x="1233" y="445"/>
                    </a:lnTo>
                    <a:lnTo>
                      <a:pt x="925" y="0"/>
                    </a:lnTo>
                    <a:lnTo>
                      <a:pt x="309" y="0"/>
                    </a:lnTo>
                    <a:close/>
                  </a:path>
                </a:pathLst>
              </a:custGeom>
              <a:solidFill>
                <a:srgbClr val="99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nvGrpSpPr>
              <p:cNvPr id="85620" name="Group 628"/>
              <p:cNvGrpSpPr>
                <a:grpSpLocks/>
              </p:cNvGrpSpPr>
              <p:nvPr/>
            </p:nvGrpSpPr>
            <p:grpSpPr bwMode="auto">
              <a:xfrm>
                <a:off x="2710" y="1360"/>
                <a:ext cx="247" cy="178"/>
                <a:chOff x="2710" y="1360"/>
                <a:chExt cx="247" cy="178"/>
              </a:xfrm>
            </p:grpSpPr>
            <p:grpSp>
              <p:nvGrpSpPr>
                <p:cNvPr id="85621" name="Group 629"/>
                <p:cNvGrpSpPr>
                  <a:grpSpLocks/>
                </p:cNvGrpSpPr>
                <p:nvPr/>
              </p:nvGrpSpPr>
              <p:grpSpPr bwMode="auto">
                <a:xfrm>
                  <a:off x="2710" y="1360"/>
                  <a:ext cx="247" cy="178"/>
                  <a:chOff x="2710" y="1360"/>
                  <a:chExt cx="247" cy="178"/>
                </a:xfrm>
              </p:grpSpPr>
              <p:sp>
                <p:nvSpPr>
                  <p:cNvPr id="85622" name="Freeform 630"/>
                  <p:cNvSpPr>
                    <a:spLocks/>
                  </p:cNvSpPr>
                  <p:nvPr/>
                </p:nvSpPr>
                <p:spPr bwMode="auto">
                  <a:xfrm>
                    <a:off x="2710" y="1360"/>
                    <a:ext cx="247" cy="178"/>
                  </a:xfrm>
                  <a:custGeom>
                    <a:avLst/>
                    <a:gdLst>
                      <a:gd name="T0" fmla="*/ 309 w 1233"/>
                      <a:gd name="T1" fmla="*/ 0 h 891"/>
                      <a:gd name="T2" fmla="*/ 0 w 1233"/>
                      <a:gd name="T3" fmla="*/ 445 h 891"/>
                      <a:gd name="T4" fmla="*/ 309 w 1233"/>
                      <a:gd name="T5" fmla="*/ 891 h 891"/>
                      <a:gd name="T6" fmla="*/ 925 w 1233"/>
                      <a:gd name="T7" fmla="*/ 891 h 891"/>
                      <a:gd name="T8" fmla="*/ 1233 w 1233"/>
                      <a:gd name="T9" fmla="*/ 445 h 891"/>
                      <a:gd name="T10" fmla="*/ 925 w 1233"/>
                      <a:gd name="T11" fmla="*/ 0 h 891"/>
                      <a:gd name="T12" fmla="*/ 309 w 1233"/>
                      <a:gd name="T13" fmla="*/ 0 h 891"/>
                    </a:gdLst>
                    <a:ahLst/>
                    <a:cxnLst>
                      <a:cxn ang="0">
                        <a:pos x="T0" y="T1"/>
                      </a:cxn>
                      <a:cxn ang="0">
                        <a:pos x="T2" y="T3"/>
                      </a:cxn>
                      <a:cxn ang="0">
                        <a:pos x="T4" y="T5"/>
                      </a:cxn>
                      <a:cxn ang="0">
                        <a:pos x="T6" y="T7"/>
                      </a:cxn>
                      <a:cxn ang="0">
                        <a:pos x="T8" y="T9"/>
                      </a:cxn>
                      <a:cxn ang="0">
                        <a:pos x="T10" y="T11"/>
                      </a:cxn>
                      <a:cxn ang="0">
                        <a:pos x="T12" y="T13"/>
                      </a:cxn>
                    </a:cxnLst>
                    <a:rect l="0" t="0" r="r" b="b"/>
                    <a:pathLst>
                      <a:path w="1233" h="891">
                        <a:moveTo>
                          <a:pt x="309" y="0"/>
                        </a:moveTo>
                        <a:lnTo>
                          <a:pt x="0" y="445"/>
                        </a:lnTo>
                        <a:lnTo>
                          <a:pt x="309" y="891"/>
                        </a:lnTo>
                        <a:lnTo>
                          <a:pt x="925" y="891"/>
                        </a:lnTo>
                        <a:lnTo>
                          <a:pt x="1233" y="445"/>
                        </a:lnTo>
                        <a:lnTo>
                          <a:pt x="925" y="0"/>
                        </a:lnTo>
                        <a:lnTo>
                          <a:pt x="30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3" name="Freeform 631"/>
                  <p:cNvSpPr>
                    <a:spLocks/>
                  </p:cNvSpPr>
                  <p:nvPr/>
                </p:nvSpPr>
                <p:spPr bwMode="auto">
                  <a:xfrm>
                    <a:off x="2711" y="1360"/>
                    <a:ext cx="245" cy="177"/>
                  </a:xfrm>
                  <a:custGeom>
                    <a:avLst/>
                    <a:gdLst>
                      <a:gd name="T0" fmla="*/ 307 w 1225"/>
                      <a:gd name="T1" fmla="*/ 0 h 885"/>
                      <a:gd name="T2" fmla="*/ 0 w 1225"/>
                      <a:gd name="T3" fmla="*/ 442 h 885"/>
                      <a:gd name="T4" fmla="*/ 307 w 1225"/>
                      <a:gd name="T5" fmla="*/ 885 h 885"/>
                      <a:gd name="T6" fmla="*/ 919 w 1225"/>
                      <a:gd name="T7" fmla="*/ 885 h 885"/>
                      <a:gd name="T8" fmla="*/ 1225 w 1225"/>
                      <a:gd name="T9" fmla="*/ 442 h 885"/>
                      <a:gd name="T10" fmla="*/ 919 w 1225"/>
                      <a:gd name="T11" fmla="*/ 0 h 885"/>
                      <a:gd name="T12" fmla="*/ 307 w 1225"/>
                      <a:gd name="T13" fmla="*/ 0 h 885"/>
                    </a:gdLst>
                    <a:ahLst/>
                    <a:cxnLst>
                      <a:cxn ang="0">
                        <a:pos x="T0" y="T1"/>
                      </a:cxn>
                      <a:cxn ang="0">
                        <a:pos x="T2" y="T3"/>
                      </a:cxn>
                      <a:cxn ang="0">
                        <a:pos x="T4" y="T5"/>
                      </a:cxn>
                      <a:cxn ang="0">
                        <a:pos x="T6" y="T7"/>
                      </a:cxn>
                      <a:cxn ang="0">
                        <a:pos x="T8" y="T9"/>
                      </a:cxn>
                      <a:cxn ang="0">
                        <a:pos x="T10" y="T11"/>
                      </a:cxn>
                      <a:cxn ang="0">
                        <a:pos x="T12" y="T13"/>
                      </a:cxn>
                    </a:cxnLst>
                    <a:rect l="0" t="0" r="r" b="b"/>
                    <a:pathLst>
                      <a:path w="1225" h="885">
                        <a:moveTo>
                          <a:pt x="307" y="0"/>
                        </a:moveTo>
                        <a:lnTo>
                          <a:pt x="0" y="442"/>
                        </a:lnTo>
                        <a:lnTo>
                          <a:pt x="307" y="885"/>
                        </a:lnTo>
                        <a:lnTo>
                          <a:pt x="919" y="885"/>
                        </a:lnTo>
                        <a:lnTo>
                          <a:pt x="1225" y="442"/>
                        </a:lnTo>
                        <a:lnTo>
                          <a:pt x="919" y="0"/>
                        </a:lnTo>
                        <a:lnTo>
                          <a:pt x="307" y="0"/>
                        </a:lnTo>
                        <a:close/>
                      </a:path>
                    </a:pathLst>
                  </a:custGeom>
                  <a:solidFill>
                    <a:srgbClr val="FFFF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4" name="Freeform 632"/>
                  <p:cNvSpPr>
                    <a:spLocks/>
                  </p:cNvSpPr>
                  <p:nvPr/>
                </p:nvSpPr>
                <p:spPr bwMode="auto">
                  <a:xfrm>
                    <a:off x="2712" y="1361"/>
                    <a:ext cx="243" cy="176"/>
                  </a:xfrm>
                  <a:custGeom>
                    <a:avLst/>
                    <a:gdLst>
                      <a:gd name="T0" fmla="*/ 305 w 1219"/>
                      <a:gd name="T1" fmla="*/ 0 h 881"/>
                      <a:gd name="T2" fmla="*/ 0 w 1219"/>
                      <a:gd name="T3" fmla="*/ 440 h 881"/>
                      <a:gd name="T4" fmla="*/ 305 w 1219"/>
                      <a:gd name="T5" fmla="*/ 881 h 881"/>
                      <a:gd name="T6" fmla="*/ 915 w 1219"/>
                      <a:gd name="T7" fmla="*/ 881 h 881"/>
                      <a:gd name="T8" fmla="*/ 1219 w 1219"/>
                      <a:gd name="T9" fmla="*/ 440 h 881"/>
                      <a:gd name="T10" fmla="*/ 915 w 1219"/>
                      <a:gd name="T11" fmla="*/ 0 h 881"/>
                      <a:gd name="T12" fmla="*/ 305 w 1219"/>
                      <a:gd name="T13" fmla="*/ 0 h 881"/>
                    </a:gdLst>
                    <a:ahLst/>
                    <a:cxnLst>
                      <a:cxn ang="0">
                        <a:pos x="T0" y="T1"/>
                      </a:cxn>
                      <a:cxn ang="0">
                        <a:pos x="T2" y="T3"/>
                      </a:cxn>
                      <a:cxn ang="0">
                        <a:pos x="T4" y="T5"/>
                      </a:cxn>
                      <a:cxn ang="0">
                        <a:pos x="T6" y="T7"/>
                      </a:cxn>
                      <a:cxn ang="0">
                        <a:pos x="T8" y="T9"/>
                      </a:cxn>
                      <a:cxn ang="0">
                        <a:pos x="T10" y="T11"/>
                      </a:cxn>
                      <a:cxn ang="0">
                        <a:pos x="T12" y="T13"/>
                      </a:cxn>
                    </a:cxnLst>
                    <a:rect l="0" t="0" r="r" b="b"/>
                    <a:pathLst>
                      <a:path w="1219" h="881">
                        <a:moveTo>
                          <a:pt x="305" y="0"/>
                        </a:moveTo>
                        <a:lnTo>
                          <a:pt x="0" y="440"/>
                        </a:lnTo>
                        <a:lnTo>
                          <a:pt x="305" y="881"/>
                        </a:lnTo>
                        <a:lnTo>
                          <a:pt x="915" y="881"/>
                        </a:lnTo>
                        <a:lnTo>
                          <a:pt x="1219" y="440"/>
                        </a:lnTo>
                        <a:lnTo>
                          <a:pt x="915" y="0"/>
                        </a:lnTo>
                        <a:lnTo>
                          <a:pt x="305" y="0"/>
                        </a:lnTo>
                        <a:close/>
                      </a:path>
                    </a:pathLst>
                  </a:custGeom>
                  <a:solidFill>
                    <a:srgbClr val="FFFF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5" name="Freeform 633"/>
                  <p:cNvSpPr>
                    <a:spLocks/>
                  </p:cNvSpPr>
                  <p:nvPr/>
                </p:nvSpPr>
                <p:spPr bwMode="auto">
                  <a:xfrm>
                    <a:off x="2712" y="1361"/>
                    <a:ext cx="243" cy="176"/>
                  </a:xfrm>
                  <a:custGeom>
                    <a:avLst/>
                    <a:gdLst>
                      <a:gd name="T0" fmla="*/ 304 w 1215"/>
                      <a:gd name="T1" fmla="*/ 0 h 879"/>
                      <a:gd name="T2" fmla="*/ 0 w 1215"/>
                      <a:gd name="T3" fmla="*/ 439 h 879"/>
                      <a:gd name="T4" fmla="*/ 304 w 1215"/>
                      <a:gd name="T5" fmla="*/ 879 h 879"/>
                      <a:gd name="T6" fmla="*/ 912 w 1215"/>
                      <a:gd name="T7" fmla="*/ 879 h 879"/>
                      <a:gd name="T8" fmla="*/ 1215 w 1215"/>
                      <a:gd name="T9" fmla="*/ 439 h 879"/>
                      <a:gd name="T10" fmla="*/ 912 w 1215"/>
                      <a:gd name="T11" fmla="*/ 0 h 879"/>
                      <a:gd name="T12" fmla="*/ 304 w 1215"/>
                      <a:gd name="T13" fmla="*/ 0 h 879"/>
                    </a:gdLst>
                    <a:ahLst/>
                    <a:cxnLst>
                      <a:cxn ang="0">
                        <a:pos x="T0" y="T1"/>
                      </a:cxn>
                      <a:cxn ang="0">
                        <a:pos x="T2" y="T3"/>
                      </a:cxn>
                      <a:cxn ang="0">
                        <a:pos x="T4" y="T5"/>
                      </a:cxn>
                      <a:cxn ang="0">
                        <a:pos x="T6" y="T7"/>
                      </a:cxn>
                      <a:cxn ang="0">
                        <a:pos x="T8" y="T9"/>
                      </a:cxn>
                      <a:cxn ang="0">
                        <a:pos x="T10" y="T11"/>
                      </a:cxn>
                      <a:cxn ang="0">
                        <a:pos x="T12" y="T13"/>
                      </a:cxn>
                    </a:cxnLst>
                    <a:rect l="0" t="0" r="r" b="b"/>
                    <a:pathLst>
                      <a:path w="1215" h="879">
                        <a:moveTo>
                          <a:pt x="304" y="0"/>
                        </a:moveTo>
                        <a:lnTo>
                          <a:pt x="0" y="439"/>
                        </a:lnTo>
                        <a:lnTo>
                          <a:pt x="304" y="879"/>
                        </a:lnTo>
                        <a:lnTo>
                          <a:pt x="912" y="879"/>
                        </a:lnTo>
                        <a:lnTo>
                          <a:pt x="1215" y="439"/>
                        </a:lnTo>
                        <a:lnTo>
                          <a:pt x="912" y="0"/>
                        </a:lnTo>
                        <a:lnTo>
                          <a:pt x="304" y="0"/>
                        </a:lnTo>
                        <a:close/>
                      </a:path>
                    </a:pathLst>
                  </a:custGeom>
                  <a:solidFill>
                    <a:srgbClr val="FFFF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6" name="Freeform 634"/>
                  <p:cNvSpPr>
                    <a:spLocks/>
                  </p:cNvSpPr>
                  <p:nvPr/>
                </p:nvSpPr>
                <p:spPr bwMode="auto">
                  <a:xfrm>
                    <a:off x="2712" y="1361"/>
                    <a:ext cx="243" cy="175"/>
                  </a:xfrm>
                  <a:custGeom>
                    <a:avLst/>
                    <a:gdLst>
                      <a:gd name="T0" fmla="*/ 303 w 1211"/>
                      <a:gd name="T1" fmla="*/ 0 h 875"/>
                      <a:gd name="T2" fmla="*/ 0 w 1211"/>
                      <a:gd name="T3" fmla="*/ 437 h 875"/>
                      <a:gd name="T4" fmla="*/ 303 w 1211"/>
                      <a:gd name="T5" fmla="*/ 875 h 875"/>
                      <a:gd name="T6" fmla="*/ 909 w 1211"/>
                      <a:gd name="T7" fmla="*/ 875 h 875"/>
                      <a:gd name="T8" fmla="*/ 1211 w 1211"/>
                      <a:gd name="T9" fmla="*/ 437 h 875"/>
                      <a:gd name="T10" fmla="*/ 909 w 1211"/>
                      <a:gd name="T11" fmla="*/ 0 h 875"/>
                      <a:gd name="T12" fmla="*/ 303 w 1211"/>
                      <a:gd name="T13" fmla="*/ 0 h 875"/>
                    </a:gdLst>
                    <a:ahLst/>
                    <a:cxnLst>
                      <a:cxn ang="0">
                        <a:pos x="T0" y="T1"/>
                      </a:cxn>
                      <a:cxn ang="0">
                        <a:pos x="T2" y="T3"/>
                      </a:cxn>
                      <a:cxn ang="0">
                        <a:pos x="T4" y="T5"/>
                      </a:cxn>
                      <a:cxn ang="0">
                        <a:pos x="T6" y="T7"/>
                      </a:cxn>
                      <a:cxn ang="0">
                        <a:pos x="T8" y="T9"/>
                      </a:cxn>
                      <a:cxn ang="0">
                        <a:pos x="T10" y="T11"/>
                      </a:cxn>
                      <a:cxn ang="0">
                        <a:pos x="T12" y="T13"/>
                      </a:cxn>
                    </a:cxnLst>
                    <a:rect l="0" t="0" r="r" b="b"/>
                    <a:pathLst>
                      <a:path w="1211" h="875">
                        <a:moveTo>
                          <a:pt x="303" y="0"/>
                        </a:moveTo>
                        <a:lnTo>
                          <a:pt x="0" y="437"/>
                        </a:lnTo>
                        <a:lnTo>
                          <a:pt x="303" y="875"/>
                        </a:lnTo>
                        <a:lnTo>
                          <a:pt x="909" y="875"/>
                        </a:lnTo>
                        <a:lnTo>
                          <a:pt x="1211" y="437"/>
                        </a:lnTo>
                        <a:lnTo>
                          <a:pt x="909" y="0"/>
                        </a:lnTo>
                        <a:lnTo>
                          <a:pt x="303" y="0"/>
                        </a:lnTo>
                        <a:close/>
                      </a:path>
                    </a:pathLst>
                  </a:custGeom>
                  <a:solidFill>
                    <a:srgbClr val="F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7" name="Freeform 635"/>
                  <p:cNvSpPr>
                    <a:spLocks/>
                  </p:cNvSpPr>
                  <p:nvPr/>
                </p:nvSpPr>
                <p:spPr bwMode="auto">
                  <a:xfrm>
                    <a:off x="2713" y="1362"/>
                    <a:ext cx="241" cy="174"/>
                  </a:xfrm>
                  <a:custGeom>
                    <a:avLst/>
                    <a:gdLst>
                      <a:gd name="T0" fmla="*/ 302 w 1205"/>
                      <a:gd name="T1" fmla="*/ 0 h 871"/>
                      <a:gd name="T2" fmla="*/ 0 w 1205"/>
                      <a:gd name="T3" fmla="*/ 435 h 871"/>
                      <a:gd name="T4" fmla="*/ 302 w 1205"/>
                      <a:gd name="T5" fmla="*/ 871 h 871"/>
                      <a:gd name="T6" fmla="*/ 904 w 1205"/>
                      <a:gd name="T7" fmla="*/ 871 h 871"/>
                      <a:gd name="T8" fmla="*/ 1205 w 1205"/>
                      <a:gd name="T9" fmla="*/ 435 h 871"/>
                      <a:gd name="T10" fmla="*/ 904 w 1205"/>
                      <a:gd name="T11" fmla="*/ 0 h 871"/>
                      <a:gd name="T12" fmla="*/ 302 w 1205"/>
                      <a:gd name="T13" fmla="*/ 0 h 871"/>
                    </a:gdLst>
                    <a:ahLst/>
                    <a:cxnLst>
                      <a:cxn ang="0">
                        <a:pos x="T0" y="T1"/>
                      </a:cxn>
                      <a:cxn ang="0">
                        <a:pos x="T2" y="T3"/>
                      </a:cxn>
                      <a:cxn ang="0">
                        <a:pos x="T4" y="T5"/>
                      </a:cxn>
                      <a:cxn ang="0">
                        <a:pos x="T6" y="T7"/>
                      </a:cxn>
                      <a:cxn ang="0">
                        <a:pos x="T8" y="T9"/>
                      </a:cxn>
                      <a:cxn ang="0">
                        <a:pos x="T10" y="T11"/>
                      </a:cxn>
                      <a:cxn ang="0">
                        <a:pos x="T12" y="T13"/>
                      </a:cxn>
                    </a:cxnLst>
                    <a:rect l="0" t="0" r="r" b="b"/>
                    <a:pathLst>
                      <a:path w="1205" h="871">
                        <a:moveTo>
                          <a:pt x="302" y="0"/>
                        </a:moveTo>
                        <a:lnTo>
                          <a:pt x="0" y="435"/>
                        </a:lnTo>
                        <a:lnTo>
                          <a:pt x="302" y="871"/>
                        </a:lnTo>
                        <a:lnTo>
                          <a:pt x="904" y="871"/>
                        </a:lnTo>
                        <a:lnTo>
                          <a:pt x="1205" y="435"/>
                        </a:lnTo>
                        <a:lnTo>
                          <a:pt x="904" y="0"/>
                        </a:lnTo>
                        <a:lnTo>
                          <a:pt x="302" y="0"/>
                        </a:lnTo>
                        <a:close/>
                      </a:path>
                    </a:pathLst>
                  </a:custGeom>
                  <a:solidFill>
                    <a:srgbClr val="FFFF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8" name="Freeform 636"/>
                  <p:cNvSpPr>
                    <a:spLocks/>
                  </p:cNvSpPr>
                  <p:nvPr/>
                </p:nvSpPr>
                <p:spPr bwMode="auto">
                  <a:xfrm>
                    <a:off x="2713" y="1362"/>
                    <a:ext cx="241" cy="174"/>
                  </a:xfrm>
                  <a:custGeom>
                    <a:avLst/>
                    <a:gdLst>
                      <a:gd name="T0" fmla="*/ 301 w 1201"/>
                      <a:gd name="T1" fmla="*/ 0 h 867"/>
                      <a:gd name="T2" fmla="*/ 0 w 1201"/>
                      <a:gd name="T3" fmla="*/ 433 h 867"/>
                      <a:gd name="T4" fmla="*/ 301 w 1201"/>
                      <a:gd name="T5" fmla="*/ 867 h 867"/>
                      <a:gd name="T6" fmla="*/ 901 w 1201"/>
                      <a:gd name="T7" fmla="*/ 867 h 867"/>
                      <a:gd name="T8" fmla="*/ 1201 w 1201"/>
                      <a:gd name="T9" fmla="*/ 433 h 867"/>
                      <a:gd name="T10" fmla="*/ 901 w 1201"/>
                      <a:gd name="T11" fmla="*/ 0 h 867"/>
                      <a:gd name="T12" fmla="*/ 301 w 1201"/>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1201" h="867">
                        <a:moveTo>
                          <a:pt x="301" y="0"/>
                        </a:moveTo>
                        <a:lnTo>
                          <a:pt x="0" y="433"/>
                        </a:lnTo>
                        <a:lnTo>
                          <a:pt x="301" y="867"/>
                        </a:lnTo>
                        <a:lnTo>
                          <a:pt x="901" y="867"/>
                        </a:lnTo>
                        <a:lnTo>
                          <a:pt x="1201" y="433"/>
                        </a:lnTo>
                        <a:lnTo>
                          <a:pt x="901" y="0"/>
                        </a:lnTo>
                        <a:lnTo>
                          <a:pt x="301" y="0"/>
                        </a:lnTo>
                        <a:close/>
                      </a:path>
                    </a:pathLst>
                  </a:custGeom>
                  <a:solidFill>
                    <a:srgbClr val="FFFF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29" name="Freeform 637"/>
                  <p:cNvSpPr>
                    <a:spLocks/>
                  </p:cNvSpPr>
                  <p:nvPr/>
                </p:nvSpPr>
                <p:spPr bwMode="auto">
                  <a:xfrm>
                    <a:off x="2714" y="1362"/>
                    <a:ext cx="239" cy="173"/>
                  </a:xfrm>
                  <a:custGeom>
                    <a:avLst/>
                    <a:gdLst>
                      <a:gd name="T0" fmla="*/ 299 w 1194"/>
                      <a:gd name="T1" fmla="*/ 0 h 865"/>
                      <a:gd name="T2" fmla="*/ 0 w 1194"/>
                      <a:gd name="T3" fmla="*/ 432 h 865"/>
                      <a:gd name="T4" fmla="*/ 299 w 1194"/>
                      <a:gd name="T5" fmla="*/ 865 h 865"/>
                      <a:gd name="T6" fmla="*/ 897 w 1194"/>
                      <a:gd name="T7" fmla="*/ 865 h 865"/>
                      <a:gd name="T8" fmla="*/ 1194 w 1194"/>
                      <a:gd name="T9" fmla="*/ 432 h 865"/>
                      <a:gd name="T10" fmla="*/ 897 w 1194"/>
                      <a:gd name="T11" fmla="*/ 0 h 865"/>
                      <a:gd name="T12" fmla="*/ 299 w 1194"/>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1194" h="865">
                        <a:moveTo>
                          <a:pt x="299" y="0"/>
                        </a:moveTo>
                        <a:lnTo>
                          <a:pt x="0" y="432"/>
                        </a:lnTo>
                        <a:lnTo>
                          <a:pt x="299" y="865"/>
                        </a:lnTo>
                        <a:lnTo>
                          <a:pt x="897" y="865"/>
                        </a:lnTo>
                        <a:lnTo>
                          <a:pt x="1194" y="432"/>
                        </a:lnTo>
                        <a:lnTo>
                          <a:pt x="897" y="0"/>
                        </a:lnTo>
                        <a:lnTo>
                          <a:pt x="299" y="0"/>
                        </a:lnTo>
                        <a:close/>
                      </a:path>
                    </a:pathLst>
                  </a:custGeom>
                  <a:solidFill>
                    <a:srgbClr val="FFF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0" name="Freeform 638"/>
                  <p:cNvSpPr>
                    <a:spLocks/>
                  </p:cNvSpPr>
                  <p:nvPr/>
                </p:nvSpPr>
                <p:spPr bwMode="auto">
                  <a:xfrm>
                    <a:off x="2714" y="1363"/>
                    <a:ext cx="238" cy="172"/>
                  </a:xfrm>
                  <a:custGeom>
                    <a:avLst/>
                    <a:gdLst>
                      <a:gd name="T0" fmla="*/ 298 w 1190"/>
                      <a:gd name="T1" fmla="*/ 0 h 861"/>
                      <a:gd name="T2" fmla="*/ 0 w 1190"/>
                      <a:gd name="T3" fmla="*/ 430 h 861"/>
                      <a:gd name="T4" fmla="*/ 298 w 1190"/>
                      <a:gd name="T5" fmla="*/ 861 h 861"/>
                      <a:gd name="T6" fmla="*/ 894 w 1190"/>
                      <a:gd name="T7" fmla="*/ 861 h 861"/>
                      <a:gd name="T8" fmla="*/ 1190 w 1190"/>
                      <a:gd name="T9" fmla="*/ 430 h 861"/>
                      <a:gd name="T10" fmla="*/ 894 w 1190"/>
                      <a:gd name="T11" fmla="*/ 0 h 861"/>
                      <a:gd name="T12" fmla="*/ 298 w 1190"/>
                      <a:gd name="T13" fmla="*/ 0 h 861"/>
                    </a:gdLst>
                    <a:ahLst/>
                    <a:cxnLst>
                      <a:cxn ang="0">
                        <a:pos x="T0" y="T1"/>
                      </a:cxn>
                      <a:cxn ang="0">
                        <a:pos x="T2" y="T3"/>
                      </a:cxn>
                      <a:cxn ang="0">
                        <a:pos x="T4" y="T5"/>
                      </a:cxn>
                      <a:cxn ang="0">
                        <a:pos x="T6" y="T7"/>
                      </a:cxn>
                      <a:cxn ang="0">
                        <a:pos x="T8" y="T9"/>
                      </a:cxn>
                      <a:cxn ang="0">
                        <a:pos x="T10" y="T11"/>
                      </a:cxn>
                      <a:cxn ang="0">
                        <a:pos x="T12" y="T13"/>
                      </a:cxn>
                    </a:cxnLst>
                    <a:rect l="0" t="0" r="r" b="b"/>
                    <a:pathLst>
                      <a:path w="1190" h="861">
                        <a:moveTo>
                          <a:pt x="298" y="0"/>
                        </a:moveTo>
                        <a:lnTo>
                          <a:pt x="0" y="430"/>
                        </a:lnTo>
                        <a:lnTo>
                          <a:pt x="298" y="861"/>
                        </a:lnTo>
                        <a:lnTo>
                          <a:pt x="894" y="861"/>
                        </a:lnTo>
                        <a:lnTo>
                          <a:pt x="1190" y="430"/>
                        </a:lnTo>
                        <a:lnTo>
                          <a:pt x="894" y="0"/>
                        </a:lnTo>
                        <a:lnTo>
                          <a:pt x="298" y="0"/>
                        </a:lnTo>
                        <a:close/>
                      </a:path>
                    </a:pathLst>
                  </a:custGeom>
                  <a:solidFill>
                    <a:srgbClr val="FFFF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1" name="Freeform 639"/>
                  <p:cNvSpPr>
                    <a:spLocks/>
                  </p:cNvSpPr>
                  <p:nvPr/>
                </p:nvSpPr>
                <p:spPr bwMode="auto">
                  <a:xfrm>
                    <a:off x="2715" y="1363"/>
                    <a:ext cx="237" cy="172"/>
                  </a:xfrm>
                  <a:custGeom>
                    <a:avLst/>
                    <a:gdLst>
                      <a:gd name="T0" fmla="*/ 297 w 1186"/>
                      <a:gd name="T1" fmla="*/ 0 h 857"/>
                      <a:gd name="T2" fmla="*/ 0 w 1186"/>
                      <a:gd name="T3" fmla="*/ 428 h 857"/>
                      <a:gd name="T4" fmla="*/ 297 w 1186"/>
                      <a:gd name="T5" fmla="*/ 857 h 857"/>
                      <a:gd name="T6" fmla="*/ 891 w 1186"/>
                      <a:gd name="T7" fmla="*/ 857 h 857"/>
                      <a:gd name="T8" fmla="*/ 1186 w 1186"/>
                      <a:gd name="T9" fmla="*/ 428 h 857"/>
                      <a:gd name="T10" fmla="*/ 891 w 1186"/>
                      <a:gd name="T11" fmla="*/ 0 h 857"/>
                      <a:gd name="T12" fmla="*/ 297 w 1186"/>
                      <a:gd name="T13" fmla="*/ 0 h 857"/>
                    </a:gdLst>
                    <a:ahLst/>
                    <a:cxnLst>
                      <a:cxn ang="0">
                        <a:pos x="T0" y="T1"/>
                      </a:cxn>
                      <a:cxn ang="0">
                        <a:pos x="T2" y="T3"/>
                      </a:cxn>
                      <a:cxn ang="0">
                        <a:pos x="T4" y="T5"/>
                      </a:cxn>
                      <a:cxn ang="0">
                        <a:pos x="T6" y="T7"/>
                      </a:cxn>
                      <a:cxn ang="0">
                        <a:pos x="T8" y="T9"/>
                      </a:cxn>
                      <a:cxn ang="0">
                        <a:pos x="T10" y="T11"/>
                      </a:cxn>
                      <a:cxn ang="0">
                        <a:pos x="T12" y="T13"/>
                      </a:cxn>
                    </a:cxnLst>
                    <a:rect l="0" t="0" r="r" b="b"/>
                    <a:pathLst>
                      <a:path w="1186" h="857">
                        <a:moveTo>
                          <a:pt x="297" y="0"/>
                        </a:moveTo>
                        <a:lnTo>
                          <a:pt x="0" y="428"/>
                        </a:lnTo>
                        <a:lnTo>
                          <a:pt x="297" y="857"/>
                        </a:lnTo>
                        <a:lnTo>
                          <a:pt x="891" y="857"/>
                        </a:lnTo>
                        <a:lnTo>
                          <a:pt x="1186" y="428"/>
                        </a:lnTo>
                        <a:lnTo>
                          <a:pt x="891" y="0"/>
                        </a:lnTo>
                        <a:lnTo>
                          <a:pt x="297" y="0"/>
                        </a:lnTo>
                        <a:close/>
                      </a:path>
                    </a:pathLst>
                  </a:custGeom>
                  <a:solidFill>
                    <a:srgbClr val="FFFF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2" name="Freeform 640"/>
                  <p:cNvSpPr>
                    <a:spLocks/>
                  </p:cNvSpPr>
                  <p:nvPr/>
                </p:nvSpPr>
                <p:spPr bwMode="auto">
                  <a:xfrm>
                    <a:off x="2715" y="1363"/>
                    <a:ext cx="236" cy="171"/>
                  </a:xfrm>
                  <a:custGeom>
                    <a:avLst/>
                    <a:gdLst>
                      <a:gd name="T0" fmla="*/ 296 w 1180"/>
                      <a:gd name="T1" fmla="*/ 0 h 854"/>
                      <a:gd name="T2" fmla="*/ 0 w 1180"/>
                      <a:gd name="T3" fmla="*/ 427 h 854"/>
                      <a:gd name="T4" fmla="*/ 296 w 1180"/>
                      <a:gd name="T5" fmla="*/ 854 h 854"/>
                      <a:gd name="T6" fmla="*/ 886 w 1180"/>
                      <a:gd name="T7" fmla="*/ 854 h 854"/>
                      <a:gd name="T8" fmla="*/ 1180 w 1180"/>
                      <a:gd name="T9" fmla="*/ 427 h 854"/>
                      <a:gd name="T10" fmla="*/ 886 w 1180"/>
                      <a:gd name="T11" fmla="*/ 0 h 854"/>
                      <a:gd name="T12" fmla="*/ 296 w 1180"/>
                      <a:gd name="T13" fmla="*/ 0 h 854"/>
                    </a:gdLst>
                    <a:ahLst/>
                    <a:cxnLst>
                      <a:cxn ang="0">
                        <a:pos x="T0" y="T1"/>
                      </a:cxn>
                      <a:cxn ang="0">
                        <a:pos x="T2" y="T3"/>
                      </a:cxn>
                      <a:cxn ang="0">
                        <a:pos x="T4" y="T5"/>
                      </a:cxn>
                      <a:cxn ang="0">
                        <a:pos x="T6" y="T7"/>
                      </a:cxn>
                      <a:cxn ang="0">
                        <a:pos x="T8" y="T9"/>
                      </a:cxn>
                      <a:cxn ang="0">
                        <a:pos x="T10" y="T11"/>
                      </a:cxn>
                      <a:cxn ang="0">
                        <a:pos x="T12" y="T13"/>
                      </a:cxn>
                    </a:cxnLst>
                    <a:rect l="0" t="0" r="r" b="b"/>
                    <a:pathLst>
                      <a:path w="1180" h="854">
                        <a:moveTo>
                          <a:pt x="296" y="0"/>
                        </a:moveTo>
                        <a:lnTo>
                          <a:pt x="0" y="427"/>
                        </a:lnTo>
                        <a:lnTo>
                          <a:pt x="296" y="854"/>
                        </a:lnTo>
                        <a:lnTo>
                          <a:pt x="886" y="854"/>
                        </a:lnTo>
                        <a:lnTo>
                          <a:pt x="1180" y="427"/>
                        </a:lnTo>
                        <a:lnTo>
                          <a:pt x="886" y="0"/>
                        </a:lnTo>
                        <a:lnTo>
                          <a:pt x="296" y="0"/>
                        </a:lnTo>
                        <a:close/>
                      </a:path>
                    </a:pathLst>
                  </a:custGeom>
                  <a:solidFill>
                    <a:srgbClr val="FFFF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3" name="Freeform 641"/>
                  <p:cNvSpPr>
                    <a:spLocks/>
                  </p:cNvSpPr>
                  <p:nvPr/>
                </p:nvSpPr>
                <p:spPr bwMode="auto">
                  <a:xfrm>
                    <a:off x="2716" y="1364"/>
                    <a:ext cx="235" cy="170"/>
                  </a:xfrm>
                  <a:custGeom>
                    <a:avLst/>
                    <a:gdLst>
                      <a:gd name="T0" fmla="*/ 295 w 1176"/>
                      <a:gd name="T1" fmla="*/ 0 h 850"/>
                      <a:gd name="T2" fmla="*/ 0 w 1176"/>
                      <a:gd name="T3" fmla="*/ 425 h 850"/>
                      <a:gd name="T4" fmla="*/ 295 w 1176"/>
                      <a:gd name="T5" fmla="*/ 850 h 850"/>
                      <a:gd name="T6" fmla="*/ 883 w 1176"/>
                      <a:gd name="T7" fmla="*/ 850 h 850"/>
                      <a:gd name="T8" fmla="*/ 1176 w 1176"/>
                      <a:gd name="T9" fmla="*/ 425 h 850"/>
                      <a:gd name="T10" fmla="*/ 883 w 1176"/>
                      <a:gd name="T11" fmla="*/ 0 h 850"/>
                      <a:gd name="T12" fmla="*/ 295 w 1176"/>
                      <a:gd name="T13" fmla="*/ 0 h 850"/>
                    </a:gdLst>
                    <a:ahLst/>
                    <a:cxnLst>
                      <a:cxn ang="0">
                        <a:pos x="T0" y="T1"/>
                      </a:cxn>
                      <a:cxn ang="0">
                        <a:pos x="T2" y="T3"/>
                      </a:cxn>
                      <a:cxn ang="0">
                        <a:pos x="T4" y="T5"/>
                      </a:cxn>
                      <a:cxn ang="0">
                        <a:pos x="T6" y="T7"/>
                      </a:cxn>
                      <a:cxn ang="0">
                        <a:pos x="T8" y="T9"/>
                      </a:cxn>
                      <a:cxn ang="0">
                        <a:pos x="T10" y="T11"/>
                      </a:cxn>
                      <a:cxn ang="0">
                        <a:pos x="T12" y="T13"/>
                      </a:cxn>
                    </a:cxnLst>
                    <a:rect l="0" t="0" r="r" b="b"/>
                    <a:pathLst>
                      <a:path w="1176" h="850">
                        <a:moveTo>
                          <a:pt x="295" y="0"/>
                        </a:moveTo>
                        <a:lnTo>
                          <a:pt x="0" y="425"/>
                        </a:lnTo>
                        <a:lnTo>
                          <a:pt x="295" y="850"/>
                        </a:lnTo>
                        <a:lnTo>
                          <a:pt x="883" y="850"/>
                        </a:lnTo>
                        <a:lnTo>
                          <a:pt x="1176" y="425"/>
                        </a:lnTo>
                        <a:lnTo>
                          <a:pt x="883" y="0"/>
                        </a:lnTo>
                        <a:lnTo>
                          <a:pt x="295" y="0"/>
                        </a:lnTo>
                        <a:close/>
                      </a:path>
                    </a:pathLst>
                  </a:custGeom>
                  <a:solidFill>
                    <a:srgbClr val="FFFF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4" name="Freeform 642"/>
                  <p:cNvSpPr>
                    <a:spLocks/>
                  </p:cNvSpPr>
                  <p:nvPr/>
                </p:nvSpPr>
                <p:spPr bwMode="auto">
                  <a:xfrm>
                    <a:off x="2716" y="1364"/>
                    <a:ext cx="235" cy="169"/>
                  </a:xfrm>
                  <a:custGeom>
                    <a:avLst/>
                    <a:gdLst>
                      <a:gd name="T0" fmla="*/ 294 w 1172"/>
                      <a:gd name="T1" fmla="*/ 0 h 846"/>
                      <a:gd name="T2" fmla="*/ 0 w 1172"/>
                      <a:gd name="T3" fmla="*/ 423 h 846"/>
                      <a:gd name="T4" fmla="*/ 294 w 1172"/>
                      <a:gd name="T5" fmla="*/ 846 h 846"/>
                      <a:gd name="T6" fmla="*/ 880 w 1172"/>
                      <a:gd name="T7" fmla="*/ 846 h 846"/>
                      <a:gd name="T8" fmla="*/ 1172 w 1172"/>
                      <a:gd name="T9" fmla="*/ 423 h 846"/>
                      <a:gd name="T10" fmla="*/ 880 w 1172"/>
                      <a:gd name="T11" fmla="*/ 0 h 846"/>
                      <a:gd name="T12" fmla="*/ 294 w 1172"/>
                      <a:gd name="T13" fmla="*/ 0 h 846"/>
                    </a:gdLst>
                    <a:ahLst/>
                    <a:cxnLst>
                      <a:cxn ang="0">
                        <a:pos x="T0" y="T1"/>
                      </a:cxn>
                      <a:cxn ang="0">
                        <a:pos x="T2" y="T3"/>
                      </a:cxn>
                      <a:cxn ang="0">
                        <a:pos x="T4" y="T5"/>
                      </a:cxn>
                      <a:cxn ang="0">
                        <a:pos x="T6" y="T7"/>
                      </a:cxn>
                      <a:cxn ang="0">
                        <a:pos x="T8" y="T9"/>
                      </a:cxn>
                      <a:cxn ang="0">
                        <a:pos x="T10" y="T11"/>
                      </a:cxn>
                      <a:cxn ang="0">
                        <a:pos x="T12" y="T13"/>
                      </a:cxn>
                    </a:cxnLst>
                    <a:rect l="0" t="0" r="r" b="b"/>
                    <a:pathLst>
                      <a:path w="1172" h="846">
                        <a:moveTo>
                          <a:pt x="294" y="0"/>
                        </a:moveTo>
                        <a:lnTo>
                          <a:pt x="0" y="423"/>
                        </a:lnTo>
                        <a:lnTo>
                          <a:pt x="294" y="846"/>
                        </a:lnTo>
                        <a:lnTo>
                          <a:pt x="880" y="846"/>
                        </a:lnTo>
                        <a:lnTo>
                          <a:pt x="1172" y="423"/>
                        </a:lnTo>
                        <a:lnTo>
                          <a:pt x="880" y="0"/>
                        </a:lnTo>
                        <a:lnTo>
                          <a:pt x="294" y="0"/>
                        </a:lnTo>
                        <a:close/>
                      </a:path>
                    </a:pathLst>
                  </a:custGeom>
                  <a:solidFill>
                    <a:srgbClr val="FFF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5" name="Freeform 643"/>
                  <p:cNvSpPr>
                    <a:spLocks/>
                  </p:cNvSpPr>
                  <p:nvPr/>
                </p:nvSpPr>
                <p:spPr bwMode="auto">
                  <a:xfrm>
                    <a:off x="2717" y="1365"/>
                    <a:ext cx="233" cy="168"/>
                  </a:xfrm>
                  <a:custGeom>
                    <a:avLst/>
                    <a:gdLst>
                      <a:gd name="T0" fmla="*/ 292 w 1166"/>
                      <a:gd name="T1" fmla="*/ 0 h 842"/>
                      <a:gd name="T2" fmla="*/ 0 w 1166"/>
                      <a:gd name="T3" fmla="*/ 421 h 842"/>
                      <a:gd name="T4" fmla="*/ 292 w 1166"/>
                      <a:gd name="T5" fmla="*/ 842 h 842"/>
                      <a:gd name="T6" fmla="*/ 876 w 1166"/>
                      <a:gd name="T7" fmla="*/ 842 h 842"/>
                      <a:gd name="T8" fmla="*/ 1166 w 1166"/>
                      <a:gd name="T9" fmla="*/ 421 h 842"/>
                      <a:gd name="T10" fmla="*/ 876 w 1166"/>
                      <a:gd name="T11" fmla="*/ 0 h 842"/>
                      <a:gd name="T12" fmla="*/ 292 w 1166"/>
                      <a:gd name="T13" fmla="*/ 0 h 842"/>
                    </a:gdLst>
                    <a:ahLst/>
                    <a:cxnLst>
                      <a:cxn ang="0">
                        <a:pos x="T0" y="T1"/>
                      </a:cxn>
                      <a:cxn ang="0">
                        <a:pos x="T2" y="T3"/>
                      </a:cxn>
                      <a:cxn ang="0">
                        <a:pos x="T4" y="T5"/>
                      </a:cxn>
                      <a:cxn ang="0">
                        <a:pos x="T6" y="T7"/>
                      </a:cxn>
                      <a:cxn ang="0">
                        <a:pos x="T8" y="T9"/>
                      </a:cxn>
                      <a:cxn ang="0">
                        <a:pos x="T10" y="T11"/>
                      </a:cxn>
                      <a:cxn ang="0">
                        <a:pos x="T12" y="T13"/>
                      </a:cxn>
                    </a:cxnLst>
                    <a:rect l="0" t="0" r="r" b="b"/>
                    <a:pathLst>
                      <a:path w="1166" h="842">
                        <a:moveTo>
                          <a:pt x="292" y="0"/>
                        </a:moveTo>
                        <a:lnTo>
                          <a:pt x="0" y="421"/>
                        </a:lnTo>
                        <a:lnTo>
                          <a:pt x="292" y="842"/>
                        </a:lnTo>
                        <a:lnTo>
                          <a:pt x="876" y="842"/>
                        </a:lnTo>
                        <a:lnTo>
                          <a:pt x="1166" y="421"/>
                        </a:lnTo>
                        <a:lnTo>
                          <a:pt x="876" y="0"/>
                        </a:lnTo>
                        <a:lnTo>
                          <a:pt x="292" y="0"/>
                        </a:lnTo>
                        <a:close/>
                      </a:path>
                    </a:pathLst>
                  </a:custGeom>
                  <a:solidFill>
                    <a:srgbClr val="FF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6" name="Freeform 644"/>
                  <p:cNvSpPr>
                    <a:spLocks/>
                  </p:cNvSpPr>
                  <p:nvPr/>
                </p:nvSpPr>
                <p:spPr bwMode="auto">
                  <a:xfrm>
                    <a:off x="2717" y="1365"/>
                    <a:ext cx="233" cy="168"/>
                  </a:xfrm>
                  <a:custGeom>
                    <a:avLst/>
                    <a:gdLst>
                      <a:gd name="T0" fmla="*/ 291 w 1162"/>
                      <a:gd name="T1" fmla="*/ 0 h 840"/>
                      <a:gd name="T2" fmla="*/ 0 w 1162"/>
                      <a:gd name="T3" fmla="*/ 420 h 840"/>
                      <a:gd name="T4" fmla="*/ 291 w 1162"/>
                      <a:gd name="T5" fmla="*/ 840 h 840"/>
                      <a:gd name="T6" fmla="*/ 873 w 1162"/>
                      <a:gd name="T7" fmla="*/ 840 h 840"/>
                      <a:gd name="T8" fmla="*/ 1162 w 1162"/>
                      <a:gd name="T9" fmla="*/ 420 h 840"/>
                      <a:gd name="T10" fmla="*/ 873 w 1162"/>
                      <a:gd name="T11" fmla="*/ 0 h 840"/>
                      <a:gd name="T12" fmla="*/ 291 w 1162"/>
                      <a:gd name="T13" fmla="*/ 0 h 840"/>
                    </a:gdLst>
                    <a:ahLst/>
                    <a:cxnLst>
                      <a:cxn ang="0">
                        <a:pos x="T0" y="T1"/>
                      </a:cxn>
                      <a:cxn ang="0">
                        <a:pos x="T2" y="T3"/>
                      </a:cxn>
                      <a:cxn ang="0">
                        <a:pos x="T4" y="T5"/>
                      </a:cxn>
                      <a:cxn ang="0">
                        <a:pos x="T6" y="T7"/>
                      </a:cxn>
                      <a:cxn ang="0">
                        <a:pos x="T8" y="T9"/>
                      </a:cxn>
                      <a:cxn ang="0">
                        <a:pos x="T10" y="T11"/>
                      </a:cxn>
                      <a:cxn ang="0">
                        <a:pos x="T12" y="T13"/>
                      </a:cxn>
                    </a:cxnLst>
                    <a:rect l="0" t="0" r="r" b="b"/>
                    <a:pathLst>
                      <a:path w="1162" h="840">
                        <a:moveTo>
                          <a:pt x="291" y="0"/>
                        </a:moveTo>
                        <a:lnTo>
                          <a:pt x="0" y="420"/>
                        </a:lnTo>
                        <a:lnTo>
                          <a:pt x="291" y="840"/>
                        </a:lnTo>
                        <a:lnTo>
                          <a:pt x="873" y="840"/>
                        </a:lnTo>
                        <a:lnTo>
                          <a:pt x="1162" y="420"/>
                        </a:lnTo>
                        <a:lnTo>
                          <a:pt x="873" y="0"/>
                        </a:lnTo>
                        <a:lnTo>
                          <a:pt x="291" y="0"/>
                        </a:lnTo>
                        <a:close/>
                      </a:path>
                    </a:pathLst>
                  </a:custGeom>
                  <a:solidFill>
                    <a:srgbClr val="FFF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7" name="Freeform 645"/>
                  <p:cNvSpPr>
                    <a:spLocks/>
                  </p:cNvSpPr>
                  <p:nvPr/>
                </p:nvSpPr>
                <p:spPr bwMode="auto">
                  <a:xfrm>
                    <a:off x="2718" y="1365"/>
                    <a:ext cx="231" cy="167"/>
                  </a:xfrm>
                  <a:custGeom>
                    <a:avLst/>
                    <a:gdLst>
                      <a:gd name="T0" fmla="*/ 290 w 1156"/>
                      <a:gd name="T1" fmla="*/ 0 h 836"/>
                      <a:gd name="T2" fmla="*/ 0 w 1156"/>
                      <a:gd name="T3" fmla="*/ 418 h 836"/>
                      <a:gd name="T4" fmla="*/ 290 w 1156"/>
                      <a:gd name="T5" fmla="*/ 836 h 836"/>
                      <a:gd name="T6" fmla="*/ 868 w 1156"/>
                      <a:gd name="T7" fmla="*/ 836 h 836"/>
                      <a:gd name="T8" fmla="*/ 1156 w 1156"/>
                      <a:gd name="T9" fmla="*/ 418 h 836"/>
                      <a:gd name="T10" fmla="*/ 868 w 1156"/>
                      <a:gd name="T11" fmla="*/ 0 h 836"/>
                      <a:gd name="T12" fmla="*/ 290 w 1156"/>
                      <a:gd name="T13" fmla="*/ 0 h 836"/>
                    </a:gdLst>
                    <a:ahLst/>
                    <a:cxnLst>
                      <a:cxn ang="0">
                        <a:pos x="T0" y="T1"/>
                      </a:cxn>
                      <a:cxn ang="0">
                        <a:pos x="T2" y="T3"/>
                      </a:cxn>
                      <a:cxn ang="0">
                        <a:pos x="T4" y="T5"/>
                      </a:cxn>
                      <a:cxn ang="0">
                        <a:pos x="T6" y="T7"/>
                      </a:cxn>
                      <a:cxn ang="0">
                        <a:pos x="T8" y="T9"/>
                      </a:cxn>
                      <a:cxn ang="0">
                        <a:pos x="T10" y="T11"/>
                      </a:cxn>
                      <a:cxn ang="0">
                        <a:pos x="T12" y="T13"/>
                      </a:cxn>
                    </a:cxnLst>
                    <a:rect l="0" t="0" r="r" b="b"/>
                    <a:pathLst>
                      <a:path w="1156" h="836">
                        <a:moveTo>
                          <a:pt x="290" y="0"/>
                        </a:moveTo>
                        <a:lnTo>
                          <a:pt x="0" y="418"/>
                        </a:lnTo>
                        <a:lnTo>
                          <a:pt x="290" y="836"/>
                        </a:lnTo>
                        <a:lnTo>
                          <a:pt x="868" y="836"/>
                        </a:lnTo>
                        <a:lnTo>
                          <a:pt x="1156" y="418"/>
                        </a:lnTo>
                        <a:lnTo>
                          <a:pt x="868" y="0"/>
                        </a:lnTo>
                        <a:lnTo>
                          <a:pt x="290" y="0"/>
                        </a:lnTo>
                        <a:close/>
                      </a:path>
                    </a:pathLst>
                  </a:custGeom>
                  <a:solidFill>
                    <a:srgbClr val="FFF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8" name="Freeform 646"/>
                  <p:cNvSpPr>
                    <a:spLocks/>
                  </p:cNvSpPr>
                  <p:nvPr/>
                </p:nvSpPr>
                <p:spPr bwMode="auto">
                  <a:xfrm>
                    <a:off x="2718" y="1366"/>
                    <a:ext cx="231" cy="166"/>
                  </a:xfrm>
                  <a:custGeom>
                    <a:avLst/>
                    <a:gdLst>
                      <a:gd name="T0" fmla="*/ 289 w 1152"/>
                      <a:gd name="T1" fmla="*/ 0 h 832"/>
                      <a:gd name="T2" fmla="*/ 0 w 1152"/>
                      <a:gd name="T3" fmla="*/ 416 h 832"/>
                      <a:gd name="T4" fmla="*/ 289 w 1152"/>
                      <a:gd name="T5" fmla="*/ 832 h 832"/>
                      <a:gd name="T6" fmla="*/ 865 w 1152"/>
                      <a:gd name="T7" fmla="*/ 832 h 832"/>
                      <a:gd name="T8" fmla="*/ 1152 w 1152"/>
                      <a:gd name="T9" fmla="*/ 416 h 832"/>
                      <a:gd name="T10" fmla="*/ 865 w 1152"/>
                      <a:gd name="T11" fmla="*/ 0 h 832"/>
                      <a:gd name="T12" fmla="*/ 289 w 1152"/>
                      <a:gd name="T13" fmla="*/ 0 h 832"/>
                    </a:gdLst>
                    <a:ahLst/>
                    <a:cxnLst>
                      <a:cxn ang="0">
                        <a:pos x="T0" y="T1"/>
                      </a:cxn>
                      <a:cxn ang="0">
                        <a:pos x="T2" y="T3"/>
                      </a:cxn>
                      <a:cxn ang="0">
                        <a:pos x="T4" y="T5"/>
                      </a:cxn>
                      <a:cxn ang="0">
                        <a:pos x="T6" y="T7"/>
                      </a:cxn>
                      <a:cxn ang="0">
                        <a:pos x="T8" y="T9"/>
                      </a:cxn>
                      <a:cxn ang="0">
                        <a:pos x="T10" y="T11"/>
                      </a:cxn>
                      <a:cxn ang="0">
                        <a:pos x="T12" y="T13"/>
                      </a:cxn>
                    </a:cxnLst>
                    <a:rect l="0" t="0" r="r" b="b"/>
                    <a:pathLst>
                      <a:path w="1152" h="832">
                        <a:moveTo>
                          <a:pt x="289" y="0"/>
                        </a:moveTo>
                        <a:lnTo>
                          <a:pt x="0" y="416"/>
                        </a:lnTo>
                        <a:lnTo>
                          <a:pt x="289" y="832"/>
                        </a:lnTo>
                        <a:lnTo>
                          <a:pt x="865" y="832"/>
                        </a:lnTo>
                        <a:lnTo>
                          <a:pt x="1152" y="416"/>
                        </a:lnTo>
                        <a:lnTo>
                          <a:pt x="865" y="0"/>
                        </a:lnTo>
                        <a:lnTo>
                          <a:pt x="289" y="0"/>
                        </a:lnTo>
                        <a:close/>
                      </a:path>
                    </a:pathLst>
                  </a:custGeom>
                  <a:solidFill>
                    <a:srgbClr val="FFFF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39" name="Freeform 647"/>
                  <p:cNvSpPr>
                    <a:spLocks/>
                  </p:cNvSpPr>
                  <p:nvPr/>
                </p:nvSpPr>
                <p:spPr bwMode="auto">
                  <a:xfrm>
                    <a:off x="2719" y="1366"/>
                    <a:ext cx="229" cy="166"/>
                  </a:xfrm>
                  <a:custGeom>
                    <a:avLst/>
                    <a:gdLst>
                      <a:gd name="T0" fmla="*/ 288 w 1148"/>
                      <a:gd name="T1" fmla="*/ 0 h 828"/>
                      <a:gd name="T2" fmla="*/ 0 w 1148"/>
                      <a:gd name="T3" fmla="*/ 414 h 828"/>
                      <a:gd name="T4" fmla="*/ 288 w 1148"/>
                      <a:gd name="T5" fmla="*/ 828 h 828"/>
                      <a:gd name="T6" fmla="*/ 862 w 1148"/>
                      <a:gd name="T7" fmla="*/ 828 h 828"/>
                      <a:gd name="T8" fmla="*/ 1148 w 1148"/>
                      <a:gd name="T9" fmla="*/ 414 h 828"/>
                      <a:gd name="T10" fmla="*/ 862 w 1148"/>
                      <a:gd name="T11" fmla="*/ 0 h 828"/>
                      <a:gd name="T12" fmla="*/ 288 w 1148"/>
                      <a:gd name="T13" fmla="*/ 0 h 828"/>
                    </a:gdLst>
                    <a:ahLst/>
                    <a:cxnLst>
                      <a:cxn ang="0">
                        <a:pos x="T0" y="T1"/>
                      </a:cxn>
                      <a:cxn ang="0">
                        <a:pos x="T2" y="T3"/>
                      </a:cxn>
                      <a:cxn ang="0">
                        <a:pos x="T4" y="T5"/>
                      </a:cxn>
                      <a:cxn ang="0">
                        <a:pos x="T6" y="T7"/>
                      </a:cxn>
                      <a:cxn ang="0">
                        <a:pos x="T8" y="T9"/>
                      </a:cxn>
                      <a:cxn ang="0">
                        <a:pos x="T10" y="T11"/>
                      </a:cxn>
                      <a:cxn ang="0">
                        <a:pos x="T12" y="T13"/>
                      </a:cxn>
                    </a:cxnLst>
                    <a:rect l="0" t="0" r="r" b="b"/>
                    <a:pathLst>
                      <a:path w="1148" h="828">
                        <a:moveTo>
                          <a:pt x="288" y="0"/>
                        </a:moveTo>
                        <a:lnTo>
                          <a:pt x="0" y="414"/>
                        </a:lnTo>
                        <a:lnTo>
                          <a:pt x="288" y="828"/>
                        </a:lnTo>
                        <a:lnTo>
                          <a:pt x="862" y="828"/>
                        </a:lnTo>
                        <a:lnTo>
                          <a:pt x="1148" y="414"/>
                        </a:lnTo>
                        <a:lnTo>
                          <a:pt x="862" y="0"/>
                        </a:lnTo>
                        <a:lnTo>
                          <a:pt x="288" y="0"/>
                        </a:lnTo>
                        <a:close/>
                      </a:path>
                    </a:pathLst>
                  </a:custGeom>
                  <a:solidFill>
                    <a:srgbClr val="FFF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0" name="Freeform 648"/>
                  <p:cNvSpPr>
                    <a:spLocks/>
                  </p:cNvSpPr>
                  <p:nvPr/>
                </p:nvSpPr>
                <p:spPr bwMode="auto">
                  <a:xfrm>
                    <a:off x="2719" y="1366"/>
                    <a:ext cx="229" cy="165"/>
                  </a:xfrm>
                  <a:custGeom>
                    <a:avLst/>
                    <a:gdLst>
                      <a:gd name="T0" fmla="*/ 286 w 1142"/>
                      <a:gd name="T1" fmla="*/ 0 h 826"/>
                      <a:gd name="T2" fmla="*/ 0 w 1142"/>
                      <a:gd name="T3" fmla="*/ 413 h 826"/>
                      <a:gd name="T4" fmla="*/ 286 w 1142"/>
                      <a:gd name="T5" fmla="*/ 826 h 826"/>
                      <a:gd name="T6" fmla="*/ 858 w 1142"/>
                      <a:gd name="T7" fmla="*/ 826 h 826"/>
                      <a:gd name="T8" fmla="*/ 1142 w 1142"/>
                      <a:gd name="T9" fmla="*/ 413 h 826"/>
                      <a:gd name="T10" fmla="*/ 858 w 1142"/>
                      <a:gd name="T11" fmla="*/ 0 h 826"/>
                      <a:gd name="T12" fmla="*/ 286 w 1142"/>
                      <a:gd name="T13" fmla="*/ 0 h 826"/>
                    </a:gdLst>
                    <a:ahLst/>
                    <a:cxnLst>
                      <a:cxn ang="0">
                        <a:pos x="T0" y="T1"/>
                      </a:cxn>
                      <a:cxn ang="0">
                        <a:pos x="T2" y="T3"/>
                      </a:cxn>
                      <a:cxn ang="0">
                        <a:pos x="T4" y="T5"/>
                      </a:cxn>
                      <a:cxn ang="0">
                        <a:pos x="T6" y="T7"/>
                      </a:cxn>
                      <a:cxn ang="0">
                        <a:pos x="T8" y="T9"/>
                      </a:cxn>
                      <a:cxn ang="0">
                        <a:pos x="T10" y="T11"/>
                      </a:cxn>
                      <a:cxn ang="0">
                        <a:pos x="T12" y="T13"/>
                      </a:cxn>
                    </a:cxnLst>
                    <a:rect l="0" t="0" r="r" b="b"/>
                    <a:pathLst>
                      <a:path w="1142" h="826">
                        <a:moveTo>
                          <a:pt x="286" y="0"/>
                        </a:moveTo>
                        <a:lnTo>
                          <a:pt x="0" y="413"/>
                        </a:lnTo>
                        <a:lnTo>
                          <a:pt x="286" y="826"/>
                        </a:lnTo>
                        <a:lnTo>
                          <a:pt x="858" y="826"/>
                        </a:lnTo>
                        <a:lnTo>
                          <a:pt x="1142" y="413"/>
                        </a:lnTo>
                        <a:lnTo>
                          <a:pt x="858" y="0"/>
                        </a:lnTo>
                        <a:lnTo>
                          <a:pt x="286" y="0"/>
                        </a:lnTo>
                        <a:close/>
                      </a:path>
                    </a:pathLst>
                  </a:custGeom>
                  <a:solidFill>
                    <a:srgbClr val="FFFF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1" name="Freeform 649"/>
                  <p:cNvSpPr>
                    <a:spLocks/>
                  </p:cNvSpPr>
                  <p:nvPr/>
                </p:nvSpPr>
                <p:spPr bwMode="auto">
                  <a:xfrm>
                    <a:off x="2720" y="1367"/>
                    <a:ext cx="227" cy="164"/>
                  </a:xfrm>
                  <a:custGeom>
                    <a:avLst/>
                    <a:gdLst>
                      <a:gd name="T0" fmla="*/ 285 w 1138"/>
                      <a:gd name="T1" fmla="*/ 0 h 822"/>
                      <a:gd name="T2" fmla="*/ 0 w 1138"/>
                      <a:gd name="T3" fmla="*/ 411 h 822"/>
                      <a:gd name="T4" fmla="*/ 285 w 1138"/>
                      <a:gd name="T5" fmla="*/ 822 h 822"/>
                      <a:gd name="T6" fmla="*/ 855 w 1138"/>
                      <a:gd name="T7" fmla="*/ 822 h 822"/>
                      <a:gd name="T8" fmla="*/ 1138 w 1138"/>
                      <a:gd name="T9" fmla="*/ 411 h 822"/>
                      <a:gd name="T10" fmla="*/ 855 w 1138"/>
                      <a:gd name="T11" fmla="*/ 0 h 822"/>
                      <a:gd name="T12" fmla="*/ 285 w 1138"/>
                      <a:gd name="T13" fmla="*/ 0 h 822"/>
                    </a:gdLst>
                    <a:ahLst/>
                    <a:cxnLst>
                      <a:cxn ang="0">
                        <a:pos x="T0" y="T1"/>
                      </a:cxn>
                      <a:cxn ang="0">
                        <a:pos x="T2" y="T3"/>
                      </a:cxn>
                      <a:cxn ang="0">
                        <a:pos x="T4" y="T5"/>
                      </a:cxn>
                      <a:cxn ang="0">
                        <a:pos x="T6" y="T7"/>
                      </a:cxn>
                      <a:cxn ang="0">
                        <a:pos x="T8" y="T9"/>
                      </a:cxn>
                      <a:cxn ang="0">
                        <a:pos x="T10" y="T11"/>
                      </a:cxn>
                      <a:cxn ang="0">
                        <a:pos x="T12" y="T13"/>
                      </a:cxn>
                    </a:cxnLst>
                    <a:rect l="0" t="0" r="r" b="b"/>
                    <a:pathLst>
                      <a:path w="1138" h="822">
                        <a:moveTo>
                          <a:pt x="285" y="0"/>
                        </a:moveTo>
                        <a:lnTo>
                          <a:pt x="0" y="411"/>
                        </a:lnTo>
                        <a:lnTo>
                          <a:pt x="285" y="822"/>
                        </a:lnTo>
                        <a:lnTo>
                          <a:pt x="855" y="822"/>
                        </a:lnTo>
                        <a:lnTo>
                          <a:pt x="1138" y="411"/>
                        </a:lnTo>
                        <a:lnTo>
                          <a:pt x="855" y="0"/>
                        </a:lnTo>
                        <a:lnTo>
                          <a:pt x="285" y="0"/>
                        </a:lnTo>
                        <a:close/>
                      </a:path>
                    </a:pathLst>
                  </a:custGeom>
                  <a:solidFill>
                    <a:srgbClr val="FFF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2" name="Freeform 650"/>
                  <p:cNvSpPr>
                    <a:spLocks/>
                  </p:cNvSpPr>
                  <p:nvPr/>
                </p:nvSpPr>
                <p:spPr bwMode="auto">
                  <a:xfrm>
                    <a:off x="2720" y="1367"/>
                    <a:ext cx="227" cy="164"/>
                  </a:xfrm>
                  <a:custGeom>
                    <a:avLst/>
                    <a:gdLst>
                      <a:gd name="T0" fmla="*/ 283 w 1132"/>
                      <a:gd name="T1" fmla="*/ 0 h 818"/>
                      <a:gd name="T2" fmla="*/ 0 w 1132"/>
                      <a:gd name="T3" fmla="*/ 409 h 818"/>
                      <a:gd name="T4" fmla="*/ 283 w 1132"/>
                      <a:gd name="T5" fmla="*/ 818 h 818"/>
                      <a:gd name="T6" fmla="*/ 850 w 1132"/>
                      <a:gd name="T7" fmla="*/ 818 h 818"/>
                      <a:gd name="T8" fmla="*/ 1132 w 1132"/>
                      <a:gd name="T9" fmla="*/ 409 h 818"/>
                      <a:gd name="T10" fmla="*/ 850 w 1132"/>
                      <a:gd name="T11" fmla="*/ 0 h 818"/>
                      <a:gd name="T12" fmla="*/ 283 w 1132"/>
                      <a:gd name="T13" fmla="*/ 0 h 818"/>
                    </a:gdLst>
                    <a:ahLst/>
                    <a:cxnLst>
                      <a:cxn ang="0">
                        <a:pos x="T0" y="T1"/>
                      </a:cxn>
                      <a:cxn ang="0">
                        <a:pos x="T2" y="T3"/>
                      </a:cxn>
                      <a:cxn ang="0">
                        <a:pos x="T4" y="T5"/>
                      </a:cxn>
                      <a:cxn ang="0">
                        <a:pos x="T6" y="T7"/>
                      </a:cxn>
                      <a:cxn ang="0">
                        <a:pos x="T8" y="T9"/>
                      </a:cxn>
                      <a:cxn ang="0">
                        <a:pos x="T10" y="T11"/>
                      </a:cxn>
                      <a:cxn ang="0">
                        <a:pos x="T12" y="T13"/>
                      </a:cxn>
                    </a:cxnLst>
                    <a:rect l="0" t="0" r="r" b="b"/>
                    <a:pathLst>
                      <a:path w="1132" h="818">
                        <a:moveTo>
                          <a:pt x="283" y="0"/>
                        </a:moveTo>
                        <a:lnTo>
                          <a:pt x="0" y="409"/>
                        </a:lnTo>
                        <a:lnTo>
                          <a:pt x="283" y="818"/>
                        </a:lnTo>
                        <a:lnTo>
                          <a:pt x="850" y="818"/>
                        </a:lnTo>
                        <a:lnTo>
                          <a:pt x="1132" y="409"/>
                        </a:lnTo>
                        <a:lnTo>
                          <a:pt x="850" y="0"/>
                        </a:lnTo>
                        <a:lnTo>
                          <a:pt x="283" y="0"/>
                        </a:lnTo>
                        <a:close/>
                      </a:path>
                    </a:pathLst>
                  </a:custGeom>
                  <a:solidFill>
                    <a:srgbClr val="FFFF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3" name="Freeform 651"/>
                  <p:cNvSpPr>
                    <a:spLocks/>
                  </p:cNvSpPr>
                  <p:nvPr/>
                </p:nvSpPr>
                <p:spPr bwMode="auto">
                  <a:xfrm>
                    <a:off x="2721" y="1367"/>
                    <a:ext cx="225" cy="163"/>
                  </a:xfrm>
                  <a:custGeom>
                    <a:avLst/>
                    <a:gdLst>
                      <a:gd name="T0" fmla="*/ 282 w 1127"/>
                      <a:gd name="T1" fmla="*/ 0 h 816"/>
                      <a:gd name="T2" fmla="*/ 0 w 1127"/>
                      <a:gd name="T3" fmla="*/ 408 h 816"/>
                      <a:gd name="T4" fmla="*/ 282 w 1127"/>
                      <a:gd name="T5" fmla="*/ 816 h 816"/>
                      <a:gd name="T6" fmla="*/ 846 w 1127"/>
                      <a:gd name="T7" fmla="*/ 816 h 816"/>
                      <a:gd name="T8" fmla="*/ 1127 w 1127"/>
                      <a:gd name="T9" fmla="*/ 408 h 816"/>
                      <a:gd name="T10" fmla="*/ 846 w 1127"/>
                      <a:gd name="T11" fmla="*/ 0 h 816"/>
                      <a:gd name="T12" fmla="*/ 282 w 1127"/>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1127" h="816">
                        <a:moveTo>
                          <a:pt x="282" y="0"/>
                        </a:moveTo>
                        <a:lnTo>
                          <a:pt x="0" y="408"/>
                        </a:lnTo>
                        <a:lnTo>
                          <a:pt x="282" y="816"/>
                        </a:lnTo>
                        <a:lnTo>
                          <a:pt x="846" y="816"/>
                        </a:lnTo>
                        <a:lnTo>
                          <a:pt x="1127" y="408"/>
                        </a:lnTo>
                        <a:lnTo>
                          <a:pt x="846" y="0"/>
                        </a:lnTo>
                        <a:lnTo>
                          <a:pt x="282" y="0"/>
                        </a:lnTo>
                        <a:close/>
                      </a:path>
                    </a:pathLst>
                  </a:custGeom>
                  <a:solidFill>
                    <a:srgbClr val="FFF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4" name="Freeform 652"/>
                  <p:cNvSpPr>
                    <a:spLocks/>
                  </p:cNvSpPr>
                  <p:nvPr/>
                </p:nvSpPr>
                <p:spPr bwMode="auto">
                  <a:xfrm>
                    <a:off x="2721" y="1368"/>
                    <a:ext cx="225" cy="162"/>
                  </a:xfrm>
                  <a:custGeom>
                    <a:avLst/>
                    <a:gdLst>
                      <a:gd name="T0" fmla="*/ 281 w 1123"/>
                      <a:gd name="T1" fmla="*/ 0 h 812"/>
                      <a:gd name="T2" fmla="*/ 0 w 1123"/>
                      <a:gd name="T3" fmla="*/ 406 h 812"/>
                      <a:gd name="T4" fmla="*/ 281 w 1123"/>
                      <a:gd name="T5" fmla="*/ 812 h 812"/>
                      <a:gd name="T6" fmla="*/ 843 w 1123"/>
                      <a:gd name="T7" fmla="*/ 812 h 812"/>
                      <a:gd name="T8" fmla="*/ 1123 w 1123"/>
                      <a:gd name="T9" fmla="*/ 406 h 812"/>
                      <a:gd name="T10" fmla="*/ 843 w 1123"/>
                      <a:gd name="T11" fmla="*/ 0 h 812"/>
                      <a:gd name="T12" fmla="*/ 281 w 1123"/>
                      <a:gd name="T13" fmla="*/ 0 h 812"/>
                    </a:gdLst>
                    <a:ahLst/>
                    <a:cxnLst>
                      <a:cxn ang="0">
                        <a:pos x="T0" y="T1"/>
                      </a:cxn>
                      <a:cxn ang="0">
                        <a:pos x="T2" y="T3"/>
                      </a:cxn>
                      <a:cxn ang="0">
                        <a:pos x="T4" y="T5"/>
                      </a:cxn>
                      <a:cxn ang="0">
                        <a:pos x="T6" y="T7"/>
                      </a:cxn>
                      <a:cxn ang="0">
                        <a:pos x="T8" y="T9"/>
                      </a:cxn>
                      <a:cxn ang="0">
                        <a:pos x="T10" y="T11"/>
                      </a:cxn>
                      <a:cxn ang="0">
                        <a:pos x="T12" y="T13"/>
                      </a:cxn>
                    </a:cxnLst>
                    <a:rect l="0" t="0" r="r" b="b"/>
                    <a:pathLst>
                      <a:path w="1123" h="812">
                        <a:moveTo>
                          <a:pt x="281" y="0"/>
                        </a:moveTo>
                        <a:lnTo>
                          <a:pt x="0" y="406"/>
                        </a:lnTo>
                        <a:lnTo>
                          <a:pt x="281" y="812"/>
                        </a:lnTo>
                        <a:lnTo>
                          <a:pt x="843" y="812"/>
                        </a:lnTo>
                        <a:lnTo>
                          <a:pt x="1123" y="406"/>
                        </a:lnTo>
                        <a:lnTo>
                          <a:pt x="843" y="0"/>
                        </a:lnTo>
                        <a:lnTo>
                          <a:pt x="281" y="0"/>
                        </a:lnTo>
                        <a:close/>
                      </a:path>
                    </a:pathLst>
                  </a:custGeom>
                  <a:solidFill>
                    <a:srgbClr val="FFF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5" name="Freeform 653"/>
                  <p:cNvSpPr>
                    <a:spLocks/>
                  </p:cNvSpPr>
                  <p:nvPr/>
                </p:nvSpPr>
                <p:spPr bwMode="auto">
                  <a:xfrm>
                    <a:off x="2722" y="1368"/>
                    <a:ext cx="223" cy="162"/>
                  </a:xfrm>
                  <a:custGeom>
                    <a:avLst/>
                    <a:gdLst>
                      <a:gd name="T0" fmla="*/ 279 w 1117"/>
                      <a:gd name="T1" fmla="*/ 0 h 808"/>
                      <a:gd name="T2" fmla="*/ 0 w 1117"/>
                      <a:gd name="T3" fmla="*/ 404 h 808"/>
                      <a:gd name="T4" fmla="*/ 279 w 1117"/>
                      <a:gd name="T5" fmla="*/ 808 h 808"/>
                      <a:gd name="T6" fmla="*/ 839 w 1117"/>
                      <a:gd name="T7" fmla="*/ 808 h 808"/>
                      <a:gd name="T8" fmla="*/ 1117 w 1117"/>
                      <a:gd name="T9" fmla="*/ 404 h 808"/>
                      <a:gd name="T10" fmla="*/ 839 w 1117"/>
                      <a:gd name="T11" fmla="*/ 0 h 808"/>
                      <a:gd name="T12" fmla="*/ 279 w 1117"/>
                      <a:gd name="T13" fmla="*/ 0 h 808"/>
                    </a:gdLst>
                    <a:ahLst/>
                    <a:cxnLst>
                      <a:cxn ang="0">
                        <a:pos x="T0" y="T1"/>
                      </a:cxn>
                      <a:cxn ang="0">
                        <a:pos x="T2" y="T3"/>
                      </a:cxn>
                      <a:cxn ang="0">
                        <a:pos x="T4" y="T5"/>
                      </a:cxn>
                      <a:cxn ang="0">
                        <a:pos x="T6" y="T7"/>
                      </a:cxn>
                      <a:cxn ang="0">
                        <a:pos x="T8" y="T9"/>
                      </a:cxn>
                      <a:cxn ang="0">
                        <a:pos x="T10" y="T11"/>
                      </a:cxn>
                      <a:cxn ang="0">
                        <a:pos x="T12" y="T13"/>
                      </a:cxn>
                    </a:cxnLst>
                    <a:rect l="0" t="0" r="r" b="b"/>
                    <a:pathLst>
                      <a:path w="1117" h="808">
                        <a:moveTo>
                          <a:pt x="279" y="0"/>
                        </a:moveTo>
                        <a:lnTo>
                          <a:pt x="0" y="404"/>
                        </a:lnTo>
                        <a:lnTo>
                          <a:pt x="279" y="808"/>
                        </a:lnTo>
                        <a:lnTo>
                          <a:pt x="839" y="808"/>
                        </a:lnTo>
                        <a:lnTo>
                          <a:pt x="1117" y="404"/>
                        </a:lnTo>
                        <a:lnTo>
                          <a:pt x="839" y="0"/>
                        </a:lnTo>
                        <a:lnTo>
                          <a:pt x="279" y="0"/>
                        </a:lnTo>
                        <a:close/>
                      </a:path>
                    </a:pathLst>
                  </a:custGeom>
                  <a:solidFill>
                    <a:srgbClr val="FFFF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6" name="Freeform 654"/>
                  <p:cNvSpPr>
                    <a:spLocks/>
                  </p:cNvSpPr>
                  <p:nvPr/>
                </p:nvSpPr>
                <p:spPr bwMode="auto">
                  <a:xfrm>
                    <a:off x="2722" y="1368"/>
                    <a:ext cx="223" cy="161"/>
                  </a:xfrm>
                  <a:custGeom>
                    <a:avLst/>
                    <a:gdLst>
                      <a:gd name="T0" fmla="*/ 278 w 1113"/>
                      <a:gd name="T1" fmla="*/ 0 h 804"/>
                      <a:gd name="T2" fmla="*/ 0 w 1113"/>
                      <a:gd name="T3" fmla="*/ 402 h 804"/>
                      <a:gd name="T4" fmla="*/ 278 w 1113"/>
                      <a:gd name="T5" fmla="*/ 804 h 804"/>
                      <a:gd name="T6" fmla="*/ 836 w 1113"/>
                      <a:gd name="T7" fmla="*/ 804 h 804"/>
                      <a:gd name="T8" fmla="*/ 1113 w 1113"/>
                      <a:gd name="T9" fmla="*/ 402 h 804"/>
                      <a:gd name="T10" fmla="*/ 836 w 1113"/>
                      <a:gd name="T11" fmla="*/ 0 h 804"/>
                      <a:gd name="T12" fmla="*/ 278 w 1113"/>
                      <a:gd name="T13" fmla="*/ 0 h 804"/>
                    </a:gdLst>
                    <a:ahLst/>
                    <a:cxnLst>
                      <a:cxn ang="0">
                        <a:pos x="T0" y="T1"/>
                      </a:cxn>
                      <a:cxn ang="0">
                        <a:pos x="T2" y="T3"/>
                      </a:cxn>
                      <a:cxn ang="0">
                        <a:pos x="T4" y="T5"/>
                      </a:cxn>
                      <a:cxn ang="0">
                        <a:pos x="T6" y="T7"/>
                      </a:cxn>
                      <a:cxn ang="0">
                        <a:pos x="T8" y="T9"/>
                      </a:cxn>
                      <a:cxn ang="0">
                        <a:pos x="T10" y="T11"/>
                      </a:cxn>
                      <a:cxn ang="0">
                        <a:pos x="T12" y="T13"/>
                      </a:cxn>
                    </a:cxnLst>
                    <a:rect l="0" t="0" r="r" b="b"/>
                    <a:pathLst>
                      <a:path w="1113" h="804">
                        <a:moveTo>
                          <a:pt x="278" y="0"/>
                        </a:moveTo>
                        <a:lnTo>
                          <a:pt x="0" y="402"/>
                        </a:lnTo>
                        <a:lnTo>
                          <a:pt x="278" y="804"/>
                        </a:lnTo>
                        <a:lnTo>
                          <a:pt x="836" y="804"/>
                        </a:lnTo>
                        <a:lnTo>
                          <a:pt x="1113" y="402"/>
                        </a:lnTo>
                        <a:lnTo>
                          <a:pt x="836" y="0"/>
                        </a:lnTo>
                        <a:lnTo>
                          <a:pt x="278" y="0"/>
                        </a:lnTo>
                        <a:close/>
                      </a:path>
                    </a:pathLst>
                  </a:custGeom>
                  <a:solidFill>
                    <a:srgbClr val="FFFF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7" name="Freeform 655"/>
                  <p:cNvSpPr>
                    <a:spLocks/>
                  </p:cNvSpPr>
                  <p:nvPr/>
                </p:nvSpPr>
                <p:spPr bwMode="auto">
                  <a:xfrm>
                    <a:off x="2723" y="1369"/>
                    <a:ext cx="221" cy="160"/>
                  </a:xfrm>
                  <a:custGeom>
                    <a:avLst/>
                    <a:gdLst>
                      <a:gd name="T0" fmla="*/ 277 w 1109"/>
                      <a:gd name="T1" fmla="*/ 0 h 802"/>
                      <a:gd name="T2" fmla="*/ 0 w 1109"/>
                      <a:gd name="T3" fmla="*/ 401 h 802"/>
                      <a:gd name="T4" fmla="*/ 277 w 1109"/>
                      <a:gd name="T5" fmla="*/ 802 h 802"/>
                      <a:gd name="T6" fmla="*/ 833 w 1109"/>
                      <a:gd name="T7" fmla="*/ 802 h 802"/>
                      <a:gd name="T8" fmla="*/ 1109 w 1109"/>
                      <a:gd name="T9" fmla="*/ 401 h 802"/>
                      <a:gd name="T10" fmla="*/ 833 w 1109"/>
                      <a:gd name="T11" fmla="*/ 0 h 802"/>
                      <a:gd name="T12" fmla="*/ 277 w 1109"/>
                      <a:gd name="T13" fmla="*/ 0 h 802"/>
                    </a:gdLst>
                    <a:ahLst/>
                    <a:cxnLst>
                      <a:cxn ang="0">
                        <a:pos x="T0" y="T1"/>
                      </a:cxn>
                      <a:cxn ang="0">
                        <a:pos x="T2" y="T3"/>
                      </a:cxn>
                      <a:cxn ang="0">
                        <a:pos x="T4" y="T5"/>
                      </a:cxn>
                      <a:cxn ang="0">
                        <a:pos x="T6" y="T7"/>
                      </a:cxn>
                      <a:cxn ang="0">
                        <a:pos x="T8" y="T9"/>
                      </a:cxn>
                      <a:cxn ang="0">
                        <a:pos x="T10" y="T11"/>
                      </a:cxn>
                      <a:cxn ang="0">
                        <a:pos x="T12" y="T13"/>
                      </a:cxn>
                    </a:cxnLst>
                    <a:rect l="0" t="0" r="r" b="b"/>
                    <a:pathLst>
                      <a:path w="1109" h="802">
                        <a:moveTo>
                          <a:pt x="277" y="0"/>
                        </a:moveTo>
                        <a:lnTo>
                          <a:pt x="0" y="401"/>
                        </a:lnTo>
                        <a:lnTo>
                          <a:pt x="277" y="802"/>
                        </a:lnTo>
                        <a:lnTo>
                          <a:pt x="833" y="802"/>
                        </a:lnTo>
                        <a:lnTo>
                          <a:pt x="1109" y="401"/>
                        </a:lnTo>
                        <a:lnTo>
                          <a:pt x="833" y="0"/>
                        </a:lnTo>
                        <a:lnTo>
                          <a:pt x="277" y="0"/>
                        </a:lnTo>
                        <a:close/>
                      </a:path>
                    </a:pathLst>
                  </a:custGeom>
                  <a:solidFill>
                    <a:srgbClr val="FF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8" name="Freeform 656"/>
                  <p:cNvSpPr>
                    <a:spLocks/>
                  </p:cNvSpPr>
                  <p:nvPr/>
                </p:nvSpPr>
                <p:spPr bwMode="auto">
                  <a:xfrm>
                    <a:off x="2723" y="1369"/>
                    <a:ext cx="221" cy="160"/>
                  </a:xfrm>
                  <a:custGeom>
                    <a:avLst/>
                    <a:gdLst>
                      <a:gd name="T0" fmla="*/ 276 w 1103"/>
                      <a:gd name="T1" fmla="*/ 0 h 798"/>
                      <a:gd name="T2" fmla="*/ 0 w 1103"/>
                      <a:gd name="T3" fmla="*/ 399 h 798"/>
                      <a:gd name="T4" fmla="*/ 276 w 1103"/>
                      <a:gd name="T5" fmla="*/ 798 h 798"/>
                      <a:gd name="T6" fmla="*/ 828 w 1103"/>
                      <a:gd name="T7" fmla="*/ 798 h 798"/>
                      <a:gd name="T8" fmla="*/ 1103 w 1103"/>
                      <a:gd name="T9" fmla="*/ 399 h 798"/>
                      <a:gd name="T10" fmla="*/ 828 w 1103"/>
                      <a:gd name="T11" fmla="*/ 0 h 798"/>
                      <a:gd name="T12" fmla="*/ 276 w 1103"/>
                      <a:gd name="T13" fmla="*/ 0 h 798"/>
                    </a:gdLst>
                    <a:ahLst/>
                    <a:cxnLst>
                      <a:cxn ang="0">
                        <a:pos x="T0" y="T1"/>
                      </a:cxn>
                      <a:cxn ang="0">
                        <a:pos x="T2" y="T3"/>
                      </a:cxn>
                      <a:cxn ang="0">
                        <a:pos x="T4" y="T5"/>
                      </a:cxn>
                      <a:cxn ang="0">
                        <a:pos x="T6" y="T7"/>
                      </a:cxn>
                      <a:cxn ang="0">
                        <a:pos x="T8" y="T9"/>
                      </a:cxn>
                      <a:cxn ang="0">
                        <a:pos x="T10" y="T11"/>
                      </a:cxn>
                      <a:cxn ang="0">
                        <a:pos x="T12" y="T13"/>
                      </a:cxn>
                    </a:cxnLst>
                    <a:rect l="0" t="0" r="r" b="b"/>
                    <a:pathLst>
                      <a:path w="1103" h="798">
                        <a:moveTo>
                          <a:pt x="276" y="0"/>
                        </a:moveTo>
                        <a:lnTo>
                          <a:pt x="0" y="399"/>
                        </a:lnTo>
                        <a:lnTo>
                          <a:pt x="276" y="798"/>
                        </a:lnTo>
                        <a:lnTo>
                          <a:pt x="828" y="798"/>
                        </a:lnTo>
                        <a:lnTo>
                          <a:pt x="1103" y="399"/>
                        </a:lnTo>
                        <a:lnTo>
                          <a:pt x="828" y="0"/>
                        </a:lnTo>
                        <a:lnTo>
                          <a:pt x="276" y="0"/>
                        </a:lnTo>
                        <a:close/>
                      </a:path>
                    </a:pathLst>
                  </a:custGeom>
                  <a:solidFill>
                    <a:srgbClr val="FFFF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49" name="Freeform 657"/>
                  <p:cNvSpPr>
                    <a:spLocks/>
                  </p:cNvSpPr>
                  <p:nvPr/>
                </p:nvSpPr>
                <p:spPr bwMode="auto">
                  <a:xfrm>
                    <a:off x="2724" y="1369"/>
                    <a:ext cx="219" cy="159"/>
                  </a:xfrm>
                  <a:custGeom>
                    <a:avLst/>
                    <a:gdLst>
                      <a:gd name="T0" fmla="*/ 275 w 1099"/>
                      <a:gd name="T1" fmla="*/ 0 h 794"/>
                      <a:gd name="T2" fmla="*/ 0 w 1099"/>
                      <a:gd name="T3" fmla="*/ 397 h 794"/>
                      <a:gd name="T4" fmla="*/ 275 w 1099"/>
                      <a:gd name="T5" fmla="*/ 794 h 794"/>
                      <a:gd name="T6" fmla="*/ 825 w 1099"/>
                      <a:gd name="T7" fmla="*/ 794 h 794"/>
                      <a:gd name="T8" fmla="*/ 1099 w 1099"/>
                      <a:gd name="T9" fmla="*/ 397 h 794"/>
                      <a:gd name="T10" fmla="*/ 825 w 1099"/>
                      <a:gd name="T11" fmla="*/ 0 h 794"/>
                      <a:gd name="T12" fmla="*/ 275 w 1099"/>
                      <a:gd name="T13" fmla="*/ 0 h 794"/>
                    </a:gdLst>
                    <a:ahLst/>
                    <a:cxnLst>
                      <a:cxn ang="0">
                        <a:pos x="T0" y="T1"/>
                      </a:cxn>
                      <a:cxn ang="0">
                        <a:pos x="T2" y="T3"/>
                      </a:cxn>
                      <a:cxn ang="0">
                        <a:pos x="T4" y="T5"/>
                      </a:cxn>
                      <a:cxn ang="0">
                        <a:pos x="T6" y="T7"/>
                      </a:cxn>
                      <a:cxn ang="0">
                        <a:pos x="T8" y="T9"/>
                      </a:cxn>
                      <a:cxn ang="0">
                        <a:pos x="T10" y="T11"/>
                      </a:cxn>
                      <a:cxn ang="0">
                        <a:pos x="T12" y="T13"/>
                      </a:cxn>
                    </a:cxnLst>
                    <a:rect l="0" t="0" r="r" b="b"/>
                    <a:pathLst>
                      <a:path w="1099" h="794">
                        <a:moveTo>
                          <a:pt x="275" y="0"/>
                        </a:moveTo>
                        <a:lnTo>
                          <a:pt x="0" y="397"/>
                        </a:lnTo>
                        <a:lnTo>
                          <a:pt x="275" y="794"/>
                        </a:lnTo>
                        <a:lnTo>
                          <a:pt x="825" y="794"/>
                        </a:lnTo>
                        <a:lnTo>
                          <a:pt x="1099" y="397"/>
                        </a:lnTo>
                        <a:lnTo>
                          <a:pt x="825" y="0"/>
                        </a:lnTo>
                        <a:lnTo>
                          <a:pt x="275" y="0"/>
                        </a:lnTo>
                        <a:close/>
                      </a:path>
                    </a:pathLst>
                  </a:custGeom>
                  <a:solidFill>
                    <a:srgbClr val="FFF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0" name="Freeform 658"/>
                  <p:cNvSpPr>
                    <a:spLocks/>
                  </p:cNvSpPr>
                  <p:nvPr/>
                </p:nvSpPr>
                <p:spPr bwMode="auto">
                  <a:xfrm>
                    <a:off x="2724" y="1370"/>
                    <a:ext cx="219" cy="158"/>
                  </a:xfrm>
                  <a:custGeom>
                    <a:avLst/>
                    <a:gdLst>
                      <a:gd name="T0" fmla="*/ 274 w 1094"/>
                      <a:gd name="T1" fmla="*/ 0 h 792"/>
                      <a:gd name="T2" fmla="*/ 0 w 1094"/>
                      <a:gd name="T3" fmla="*/ 396 h 792"/>
                      <a:gd name="T4" fmla="*/ 274 w 1094"/>
                      <a:gd name="T5" fmla="*/ 792 h 792"/>
                      <a:gd name="T6" fmla="*/ 821 w 1094"/>
                      <a:gd name="T7" fmla="*/ 792 h 792"/>
                      <a:gd name="T8" fmla="*/ 1094 w 1094"/>
                      <a:gd name="T9" fmla="*/ 396 h 792"/>
                      <a:gd name="T10" fmla="*/ 821 w 1094"/>
                      <a:gd name="T11" fmla="*/ 0 h 792"/>
                      <a:gd name="T12" fmla="*/ 274 w 1094"/>
                      <a:gd name="T13" fmla="*/ 0 h 792"/>
                    </a:gdLst>
                    <a:ahLst/>
                    <a:cxnLst>
                      <a:cxn ang="0">
                        <a:pos x="T0" y="T1"/>
                      </a:cxn>
                      <a:cxn ang="0">
                        <a:pos x="T2" y="T3"/>
                      </a:cxn>
                      <a:cxn ang="0">
                        <a:pos x="T4" y="T5"/>
                      </a:cxn>
                      <a:cxn ang="0">
                        <a:pos x="T6" y="T7"/>
                      </a:cxn>
                      <a:cxn ang="0">
                        <a:pos x="T8" y="T9"/>
                      </a:cxn>
                      <a:cxn ang="0">
                        <a:pos x="T10" y="T11"/>
                      </a:cxn>
                      <a:cxn ang="0">
                        <a:pos x="T12" y="T13"/>
                      </a:cxn>
                    </a:cxnLst>
                    <a:rect l="0" t="0" r="r" b="b"/>
                    <a:pathLst>
                      <a:path w="1094" h="792">
                        <a:moveTo>
                          <a:pt x="274" y="0"/>
                        </a:moveTo>
                        <a:lnTo>
                          <a:pt x="0" y="396"/>
                        </a:lnTo>
                        <a:lnTo>
                          <a:pt x="274" y="792"/>
                        </a:lnTo>
                        <a:lnTo>
                          <a:pt x="821" y="792"/>
                        </a:lnTo>
                        <a:lnTo>
                          <a:pt x="1094" y="396"/>
                        </a:lnTo>
                        <a:lnTo>
                          <a:pt x="821" y="0"/>
                        </a:lnTo>
                        <a:lnTo>
                          <a:pt x="274" y="0"/>
                        </a:lnTo>
                        <a:close/>
                      </a:path>
                    </a:pathLst>
                  </a:custGeom>
                  <a:solidFill>
                    <a:srgbClr val="FFF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1" name="Freeform 659"/>
                  <p:cNvSpPr>
                    <a:spLocks/>
                  </p:cNvSpPr>
                  <p:nvPr/>
                </p:nvSpPr>
                <p:spPr bwMode="auto">
                  <a:xfrm>
                    <a:off x="2725" y="1370"/>
                    <a:ext cx="217" cy="158"/>
                  </a:xfrm>
                  <a:custGeom>
                    <a:avLst/>
                    <a:gdLst>
                      <a:gd name="T0" fmla="*/ 272 w 1089"/>
                      <a:gd name="T1" fmla="*/ 0 h 788"/>
                      <a:gd name="T2" fmla="*/ 0 w 1089"/>
                      <a:gd name="T3" fmla="*/ 394 h 788"/>
                      <a:gd name="T4" fmla="*/ 272 w 1089"/>
                      <a:gd name="T5" fmla="*/ 788 h 788"/>
                      <a:gd name="T6" fmla="*/ 818 w 1089"/>
                      <a:gd name="T7" fmla="*/ 788 h 788"/>
                      <a:gd name="T8" fmla="*/ 1089 w 1089"/>
                      <a:gd name="T9" fmla="*/ 394 h 788"/>
                      <a:gd name="T10" fmla="*/ 818 w 1089"/>
                      <a:gd name="T11" fmla="*/ 0 h 788"/>
                      <a:gd name="T12" fmla="*/ 272 w 108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1089" h="788">
                        <a:moveTo>
                          <a:pt x="272" y="0"/>
                        </a:moveTo>
                        <a:lnTo>
                          <a:pt x="0" y="394"/>
                        </a:lnTo>
                        <a:lnTo>
                          <a:pt x="272" y="788"/>
                        </a:lnTo>
                        <a:lnTo>
                          <a:pt x="818" y="788"/>
                        </a:lnTo>
                        <a:lnTo>
                          <a:pt x="1089" y="394"/>
                        </a:lnTo>
                        <a:lnTo>
                          <a:pt x="818" y="0"/>
                        </a:lnTo>
                        <a:lnTo>
                          <a:pt x="272" y="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2" name="Freeform 660"/>
                  <p:cNvSpPr>
                    <a:spLocks/>
                  </p:cNvSpPr>
                  <p:nvPr/>
                </p:nvSpPr>
                <p:spPr bwMode="auto">
                  <a:xfrm>
                    <a:off x="2725" y="1370"/>
                    <a:ext cx="217" cy="157"/>
                  </a:xfrm>
                  <a:custGeom>
                    <a:avLst/>
                    <a:gdLst>
                      <a:gd name="T0" fmla="*/ 271 w 1085"/>
                      <a:gd name="T1" fmla="*/ 0 h 784"/>
                      <a:gd name="T2" fmla="*/ 0 w 1085"/>
                      <a:gd name="T3" fmla="*/ 392 h 784"/>
                      <a:gd name="T4" fmla="*/ 271 w 1085"/>
                      <a:gd name="T5" fmla="*/ 784 h 784"/>
                      <a:gd name="T6" fmla="*/ 815 w 1085"/>
                      <a:gd name="T7" fmla="*/ 784 h 784"/>
                      <a:gd name="T8" fmla="*/ 1085 w 1085"/>
                      <a:gd name="T9" fmla="*/ 392 h 784"/>
                      <a:gd name="T10" fmla="*/ 815 w 1085"/>
                      <a:gd name="T11" fmla="*/ 0 h 784"/>
                      <a:gd name="T12" fmla="*/ 271 w 1085"/>
                      <a:gd name="T13" fmla="*/ 0 h 784"/>
                    </a:gdLst>
                    <a:ahLst/>
                    <a:cxnLst>
                      <a:cxn ang="0">
                        <a:pos x="T0" y="T1"/>
                      </a:cxn>
                      <a:cxn ang="0">
                        <a:pos x="T2" y="T3"/>
                      </a:cxn>
                      <a:cxn ang="0">
                        <a:pos x="T4" y="T5"/>
                      </a:cxn>
                      <a:cxn ang="0">
                        <a:pos x="T6" y="T7"/>
                      </a:cxn>
                      <a:cxn ang="0">
                        <a:pos x="T8" y="T9"/>
                      </a:cxn>
                      <a:cxn ang="0">
                        <a:pos x="T10" y="T11"/>
                      </a:cxn>
                      <a:cxn ang="0">
                        <a:pos x="T12" y="T13"/>
                      </a:cxn>
                    </a:cxnLst>
                    <a:rect l="0" t="0" r="r" b="b"/>
                    <a:pathLst>
                      <a:path w="1085" h="784">
                        <a:moveTo>
                          <a:pt x="271" y="0"/>
                        </a:moveTo>
                        <a:lnTo>
                          <a:pt x="0" y="392"/>
                        </a:lnTo>
                        <a:lnTo>
                          <a:pt x="271" y="784"/>
                        </a:lnTo>
                        <a:lnTo>
                          <a:pt x="815" y="784"/>
                        </a:lnTo>
                        <a:lnTo>
                          <a:pt x="1085" y="392"/>
                        </a:lnTo>
                        <a:lnTo>
                          <a:pt x="815" y="0"/>
                        </a:lnTo>
                        <a:lnTo>
                          <a:pt x="271" y="0"/>
                        </a:lnTo>
                        <a:close/>
                      </a:path>
                    </a:pathLst>
                  </a:custGeom>
                  <a:solidFill>
                    <a:srgbClr val="FF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3" name="Freeform 661"/>
                  <p:cNvSpPr>
                    <a:spLocks/>
                  </p:cNvSpPr>
                  <p:nvPr/>
                </p:nvSpPr>
                <p:spPr bwMode="auto">
                  <a:xfrm>
                    <a:off x="2726" y="1371"/>
                    <a:ext cx="215" cy="156"/>
                  </a:xfrm>
                  <a:custGeom>
                    <a:avLst/>
                    <a:gdLst>
                      <a:gd name="T0" fmla="*/ 270 w 1079"/>
                      <a:gd name="T1" fmla="*/ 0 h 780"/>
                      <a:gd name="T2" fmla="*/ 0 w 1079"/>
                      <a:gd name="T3" fmla="*/ 390 h 780"/>
                      <a:gd name="T4" fmla="*/ 270 w 1079"/>
                      <a:gd name="T5" fmla="*/ 780 h 780"/>
                      <a:gd name="T6" fmla="*/ 810 w 1079"/>
                      <a:gd name="T7" fmla="*/ 780 h 780"/>
                      <a:gd name="T8" fmla="*/ 1079 w 1079"/>
                      <a:gd name="T9" fmla="*/ 390 h 780"/>
                      <a:gd name="T10" fmla="*/ 810 w 1079"/>
                      <a:gd name="T11" fmla="*/ 0 h 780"/>
                      <a:gd name="T12" fmla="*/ 270 w 1079"/>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1079" h="780">
                        <a:moveTo>
                          <a:pt x="270" y="0"/>
                        </a:moveTo>
                        <a:lnTo>
                          <a:pt x="0" y="390"/>
                        </a:lnTo>
                        <a:lnTo>
                          <a:pt x="270" y="780"/>
                        </a:lnTo>
                        <a:lnTo>
                          <a:pt x="810" y="780"/>
                        </a:lnTo>
                        <a:lnTo>
                          <a:pt x="1079" y="390"/>
                        </a:lnTo>
                        <a:lnTo>
                          <a:pt x="810" y="0"/>
                        </a:lnTo>
                        <a:lnTo>
                          <a:pt x="270" y="0"/>
                        </a:lnTo>
                        <a:close/>
                      </a:path>
                    </a:pathLst>
                  </a:custGeom>
                  <a:solidFill>
                    <a:srgbClr val="FFFF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4" name="Freeform 662"/>
                  <p:cNvSpPr>
                    <a:spLocks/>
                  </p:cNvSpPr>
                  <p:nvPr/>
                </p:nvSpPr>
                <p:spPr bwMode="auto">
                  <a:xfrm>
                    <a:off x="2726" y="1371"/>
                    <a:ext cx="215" cy="156"/>
                  </a:xfrm>
                  <a:custGeom>
                    <a:avLst/>
                    <a:gdLst>
                      <a:gd name="T0" fmla="*/ 269 w 1075"/>
                      <a:gd name="T1" fmla="*/ 0 h 778"/>
                      <a:gd name="T2" fmla="*/ 0 w 1075"/>
                      <a:gd name="T3" fmla="*/ 389 h 778"/>
                      <a:gd name="T4" fmla="*/ 269 w 1075"/>
                      <a:gd name="T5" fmla="*/ 778 h 778"/>
                      <a:gd name="T6" fmla="*/ 807 w 1075"/>
                      <a:gd name="T7" fmla="*/ 778 h 778"/>
                      <a:gd name="T8" fmla="*/ 1075 w 1075"/>
                      <a:gd name="T9" fmla="*/ 389 h 778"/>
                      <a:gd name="T10" fmla="*/ 807 w 1075"/>
                      <a:gd name="T11" fmla="*/ 0 h 778"/>
                      <a:gd name="T12" fmla="*/ 269 w 1075"/>
                      <a:gd name="T13" fmla="*/ 0 h 778"/>
                    </a:gdLst>
                    <a:ahLst/>
                    <a:cxnLst>
                      <a:cxn ang="0">
                        <a:pos x="T0" y="T1"/>
                      </a:cxn>
                      <a:cxn ang="0">
                        <a:pos x="T2" y="T3"/>
                      </a:cxn>
                      <a:cxn ang="0">
                        <a:pos x="T4" y="T5"/>
                      </a:cxn>
                      <a:cxn ang="0">
                        <a:pos x="T6" y="T7"/>
                      </a:cxn>
                      <a:cxn ang="0">
                        <a:pos x="T8" y="T9"/>
                      </a:cxn>
                      <a:cxn ang="0">
                        <a:pos x="T10" y="T11"/>
                      </a:cxn>
                      <a:cxn ang="0">
                        <a:pos x="T12" y="T13"/>
                      </a:cxn>
                    </a:cxnLst>
                    <a:rect l="0" t="0" r="r" b="b"/>
                    <a:pathLst>
                      <a:path w="1075" h="778">
                        <a:moveTo>
                          <a:pt x="269" y="0"/>
                        </a:moveTo>
                        <a:lnTo>
                          <a:pt x="0" y="389"/>
                        </a:lnTo>
                        <a:lnTo>
                          <a:pt x="269" y="778"/>
                        </a:lnTo>
                        <a:lnTo>
                          <a:pt x="807" y="778"/>
                        </a:lnTo>
                        <a:lnTo>
                          <a:pt x="1075" y="389"/>
                        </a:lnTo>
                        <a:lnTo>
                          <a:pt x="807" y="0"/>
                        </a:lnTo>
                        <a:lnTo>
                          <a:pt x="269" y="0"/>
                        </a:lnTo>
                        <a:close/>
                      </a:path>
                    </a:pathLst>
                  </a:custGeom>
                  <a:solidFill>
                    <a:srgbClr val="FFFF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5" name="Freeform 663"/>
                  <p:cNvSpPr>
                    <a:spLocks/>
                  </p:cNvSpPr>
                  <p:nvPr/>
                </p:nvSpPr>
                <p:spPr bwMode="auto">
                  <a:xfrm>
                    <a:off x="2726" y="1371"/>
                    <a:ext cx="214" cy="155"/>
                  </a:xfrm>
                  <a:custGeom>
                    <a:avLst/>
                    <a:gdLst>
                      <a:gd name="T0" fmla="*/ 268 w 1070"/>
                      <a:gd name="T1" fmla="*/ 0 h 774"/>
                      <a:gd name="T2" fmla="*/ 0 w 1070"/>
                      <a:gd name="T3" fmla="*/ 387 h 774"/>
                      <a:gd name="T4" fmla="*/ 268 w 1070"/>
                      <a:gd name="T5" fmla="*/ 774 h 774"/>
                      <a:gd name="T6" fmla="*/ 803 w 1070"/>
                      <a:gd name="T7" fmla="*/ 774 h 774"/>
                      <a:gd name="T8" fmla="*/ 1070 w 1070"/>
                      <a:gd name="T9" fmla="*/ 387 h 774"/>
                      <a:gd name="T10" fmla="*/ 803 w 1070"/>
                      <a:gd name="T11" fmla="*/ 0 h 774"/>
                      <a:gd name="T12" fmla="*/ 268 w 1070"/>
                      <a:gd name="T13" fmla="*/ 0 h 774"/>
                    </a:gdLst>
                    <a:ahLst/>
                    <a:cxnLst>
                      <a:cxn ang="0">
                        <a:pos x="T0" y="T1"/>
                      </a:cxn>
                      <a:cxn ang="0">
                        <a:pos x="T2" y="T3"/>
                      </a:cxn>
                      <a:cxn ang="0">
                        <a:pos x="T4" y="T5"/>
                      </a:cxn>
                      <a:cxn ang="0">
                        <a:pos x="T6" y="T7"/>
                      </a:cxn>
                      <a:cxn ang="0">
                        <a:pos x="T8" y="T9"/>
                      </a:cxn>
                      <a:cxn ang="0">
                        <a:pos x="T10" y="T11"/>
                      </a:cxn>
                      <a:cxn ang="0">
                        <a:pos x="T12" y="T13"/>
                      </a:cxn>
                    </a:cxnLst>
                    <a:rect l="0" t="0" r="r" b="b"/>
                    <a:pathLst>
                      <a:path w="1070" h="774">
                        <a:moveTo>
                          <a:pt x="268" y="0"/>
                        </a:moveTo>
                        <a:lnTo>
                          <a:pt x="0" y="387"/>
                        </a:lnTo>
                        <a:lnTo>
                          <a:pt x="268" y="774"/>
                        </a:lnTo>
                        <a:lnTo>
                          <a:pt x="803" y="774"/>
                        </a:lnTo>
                        <a:lnTo>
                          <a:pt x="1070" y="387"/>
                        </a:lnTo>
                        <a:lnTo>
                          <a:pt x="803" y="0"/>
                        </a:lnTo>
                        <a:lnTo>
                          <a:pt x="268" y="0"/>
                        </a:lnTo>
                        <a:close/>
                      </a:path>
                    </a:pathLst>
                  </a:custGeom>
                  <a:solidFill>
                    <a:srgbClr val="FFFF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6" name="Freeform 664"/>
                  <p:cNvSpPr>
                    <a:spLocks/>
                  </p:cNvSpPr>
                  <p:nvPr/>
                </p:nvSpPr>
                <p:spPr bwMode="auto">
                  <a:xfrm>
                    <a:off x="2727" y="1372"/>
                    <a:ext cx="213" cy="154"/>
                  </a:xfrm>
                  <a:custGeom>
                    <a:avLst/>
                    <a:gdLst>
                      <a:gd name="T0" fmla="*/ 266 w 1065"/>
                      <a:gd name="T1" fmla="*/ 0 h 770"/>
                      <a:gd name="T2" fmla="*/ 0 w 1065"/>
                      <a:gd name="T3" fmla="*/ 385 h 770"/>
                      <a:gd name="T4" fmla="*/ 266 w 1065"/>
                      <a:gd name="T5" fmla="*/ 770 h 770"/>
                      <a:gd name="T6" fmla="*/ 800 w 1065"/>
                      <a:gd name="T7" fmla="*/ 770 h 770"/>
                      <a:gd name="T8" fmla="*/ 1065 w 1065"/>
                      <a:gd name="T9" fmla="*/ 385 h 770"/>
                      <a:gd name="T10" fmla="*/ 800 w 1065"/>
                      <a:gd name="T11" fmla="*/ 0 h 770"/>
                      <a:gd name="T12" fmla="*/ 266 w 1065"/>
                      <a:gd name="T13" fmla="*/ 0 h 770"/>
                    </a:gdLst>
                    <a:ahLst/>
                    <a:cxnLst>
                      <a:cxn ang="0">
                        <a:pos x="T0" y="T1"/>
                      </a:cxn>
                      <a:cxn ang="0">
                        <a:pos x="T2" y="T3"/>
                      </a:cxn>
                      <a:cxn ang="0">
                        <a:pos x="T4" y="T5"/>
                      </a:cxn>
                      <a:cxn ang="0">
                        <a:pos x="T6" y="T7"/>
                      </a:cxn>
                      <a:cxn ang="0">
                        <a:pos x="T8" y="T9"/>
                      </a:cxn>
                      <a:cxn ang="0">
                        <a:pos x="T10" y="T11"/>
                      </a:cxn>
                      <a:cxn ang="0">
                        <a:pos x="T12" y="T13"/>
                      </a:cxn>
                    </a:cxnLst>
                    <a:rect l="0" t="0" r="r" b="b"/>
                    <a:pathLst>
                      <a:path w="1065" h="770">
                        <a:moveTo>
                          <a:pt x="266" y="0"/>
                        </a:moveTo>
                        <a:lnTo>
                          <a:pt x="0" y="385"/>
                        </a:lnTo>
                        <a:lnTo>
                          <a:pt x="266" y="770"/>
                        </a:lnTo>
                        <a:lnTo>
                          <a:pt x="800" y="770"/>
                        </a:lnTo>
                        <a:lnTo>
                          <a:pt x="1065" y="385"/>
                        </a:lnTo>
                        <a:lnTo>
                          <a:pt x="800" y="0"/>
                        </a:lnTo>
                        <a:lnTo>
                          <a:pt x="266" y="0"/>
                        </a:lnTo>
                        <a:close/>
                      </a:path>
                    </a:pathLst>
                  </a:custGeom>
                  <a:solidFill>
                    <a:srgbClr val="FF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7" name="Freeform 665"/>
                  <p:cNvSpPr>
                    <a:spLocks/>
                  </p:cNvSpPr>
                  <p:nvPr/>
                </p:nvSpPr>
                <p:spPr bwMode="auto">
                  <a:xfrm>
                    <a:off x="2727" y="1372"/>
                    <a:ext cx="213" cy="153"/>
                  </a:xfrm>
                  <a:custGeom>
                    <a:avLst/>
                    <a:gdLst>
                      <a:gd name="T0" fmla="*/ 265 w 1061"/>
                      <a:gd name="T1" fmla="*/ 0 h 766"/>
                      <a:gd name="T2" fmla="*/ 0 w 1061"/>
                      <a:gd name="T3" fmla="*/ 383 h 766"/>
                      <a:gd name="T4" fmla="*/ 265 w 1061"/>
                      <a:gd name="T5" fmla="*/ 766 h 766"/>
                      <a:gd name="T6" fmla="*/ 797 w 1061"/>
                      <a:gd name="T7" fmla="*/ 766 h 766"/>
                      <a:gd name="T8" fmla="*/ 1061 w 1061"/>
                      <a:gd name="T9" fmla="*/ 383 h 766"/>
                      <a:gd name="T10" fmla="*/ 797 w 1061"/>
                      <a:gd name="T11" fmla="*/ 0 h 766"/>
                      <a:gd name="T12" fmla="*/ 265 w 1061"/>
                      <a:gd name="T13" fmla="*/ 0 h 766"/>
                    </a:gdLst>
                    <a:ahLst/>
                    <a:cxnLst>
                      <a:cxn ang="0">
                        <a:pos x="T0" y="T1"/>
                      </a:cxn>
                      <a:cxn ang="0">
                        <a:pos x="T2" y="T3"/>
                      </a:cxn>
                      <a:cxn ang="0">
                        <a:pos x="T4" y="T5"/>
                      </a:cxn>
                      <a:cxn ang="0">
                        <a:pos x="T6" y="T7"/>
                      </a:cxn>
                      <a:cxn ang="0">
                        <a:pos x="T8" y="T9"/>
                      </a:cxn>
                      <a:cxn ang="0">
                        <a:pos x="T10" y="T11"/>
                      </a:cxn>
                      <a:cxn ang="0">
                        <a:pos x="T12" y="T13"/>
                      </a:cxn>
                    </a:cxnLst>
                    <a:rect l="0" t="0" r="r" b="b"/>
                    <a:pathLst>
                      <a:path w="1061" h="766">
                        <a:moveTo>
                          <a:pt x="265" y="0"/>
                        </a:moveTo>
                        <a:lnTo>
                          <a:pt x="0" y="383"/>
                        </a:lnTo>
                        <a:lnTo>
                          <a:pt x="265" y="766"/>
                        </a:lnTo>
                        <a:lnTo>
                          <a:pt x="797" y="766"/>
                        </a:lnTo>
                        <a:lnTo>
                          <a:pt x="1061" y="383"/>
                        </a:lnTo>
                        <a:lnTo>
                          <a:pt x="797" y="0"/>
                        </a:lnTo>
                        <a:lnTo>
                          <a:pt x="265" y="0"/>
                        </a:lnTo>
                        <a:close/>
                      </a:path>
                    </a:pathLst>
                  </a:custGeom>
                  <a:solidFill>
                    <a:srgbClr val="FFF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8" name="Freeform 666"/>
                  <p:cNvSpPr>
                    <a:spLocks/>
                  </p:cNvSpPr>
                  <p:nvPr/>
                </p:nvSpPr>
                <p:spPr bwMode="auto">
                  <a:xfrm>
                    <a:off x="2728" y="1372"/>
                    <a:ext cx="211" cy="153"/>
                  </a:xfrm>
                  <a:custGeom>
                    <a:avLst/>
                    <a:gdLst>
                      <a:gd name="T0" fmla="*/ 264 w 1055"/>
                      <a:gd name="T1" fmla="*/ 0 h 764"/>
                      <a:gd name="T2" fmla="*/ 0 w 1055"/>
                      <a:gd name="T3" fmla="*/ 382 h 764"/>
                      <a:gd name="T4" fmla="*/ 264 w 1055"/>
                      <a:gd name="T5" fmla="*/ 764 h 764"/>
                      <a:gd name="T6" fmla="*/ 791 w 1055"/>
                      <a:gd name="T7" fmla="*/ 764 h 764"/>
                      <a:gd name="T8" fmla="*/ 1055 w 1055"/>
                      <a:gd name="T9" fmla="*/ 382 h 764"/>
                      <a:gd name="T10" fmla="*/ 791 w 1055"/>
                      <a:gd name="T11" fmla="*/ 0 h 764"/>
                      <a:gd name="T12" fmla="*/ 264 w 1055"/>
                      <a:gd name="T13" fmla="*/ 0 h 764"/>
                    </a:gdLst>
                    <a:ahLst/>
                    <a:cxnLst>
                      <a:cxn ang="0">
                        <a:pos x="T0" y="T1"/>
                      </a:cxn>
                      <a:cxn ang="0">
                        <a:pos x="T2" y="T3"/>
                      </a:cxn>
                      <a:cxn ang="0">
                        <a:pos x="T4" y="T5"/>
                      </a:cxn>
                      <a:cxn ang="0">
                        <a:pos x="T6" y="T7"/>
                      </a:cxn>
                      <a:cxn ang="0">
                        <a:pos x="T8" y="T9"/>
                      </a:cxn>
                      <a:cxn ang="0">
                        <a:pos x="T10" y="T11"/>
                      </a:cxn>
                      <a:cxn ang="0">
                        <a:pos x="T12" y="T13"/>
                      </a:cxn>
                    </a:cxnLst>
                    <a:rect l="0" t="0" r="r" b="b"/>
                    <a:pathLst>
                      <a:path w="1055" h="764">
                        <a:moveTo>
                          <a:pt x="264" y="0"/>
                        </a:moveTo>
                        <a:lnTo>
                          <a:pt x="0" y="382"/>
                        </a:lnTo>
                        <a:lnTo>
                          <a:pt x="264" y="764"/>
                        </a:lnTo>
                        <a:lnTo>
                          <a:pt x="791" y="764"/>
                        </a:lnTo>
                        <a:lnTo>
                          <a:pt x="1055" y="382"/>
                        </a:lnTo>
                        <a:lnTo>
                          <a:pt x="791" y="0"/>
                        </a:lnTo>
                        <a:lnTo>
                          <a:pt x="264" y="0"/>
                        </a:lnTo>
                        <a:close/>
                      </a:path>
                    </a:pathLst>
                  </a:custGeom>
                  <a:solidFill>
                    <a:srgbClr val="FF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59" name="Freeform 667"/>
                  <p:cNvSpPr>
                    <a:spLocks/>
                  </p:cNvSpPr>
                  <p:nvPr/>
                </p:nvSpPr>
                <p:spPr bwMode="auto">
                  <a:xfrm>
                    <a:off x="2728" y="1373"/>
                    <a:ext cx="211" cy="152"/>
                  </a:xfrm>
                  <a:custGeom>
                    <a:avLst/>
                    <a:gdLst>
                      <a:gd name="T0" fmla="*/ 263 w 1051"/>
                      <a:gd name="T1" fmla="*/ 0 h 760"/>
                      <a:gd name="T2" fmla="*/ 0 w 1051"/>
                      <a:gd name="T3" fmla="*/ 380 h 760"/>
                      <a:gd name="T4" fmla="*/ 263 w 1051"/>
                      <a:gd name="T5" fmla="*/ 760 h 760"/>
                      <a:gd name="T6" fmla="*/ 788 w 1051"/>
                      <a:gd name="T7" fmla="*/ 760 h 760"/>
                      <a:gd name="T8" fmla="*/ 1051 w 1051"/>
                      <a:gd name="T9" fmla="*/ 380 h 760"/>
                      <a:gd name="T10" fmla="*/ 788 w 1051"/>
                      <a:gd name="T11" fmla="*/ 0 h 760"/>
                      <a:gd name="T12" fmla="*/ 263 w 1051"/>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1051" h="760">
                        <a:moveTo>
                          <a:pt x="263" y="0"/>
                        </a:moveTo>
                        <a:lnTo>
                          <a:pt x="0" y="380"/>
                        </a:lnTo>
                        <a:lnTo>
                          <a:pt x="263" y="760"/>
                        </a:lnTo>
                        <a:lnTo>
                          <a:pt x="788" y="760"/>
                        </a:lnTo>
                        <a:lnTo>
                          <a:pt x="1051" y="380"/>
                        </a:lnTo>
                        <a:lnTo>
                          <a:pt x="788" y="0"/>
                        </a:lnTo>
                        <a:lnTo>
                          <a:pt x="263" y="0"/>
                        </a:lnTo>
                        <a:close/>
                      </a:path>
                    </a:pathLst>
                  </a:custGeom>
                  <a:solidFill>
                    <a:srgbClr val="FFFF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0" name="Freeform 668"/>
                  <p:cNvSpPr>
                    <a:spLocks/>
                  </p:cNvSpPr>
                  <p:nvPr/>
                </p:nvSpPr>
                <p:spPr bwMode="auto">
                  <a:xfrm>
                    <a:off x="2729" y="1373"/>
                    <a:ext cx="209" cy="151"/>
                  </a:xfrm>
                  <a:custGeom>
                    <a:avLst/>
                    <a:gdLst>
                      <a:gd name="T0" fmla="*/ 262 w 1047"/>
                      <a:gd name="T1" fmla="*/ 0 h 756"/>
                      <a:gd name="T2" fmla="*/ 0 w 1047"/>
                      <a:gd name="T3" fmla="*/ 378 h 756"/>
                      <a:gd name="T4" fmla="*/ 262 w 1047"/>
                      <a:gd name="T5" fmla="*/ 756 h 756"/>
                      <a:gd name="T6" fmla="*/ 785 w 1047"/>
                      <a:gd name="T7" fmla="*/ 756 h 756"/>
                      <a:gd name="T8" fmla="*/ 1047 w 1047"/>
                      <a:gd name="T9" fmla="*/ 378 h 756"/>
                      <a:gd name="T10" fmla="*/ 785 w 1047"/>
                      <a:gd name="T11" fmla="*/ 0 h 756"/>
                      <a:gd name="T12" fmla="*/ 262 w 1047"/>
                      <a:gd name="T13" fmla="*/ 0 h 756"/>
                    </a:gdLst>
                    <a:ahLst/>
                    <a:cxnLst>
                      <a:cxn ang="0">
                        <a:pos x="T0" y="T1"/>
                      </a:cxn>
                      <a:cxn ang="0">
                        <a:pos x="T2" y="T3"/>
                      </a:cxn>
                      <a:cxn ang="0">
                        <a:pos x="T4" y="T5"/>
                      </a:cxn>
                      <a:cxn ang="0">
                        <a:pos x="T6" y="T7"/>
                      </a:cxn>
                      <a:cxn ang="0">
                        <a:pos x="T8" y="T9"/>
                      </a:cxn>
                      <a:cxn ang="0">
                        <a:pos x="T10" y="T11"/>
                      </a:cxn>
                      <a:cxn ang="0">
                        <a:pos x="T12" y="T13"/>
                      </a:cxn>
                    </a:cxnLst>
                    <a:rect l="0" t="0" r="r" b="b"/>
                    <a:pathLst>
                      <a:path w="1047" h="756">
                        <a:moveTo>
                          <a:pt x="262" y="0"/>
                        </a:moveTo>
                        <a:lnTo>
                          <a:pt x="0" y="378"/>
                        </a:lnTo>
                        <a:lnTo>
                          <a:pt x="262" y="756"/>
                        </a:lnTo>
                        <a:lnTo>
                          <a:pt x="785" y="756"/>
                        </a:lnTo>
                        <a:lnTo>
                          <a:pt x="1047" y="378"/>
                        </a:lnTo>
                        <a:lnTo>
                          <a:pt x="785" y="0"/>
                        </a:lnTo>
                        <a:lnTo>
                          <a:pt x="262" y="0"/>
                        </a:lnTo>
                        <a:close/>
                      </a:path>
                    </a:pathLst>
                  </a:custGeom>
                  <a:solidFill>
                    <a:srgbClr val="FF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1" name="Freeform 669"/>
                  <p:cNvSpPr>
                    <a:spLocks/>
                  </p:cNvSpPr>
                  <p:nvPr/>
                </p:nvSpPr>
                <p:spPr bwMode="auto">
                  <a:xfrm>
                    <a:off x="2729" y="1373"/>
                    <a:ext cx="209" cy="151"/>
                  </a:xfrm>
                  <a:custGeom>
                    <a:avLst/>
                    <a:gdLst>
                      <a:gd name="T0" fmla="*/ 260 w 1041"/>
                      <a:gd name="T1" fmla="*/ 0 h 754"/>
                      <a:gd name="T2" fmla="*/ 0 w 1041"/>
                      <a:gd name="T3" fmla="*/ 377 h 754"/>
                      <a:gd name="T4" fmla="*/ 260 w 1041"/>
                      <a:gd name="T5" fmla="*/ 754 h 754"/>
                      <a:gd name="T6" fmla="*/ 781 w 1041"/>
                      <a:gd name="T7" fmla="*/ 754 h 754"/>
                      <a:gd name="T8" fmla="*/ 1041 w 1041"/>
                      <a:gd name="T9" fmla="*/ 377 h 754"/>
                      <a:gd name="T10" fmla="*/ 781 w 1041"/>
                      <a:gd name="T11" fmla="*/ 0 h 754"/>
                      <a:gd name="T12" fmla="*/ 260 w 1041"/>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1041" h="754">
                        <a:moveTo>
                          <a:pt x="260" y="0"/>
                        </a:moveTo>
                        <a:lnTo>
                          <a:pt x="0" y="377"/>
                        </a:lnTo>
                        <a:lnTo>
                          <a:pt x="260" y="754"/>
                        </a:lnTo>
                        <a:lnTo>
                          <a:pt x="781" y="754"/>
                        </a:lnTo>
                        <a:lnTo>
                          <a:pt x="1041" y="377"/>
                        </a:lnTo>
                        <a:lnTo>
                          <a:pt x="781" y="0"/>
                        </a:lnTo>
                        <a:lnTo>
                          <a:pt x="260" y="0"/>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2" name="Freeform 670"/>
                  <p:cNvSpPr>
                    <a:spLocks/>
                  </p:cNvSpPr>
                  <p:nvPr/>
                </p:nvSpPr>
                <p:spPr bwMode="auto">
                  <a:xfrm>
                    <a:off x="2730" y="1374"/>
                    <a:ext cx="207" cy="150"/>
                  </a:xfrm>
                  <a:custGeom>
                    <a:avLst/>
                    <a:gdLst>
                      <a:gd name="T0" fmla="*/ 259 w 1037"/>
                      <a:gd name="T1" fmla="*/ 0 h 750"/>
                      <a:gd name="T2" fmla="*/ 0 w 1037"/>
                      <a:gd name="T3" fmla="*/ 375 h 750"/>
                      <a:gd name="T4" fmla="*/ 259 w 1037"/>
                      <a:gd name="T5" fmla="*/ 750 h 750"/>
                      <a:gd name="T6" fmla="*/ 778 w 1037"/>
                      <a:gd name="T7" fmla="*/ 750 h 750"/>
                      <a:gd name="T8" fmla="*/ 1037 w 1037"/>
                      <a:gd name="T9" fmla="*/ 375 h 750"/>
                      <a:gd name="T10" fmla="*/ 778 w 1037"/>
                      <a:gd name="T11" fmla="*/ 0 h 750"/>
                      <a:gd name="T12" fmla="*/ 259 w 1037"/>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1037" h="750">
                        <a:moveTo>
                          <a:pt x="259" y="0"/>
                        </a:moveTo>
                        <a:lnTo>
                          <a:pt x="0" y="375"/>
                        </a:lnTo>
                        <a:lnTo>
                          <a:pt x="259" y="750"/>
                        </a:lnTo>
                        <a:lnTo>
                          <a:pt x="778" y="750"/>
                        </a:lnTo>
                        <a:lnTo>
                          <a:pt x="1037" y="375"/>
                        </a:lnTo>
                        <a:lnTo>
                          <a:pt x="778" y="0"/>
                        </a:lnTo>
                        <a:lnTo>
                          <a:pt x="259" y="0"/>
                        </a:lnTo>
                        <a:close/>
                      </a:path>
                    </a:pathLst>
                  </a:custGeom>
                  <a:solidFill>
                    <a:srgbClr val="FFFF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3" name="Freeform 671"/>
                  <p:cNvSpPr>
                    <a:spLocks/>
                  </p:cNvSpPr>
                  <p:nvPr/>
                </p:nvSpPr>
                <p:spPr bwMode="auto">
                  <a:xfrm>
                    <a:off x="2730" y="1374"/>
                    <a:ext cx="207" cy="149"/>
                  </a:xfrm>
                  <a:custGeom>
                    <a:avLst/>
                    <a:gdLst>
                      <a:gd name="T0" fmla="*/ 258 w 1032"/>
                      <a:gd name="T1" fmla="*/ 0 h 746"/>
                      <a:gd name="T2" fmla="*/ 0 w 1032"/>
                      <a:gd name="T3" fmla="*/ 373 h 746"/>
                      <a:gd name="T4" fmla="*/ 258 w 1032"/>
                      <a:gd name="T5" fmla="*/ 746 h 746"/>
                      <a:gd name="T6" fmla="*/ 774 w 1032"/>
                      <a:gd name="T7" fmla="*/ 746 h 746"/>
                      <a:gd name="T8" fmla="*/ 1032 w 1032"/>
                      <a:gd name="T9" fmla="*/ 373 h 746"/>
                      <a:gd name="T10" fmla="*/ 774 w 1032"/>
                      <a:gd name="T11" fmla="*/ 0 h 746"/>
                      <a:gd name="T12" fmla="*/ 258 w 1032"/>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1032" h="746">
                        <a:moveTo>
                          <a:pt x="258" y="0"/>
                        </a:moveTo>
                        <a:lnTo>
                          <a:pt x="0" y="373"/>
                        </a:lnTo>
                        <a:lnTo>
                          <a:pt x="258" y="746"/>
                        </a:lnTo>
                        <a:lnTo>
                          <a:pt x="774" y="746"/>
                        </a:lnTo>
                        <a:lnTo>
                          <a:pt x="1032" y="373"/>
                        </a:lnTo>
                        <a:lnTo>
                          <a:pt x="774" y="0"/>
                        </a:lnTo>
                        <a:lnTo>
                          <a:pt x="258" y="0"/>
                        </a:lnTo>
                        <a:close/>
                      </a:path>
                    </a:pathLst>
                  </a:custGeom>
                  <a:solidFill>
                    <a:srgbClr val="FFFF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4" name="Freeform 672"/>
                  <p:cNvSpPr>
                    <a:spLocks/>
                  </p:cNvSpPr>
                  <p:nvPr/>
                </p:nvSpPr>
                <p:spPr bwMode="auto">
                  <a:xfrm>
                    <a:off x="2731" y="1375"/>
                    <a:ext cx="205" cy="148"/>
                  </a:xfrm>
                  <a:custGeom>
                    <a:avLst/>
                    <a:gdLst>
                      <a:gd name="T0" fmla="*/ 257 w 1026"/>
                      <a:gd name="T1" fmla="*/ 0 h 742"/>
                      <a:gd name="T2" fmla="*/ 0 w 1026"/>
                      <a:gd name="T3" fmla="*/ 371 h 742"/>
                      <a:gd name="T4" fmla="*/ 257 w 1026"/>
                      <a:gd name="T5" fmla="*/ 742 h 742"/>
                      <a:gd name="T6" fmla="*/ 770 w 1026"/>
                      <a:gd name="T7" fmla="*/ 742 h 742"/>
                      <a:gd name="T8" fmla="*/ 1026 w 1026"/>
                      <a:gd name="T9" fmla="*/ 371 h 742"/>
                      <a:gd name="T10" fmla="*/ 770 w 1026"/>
                      <a:gd name="T11" fmla="*/ 0 h 742"/>
                      <a:gd name="T12" fmla="*/ 257 w 1026"/>
                      <a:gd name="T13" fmla="*/ 0 h 742"/>
                    </a:gdLst>
                    <a:ahLst/>
                    <a:cxnLst>
                      <a:cxn ang="0">
                        <a:pos x="T0" y="T1"/>
                      </a:cxn>
                      <a:cxn ang="0">
                        <a:pos x="T2" y="T3"/>
                      </a:cxn>
                      <a:cxn ang="0">
                        <a:pos x="T4" y="T5"/>
                      </a:cxn>
                      <a:cxn ang="0">
                        <a:pos x="T6" y="T7"/>
                      </a:cxn>
                      <a:cxn ang="0">
                        <a:pos x="T8" y="T9"/>
                      </a:cxn>
                      <a:cxn ang="0">
                        <a:pos x="T10" y="T11"/>
                      </a:cxn>
                      <a:cxn ang="0">
                        <a:pos x="T12" y="T13"/>
                      </a:cxn>
                    </a:cxnLst>
                    <a:rect l="0" t="0" r="r" b="b"/>
                    <a:pathLst>
                      <a:path w="1026" h="742">
                        <a:moveTo>
                          <a:pt x="257" y="0"/>
                        </a:moveTo>
                        <a:lnTo>
                          <a:pt x="0" y="371"/>
                        </a:lnTo>
                        <a:lnTo>
                          <a:pt x="257" y="742"/>
                        </a:lnTo>
                        <a:lnTo>
                          <a:pt x="770" y="742"/>
                        </a:lnTo>
                        <a:lnTo>
                          <a:pt x="1026" y="371"/>
                        </a:lnTo>
                        <a:lnTo>
                          <a:pt x="770" y="0"/>
                        </a:lnTo>
                        <a:lnTo>
                          <a:pt x="257" y="0"/>
                        </a:lnTo>
                        <a:close/>
                      </a:path>
                    </a:pathLst>
                  </a:custGeom>
                  <a:solidFill>
                    <a:srgbClr val="FF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5" name="Freeform 673"/>
                  <p:cNvSpPr>
                    <a:spLocks/>
                  </p:cNvSpPr>
                  <p:nvPr/>
                </p:nvSpPr>
                <p:spPr bwMode="auto">
                  <a:xfrm>
                    <a:off x="2731" y="1375"/>
                    <a:ext cx="205" cy="148"/>
                  </a:xfrm>
                  <a:custGeom>
                    <a:avLst/>
                    <a:gdLst>
                      <a:gd name="T0" fmla="*/ 256 w 1022"/>
                      <a:gd name="T1" fmla="*/ 0 h 740"/>
                      <a:gd name="T2" fmla="*/ 0 w 1022"/>
                      <a:gd name="T3" fmla="*/ 370 h 740"/>
                      <a:gd name="T4" fmla="*/ 256 w 1022"/>
                      <a:gd name="T5" fmla="*/ 740 h 740"/>
                      <a:gd name="T6" fmla="*/ 767 w 1022"/>
                      <a:gd name="T7" fmla="*/ 740 h 740"/>
                      <a:gd name="T8" fmla="*/ 1022 w 1022"/>
                      <a:gd name="T9" fmla="*/ 370 h 740"/>
                      <a:gd name="T10" fmla="*/ 767 w 1022"/>
                      <a:gd name="T11" fmla="*/ 0 h 740"/>
                      <a:gd name="T12" fmla="*/ 256 w 1022"/>
                      <a:gd name="T13" fmla="*/ 0 h 740"/>
                    </a:gdLst>
                    <a:ahLst/>
                    <a:cxnLst>
                      <a:cxn ang="0">
                        <a:pos x="T0" y="T1"/>
                      </a:cxn>
                      <a:cxn ang="0">
                        <a:pos x="T2" y="T3"/>
                      </a:cxn>
                      <a:cxn ang="0">
                        <a:pos x="T4" y="T5"/>
                      </a:cxn>
                      <a:cxn ang="0">
                        <a:pos x="T6" y="T7"/>
                      </a:cxn>
                      <a:cxn ang="0">
                        <a:pos x="T8" y="T9"/>
                      </a:cxn>
                      <a:cxn ang="0">
                        <a:pos x="T10" y="T11"/>
                      </a:cxn>
                      <a:cxn ang="0">
                        <a:pos x="T12" y="T13"/>
                      </a:cxn>
                    </a:cxnLst>
                    <a:rect l="0" t="0" r="r" b="b"/>
                    <a:pathLst>
                      <a:path w="1022" h="740">
                        <a:moveTo>
                          <a:pt x="256" y="0"/>
                        </a:moveTo>
                        <a:lnTo>
                          <a:pt x="0" y="370"/>
                        </a:lnTo>
                        <a:lnTo>
                          <a:pt x="256" y="740"/>
                        </a:lnTo>
                        <a:lnTo>
                          <a:pt x="767" y="740"/>
                        </a:lnTo>
                        <a:lnTo>
                          <a:pt x="1022" y="370"/>
                        </a:lnTo>
                        <a:lnTo>
                          <a:pt x="767" y="0"/>
                        </a:lnTo>
                        <a:lnTo>
                          <a:pt x="256" y="0"/>
                        </a:lnTo>
                        <a:close/>
                      </a:path>
                    </a:pathLst>
                  </a:custGeom>
                  <a:solidFill>
                    <a:srgbClr val="FFFF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6" name="Freeform 674"/>
                  <p:cNvSpPr>
                    <a:spLocks/>
                  </p:cNvSpPr>
                  <p:nvPr/>
                </p:nvSpPr>
                <p:spPr bwMode="auto">
                  <a:xfrm>
                    <a:off x="2732" y="1375"/>
                    <a:ext cx="203" cy="147"/>
                  </a:xfrm>
                  <a:custGeom>
                    <a:avLst/>
                    <a:gdLst>
                      <a:gd name="T0" fmla="*/ 254 w 1016"/>
                      <a:gd name="T1" fmla="*/ 0 h 736"/>
                      <a:gd name="T2" fmla="*/ 0 w 1016"/>
                      <a:gd name="T3" fmla="*/ 368 h 736"/>
                      <a:gd name="T4" fmla="*/ 254 w 1016"/>
                      <a:gd name="T5" fmla="*/ 736 h 736"/>
                      <a:gd name="T6" fmla="*/ 763 w 1016"/>
                      <a:gd name="T7" fmla="*/ 736 h 736"/>
                      <a:gd name="T8" fmla="*/ 1016 w 1016"/>
                      <a:gd name="T9" fmla="*/ 368 h 736"/>
                      <a:gd name="T10" fmla="*/ 763 w 1016"/>
                      <a:gd name="T11" fmla="*/ 0 h 736"/>
                      <a:gd name="T12" fmla="*/ 254 w 1016"/>
                      <a:gd name="T13" fmla="*/ 0 h 736"/>
                    </a:gdLst>
                    <a:ahLst/>
                    <a:cxnLst>
                      <a:cxn ang="0">
                        <a:pos x="T0" y="T1"/>
                      </a:cxn>
                      <a:cxn ang="0">
                        <a:pos x="T2" y="T3"/>
                      </a:cxn>
                      <a:cxn ang="0">
                        <a:pos x="T4" y="T5"/>
                      </a:cxn>
                      <a:cxn ang="0">
                        <a:pos x="T6" y="T7"/>
                      </a:cxn>
                      <a:cxn ang="0">
                        <a:pos x="T8" y="T9"/>
                      </a:cxn>
                      <a:cxn ang="0">
                        <a:pos x="T10" y="T11"/>
                      </a:cxn>
                      <a:cxn ang="0">
                        <a:pos x="T12" y="T13"/>
                      </a:cxn>
                    </a:cxnLst>
                    <a:rect l="0" t="0" r="r" b="b"/>
                    <a:pathLst>
                      <a:path w="1016" h="736">
                        <a:moveTo>
                          <a:pt x="254" y="0"/>
                        </a:moveTo>
                        <a:lnTo>
                          <a:pt x="0" y="368"/>
                        </a:lnTo>
                        <a:lnTo>
                          <a:pt x="254" y="736"/>
                        </a:lnTo>
                        <a:lnTo>
                          <a:pt x="763" y="736"/>
                        </a:lnTo>
                        <a:lnTo>
                          <a:pt x="1016" y="368"/>
                        </a:lnTo>
                        <a:lnTo>
                          <a:pt x="763" y="0"/>
                        </a:lnTo>
                        <a:lnTo>
                          <a:pt x="254" y="0"/>
                        </a:lnTo>
                        <a:close/>
                      </a:path>
                    </a:pathLst>
                  </a:custGeom>
                  <a:solidFill>
                    <a:srgbClr val="FFFF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7" name="Freeform 675"/>
                  <p:cNvSpPr>
                    <a:spLocks/>
                  </p:cNvSpPr>
                  <p:nvPr/>
                </p:nvSpPr>
                <p:spPr bwMode="auto">
                  <a:xfrm>
                    <a:off x="2732" y="1376"/>
                    <a:ext cx="203" cy="146"/>
                  </a:xfrm>
                  <a:custGeom>
                    <a:avLst/>
                    <a:gdLst>
                      <a:gd name="T0" fmla="*/ 253 w 1012"/>
                      <a:gd name="T1" fmla="*/ 0 h 732"/>
                      <a:gd name="T2" fmla="*/ 0 w 1012"/>
                      <a:gd name="T3" fmla="*/ 366 h 732"/>
                      <a:gd name="T4" fmla="*/ 253 w 1012"/>
                      <a:gd name="T5" fmla="*/ 732 h 732"/>
                      <a:gd name="T6" fmla="*/ 760 w 1012"/>
                      <a:gd name="T7" fmla="*/ 732 h 732"/>
                      <a:gd name="T8" fmla="*/ 1012 w 1012"/>
                      <a:gd name="T9" fmla="*/ 366 h 732"/>
                      <a:gd name="T10" fmla="*/ 760 w 1012"/>
                      <a:gd name="T11" fmla="*/ 0 h 732"/>
                      <a:gd name="T12" fmla="*/ 253 w 1012"/>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012" h="732">
                        <a:moveTo>
                          <a:pt x="253" y="0"/>
                        </a:moveTo>
                        <a:lnTo>
                          <a:pt x="0" y="366"/>
                        </a:lnTo>
                        <a:lnTo>
                          <a:pt x="253" y="732"/>
                        </a:lnTo>
                        <a:lnTo>
                          <a:pt x="760" y="732"/>
                        </a:lnTo>
                        <a:lnTo>
                          <a:pt x="1012" y="366"/>
                        </a:lnTo>
                        <a:lnTo>
                          <a:pt x="760" y="0"/>
                        </a:lnTo>
                        <a:lnTo>
                          <a:pt x="253" y="0"/>
                        </a:lnTo>
                        <a:close/>
                      </a:path>
                    </a:pathLst>
                  </a:custGeom>
                  <a:solidFill>
                    <a:srgbClr val="FFF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8" name="Freeform 676"/>
                  <p:cNvSpPr>
                    <a:spLocks/>
                  </p:cNvSpPr>
                  <p:nvPr/>
                </p:nvSpPr>
                <p:spPr bwMode="auto">
                  <a:xfrm>
                    <a:off x="2733" y="1376"/>
                    <a:ext cx="201" cy="146"/>
                  </a:xfrm>
                  <a:custGeom>
                    <a:avLst/>
                    <a:gdLst>
                      <a:gd name="T0" fmla="*/ 252 w 1008"/>
                      <a:gd name="T1" fmla="*/ 0 h 730"/>
                      <a:gd name="T2" fmla="*/ 0 w 1008"/>
                      <a:gd name="T3" fmla="*/ 365 h 730"/>
                      <a:gd name="T4" fmla="*/ 252 w 1008"/>
                      <a:gd name="T5" fmla="*/ 730 h 730"/>
                      <a:gd name="T6" fmla="*/ 757 w 1008"/>
                      <a:gd name="T7" fmla="*/ 730 h 730"/>
                      <a:gd name="T8" fmla="*/ 1008 w 1008"/>
                      <a:gd name="T9" fmla="*/ 365 h 730"/>
                      <a:gd name="T10" fmla="*/ 757 w 1008"/>
                      <a:gd name="T11" fmla="*/ 0 h 730"/>
                      <a:gd name="T12" fmla="*/ 252 w 1008"/>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1008" h="730">
                        <a:moveTo>
                          <a:pt x="252" y="0"/>
                        </a:moveTo>
                        <a:lnTo>
                          <a:pt x="0" y="365"/>
                        </a:lnTo>
                        <a:lnTo>
                          <a:pt x="252" y="730"/>
                        </a:lnTo>
                        <a:lnTo>
                          <a:pt x="757" y="730"/>
                        </a:lnTo>
                        <a:lnTo>
                          <a:pt x="1008" y="365"/>
                        </a:lnTo>
                        <a:lnTo>
                          <a:pt x="757" y="0"/>
                        </a:lnTo>
                        <a:lnTo>
                          <a:pt x="252" y="0"/>
                        </a:lnTo>
                        <a:close/>
                      </a:path>
                    </a:pathLst>
                  </a:custGeom>
                  <a:solidFill>
                    <a:srgbClr val="FF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69" name="Freeform 677"/>
                  <p:cNvSpPr>
                    <a:spLocks/>
                  </p:cNvSpPr>
                  <p:nvPr/>
                </p:nvSpPr>
                <p:spPr bwMode="auto">
                  <a:xfrm>
                    <a:off x="2733" y="1376"/>
                    <a:ext cx="201" cy="145"/>
                  </a:xfrm>
                  <a:custGeom>
                    <a:avLst/>
                    <a:gdLst>
                      <a:gd name="T0" fmla="*/ 251 w 1002"/>
                      <a:gd name="T1" fmla="*/ 0 h 726"/>
                      <a:gd name="T2" fmla="*/ 0 w 1002"/>
                      <a:gd name="T3" fmla="*/ 363 h 726"/>
                      <a:gd name="T4" fmla="*/ 251 w 1002"/>
                      <a:gd name="T5" fmla="*/ 726 h 726"/>
                      <a:gd name="T6" fmla="*/ 752 w 1002"/>
                      <a:gd name="T7" fmla="*/ 726 h 726"/>
                      <a:gd name="T8" fmla="*/ 1002 w 1002"/>
                      <a:gd name="T9" fmla="*/ 363 h 726"/>
                      <a:gd name="T10" fmla="*/ 752 w 1002"/>
                      <a:gd name="T11" fmla="*/ 0 h 726"/>
                      <a:gd name="T12" fmla="*/ 251 w 1002"/>
                      <a:gd name="T13" fmla="*/ 0 h 726"/>
                    </a:gdLst>
                    <a:ahLst/>
                    <a:cxnLst>
                      <a:cxn ang="0">
                        <a:pos x="T0" y="T1"/>
                      </a:cxn>
                      <a:cxn ang="0">
                        <a:pos x="T2" y="T3"/>
                      </a:cxn>
                      <a:cxn ang="0">
                        <a:pos x="T4" y="T5"/>
                      </a:cxn>
                      <a:cxn ang="0">
                        <a:pos x="T6" y="T7"/>
                      </a:cxn>
                      <a:cxn ang="0">
                        <a:pos x="T8" y="T9"/>
                      </a:cxn>
                      <a:cxn ang="0">
                        <a:pos x="T10" y="T11"/>
                      </a:cxn>
                      <a:cxn ang="0">
                        <a:pos x="T12" y="T13"/>
                      </a:cxn>
                    </a:cxnLst>
                    <a:rect l="0" t="0" r="r" b="b"/>
                    <a:pathLst>
                      <a:path w="1002" h="726">
                        <a:moveTo>
                          <a:pt x="251" y="0"/>
                        </a:moveTo>
                        <a:lnTo>
                          <a:pt x="0" y="363"/>
                        </a:lnTo>
                        <a:lnTo>
                          <a:pt x="251" y="726"/>
                        </a:lnTo>
                        <a:lnTo>
                          <a:pt x="752" y="726"/>
                        </a:lnTo>
                        <a:lnTo>
                          <a:pt x="1002" y="363"/>
                        </a:lnTo>
                        <a:lnTo>
                          <a:pt x="752" y="0"/>
                        </a:lnTo>
                        <a:lnTo>
                          <a:pt x="251" y="0"/>
                        </a:lnTo>
                        <a:close/>
                      </a:path>
                    </a:pathLst>
                  </a:custGeom>
                  <a:solidFill>
                    <a:srgbClr val="FFFF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0" name="Freeform 678"/>
                  <p:cNvSpPr>
                    <a:spLocks/>
                  </p:cNvSpPr>
                  <p:nvPr/>
                </p:nvSpPr>
                <p:spPr bwMode="auto">
                  <a:xfrm>
                    <a:off x="2734" y="1377"/>
                    <a:ext cx="199" cy="144"/>
                  </a:xfrm>
                  <a:custGeom>
                    <a:avLst/>
                    <a:gdLst>
                      <a:gd name="T0" fmla="*/ 250 w 998"/>
                      <a:gd name="T1" fmla="*/ 0 h 722"/>
                      <a:gd name="T2" fmla="*/ 0 w 998"/>
                      <a:gd name="T3" fmla="*/ 361 h 722"/>
                      <a:gd name="T4" fmla="*/ 250 w 998"/>
                      <a:gd name="T5" fmla="*/ 722 h 722"/>
                      <a:gd name="T6" fmla="*/ 749 w 998"/>
                      <a:gd name="T7" fmla="*/ 722 h 722"/>
                      <a:gd name="T8" fmla="*/ 998 w 998"/>
                      <a:gd name="T9" fmla="*/ 361 h 722"/>
                      <a:gd name="T10" fmla="*/ 749 w 998"/>
                      <a:gd name="T11" fmla="*/ 0 h 722"/>
                      <a:gd name="T12" fmla="*/ 250 w 998"/>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998" h="722">
                        <a:moveTo>
                          <a:pt x="250" y="0"/>
                        </a:moveTo>
                        <a:lnTo>
                          <a:pt x="0" y="361"/>
                        </a:lnTo>
                        <a:lnTo>
                          <a:pt x="250" y="722"/>
                        </a:lnTo>
                        <a:lnTo>
                          <a:pt x="749" y="722"/>
                        </a:lnTo>
                        <a:lnTo>
                          <a:pt x="998" y="361"/>
                        </a:lnTo>
                        <a:lnTo>
                          <a:pt x="749" y="0"/>
                        </a:lnTo>
                        <a:lnTo>
                          <a:pt x="250" y="0"/>
                        </a:lnTo>
                        <a:close/>
                      </a:path>
                    </a:pathLst>
                  </a:custGeom>
                  <a:solidFill>
                    <a:srgbClr val="FFFF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1" name="Freeform 679"/>
                  <p:cNvSpPr>
                    <a:spLocks/>
                  </p:cNvSpPr>
                  <p:nvPr/>
                </p:nvSpPr>
                <p:spPr bwMode="auto">
                  <a:xfrm>
                    <a:off x="2734" y="1377"/>
                    <a:ext cx="199" cy="144"/>
                  </a:xfrm>
                  <a:custGeom>
                    <a:avLst/>
                    <a:gdLst>
                      <a:gd name="T0" fmla="*/ 249 w 993"/>
                      <a:gd name="T1" fmla="*/ 0 h 717"/>
                      <a:gd name="T2" fmla="*/ 0 w 993"/>
                      <a:gd name="T3" fmla="*/ 358 h 717"/>
                      <a:gd name="T4" fmla="*/ 249 w 993"/>
                      <a:gd name="T5" fmla="*/ 717 h 717"/>
                      <a:gd name="T6" fmla="*/ 745 w 993"/>
                      <a:gd name="T7" fmla="*/ 717 h 717"/>
                      <a:gd name="T8" fmla="*/ 993 w 993"/>
                      <a:gd name="T9" fmla="*/ 358 h 717"/>
                      <a:gd name="T10" fmla="*/ 745 w 993"/>
                      <a:gd name="T11" fmla="*/ 0 h 717"/>
                      <a:gd name="T12" fmla="*/ 249 w 993"/>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993" h="717">
                        <a:moveTo>
                          <a:pt x="249" y="0"/>
                        </a:moveTo>
                        <a:lnTo>
                          <a:pt x="0" y="358"/>
                        </a:lnTo>
                        <a:lnTo>
                          <a:pt x="249" y="717"/>
                        </a:lnTo>
                        <a:lnTo>
                          <a:pt x="745" y="717"/>
                        </a:lnTo>
                        <a:lnTo>
                          <a:pt x="993" y="358"/>
                        </a:lnTo>
                        <a:lnTo>
                          <a:pt x="745" y="0"/>
                        </a:lnTo>
                        <a:lnTo>
                          <a:pt x="249" y="0"/>
                        </a:lnTo>
                        <a:close/>
                      </a:path>
                    </a:pathLst>
                  </a:custGeom>
                  <a:solidFill>
                    <a:srgbClr val="FF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2" name="Freeform 680"/>
                  <p:cNvSpPr>
                    <a:spLocks/>
                  </p:cNvSpPr>
                  <p:nvPr/>
                </p:nvSpPr>
                <p:spPr bwMode="auto">
                  <a:xfrm>
                    <a:off x="2735" y="1377"/>
                    <a:ext cx="197" cy="143"/>
                  </a:xfrm>
                  <a:custGeom>
                    <a:avLst/>
                    <a:gdLst>
                      <a:gd name="T0" fmla="*/ 247 w 988"/>
                      <a:gd name="T1" fmla="*/ 0 h 715"/>
                      <a:gd name="T2" fmla="*/ 0 w 988"/>
                      <a:gd name="T3" fmla="*/ 357 h 715"/>
                      <a:gd name="T4" fmla="*/ 247 w 988"/>
                      <a:gd name="T5" fmla="*/ 715 h 715"/>
                      <a:gd name="T6" fmla="*/ 742 w 988"/>
                      <a:gd name="T7" fmla="*/ 715 h 715"/>
                      <a:gd name="T8" fmla="*/ 988 w 988"/>
                      <a:gd name="T9" fmla="*/ 357 h 715"/>
                      <a:gd name="T10" fmla="*/ 742 w 988"/>
                      <a:gd name="T11" fmla="*/ 0 h 715"/>
                      <a:gd name="T12" fmla="*/ 247 w 988"/>
                      <a:gd name="T13" fmla="*/ 0 h 715"/>
                    </a:gdLst>
                    <a:ahLst/>
                    <a:cxnLst>
                      <a:cxn ang="0">
                        <a:pos x="T0" y="T1"/>
                      </a:cxn>
                      <a:cxn ang="0">
                        <a:pos x="T2" y="T3"/>
                      </a:cxn>
                      <a:cxn ang="0">
                        <a:pos x="T4" y="T5"/>
                      </a:cxn>
                      <a:cxn ang="0">
                        <a:pos x="T6" y="T7"/>
                      </a:cxn>
                      <a:cxn ang="0">
                        <a:pos x="T8" y="T9"/>
                      </a:cxn>
                      <a:cxn ang="0">
                        <a:pos x="T10" y="T11"/>
                      </a:cxn>
                      <a:cxn ang="0">
                        <a:pos x="T12" y="T13"/>
                      </a:cxn>
                    </a:cxnLst>
                    <a:rect l="0" t="0" r="r" b="b"/>
                    <a:pathLst>
                      <a:path w="988" h="715">
                        <a:moveTo>
                          <a:pt x="247" y="0"/>
                        </a:moveTo>
                        <a:lnTo>
                          <a:pt x="0" y="357"/>
                        </a:lnTo>
                        <a:lnTo>
                          <a:pt x="247" y="715"/>
                        </a:lnTo>
                        <a:lnTo>
                          <a:pt x="742" y="715"/>
                        </a:lnTo>
                        <a:lnTo>
                          <a:pt x="988" y="357"/>
                        </a:lnTo>
                        <a:lnTo>
                          <a:pt x="742" y="0"/>
                        </a:lnTo>
                        <a:lnTo>
                          <a:pt x="247" y="0"/>
                        </a:lnTo>
                        <a:close/>
                      </a:path>
                    </a:pathLst>
                  </a:custGeom>
                  <a:solidFill>
                    <a:srgbClr val="FFFF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3" name="Freeform 681"/>
                  <p:cNvSpPr>
                    <a:spLocks/>
                  </p:cNvSpPr>
                  <p:nvPr/>
                </p:nvSpPr>
                <p:spPr bwMode="auto">
                  <a:xfrm>
                    <a:off x="2735" y="1378"/>
                    <a:ext cx="197" cy="142"/>
                  </a:xfrm>
                  <a:custGeom>
                    <a:avLst/>
                    <a:gdLst>
                      <a:gd name="T0" fmla="*/ 246 w 984"/>
                      <a:gd name="T1" fmla="*/ 0 h 711"/>
                      <a:gd name="T2" fmla="*/ 0 w 984"/>
                      <a:gd name="T3" fmla="*/ 355 h 711"/>
                      <a:gd name="T4" fmla="*/ 246 w 984"/>
                      <a:gd name="T5" fmla="*/ 711 h 711"/>
                      <a:gd name="T6" fmla="*/ 739 w 984"/>
                      <a:gd name="T7" fmla="*/ 711 h 711"/>
                      <a:gd name="T8" fmla="*/ 984 w 984"/>
                      <a:gd name="T9" fmla="*/ 355 h 711"/>
                      <a:gd name="T10" fmla="*/ 739 w 984"/>
                      <a:gd name="T11" fmla="*/ 0 h 711"/>
                      <a:gd name="T12" fmla="*/ 246 w 984"/>
                      <a:gd name="T13" fmla="*/ 0 h 711"/>
                    </a:gdLst>
                    <a:ahLst/>
                    <a:cxnLst>
                      <a:cxn ang="0">
                        <a:pos x="T0" y="T1"/>
                      </a:cxn>
                      <a:cxn ang="0">
                        <a:pos x="T2" y="T3"/>
                      </a:cxn>
                      <a:cxn ang="0">
                        <a:pos x="T4" y="T5"/>
                      </a:cxn>
                      <a:cxn ang="0">
                        <a:pos x="T6" y="T7"/>
                      </a:cxn>
                      <a:cxn ang="0">
                        <a:pos x="T8" y="T9"/>
                      </a:cxn>
                      <a:cxn ang="0">
                        <a:pos x="T10" y="T11"/>
                      </a:cxn>
                      <a:cxn ang="0">
                        <a:pos x="T12" y="T13"/>
                      </a:cxn>
                    </a:cxnLst>
                    <a:rect l="0" t="0" r="r" b="b"/>
                    <a:pathLst>
                      <a:path w="984" h="711">
                        <a:moveTo>
                          <a:pt x="246" y="0"/>
                        </a:moveTo>
                        <a:lnTo>
                          <a:pt x="0" y="355"/>
                        </a:lnTo>
                        <a:lnTo>
                          <a:pt x="246" y="711"/>
                        </a:lnTo>
                        <a:lnTo>
                          <a:pt x="739" y="711"/>
                        </a:lnTo>
                        <a:lnTo>
                          <a:pt x="984" y="355"/>
                        </a:lnTo>
                        <a:lnTo>
                          <a:pt x="739" y="0"/>
                        </a:lnTo>
                        <a:lnTo>
                          <a:pt x="246" y="0"/>
                        </a:lnTo>
                        <a:close/>
                      </a:path>
                    </a:pathLst>
                  </a:custGeom>
                  <a:solidFill>
                    <a:srgbClr val="FFF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4" name="Freeform 682"/>
                  <p:cNvSpPr>
                    <a:spLocks/>
                  </p:cNvSpPr>
                  <p:nvPr/>
                </p:nvSpPr>
                <p:spPr bwMode="auto">
                  <a:xfrm>
                    <a:off x="2736" y="1378"/>
                    <a:ext cx="195" cy="142"/>
                  </a:xfrm>
                  <a:custGeom>
                    <a:avLst/>
                    <a:gdLst>
                      <a:gd name="T0" fmla="*/ 245 w 978"/>
                      <a:gd name="T1" fmla="*/ 0 h 707"/>
                      <a:gd name="T2" fmla="*/ 0 w 978"/>
                      <a:gd name="T3" fmla="*/ 353 h 707"/>
                      <a:gd name="T4" fmla="*/ 245 w 978"/>
                      <a:gd name="T5" fmla="*/ 707 h 707"/>
                      <a:gd name="T6" fmla="*/ 734 w 978"/>
                      <a:gd name="T7" fmla="*/ 707 h 707"/>
                      <a:gd name="T8" fmla="*/ 978 w 978"/>
                      <a:gd name="T9" fmla="*/ 353 h 707"/>
                      <a:gd name="T10" fmla="*/ 734 w 978"/>
                      <a:gd name="T11" fmla="*/ 0 h 707"/>
                      <a:gd name="T12" fmla="*/ 245 w 978"/>
                      <a:gd name="T13" fmla="*/ 0 h 707"/>
                    </a:gdLst>
                    <a:ahLst/>
                    <a:cxnLst>
                      <a:cxn ang="0">
                        <a:pos x="T0" y="T1"/>
                      </a:cxn>
                      <a:cxn ang="0">
                        <a:pos x="T2" y="T3"/>
                      </a:cxn>
                      <a:cxn ang="0">
                        <a:pos x="T4" y="T5"/>
                      </a:cxn>
                      <a:cxn ang="0">
                        <a:pos x="T6" y="T7"/>
                      </a:cxn>
                      <a:cxn ang="0">
                        <a:pos x="T8" y="T9"/>
                      </a:cxn>
                      <a:cxn ang="0">
                        <a:pos x="T10" y="T11"/>
                      </a:cxn>
                      <a:cxn ang="0">
                        <a:pos x="T12" y="T13"/>
                      </a:cxn>
                    </a:cxnLst>
                    <a:rect l="0" t="0" r="r" b="b"/>
                    <a:pathLst>
                      <a:path w="978" h="707">
                        <a:moveTo>
                          <a:pt x="245" y="0"/>
                        </a:moveTo>
                        <a:lnTo>
                          <a:pt x="0" y="353"/>
                        </a:lnTo>
                        <a:lnTo>
                          <a:pt x="245" y="707"/>
                        </a:lnTo>
                        <a:lnTo>
                          <a:pt x="734" y="707"/>
                        </a:lnTo>
                        <a:lnTo>
                          <a:pt x="978" y="353"/>
                        </a:lnTo>
                        <a:lnTo>
                          <a:pt x="734" y="0"/>
                        </a:lnTo>
                        <a:lnTo>
                          <a:pt x="245" y="0"/>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5" name="Freeform 683"/>
                  <p:cNvSpPr>
                    <a:spLocks/>
                  </p:cNvSpPr>
                  <p:nvPr/>
                </p:nvSpPr>
                <p:spPr bwMode="auto">
                  <a:xfrm>
                    <a:off x="2736" y="1379"/>
                    <a:ext cx="195" cy="140"/>
                  </a:xfrm>
                  <a:custGeom>
                    <a:avLst/>
                    <a:gdLst>
                      <a:gd name="T0" fmla="*/ 244 w 974"/>
                      <a:gd name="T1" fmla="*/ 0 h 703"/>
                      <a:gd name="T2" fmla="*/ 0 w 974"/>
                      <a:gd name="T3" fmla="*/ 351 h 703"/>
                      <a:gd name="T4" fmla="*/ 244 w 974"/>
                      <a:gd name="T5" fmla="*/ 703 h 703"/>
                      <a:gd name="T6" fmla="*/ 731 w 974"/>
                      <a:gd name="T7" fmla="*/ 703 h 703"/>
                      <a:gd name="T8" fmla="*/ 974 w 974"/>
                      <a:gd name="T9" fmla="*/ 351 h 703"/>
                      <a:gd name="T10" fmla="*/ 731 w 974"/>
                      <a:gd name="T11" fmla="*/ 0 h 703"/>
                      <a:gd name="T12" fmla="*/ 244 w 974"/>
                      <a:gd name="T13" fmla="*/ 0 h 703"/>
                    </a:gdLst>
                    <a:ahLst/>
                    <a:cxnLst>
                      <a:cxn ang="0">
                        <a:pos x="T0" y="T1"/>
                      </a:cxn>
                      <a:cxn ang="0">
                        <a:pos x="T2" y="T3"/>
                      </a:cxn>
                      <a:cxn ang="0">
                        <a:pos x="T4" y="T5"/>
                      </a:cxn>
                      <a:cxn ang="0">
                        <a:pos x="T6" y="T7"/>
                      </a:cxn>
                      <a:cxn ang="0">
                        <a:pos x="T8" y="T9"/>
                      </a:cxn>
                      <a:cxn ang="0">
                        <a:pos x="T10" y="T11"/>
                      </a:cxn>
                      <a:cxn ang="0">
                        <a:pos x="T12" y="T13"/>
                      </a:cxn>
                    </a:cxnLst>
                    <a:rect l="0" t="0" r="r" b="b"/>
                    <a:pathLst>
                      <a:path w="974" h="703">
                        <a:moveTo>
                          <a:pt x="244" y="0"/>
                        </a:moveTo>
                        <a:lnTo>
                          <a:pt x="0" y="351"/>
                        </a:lnTo>
                        <a:lnTo>
                          <a:pt x="244" y="703"/>
                        </a:lnTo>
                        <a:lnTo>
                          <a:pt x="731" y="703"/>
                        </a:lnTo>
                        <a:lnTo>
                          <a:pt x="974" y="351"/>
                        </a:lnTo>
                        <a:lnTo>
                          <a:pt x="731" y="0"/>
                        </a:lnTo>
                        <a:lnTo>
                          <a:pt x="244" y="0"/>
                        </a:lnTo>
                        <a:close/>
                      </a:path>
                    </a:pathLst>
                  </a:custGeom>
                  <a:solidFill>
                    <a:srgbClr val="FFF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6" name="Freeform 684"/>
                  <p:cNvSpPr>
                    <a:spLocks/>
                  </p:cNvSpPr>
                  <p:nvPr/>
                </p:nvSpPr>
                <p:spPr bwMode="auto">
                  <a:xfrm>
                    <a:off x="2736" y="1379"/>
                    <a:ext cx="194" cy="140"/>
                  </a:xfrm>
                  <a:custGeom>
                    <a:avLst/>
                    <a:gdLst>
                      <a:gd name="T0" fmla="*/ 243 w 969"/>
                      <a:gd name="T1" fmla="*/ 0 h 701"/>
                      <a:gd name="T2" fmla="*/ 0 w 969"/>
                      <a:gd name="T3" fmla="*/ 350 h 701"/>
                      <a:gd name="T4" fmla="*/ 243 w 969"/>
                      <a:gd name="T5" fmla="*/ 701 h 701"/>
                      <a:gd name="T6" fmla="*/ 727 w 969"/>
                      <a:gd name="T7" fmla="*/ 701 h 701"/>
                      <a:gd name="T8" fmla="*/ 969 w 969"/>
                      <a:gd name="T9" fmla="*/ 350 h 701"/>
                      <a:gd name="T10" fmla="*/ 727 w 969"/>
                      <a:gd name="T11" fmla="*/ 0 h 701"/>
                      <a:gd name="T12" fmla="*/ 243 w 969"/>
                      <a:gd name="T13" fmla="*/ 0 h 701"/>
                    </a:gdLst>
                    <a:ahLst/>
                    <a:cxnLst>
                      <a:cxn ang="0">
                        <a:pos x="T0" y="T1"/>
                      </a:cxn>
                      <a:cxn ang="0">
                        <a:pos x="T2" y="T3"/>
                      </a:cxn>
                      <a:cxn ang="0">
                        <a:pos x="T4" y="T5"/>
                      </a:cxn>
                      <a:cxn ang="0">
                        <a:pos x="T6" y="T7"/>
                      </a:cxn>
                      <a:cxn ang="0">
                        <a:pos x="T8" y="T9"/>
                      </a:cxn>
                      <a:cxn ang="0">
                        <a:pos x="T10" y="T11"/>
                      </a:cxn>
                      <a:cxn ang="0">
                        <a:pos x="T12" y="T13"/>
                      </a:cxn>
                    </a:cxnLst>
                    <a:rect l="0" t="0" r="r" b="b"/>
                    <a:pathLst>
                      <a:path w="969" h="701">
                        <a:moveTo>
                          <a:pt x="243" y="0"/>
                        </a:moveTo>
                        <a:lnTo>
                          <a:pt x="0" y="350"/>
                        </a:lnTo>
                        <a:lnTo>
                          <a:pt x="243" y="701"/>
                        </a:lnTo>
                        <a:lnTo>
                          <a:pt x="727" y="701"/>
                        </a:lnTo>
                        <a:lnTo>
                          <a:pt x="969" y="350"/>
                        </a:lnTo>
                        <a:lnTo>
                          <a:pt x="727" y="0"/>
                        </a:lnTo>
                        <a:lnTo>
                          <a:pt x="243" y="0"/>
                        </a:lnTo>
                        <a:close/>
                      </a:path>
                    </a:pathLst>
                  </a:custGeom>
                  <a:solidFill>
                    <a:srgbClr val="FF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7" name="Freeform 685"/>
                  <p:cNvSpPr>
                    <a:spLocks/>
                  </p:cNvSpPr>
                  <p:nvPr/>
                </p:nvSpPr>
                <p:spPr bwMode="auto">
                  <a:xfrm>
                    <a:off x="2737" y="1379"/>
                    <a:ext cx="193" cy="140"/>
                  </a:xfrm>
                  <a:custGeom>
                    <a:avLst/>
                    <a:gdLst>
                      <a:gd name="T0" fmla="*/ 240 w 963"/>
                      <a:gd name="T1" fmla="*/ 0 h 697"/>
                      <a:gd name="T2" fmla="*/ 0 w 963"/>
                      <a:gd name="T3" fmla="*/ 348 h 697"/>
                      <a:gd name="T4" fmla="*/ 240 w 963"/>
                      <a:gd name="T5" fmla="*/ 697 h 697"/>
                      <a:gd name="T6" fmla="*/ 723 w 963"/>
                      <a:gd name="T7" fmla="*/ 697 h 697"/>
                      <a:gd name="T8" fmla="*/ 963 w 963"/>
                      <a:gd name="T9" fmla="*/ 348 h 697"/>
                      <a:gd name="T10" fmla="*/ 723 w 963"/>
                      <a:gd name="T11" fmla="*/ 0 h 697"/>
                      <a:gd name="T12" fmla="*/ 240 w 963"/>
                      <a:gd name="T13" fmla="*/ 0 h 697"/>
                    </a:gdLst>
                    <a:ahLst/>
                    <a:cxnLst>
                      <a:cxn ang="0">
                        <a:pos x="T0" y="T1"/>
                      </a:cxn>
                      <a:cxn ang="0">
                        <a:pos x="T2" y="T3"/>
                      </a:cxn>
                      <a:cxn ang="0">
                        <a:pos x="T4" y="T5"/>
                      </a:cxn>
                      <a:cxn ang="0">
                        <a:pos x="T6" y="T7"/>
                      </a:cxn>
                      <a:cxn ang="0">
                        <a:pos x="T8" y="T9"/>
                      </a:cxn>
                      <a:cxn ang="0">
                        <a:pos x="T10" y="T11"/>
                      </a:cxn>
                      <a:cxn ang="0">
                        <a:pos x="T12" y="T13"/>
                      </a:cxn>
                    </a:cxnLst>
                    <a:rect l="0" t="0" r="r" b="b"/>
                    <a:pathLst>
                      <a:path w="963" h="697">
                        <a:moveTo>
                          <a:pt x="240" y="0"/>
                        </a:moveTo>
                        <a:lnTo>
                          <a:pt x="0" y="348"/>
                        </a:lnTo>
                        <a:lnTo>
                          <a:pt x="240" y="697"/>
                        </a:lnTo>
                        <a:lnTo>
                          <a:pt x="723" y="697"/>
                        </a:lnTo>
                        <a:lnTo>
                          <a:pt x="963" y="348"/>
                        </a:lnTo>
                        <a:lnTo>
                          <a:pt x="723" y="0"/>
                        </a:lnTo>
                        <a:lnTo>
                          <a:pt x="240" y="0"/>
                        </a:lnTo>
                        <a:close/>
                      </a:path>
                    </a:pathLst>
                  </a:custGeom>
                  <a:solidFill>
                    <a:srgbClr val="FFF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8" name="Freeform 686"/>
                  <p:cNvSpPr>
                    <a:spLocks/>
                  </p:cNvSpPr>
                  <p:nvPr/>
                </p:nvSpPr>
                <p:spPr bwMode="auto">
                  <a:xfrm>
                    <a:off x="2738" y="1380"/>
                    <a:ext cx="191" cy="138"/>
                  </a:xfrm>
                  <a:custGeom>
                    <a:avLst/>
                    <a:gdLst>
                      <a:gd name="T0" fmla="*/ 239 w 959"/>
                      <a:gd name="T1" fmla="*/ 0 h 693"/>
                      <a:gd name="T2" fmla="*/ 0 w 959"/>
                      <a:gd name="T3" fmla="*/ 346 h 693"/>
                      <a:gd name="T4" fmla="*/ 239 w 959"/>
                      <a:gd name="T5" fmla="*/ 693 h 693"/>
                      <a:gd name="T6" fmla="*/ 720 w 959"/>
                      <a:gd name="T7" fmla="*/ 693 h 693"/>
                      <a:gd name="T8" fmla="*/ 959 w 959"/>
                      <a:gd name="T9" fmla="*/ 346 h 693"/>
                      <a:gd name="T10" fmla="*/ 720 w 959"/>
                      <a:gd name="T11" fmla="*/ 0 h 693"/>
                      <a:gd name="T12" fmla="*/ 239 w 959"/>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959" h="693">
                        <a:moveTo>
                          <a:pt x="239" y="0"/>
                        </a:moveTo>
                        <a:lnTo>
                          <a:pt x="0" y="346"/>
                        </a:lnTo>
                        <a:lnTo>
                          <a:pt x="239" y="693"/>
                        </a:lnTo>
                        <a:lnTo>
                          <a:pt x="720" y="693"/>
                        </a:lnTo>
                        <a:lnTo>
                          <a:pt x="959" y="346"/>
                        </a:lnTo>
                        <a:lnTo>
                          <a:pt x="720" y="0"/>
                        </a:lnTo>
                        <a:lnTo>
                          <a:pt x="239" y="0"/>
                        </a:lnTo>
                        <a:close/>
                      </a:path>
                    </a:pathLst>
                  </a:custGeom>
                  <a:solidFill>
                    <a:srgbClr val="FFF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79" name="Freeform 687"/>
                  <p:cNvSpPr>
                    <a:spLocks/>
                  </p:cNvSpPr>
                  <p:nvPr/>
                </p:nvSpPr>
                <p:spPr bwMode="auto">
                  <a:xfrm>
                    <a:off x="2738" y="1380"/>
                    <a:ext cx="191" cy="138"/>
                  </a:xfrm>
                  <a:custGeom>
                    <a:avLst/>
                    <a:gdLst>
                      <a:gd name="T0" fmla="*/ 238 w 954"/>
                      <a:gd name="T1" fmla="*/ 0 h 691"/>
                      <a:gd name="T2" fmla="*/ 0 w 954"/>
                      <a:gd name="T3" fmla="*/ 345 h 691"/>
                      <a:gd name="T4" fmla="*/ 238 w 954"/>
                      <a:gd name="T5" fmla="*/ 691 h 691"/>
                      <a:gd name="T6" fmla="*/ 716 w 954"/>
                      <a:gd name="T7" fmla="*/ 691 h 691"/>
                      <a:gd name="T8" fmla="*/ 954 w 954"/>
                      <a:gd name="T9" fmla="*/ 345 h 691"/>
                      <a:gd name="T10" fmla="*/ 716 w 954"/>
                      <a:gd name="T11" fmla="*/ 0 h 691"/>
                      <a:gd name="T12" fmla="*/ 238 w 954"/>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954" h="691">
                        <a:moveTo>
                          <a:pt x="238" y="0"/>
                        </a:moveTo>
                        <a:lnTo>
                          <a:pt x="0" y="345"/>
                        </a:lnTo>
                        <a:lnTo>
                          <a:pt x="238" y="691"/>
                        </a:lnTo>
                        <a:lnTo>
                          <a:pt x="716" y="691"/>
                        </a:lnTo>
                        <a:lnTo>
                          <a:pt x="954" y="345"/>
                        </a:lnTo>
                        <a:lnTo>
                          <a:pt x="716" y="0"/>
                        </a:lnTo>
                        <a:lnTo>
                          <a:pt x="238" y="0"/>
                        </a:lnTo>
                        <a:close/>
                      </a:path>
                    </a:pathLst>
                  </a:custGeom>
                  <a:solidFill>
                    <a:srgbClr val="FFFF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0" name="Freeform 688"/>
                  <p:cNvSpPr>
                    <a:spLocks/>
                  </p:cNvSpPr>
                  <p:nvPr/>
                </p:nvSpPr>
                <p:spPr bwMode="auto">
                  <a:xfrm>
                    <a:off x="2739" y="1380"/>
                    <a:ext cx="189" cy="138"/>
                  </a:xfrm>
                  <a:custGeom>
                    <a:avLst/>
                    <a:gdLst>
                      <a:gd name="T0" fmla="*/ 237 w 949"/>
                      <a:gd name="T1" fmla="*/ 0 h 687"/>
                      <a:gd name="T2" fmla="*/ 0 w 949"/>
                      <a:gd name="T3" fmla="*/ 343 h 687"/>
                      <a:gd name="T4" fmla="*/ 237 w 949"/>
                      <a:gd name="T5" fmla="*/ 687 h 687"/>
                      <a:gd name="T6" fmla="*/ 712 w 949"/>
                      <a:gd name="T7" fmla="*/ 687 h 687"/>
                      <a:gd name="T8" fmla="*/ 949 w 949"/>
                      <a:gd name="T9" fmla="*/ 343 h 687"/>
                      <a:gd name="T10" fmla="*/ 712 w 949"/>
                      <a:gd name="T11" fmla="*/ 0 h 687"/>
                      <a:gd name="T12" fmla="*/ 237 w 949"/>
                      <a:gd name="T13" fmla="*/ 0 h 687"/>
                    </a:gdLst>
                    <a:ahLst/>
                    <a:cxnLst>
                      <a:cxn ang="0">
                        <a:pos x="T0" y="T1"/>
                      </a:cxn>
                      <a:cxn ang="0">
                        <a:pos x="T2" y="T3"/>
                      </a:cxn>
                      <a:cxn ang="0">
                        <a:pos x="T4" y="T5"/>
                      </a:cxn>
                      <a:cxn ang="0">
                        <a:pos x="T6" y="T7"/>
                      </a:cxn>
                      <a:cxn ang="0">
                        <a:pos x="T8" y="T9"/>
                      </a:cxn>
                      <a:cxn ang="0">
                        <a:pos x="T10" y="T11"/>
                      </a:cxn>
                      <a:cxn ang="0">
                        <a:pos x="T12" y="T13"/>
                      </a:cxn>
                    </a:cxnLst>
                    <a:rect l="0" t="0" r="r" b="b"/>
                    <a:pathLst>
                      <a:path w="949" h="687">
                        <a:moveTo>
                          <a:pt x="237" y="0"/>
                        </a:moveTo>
                        <a:lnTo>
                          <a:pt x="0" y="343"/>
                        </a:lnTo>
                        <a:lnTo>
                          <a:pt x="237" y="687"/>
                        </a:lnTo>
                        <a:lnTo>
                          <a:pt x="712" y="687"/>
                        </a:lnTo>
                        <a:lnTo>
                          <a:pt x="949" y="343"/>
                        </a:lnTo>
                        <a:lnTo>
                          <a:pt x="712" y="0"/>
                        </a:lnTo>
                        <a:lnTo>
                          <a:pt x="237" y="0"/>
                        </a:lnTo>
                        <a:close/>
                      </a:path>
                    </a:pathLst>
                  </a:custGeom>
                  <a:solidFill>
                    <a:srgbClr val="FF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1" name="Freeform 689"/>
                  <p:cNvSpPr>
                    <a:spLocks/>
                  </p:cNvSpPr>
                  <p:nvPr/>
                </p:nvSpPr>
                <p:spPr bwMode="auto">
                  <a:xfrm>
                    <a:off x="2739" y="1381"/>
                    <a:ext cx="189" cy="136"/>
                  </a:xfrm>
                  <a:custGeom>
                    <a:avLst/>
                    <a:gdLst>
                      <a:gd name="T0" fmla="*/ 236 w 945"/>
                      <a:gd name="T1" fmla="*/ 0 h 683"/>
                      <a:gd name="T2" fmla="*/ 0 w 945"/>
                      <a:gd name="T3" fmla="*/ 341 h 683"/>
                      <a:gd name="T4" fmla="*/ 236 w 945"/>
                      <a:gd name="T5" fmla="*/ 683 h 683"/>
                      <a:gd name="T6" fmla="*/ 709 w 945"/>
                      <a:gd name="T7" fmla="*/ 683 h 683"/>
                      <a:gd name="T8" fmla="*/ 945 w 945"/>
                      <a:gd name="T9" fmla="*/ 341 h 683"/>
                      <a:gd name="T10" fmla="*/ 709 w 945"/>
                      <a:gd name="T11" fmla="*/ 0 h 683"/>
                      <a:gd name="T12" fmla="*/ 236 w 945"/>
                      <a:gd name="T13" fmla="*/ 0 h 683"/>
                    </a:gdLst>
                    <a:ahLst/>
                    <a:cxnLst>
                      <a:cxn ang="0">
                        <a:pos x="T0" y="T1"/>
                      </a:cxn>
                      <a:cxn ang="0">
                        <a:pos x="T2" y="T3"/>
                      </a:cxn>
                      <a:cxn ang="0">
                        <a:pos x="T4" y="T5"/>
                      </a:cxn>
                      <a:cxn ang="0">
                        <a:pos x="T6" y="T7"/>
                      </a:cxn>
                      <a:cxn ang="0">
                        <a:pos x="T8" y="T9"/>
                      </a:cxn>
                      <a:cxn ang="0">
                        <a:pos x="T10" y="T11"/>
                      </a:cxn>
                      <a:cxn ang="0">
                        <a:pos x="T12" y="T13"/>
                      </a:cxn>
                    </a:cxnLst>
                    <a:rect l="0" t="0" r="r" b="b"/>
                    <a:pathLst>
                      <a:path w="945" h="683">
                        <a:moveTo>
                          <a:pt x="236" y="0"/>
                        </a:moveTo>
                        <a:lnTo>
                          <a:pt x="0" y="341"/>
                        </a:lnTo>
                        <a:lnTo>
                          <a:pt x="236" y="683"/>
                        </a:lnTo>
                        <a:lnTo>
                          <a:pt x="709" y="683"/>
                        </a:lnTo>
                        <a:lnTo>
                          <a:pt x="945" y="341"/>
                        </a:lnTo>
                        <a:lnTo>
                          <a:pt x="709" y="0"/>
                        </a:lnTo>
                        <a:lnTo>
                          <a:pt x="236" y="0"/>
                        </a:lnTo>
                        <a:close/>
                      </a:path>
                    </a:pathLst>
                  </a:custGeom>
                  <a:solidFill>
                    <a:srgbClr val="FFF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2" name="Freeform 690"/>
                  <p:cNvSpPr>
                    <a:spLocks/>
                  </p:cNvSpPr>
                  <p:nvPr/>
                </p:nvSpPr>
                <p:spPr bwMode="auto">
                  <a:xfrm>
                    <a:off x="2740" y="1381"/>
                    <a:ext cx="187" cy="136"/>
                  </a:xfrm>
                  <a:custGeom>
                    <a:avLst/>
                    <a:gdLst>
                      <a:gd name="T0" fmla="*/ 234 w 939"/>
                      <a:gd name="T1" fmla="*/ 0 h 678"/>
                      <a:gd name="T2" fmla="*/ 0 w 939"/>
                      <a:gd name="T3" fmla="*/ 339 h 678"/>
                      <a:gd name="T4" fmla="*/ 234 w 939"/>
                      <a:gd name="T5" fmla="*/ 678 h 678"/>
                      <a:gd name="T6" fmla="*/ 705 w 939"/>
                      <a:gd name="T7" fmla="*/ 678 h 678"/>
                      <a:gd name="T8" fmla="*/ 939 w 939"/>
                      <a:gd name="T9" fmla="*/ 339 h 678"/>
                      <a:gd name="T10" fmla="*/ 705 w 939"/>
                      <a:gd name="T11" fmla="*/ 0 h 678"/>
                      <a:gd name="T12" fmla="*/ 234 w 939"/>
                      <a:gd name="T13" fmla="*/ 0 h 678"/>
                    </a:gdLst>
                    <a:ahLst/>
                    <a:cxnLst>
                      <a:cxn ang="0">
                        <a:pos x="T0" y="T1"/>
                      </a:cxn>
                      <a:cxn ang="0">
                        <a:pos x="T2" y="T3"/>
                      </a:cxn>
                      <a:cxn ang="0">
                        <a:pos x="T4" y="T5"/>
                      </a:cxn>
                      <a:cxn ang="0">
                        <a:pos x="T6" y="T7"/>
                      </a:cxn>
                      <a:cxn ang="0">
                        <a:pos x="T8" y="T9"/>
                      </a:cxn>
                      <a:cxn ang="0">
                        <a:pos x="T10" y="T11"/>
                      </a:cxn>
                      <a:cxn ang="0">
                        <a:pos x="T12" y="T13"/>
                      </a:cxn>
                    </a:cxnLst>
                    <a:rect l="0" t="0" r="r" b="b"/>
                    <a:pathLst>
                      <a:path w="939" h="678">
                        <a:moveTo>
                          <a:pt x="234" y="0"/>
                        </a:moveTo>
                        <a:lnTo>
                          <a:pt x="0" y="339"/>
                        </a:lnTo>
                        <a:lnTo>
                          <a:pt x="234" y="678"/>
                        </a:lnTo>
                        <a:lnTo>
                          <a:pt x="705" y="678"/>
                        </a:lnTo>
                        <a:lnTo>
                          <a:pt x="939" y="339"/>
                        </a:lnTo>
                        <a:lnTo>
                          <a:pt x="705" y="0"/>
                        </a:lnTo>
                        <a:lnTo>
                          <a:pt x="234" y="0"/>
                        </a:lnTo>
                        <a:close/>
                      </a:path>
                    </a:pathLst>
                  </a:custGeom>
                  <a:solidFill>
                    <a:srgbClr val="FFFF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3" name="Freeform 691"/>
                  <p:cNvSpPr>
                    <a:spLocks/>
                  </p:cNvSpPr>
                  <p:nvPr/>
                </p:nvSpPr>
                <p:spPr bwMode="auto">
                  <a:xfrm>
                    <a:off x="2740" y="1381"/>
                    <a:ext cx="187" cy="135"/>
                  </a:xfrm>
                  <a:custGeom>
                    <a:avLst/>
                    <a:gdLst>
                      <a:gd name="T0" fmla="*/ 234 w 935"/>
                      <a:gd name="T1" fmla="*/ 0 h 676"/>
                      <a:gd name="T2" fmla="*/ 0 w 935"/>
                      <a:gd name="T3" fmla="*/ 338 h 676"/>
                      <a:gd name="T4" fmla="*/ 234 w 935"/>
                      <a:gd name="T5" fmla="*/ 676 h 676"/>
                      <a:gd name="T6" fmla="*/ 702 w 935"/>
                      <a:gd name="T7" fmla="*/ 676 h 676"/>
                      <a:gd name="T8" fmla="*/ 935 w 935"/>
                      <a:gd name="T9" fmla="*/ 338 h 676"/>
                      <a:gd name="T10" fmla="*/ 702 w 935"/>
                      <a:gd name="T11" fmla="*/ 0 h 676"/>
                      <a:gd name="T12" fmla="*/ 234 w 935"/>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935" h="676">
                        <a:moveTo>
                          <a:pt x="234" y="0"/>
                        </a:moveTo>
                        <a:lnTo>
                          <a:pt x="0" y="338"/>
                        </a:lnTo>
                        <a:lnTo>
                          <a:pt x="234" y="676"/>
                        </a:lnTo>
                        <a:lnTo>
                          <a:pt x="702" y="676"/>
                        </a:lnTo>
                        <a:lnTo>
                          <a:pt x="935" y="338"/>
                        </a:lnTo>
                        <a:lnTo>
                          <a:pt x="702" y="0"/>
                        </a:lnTo>
                        <a:lnTo>
                          <a:pt x="234" y="0"/>
                        </a:lnTo>
                        <a:close/>
                      </a:path>
                    </a:pathLst>
                  </a:custGeom>
                  <a:solidFill>
                    <a:srgbClr val="FFFF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4" name="Freeform 692"/>
                  <p:cNvSpPr>
                    <a:spLocks/>
                  </p:cNvSpPr>
                  <p:nvPr/>
                </p:nvSpPr>
                <p:spPr bwMode="auto">
                  <a:xfrm>
                    <a:off x="2740" y="1382"/>
                    <a:ext cx="186" cy="134"/>
                  </a:xfrm>
                  <a:custGeom>
                    <a:avLst/>
                    <a:gdLst>
                      <a:gd name="T0" fmla="*/ 233 w 930"/>
                      <a:gd name="T1" fmla="*/ 0 h 672"/>
                      <a:gd name="T2" fmla="*/ 0 w 930"/>
                      <a:gd name="T3" fmla="*/ 336 h 672"/>
                      <a:gd name="T4" fmla="*/ 233 w 930"/>
                      <a:gd name="T5" fmla="*/ 672 h 672"/>
                      <a:gd name="T6" fmla="*/ 698 w 930"/>
                      <a:gd name="T7" fmla="*/ 672 h 672"/>
                      <a:gd name="T8" fmla="*/ 930 w 930"/>
                      <a:gd name="T9" fmla="*/ 336 h 672"/>
                      <a:gd name="T10" fmla="*/ 698 w 930"/>
                      <a:gd name="T11" fmla="*/ 0 h 672"/>
                      <a:gd name="T12" fmla="*/ 233 w 930"/>
                      <a:gd name="T13" fmla="*/ 0 h 672"/>
                    </a:gdLst>
                    <a:ahLst/>
                    <a:cxnLst>
                      <a:cxn ang="0">
                        <a:pos x="T0" y="T1"/>
                      </a:cxn>
                      <a:cxn ang="0">
                        <a:pos x="T2" y="T3"/>
                      </a:cxn>
                      <a:cxn ang="0">
                        <a:pos x="T4" y="T5"/>
                      </a:cxn>
                      <a:cxn ang="0">
                        <a:pos x="T6" y="T7"/>
                      </a:cxn>
                      <a:cxn ang="0">
                        <a:pos x="T8" y="T9"/>
                      </a:cxn>
                      <a:cxn ang="0">
                        <a:pos x="T10" y="T11"/>
                      </a:cxn>
                      <a:cxn ang="0">
                        <a:pos x="T12" y="T13"/>
                      </a:cxn>
                    </a:cxnLst>
                    <a:rect l="0" t="0" r="r" b="b"/>
                    <a:pathLst>
                      <a:path w="930" h="672">
                        <a:moveTo>
                          <a:pt x="233" y="0"/>
                        </a:moveTo>
                        <a:lnTo>
                          <a:pt x="0" y="336"/>
                        </a:lnTo>
                        <a:lnTo>
                          <a:pt x="233" y="672"/>
                        </a:lnTo>
                        <a:lnTo>
                          <a:pt x="698" y="672"/>
                        </a:lnTo>
                        <a:lnTo>
                          <a:pt x="930" y="336"/>
                        </a:lnTo>
                        <a:lnTo>
                          <a:pt x="698" y="0"/>
                        </a:lnTo>
                        <a:lnTo>
                          <a:pt x="233" y="0"/>
                        </a:lnTo>
                        <a:close/>
                      </a:path>
                    </a:pathLst>
                  </a:custGeom>
                  <a:solidFill>
                    <a:srgbClr val="FF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5" name="Freeform 693"/>
                  <p:cNvSpPr>
                    <a:spLocks/>
                  </p:cNvSpPr>
                  <p:nvPr/>
                </p:nvSpPr>
                <p:spPr bwMode="auto">
                  <a:xfrm>
                    <a:off x="2741" y="1382"/>
                    <a:ext cx="185" cy="134"/>
                  </a:xfrm>
                  <a:custGeom>
                    <a:avLst/>
                    <a:gdLst>
                      <a:gd name="T0" fmla="*/ 232 w 925"/>
                      <a:gd name="T1" fmla="*/ 0 h 668"/>
                      <a:gd name="T2" fmla="*/ 0 w 925"/>
                      <a:gd name="T3" fmla="*/ 334 h 668"/>
                      <a:gd name="T4" fmla="*/ 232 w 925"/>
                      <a:gd name="T5" fmla="*/ 668 h 668"/>
                      <a:gd name="T6" fmla="*/ 694 w 925"/>
                      <a:gd name="T7" fmla="*/ 668 h 668"/>
                      <a:gd name="T8" fmla="*/ 925 w 925"/>
                      <a:gd name="T9" fmla="*/ 334 h 668"/>
                      <a:gd name="T10" fmla="*/ 694 w 925"/>
                      <a:gd name="T11" fmla="*/ 0 h 668"/>
                      <a:gd name="T12" fmla="*/ 232 w 925"/>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925" h="668">
                        <a:moveTo>
                          <a:pt x="232" y="0"/>
                        </a:moveTo>
                        <a:lnTo>
                          <a:pt x="0" y="334"/>
                        </a:lnTo>
                        <a:lnTo>
                          <a:pt x="232" y="668"/>
                        </a:lnTo>
                        <a:lnTo>
                          <a:pt x="694" y="668"/>
                        </a:lnTo>
                        <a:lnTo>
                          <a:pt x="925" y="334"/>
                        </a:lnTo>
                        <a:lnTo>
                          <a:pt x="694" y="0"/>
                        </a:lnTo>
                        <a:lnTo>
                          <a:pt x="232" y="0"/>
                        </a:lnTo>
                        <a:close/>
                      </a:path>
                    </a:pathLst>
                  </a:custGeom>
                  <a:solidFill>
                    <a:srgbClr val="FFF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6" name="Freeform 694"/>
                  <p:cNvSpPr>
                    <a:spLocks/>
                  </p:cNvSpPr>
                  <p:nvPr/>
                </p:nvSpPr>
                <p:spPr bwMode="auto">
                  <a:xfrm>
                    <a:off x="2741" y="1382"/>
                    <a:ext cx="185" cy="133"/>
                  </a:xfrm>
                  <a:custGeom>
                    <a:avLst/>
                    <a:gdLst>
                      <a:gd name="T0" fmla="*/ 231 w 921"/>
                      <a:gd name="T1" fmla="*/ 0 h 666"/>
                      <a:gd name="T2" fmla="*/ 0 w 921"/>
                      <a:gd name="T3" fmla="*/ 333 h 666"/>
                      <a:gd name="T4" fmla="*/ 231 w 921"/>
                      <a:gd name="T5" fmla="*/ 666 h 666"/>
                      <a:gd name="T6" fmla="*/ 691 w 921"/>
                      <a:gd name="T7" fmla="*/ 666 h 666"/>
                      <a:gd name="T8" fmla="*/ 921 w 921"/>
                      <a:gd name="T9" fmla="*/ 333 h 666"/>
                      <a:gd name="T10" fmla="*/ 691 w 921"/>
                      <a:gd name="T11" fmla="*/ 0 h 666"/>
                      <a:gd name="T12" fmla="*/ 231 w 921"/>
                      <a:gd name="T13" fmla="*/ 0 h 666"/>
                    </a:gdLst>
                    <a:ahLst/>
                    <a:cxnLst>
                      <a:cxn ang="0">
                        <a:pos x="T0" y="T1"/>
                      </a:cxn>
                      <a:cxn ang="0">
                        <a:pos x="T2" y="T3"/>
                      </a:cxn>
                      <a:cxn ang="0">
                        <a:pos x="T4" y="T5"/>
                      </a:cxn>
                      <a:cxn ang="0">
                        <a:pos x="T6" y="T7"/>
                      </a:cxn>
                      <a:cxn ang="0">
                        <a:pos x="T8" y="T9"/>
                      </a:cxn>
                      <a:cxn ang="0">
                        <a:pos x="T10" y="T11"/>
                      </a:cxn>
                      <a:cxn ang="0">
                        <a:pos x="T12" y="T13"/>
                      </a:cxn>
                    </a:cxnLst>
                    <a:rect l="0" t="0" r="r" b="b"/>
                    <a:pathLst>
                      <a:path w="921" h="666">
                        <a:moveTo>
                          <a:pt x="231" y="0"/>
                        </a:moveTo>
                        <a:lnTo>
                          <a:pt x="0" y="333"/>
                        </a:lnTo>
                        <a:lnTo>
                          <a:pt x="231" y="666"/>
                        </a:lnTo>
                        <a:lnTo>
                          <a:pt x="691" y="666"/>
                        </a:lnTo>
                        <a:lnTo>
                          <a:pt x="921" y="333"/>
                        </a:lnTo>
                        <a:lnTo>
                          <a:pt x="691" y="0"/>
                        </a:lnTo>
                        <a:lnTo>
                          <a:pt x="231" y="0"/>
                        </a:lnTo>
                        <a:close/>
                      </a:path>
                    </a:pathLst>
                  </a:custGeom>
                  <a:solidFill>
                    <a:srgbClr val="FFF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7" name="Freeform 695"/>
                  <p:cNvSpPr>
                    <a:spLocks/>
                  </p:cNvSpPr>
                  <p:nvPr/>
                </p:nvSpPr>
                <p:spPr bwMode="auto">
                  <a:xfrm>
                    <a:off x="2742" y="1383"/>
                    <a:ext cx="183" cy="132"/>
                  </a:xfrm>
                  <a:custGeom>
                    <a:avLst/>
                    <a:gdLst>
                      <a:gd name="T0" fmla="*/ 229 w 915"/>
                      <a:gd name="T1" fmla="*/ 0 h 662"/>
                      <a:gd name="T2" fmla="*/ 0 w 915"/>
                      <a:gd name="T3" fmla="*/ 331 h 662"/>
                      <a:gd name="T4" fmla="*/ 229 w 915"/>
                      <a:gd name="T5" fmla="*/ 662 h 662"/>
                      <a:gd name="T6" fmla="*/ 687 w 915"/>
                      <a:gd name="T7" fmla="*/ 662 h 662"/>
                      <a:gd name="T8" fmla="*/ 915 w 915"/>
                      <a:gd name="T9" fmla="*/ 331 h 662"/>
                      <a:gd name="T10" fmla="*/ 687 w 915"/>
                      <a:gd name="T11" fmla="*/ 0 h 662"/>
                      <a:gd name="T12" fmla="*/ 229 w 915"/>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915" h="662">
                        <a:moveTo>
                          <a:pt x="229" y="0"/>
                        </a:moveTo>
                        <a:lnTo>
                          <a:pt x="0" y="331"/>
                        </a:lnTo>
                        <a:lnTo>
                          <a:pt x="229" y="662"/>
                        </a:lnTo>
                        <a:lnTo>
                          <a:pt x="687" y="662"/>
                        </a:lnTo>
                        <a:lnTo>
                          <a:pt x="915" y="331"/>
                        </a:lnTo>
                        <a:lnTo>
                          <a:pt x="687" y="0"/>
                        </a:lnTo>
                        <a:lnTo>
                          <a:pt x="229" y="0"/>
                        </a:lnTo>
                        <a:close/>
                      </a:path>
                    </a:pathLst>
                  </a:custGeom>
                  <a:solidFill>
                    <a:srgbClr val="FFF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8" name="Freeform 696"/>
                  <p:cNvSpPr>
                    <a:spLocks/>
                  </p:cNvSpPr>
                  <p:nvPr/>
                </p:nvSpPr>
                <p:spPr bwMode="auto">
                  <a:xfrm>
                    <a:off x="2742" y="1383"/>
                    <a:ext cx="183" cy="132"/>
                  </a:xfrm>
                  <a:custGeom>
                    <a:avLst/>
                    <a:gdLst>
                      <a:gd name="T0" fmla="*/ 228 w 911"/>
                      <a:gd name="T1" fmla="*/ 0 h 658"/>
                      <a:gd name="T2" fmla="*/ 0 w 911"/>
                      <a:gd name="T3" fmla="*/ 329 h 658"/>
                      <a:gd name="T4" fmla="*/ 228 w 911"/>
                      <a:gd name="T5" fmla="*/ 658 h 658"/>
                      <a:gd name="T6" fmla="*/ 684 w 911"/>
                      <a:gd name="T7" fmla="*/ 658 h 658"/>
                      <a:gd name="T8" fmla="*/ 911 w 911"/>
                      <a:gd name="T9" fmla="*/ 329 h 658"/>
                      <a:gd name="T10" fmla="*/ 684 w 911"/>
                      <a:gd name="T11" fmla="*/ 0 h 658"/>
                      <a:gd name="T12" fmla="*/ 228 w 911"/>
                      <a:gd name="T13" fmla="*/ 0 h 658"/>
                    </a:gdLst>
                    <a:ahLst/>
                    <a:cxnLst>
                      <a:cxn ang="0">
                        <a:pos x="T0" y="T1"/>
                      </a:cxn>
                      <a:cxn ang="0">
                        <a:pos x="T2" y="T3"/>
                      </a:cxn>
                      <a:cxn ang="0">
                        <a:pos x="T4" y="T5"/>
                      </a:cxn>
                      <a:cxn ang="0">
                        <a:pos x="T6" y="T7"/>
                      </a:cxn>
                      <a:cxn ang="0">
                        <a:pos x="T8" y="T9"/>
                      </a:cxn>
                      <a:cxn ang="0">
                        <a:pos x="T10" y="T11"/>
                      </a:cxn>
                      <a:cxn ang="0">
                        <a:pos x="T12" y="T13"/>
                      </a:cxn>
                    </a:cxnLst>
                    <a:rect l="0" t="0" r="r" b="b"/>
                    <a:pathLst>
                      <a:path w="911" h="658">
                        <a:moveTo>
                          <a:pt x="228" y="0"/>
                        </a:moveTo>
                        <a:lnTo>
                          <a:pt x="0" y="329"/>
                        </a:lnTo>
                        <a:lnTo>
                          <a:pt x="228" y="658"/>
                        </a:lnTo>
                        <a:lnTo>
                          <a:pt x="684" y="658"/>
                        </a:lnTo>
                        <a:lnTo>
                          <a:pt x="911" y="329"/>
                        </a:lnTo>
                        <a:lnTo>
                          <a:pt x="684" y="0"/>
                        </a:lnTo>
                        <a:lnTo>
                          <a:pt x="228" y="0"/>
                        </a:lnTo>
                        <a:close/>
                      </a:path>
                    </a:pathLst>
                  </a:custGeom>
                  <a:solidFill>
                    <a:srgbClr val="FF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89" name="Freeform 697"/>
                  <p:cNvSpPr>
                    <a:spLocks/>
                  </p:cNvSpPr>
                  <p:nvPr/>
                </p:nvSpPr>
                <p:spPr bwMode="auto">
                  <a:xfrm>
                    <a:off x="2743" y="1383"/>
                    <a:ext cx="181" cy="131"/>
                  </a:xfrm>
                  <a:custGeom>
                    <a:avLst/>
                    <a:gdLst>
                      <a:gd name="T0" fmla="*/ 227 w 906"/>
                      <a:gd name="T1" fmla="*/ 0 h 654"/>
                      <a:gd name="T2" fmla="*/ 0 w 906"/>
                      <a:gd name="T3" fmla="*/ 327 h 654"/>
                      <a:gd name="T4" fmla="*/ 227 w 906"/>
                      <a:gd name="T5" fmla="*/ 654 h 654"/>
                      <a:gd name="T6" fmla="*/ 680 w 906"/>
                      <a:gd name="T7" fmla="*/ 654 h 654"/>
                      <a:gd name="T8" fmla="*/ 906 w 906"/>
                      <a:gd name="T9" fmla="*/ 327 h 654"/>
                      <a:gd name="T10" fmla="*/ 680 w 906"/>
                      <a:gd name="T11" fmla="*/ 0 h 654"/>
                      <a:gd name="T12" fmla="*/ 227 w 906"/>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906" h="654">
                        <a:moveTo>
                          <a:pt x="227" y="0"/>
                        </a:moveTo>
                        <a:lnTo>
                          <a:pt x="0" y="327"/>
                        </a:lnTo>
                        <a:lnTo>
                          <a:pt x="227" y="654"/>
                        </a:lnTo>
                        <a:lnTo>
                          <a:pt x="680" y="654"/>
                        </a:lnTo>
                        <a:lnTo>
                          <a:pt x="906" y="327"/>
                        </a:lnTo>
                        <a:lnTo>
                          <a:pt x="680" y="0"/>
                        </a:lnTo>
                        <a:lnTo>
                          <a:pt x="227" y="0"/>
                        </a:lnTo>
                        <a:close/>
                      </a:path>
                    </a:pathLst>
                  </a:custGeom>
                  <a:solidFill>
                    <a:srgbClr val="FFFF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0" name="Freeform 698"/>
                  <p:cNvSpPr>
                    <a:spLocks/>
                  </p:cNvSpPr>
                  <p:nvPr/>
                </p:nvSpPr>
                <p:spPr bwMode="auto">
                  <a:xfrm>
                    <a:off x="2743" y="1384"/>
                    <a:ext cx="181" cy="130"/>
                  </a:xfrm>
                  <a:custGeom>
                    <a:avLst/>
                    <a:gdLst>
                      <a:gd name="T0" fmla="*/ 226 w 901"/>
                      <a:gd name="T1" fmla="*/ 0 h 652"/>
                      <a:gd name="T2" fmla="*/ 0 w 901"/>
                      <a:gd name="T3" fmla="*/ 326 h 652"/>
                      <a:gd name="T4" fmla="*/ 226 w 901"/>
                      <a:gd name="T5" fmla="*/ 652 h 652"/>
                      <a:gd name="T6" fmla="*/ 676 w 901"/>
                      <a:gd name="T7" fmla="*/ 652 h 652"/>
                      <a:gd name="T8" fmla="*/ 901 w 901"/>
                      <a:gd name="T9" fmla="*/ 326 h 652"/>
                      <a:gd name="T10" fmla="*/ 676 w 901"/>
                      <a:gd name="T11" fmla="*/ 0 h 652"/>
                      <a:gd name="T12" fmla="*/ 226 w 901"/>
                      <a:gd name="T13" fmla="*/ 0 h 652"/>
                    </a:gdLst>
                    <a:ahLst/>
                    <a:cxnLst>
                      <a:cxn ang="0">
                        <a:pos x="T0" y="T1"/>
                      </a:cxn>
                      <a:cxn ang="0">
                        <a:pos x="T2" y="T3"/>
                      </a:cxn>
                      <a:cxn ang="0">
                        <a:pos x="T4" y="T5"/>
                      </a:cxn>
                      <a:cxn ang="0">
                        <a:pos x="T6" y="T7"/>
                      </a:cxn>
                      <a:cxn ang="0">
                        <a:pos x="T8" y="T9"/>
                      </a:cxn>
                      <a:cxn ang="0">
                        <a:pos x="T10" y="T11"/>
                      </a:cxn>
                      <a:cxn ang="0">
                        <a:pos x="T12" y="T13"/>
                      </a:cxn>
                    </a:cxnLst>
                    <a:rect l="0" t="0" r="r" b="b"/>
                    <a:pathLst>
                      <a:path w="901" h="652">
                        <a:moveTo>
                          <a:pt x="226" y="0"/>
                        </a:moveTo>
                        <a:lnTo>
                          <a:pt x="0" y="326"/>
                        </a:lnTo>
                        <a:lnTo>
                          <a:pt x="226" y="652"/>
                        </a:lnTo>
                        <a:lnTo>
                          <a:pt x="676" y="652"/>
                        </a:lnTo>
                        <a:lnTo>
                          <a:pt x="901" y="326"/>
                        </a:lnTo>
                        <a:lnTo>
                          <a:pt x="676" y="0"/>
                        </a:lnTo>
                        <a:lnTo>
                          <a:pt x="226" y="0"/>
                        </a:lnTo>
                        <a:close/>
                      </a:path>
                    </a:pathLst>
                  </a:custGeom>
                  <a:solidFill>
                    <a:srgbClr val="FFFF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1" name="Freeform 699"/>
                  <p:cNvSpPr>
                    <a:spLocks/>
                  </p:cNvSpPr>
                  <p:nvPr/>
                </p:nvSpPr>
                <p:spPr bwMode="auto">
                  <a:xfrm>
                    <a:off x="2744" y="1384"/>
                    <a:ext cx="179" cy="130"/>
                  </a:xfrm>
                  <a:custGeom>
                    <a:avLst/>
                    <a:gdLst>
                      <a:gd name="T0" fmla="*/ 225 w 897"/>
                      <a:gd name="T1" fmla="*/ 0 h 648"/>
                      <a:gd name="T2" fmla="*/ 0 w 897"/>
                      <a:gd name="T3" fmla="*/ 324 h 648"/>
                      <a:gd name="T4" fmla="*/ 225 w 897"/>
                      <a:gd name="T5" fmla="*/ 648 h 648"/>
                      <a:gd name="T6" fmla="*/ 673 w 897"/>
                      <a:gd name="T7" fmla="*/ 648 h 648"/>
                      <a:gd name="T8" fmla="*/ 897 w 897"/>
                      <a:gd name="T9" fmla="*/ 324 h 648"/>
                      <a:gd name="T10" fmla="*/ 673 w 897"/>
                      <a:gd name="T11" fmla="*/ 0 h 648"/>
                      <a:gd name="T12" fmla="*/ 225 w 897"/>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897" h="648">
                        <a:moveTo>
                          <a:pt x="225" y="0"/>
                        </a:moveTo>
                        <a:lnTo>
                          <a:pt x="0" y="324"/>
                        </a:lnTo>
                        <a:lnTo>
                          <a:pt x="225" y="648"/>
                        </a:lnTo>
                        <a:lnTo>
                          <a:pt x="673" y="648"/>
                        </a:lnTo>
                        <a:lnTo>
                          <a:pt x="897" y="324"/>
                        </a:lnTo>
                        <a:lnTo>
                          <a:pt x="673" y="0"/>
                        </a:lnTo>
                        <a:lnTo>
                          <a:pt x="225" y="0"/>
                        </a:lnTo>
                        <a:close/>
                      </a:path>
                    </a:pathLst>
                  </a:custGeom>
                  <a:solidFill>
                    <a:srgbClr val="FFFF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2" name="Freeform 700"/>
                  <p:cNvSpPr>
                    <a:spLocks/>
                  </p:cNvSpPr>
                  <p:nvPr/>
                </p:nvSpPr>
                <p:spPr bwMode="auto">
                  <a:xfrm>
                    <a:off x="2744" y="1384"/>
                    <a:ext cx="179" cy="129"/>
                  </a:xfrm>
                  <a:custGeom>
                    <a:avLst/>
                    <a:gdLst>
                      <a:gd name="T0" fmla="*/ 224 w 892"/>
                      <a:gd name="T1" fmla="*/ 0 h 644"/>
                      <a:gd name="T2" fmla="*/ 0 w 892"/>
                      <a:gd name="T3" fmla="*/ 322 h 644"/>
                      <a:gd name="T4" fmla="*/ 224 w 892"/>
                      <a:gd name="T5" fmla="*/ 644 h 644"/>
                      <a:gd name="T6" fmla="*/ 669 w 892"/>
                      <a:gd name="T7" fmla="*/ 644 h 644"/>
                      <a:gd name="T8" fmla="*/ 892 w 892"/>
                      <a:gd name="T9" fmla="*/ 322 h 644"/>
                      <a:gd name="T10" fmla="*/ 669 w 892"/>
                      <a:gd name="T11" fmla="*/ 0 h 644"/>
                      <a:gd name="T12" fmla="*/ 224 w 892"/>
                      <a:gd name="T13" fmla="*/ 0 h 644"/>
                    </a:gdLst>
                    <a:ahLst/>
                    <a:cxnLst>
                      <a:cxn ang="0">
                        <a:pos x="T0" y="T1"/>
                      </a:cxn>
                      <a:cxn ang="0">
                        <a:pos x="T2" y="T3"/>
                      </a:cxn>
                      <a:cxn ang="0">
                        <a:pos x="T4" y="T5"/>
                      </a:cxn>
                      <a:cxn ang="0">
                        <a:pos x="T6" y="T7"/>
                      </a:cxn>
                      <a:cxn ang="0">
                        <a:pos x="T8" y="T9"/>
                      </a:cxn>
                      <a:cxn ang="0">
                        <a:pos x="T10" y="T11"/>
                      </a:cxn>
                      <a:cxn ang="0">
                        <a:pos x="T12" y="T13"/>
                      </a:cxn>
                    </a:cxnLst>
                    <a:rect l="0" t="0" r="r" b="b"/>
                    <a:pathLst>
                      <a:path w="892" h="644">
                        <a:moveTo>
                          <a:pt x="224" y="0"/>
                        </a:moveTo>
                        <a:lnTo>
                          <a:pt x="0" y="322"/>
                        </a:lnTo>
                        <a:lnTo>
                          <a:pt x="224" y="644"/>
                        </a:lnTo>
                        <a:lnTo>
                          <a:pt x="669" y="644"/>
                        </a:lnTo>
                        <a:lnTo>
                          <a:pt x="892" y="322"/>
                        </a:lnTo>
                        <a:lnTo>
                          <a:pt x="669" y="0"/>
                        </a:lnTo>
                        <a:lnTo>
                          <a:pt x="224" y="0"/>
                        </a:lnTo>
                        <a:close/>
                      </a:path>
                    </a:pathLst>
                  </a:custGeom>
                  <a:solidFill>
                    <a:srgbClr val="FF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3" name="Freeform 701"/>
                  <p:cNvSpPr>
                    <a:spLocks/>
                  </p:cNvSpPr>
                  <p:nvPr/>
                </p:nvSpPr>
                <p:spPr bwMode="auto">
                  <a:xfrm>
                    <a:off x="2745" y="1385"/>
                    <a:ext cx="177" cy="128"/>
                  </a:xfrm>
                  <a:custGeom>
                    <a:avLst/>
                    <a:gdLst>
                      <a:gd name="T0" fmla="*/ 222 w 887"/>
                      <a:gd name="T1" fmla="*/ 0 h 640"/>
                      <a:gd name="T2" fmla="*/ 0 w 887"/>
                      <a:gd name="T3" fmla="*/ 320 h 640"/>
                      <a:gd name="T4" fmla="*/ 222 w 887"/>
                      <a:gd name="T5" fmla="*/ 640 h 640"/>
                      <a:gd name="T6" fmla="*/ 666 w 887"/>
                      <a:gd name="T7" fmla="*/ 640 h 640"/>
                      <a:gd name="T8" fmla="*/ 887 w 887"/>
                      <a:gd name="T9" fmla="*/ 320 h 640"/>
                      <a:gd name="T10" fmla="*/ 666 w 887"/>
                      <a:gd name="T11" fmla="*/ 0 h 640"/>
                      <a:gd name="T12" fmla="*/ 222 w 887"/>
                      <a:gd name="T13" fmla="*/ 0 h 640"/>
                    </a:gdLst>
                    <a:ahLst/>
                    <a:cxnLst>
                      <a:cxn ang="0">
                        <a:pos x="T0" y="T1"/>
                      </a:cxn>
                      <a:cxn ang="0">
                        <a:pos x="T2" y="T3"/>
                      </a:cxn>
                      <a:cxn ang="0">
                        <a:pos x="T4" y="T5"/>
                      </a:cxn>
                      <a:cxn ang="0">
                        <a:pos x="T6" y="T7"/>
                      </a:cxn>
                      <a:cxn ang="0">
                        <a:pos x="T8" y="T9"/>
                      </a:cxn>
                      <a:cxn ang="0">
                        <a:pos x="T10" y="T11"/>
                      </a:cxn>
                      <a:cxn ang="0">
                        <a:pos x="T12" y="T13"/>
                      </a:cxn>
                    </a:cxnLst>
                    <a:rect l="0" t="0" r="r" b="b"/>
                    <a:pathLst>
                      <a:path w="887" h="640">
                        <a:moveTo>
                          <a:pt x="222" y="0"/>
                        </a:moveTo>
                        <a:lnTo>
                          <a:pt x="0" y="320"/>
                        </a:lnTo>
                        <a:lnTo>
                          <a:pt x="222" y="640"/>
                        </a:lnTo>
                        <a:lnTo>
                          <a:pt x="666" y="640"/>
                        </a:lnTo>
                        <a:lnTo>
                          <a:pt x="887" y="320"/>
                        </a:lnTo>
                        <a:lnTo>
                          <a:pt x="666" y="0"/>
                        </a:lnTo>
                        <a:lnTo>
                          <a:pt x="222" y="0"/>
                        </a:lnTo>
                        <a:close/>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4" name="Freeform 702"/>
                  <p:cNvSpPr>
                    <a:spLocks/>
                  </p:cNvSpPr>
                  <p:nvPr/>
                </p:nvSpPr>
                <p:spPr bwMode="auto">
                  <a:xfrm>
                    <a:off x="2745" y="1385"/>
                    <a:ext cx="177" cy="128"/>
                  </a:xfrm>
                  <a:custGeom>
                    <a:avLst/>
                    <a:gdLst>
                      <a:gd name="T0" fmla="*/ 221 w 883"/>
                      <a:gd name="T1" fmla="*/ 0 h 638"/>
                      <a:gd name="T2" fmla="*/ 0 w 883"/>
                      <a:gd name="T3" fmla="*/ 319 h 638"/>
                      <a:gd name="T4" fmla="*/ 221 w 883"/>
                      <a:gd name="T5" fmla="*/ 638 h 638"/>
                      <a:gd name="T6" fmla="*/ 663 w 883"/>
                      <a:gd name="T7" fmla="*/ 638 h 638"/>
                      <a:gd name="T8" fmla="*/ 883 w 883"/>
                      <a:gd name="T9" fmla="*/ 319 h 638"/>
                      <a:gd name="T10" fmla="*/ 663 w 883"/>
                      <a:gd name="T11" fmla="*/ 0 h 638"/>
                      <a:gd name="T12" fmla="*/ 221 w 883"/>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883" h="638">
                        <a:moveTo>
                          <a:pt x="221" y="0"/>
                        </a:moveTo>
                        <a:lnTo>
                          <a:pt x="0" y="319"/>
                        </a:lnTo>
                        <a:lnTo>
                          <a:pt x="221" y="638"/>
                        </a:lnTo>
                        <a:lnTo>
                          <a:pt x="663" y="638"/>
                        </a:lnTo>
                        <a:lnTo>
                          <a:pt x="883" y="319"/>
                        </a:lnTo>
                        <a:lnTo>
                          <a:pt x="663" y="0"/>
                        </a:lnTo>
                        <a:lnTo>
                          <a:pt x="221" y="0"/>
                        </a:lnTo>
                        <a:close/>
                      </a:path>
                    </a:pathLst>
                  </a:custGeom>
                  <a:solidFill>
                    <a:srgbClr val="FFF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5" name="Freeform 703"/>
                  <p:cNvSpPr>
                    <a:spLocks/>
                  </p:cNvSpPr>
                  <p:nvPr/>
                </p:nvSpPr>
                <p:spPr bwMode="auto">
                  <a:xfrm>
                    <a:off x="2746" y="1385"/>
                    <a:ext cx="175" cy="127"/>
                  </a:xfrm>
                  <a:custGeom>
                    <a:avLst/>
                    <a:gdLst>
                      <a:gd name="T0" fmla="*/ 220 w 877"/>
                      <a:gd name="T1" fmla="*/ 0 h 634"/>
                      <a:gd name="T2" fmla="*/ 0 w 877"/>
                      <a:gd name="T3" fmla="*/ 317 h 634"/>
                      <a:gd name="T4" fmla="*/ 220 w 877"/>
                      <a:gd name="T5" fmla="*/ 634 h 634"/>
                      <a:gd name="T6" fmla="*/ 658 w 877"/>
                      <a:gd name="T7" fmla="*/ 634 h 634"/>
                      <a:gd name="T8" fmla="*/ 877 w 877"/>
                      <a:gd name="T9" fmla="*/ 317 h 634"/>
                      <a:gd name="T10" fmla="*/ 658 w 877"/>
                      <a:gd name="T11" fmla="*/ 0 h 634"/>
                      <a:gd name="T12" fmla="*/ 220 w 877"/>
                      <a:gd name="T13" fmla="*/ 0 h 634"/>
                    </a:gdLst>
                    <a:ahLst/>
                    <a:cxnLst>
                      <a:cxn ang="0">
                        <a:pos x="T0" y="T1"/>
                      </a:cxn>
                      <a:cxn ang="0">
                        <a:pos x="T2" y="T3"/>
                      </a:cxn>
                      <a:cxn ang="0">
                        <a:pos x="T4" y="T5"/>
                      </a:cxn>
                      <a:cxn ang="0">
                        <a:pos x="T6" y="T7"/>
                      </a:cxn>
                      <a:cxn ang="0">
                        <a:pos x="T8" y="T9"/>
                      </a:cxn>
                      <a:cxn ang="0">
                        <a:pos x="T10" y="T11"/>
                      </a:cxn>
                      <a:cxn ang="0">
                        <a:pos x="T12" y="T13"/>
                      </a:cxn>
                    </a:cxnLst>
                    <a:rect l="0" t="0" r="r" b="b"/>
                    <a:pathLst>
                      <a:path w="877" h="634">
                        <a:moveTo>
                          <a:pt x="220" y="0"/>
                        </a:moveTo>
                        <a:lnTo>
                          <a:pt x="0" y="317"/>
                        </a:lnTo>
                        <a:lnTo>
                          <a:pt x="220" y="634"/>
                        </a:lnTo>
                        <a:lnTo>
                          <a:pt x="658" y="634"/>
                        </a:lnTo>
                        <a:lnTo>
                          <a:pt x="877" y="317"/>
                        </a:lnTo>
                        <a:lnTo>
                          <a:pt x="658" y="0"/>
                        </a:lnTo>
                        <a:lnTo>
                          <a:pt x="220" y="0"/>
                        </a:lnTo>
                        <a:close/>
                      </a:path>
                    </a:pathLst>
                  </a:custGeom>
                  <a:solidFill>
                    <a:srgbClr val="FFF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6" name="Freeform 704"/>
                  <p:cNvSpPr>
                    <a:spLocks/>
                  </p:cNvSpPr>
                  <p:nvPr/>
                </p:nvSpPr>
                <p:spPr bwMode="auto">
                  <a:xfrm>
                    <a:off x="2746" y="1386"/>
                    <a:ext cx="175" cy="126"/>
                  </a:xfrm>
                  <a:custGeom>
                    <a:avLst/>
                    <a:gdLst>
                      <a:gd name="T0" fmla="*/ 219 w 873"/>
                      <a:gd name="T1" fmla="*/ 0 h 630"/>
                      <a:gd name="T2" fmla="*/ 0 w 873"/>
                      <a:gd name="T3" fmla="*/ 315 h 630"/>
                      <a:gd name="T4" fmla="*/ 219 w 873"/>
                      <a:gd name="T5" fmla="*/ 630 h 630"/>
                      <a:gd name="T6" fmla="*/ 655 w 873"/>
                      <a:gd name="T7" fmla="*/ 630 h 630"/>
                      <a:gd name="T8" fmla="*/ 873 w 873"/>
                      <a:gd name="T9" fmla="*/ 315 h 630"/>
                      <a:gd name="T10" fmla="*/ 655 w 873"/>
                      <a:gd name="T11" fmla="*/ 0 h 630"/>
                      <a:gd name="T12" fmla="*/ 219 w 873"/>
                      <a:gd name="T13" fmla="*/ 0 h 630"/>
                    </a:gdLst>
                    <a:ahLst/>
                    <a:cxnLst>
                      <a:cxn ang="0">
                        <a:pos x="T0" y="T1"/>
                      </a:cxn>
                      <a:cxn ang="0">
                        <a:pos x="T2" y="T3"/>
                      </a:cxn>
                      <a:cxn ang="0">
                        <a:pos x="T4" y="T5"/>
                      </a:cxn>
                      <a:cxn ang="0">
                        <a:pos x="T6" y="T7"/>
                      </a:cxn>
                      <a:cxn ang="0">
                        <a:pos x="T8" y="T9"/>
                      </a:cxn>
                      <a:cxn ang="0">
                        <a:pos x="T10" y="T11"/>
                      </a:cxn>
                      <a:cxn ang="0">
                        <a:pos x="T12" y="T13"/>
                      </a:cxn>
                    </a:cxnLst>
                    <a:rect l="0" t="0" r="r" b="b"/>
                    <a:pathLst>
                      <a:path w="873" h="630">
                        <a:moveTo>
                          <a:pt x="219" y="0"/>
                        </a:moveTo>
                        <a:lnTo>
                          <a:pt x="0" y="315"/>
                        </a:lnTo>
                        <a:lnTo>
                          <a:pt x="219" y="630"/>
                        </a:lnTo>
                        <a:lnTo>
                          <a:pt x="655" y="630"/>
                        </a:lnTo>
                        <a:lnTo>
                          <a:pt x="873" y="315"/>
                        </a:lnTo>
                        <a:lnTo>
                          <a:pt x="655" y="0"/>
                        </a:lnTo>
                        <a:lnTo>
                          <a:pt x="219" y="0"/>
                        </a:lnTo>
                        <a:close/>
                      </a:path>
                    </a:pathLst>
                  </a:custGeom>
                  <a:solidFill>
                    <a:srgbClr val="FFF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7" name="Freeform 705"/>
                  <p:cNvSpPr>
                    <a:spLocks/>
                  </p:cNvSpPr>
                  <p:nvPr/>
                </p:nvSpPr>
                <p:spPr bwMode="auto">
                  <a:xfrm>
                    <a:off x="2747" y="1386"/>
                    <a:ext cx="173" cy="126"/>
                  </a:xfrm>
                  <a:custGeom>
                    <a:avLst/>
                    <a:gdLst>
                      <a:gd name="T0" fmla="*/ 218 w 868"/>
                      <a:gd name="T1" fmla="*/ 0 h 628"/>
                      <a:gd name="T2" fmla="*/ 0 w 868"/>
                      <a:gd name="T3" fmla="*/ 314 h 628"/>
                      <a:gd name="T4" fmla="*/ 218 w 868"/>
                      <a:gd name="T5" fmla="*/ 628 h 628"/>
                      <a:gd name="T6" fmla="*/ 651 w 868"/>
                      <a:gd name="T7" fmla="*/ 628 h 628"/>
                      <a:gd name="T8" fmla="*/ 868 w 868"/>
                      <a:gd name="T9" fmla="*/ 314 h 628"/>
                      <a:gd name="T10" fmla="*/ 651 w 868"/>
                      <a:gd name="T11" fmla="*/ 0 h 628"/>
                      <a:gd name="T12" fmla="*/ 218 w 868"/>
                      <a:gd name="T13" fmla="*/ 0 h 628"/>
                    </a:gdLst>
                    <a:ahLst/>
                    <a:cxnLst>
                      <a:cxn ang="0">
                        <a:pos x="T0" y="T1"/>
                      </a:cxn>
                      <a:cxn ang="0">
                        <a:pos x="T2" y="T3"/>
                      </a:cxn>
                      <a:cxn ang="0">
                        <a:pos x="T4" y="T5"/>
                      </a:cxn>
                      <a:cxn ang="0">
                        <a:pos x="T6" y="T7"/>
                      </a:cxn>
                      <a:cxn ang="0">
                        <a:pos x="T8" y="T9"/>
                      </a:cxn>
                      <a:cxn ang="0">
                        <a:pos x="T10" y="T11"/>
                      </a:cxn>
                      <a:cxn ang="0">
                        <a:pos x="T12" y="T13"/>
                      </a:cxn>
                    </a:cxnLst>
                    <a:rect l="0" t="0" r="r" b="b"/>
                    <a:pathLst>
                      <a:path w="868" h="628">
                        <a:moveTo>
                          <a:pt x="218" y="0"/>
                        </a:moveTo>
                        <a:lnTo>
                          <a:pt x="0" y="314"/>
                        </a:lnTo>
                        <a:lnTo>
                          <a:pt x="218" y="628"/>
                        </a:lnTo>
                        <a:lnTo>
                          <a:pt x="651" y="628"/>
                        </a:lnTo>
                        <a:lnTo>
                          <a:pt x="868" y="314"/>
                        </a:lnTo>
                        <a:lnTo>
                          <a:pt x="651" y="0"/>
                        </a:lnTo>
                        <a:lnTo>
                          <a:pt x="218" y="0"/>
                        </a:lnTo>
                        <a:close/>
                      </a:path>
                    </a:pathLst>
                  </a:custGeom>
                  <a:solidFill>
                    <a:srgbClr val="F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8" name="Freeform 706"/>
                  <p:cNvSpPr>
                    <a:spLocks/>
                  </p:cNvSpPr>
                  <p:nvPr/>
                </p:nvSpPr>
                <p:spPr bwMode="auto">
                  <a:xfrm>
                    <a:off x="2747" y="1386"/>
                    <a:ext cx="173" cy="125"/>
                  </a:xfrm>
                  <a:custGeom>
                    <a:avLst/>
                    <a:gdLst>
                      <a:gd name="T0" fmla="*/ 216 w 862"/>
                      <a:gd name="T1" fmla="*/ 0 h 624"/>
                      <a:gd name="T2" fmla="*/ 0 w 862"/>
                      <a:gd name="T3" fmla="*/ 312 h 624"/>
                      <a:gd name="T4" fmla="*/ 216 w 862"/>
                      <a:gd name="T5" fmla="*/ 624 h 624"/>
                      <a:gd name="T6" fmla="*/ 648 w 862"/>
                      <a:gd name="T7" fmla="*/ 624 h 624"/>
                      <a:gd name="T8" fmla="*/ 862 w 862"/>
                      <a:gd name="T9" fmla="*/ 312 h 624"/>
                      <a:gd name="T10" fmla="*/ 648 w 862"/>
                      <a:gd name="T11" fmla="*/ 0 h 624"/>
                      <a:gd name="T12" fmla="*/ 216 w 862"/>
                      <a:gd name="T13" fmla="*/ 0 h 624"/>
                    </a:gdLst>
                    <a:ahLst/>
                    <a:cxnLst>
                      <a:cxn ang="0">
                        <a:pos x="T0" y="T1"/>
                      </a:cxn>
                      <a:cxn ang="0">
                        <a:pos x="T2" y="T3"/>
                      </a:cxn>
                      <a:cxn ang="0">
                        <a:pos x="T4" y="T5"/>
                      </a:cxn>
                      <a:cxn ang="0">
                        <a:pos x="T6" y="T7"/>
                      </a:cxn>
                      <a:cxn ang="0">
                        <a:pos x="T8" y="T9"/>
                      </a:cxn>
                      <a:cxn ang="0">
                        <a:pos x="T10" y="T11"/>
                      </a:cxn>
                      <a:cxn ang="0">
                        <a:pos x="T12" y="T13"/>
                      </a:cxn>
                    </a:cxnLst>
                    <a:rect l="0" t="0" r="r" b="b"/>
                    <a:pathLst>
                      <a:path w="862" h="624">
                        <a:moveTo>
                          <a:pt x="216" y="0"/>
                        </a:moveTo>
                        <a:lnTo>
                          <a:pt x="0" y="312"/>
                        </a:lnTo>
                        <a:lnTo>
                          <a:pt x="216" y="624"/>
                        </a:lnTo>
                        <a:lnTo>
                          <a:pt x="648" y="624"/>
                        </a:lnTo>
                        <a:lnTo>
                          <a:pt x="862" y="312"/>
                        </a:lnTo>
                        <a:lnTo>
                          <a:pt x="648" y="0"/>
                        </a:lnTo>
                        <a:lnTo>
                          <a:pt x="216" y="0"/>
                        </a:lnTo>
                        <a:close/>
                      </a:path>
                    </a:pathLst>
                  </a:custGeom>
                  <a:solidFill>
                    <a:srgbClr val="FFFF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699" name="Freeform 707"/>
                  <p:cNvSpPr>
                    <a:spLocks/>
                  </p:cNvSpPr>
                  <p:nvPr/>
                </p:nvSpPr>
                <p:spPr bwMode="auto">
                  <a:xfrm>
                    <a:off x="2748" y="1387"/>
                    <a:ext cx="171" cy="124"/>
                  </a:xfrm>
                  <a:custGeom>
                    <a:avLst/>
                    <a:gdLst>
                      <a:gd name="T0" fmla="*/ 215 w 858"/>
                      <a:gd name="T1" fmla="*/ 0 h 620"/>
                      <a:gd name="T2" fmla="*/ 0 w 858"/>
                      <a:gd name="T3" fmla="*/ 310 h 620"/>
                      <a:gd name="T4" fmla="*/ 215 w 858"/>
                      <a:gd name="T5" fmla="*/ 620 h 620"/>
                      <a:gd name="T6" fmla="*/ 645 w 858"/>
                      <a:gd name="T7" fmla="*/ 620 h 620"/>
                      <a:gd name="T8" fmla="*/ 858 w 858"/>
                      <a:gd name="T9" fmla="*/ 310 h 620"/>
                      <a:gd name="T10" fmla="*/ 645 w 858"/>
                      <a:gd name="T11" fmla="*/ 0 h 620"/>
                      <a:gd name="T12" fmla="*/ 215 w 858"/>
                      <a:gd name="T13" fmla="*/ 0 h 620"/>
                    </a:gdLst>
                    <a:ahLst/>
                    <a:cxnLst>
                      <a:cxn ang="0">
                        <a:pos x="T0" y="T1"/>
                      </a:cxn>
                      <a:cxn ang="0">
                        <a:pos x="T2" y="T3"/>
                      </a:cxn>
                      <a:cxn ang="0">
                        <a:pos x="T4" y="T5"/>
                      </a:cxn>
                      <a:cxn ang="0">
                        <a:pos x="T6" y="T7"/>
                      </a:cxn>
                      <a:cxn ang="0">
                        <a:pos x="T8" y="T9"/>
                      </a:cxn>
                      <a:cxn ang="0">
                        <a:pos x="T10" y="T11"/>
                      </a:cxn>
                      <a:cxn ang="0">
                        <a:pos x="T12" y="T13"/>
                      </a:cxn>
                    </a:cxnLst>
                    <a:rect l="0" t="0" r="r" b="b"/>
                    <a:pathLst>
                      <a:path w="858" h="620">
                        <a:moveTo>
                          <a:pt x="215" y="0"/>
                        </a:moveTo>
                        <a:lnTo>
                          <a:pt x="0" y="310"/>
                        </a:lnTo>
                        <a:lnTo>
                          <a:pt x="215" y="620"/>
                        </a:lnTo>
                        <a:lnTo>
                          <a:pt x="645" y="620"/>
                        </a:lnTo>
                        <a:lnTo>
                          <a:pt x="858" y="310"/>
                        </a:lnTo>
                        <a:lnTo>
                          <a:pt x="645" y="0"/>
                        </a:lnTo>
                        <a:lnTo>
                          <a:pt x="215" y="0"/>
                        </a:lnTo>
                        <a:close/>
                      </a:path>
                    </a:pathLst>
                  </a:custGeom>
                  <a:solidFill>
                    <a:srgbClr val="FF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0" name="Freeform 708"/>
                  <p:cNvSpPr>
                    <a:spLocks/>
                  </p:cNvSpPr>
                  <p:nvPr/>
                </p:nvSpPr>
                <p:spPr bwMode="auto">
                  <a:xfrm>
                    <a:off x="2748" y="1387"/>
                    <a:ext cx="171" cy="123"/>
                  </a:xfrm>
                  <a:custGeom>
                    <a:avLst/>
                    <a:gdLst>
                      <a:gd name="T0" fmla="*/ 214 w 853"/>
                      <a:gd name="T1" fmla="*/ 0 h 616"/>
                      <a:gd name="T2" fmla="*/ 0 w 853"/>
                      <a:gd name="T3" fmla="*/ 308 h 616"/>
                      <a:gd name="T4" fmla="*/ 214 w 853"/>
                      <a:gd name="T5" fmla="*/ 616 h 616"/>
                      <a:gd name="T6" fmla="*/ 641 w 853"/>
                      <a:gd name="T7" fmla="*/ 616 h 616"/>
                      <a:gd name="T8" fmla="*/ 853 w 853"/>
                      <a:gd name="T9" fmla="*/ 308 h 616"/>
                      <a:gd name="T10" fmla="*/ 641 w 853"/>
                      <a:gd name="T11" fmla="*/ 0 h 616"/>
                      <a:gd name="T12" fmla="*/ 214 w 853"/>
                      <a:gd name="T13" fmla="*/ 0 h 616"/>
                    </a:gdLst>
                    <a:ahLst/>
                    <a:cxnLst>
                      <a:cxn ang="0">
                        <a:pos x="T0" y="T1"/>
                      </a:cxn>
                      <a:cxn ang="0">
                        <a:pos x="T2" y="T3"/>
                      </a:cxn>
                      <a:cxn ang="0">
                        <a:pos x="T4" y="T5"/>
                      </a:cxn>
                      <a:cxn ang="0">
                        <a:pos x="T6" y="T7"/>
                      </a:cxn>
                      <a:cxn ang="0">
                        <a:pos x="T8" y="T9"/>
                      </a:cxn>
                      <a:cxn ang="0">
                        <a:pos x="T10" y="T11"/>
                      </a:cxn>
                      <a:cxn ang="0">
                        <a:pos x="T12" y="T13"/>
                      </a:cxn>
                    </a:cxnLst>
                    <a:rect l="0" t="0" r="r" b="b"/>
                    <a:pathLst>
                      <a:path w="853" h="616">
                        <a:moveTo>
                          <a:pt x="214" y="0"/>
                        </a:moveTo>
                        <a:lnTo>
                          <a:pt x="0" y="308"/>
                        </a:lnTo>
                        <a:lnTo>
                          <a:pt x="214" y="616"/>
                        </a:lnTo>
                        <a:lnTo>
                          <a:pt x="641" y="616"/>
                        </a:lnTo>
                        <a:lnTo>
                          <a:pt x="853" y="308"/>
                        </a:lnTo>
                        <a:lnTo>
                          <a:pt x="641" y="0"/>
                        </a:lnTo>
                        <a:lnTo>
                          <a:pt x="214" y="0"/>
                        </a:lnTo>
                        <a:close/>
                      </a:path>
                    </a:pathLst>
                  </a:custGeom>
                  <a:solidFill>
                    <a:srgbClr val="FFF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1" name="Freeform 709"/>
                  <p:cNvSpPr>
                    <a:spLocks/>
                  </p:cNvSpPr>
                  <p:nvPr/>
                </p:nvSpPr>
                <p:spPr bwMode="auto">
                  <a:xfrm>
                    <a:off x="2749" y="1387"/>
                    <a:ext cx="169" cy="123"/>
                  </a:xfrm>
                  <a:custGeom>
                    <a:avLst/>
                    <a:gdLst>
                      <a:gd name="T0" fmla="*/ 213 w 848"/>
                      <a:gd name="T1" fmla="*/ 0 h 614"/>
                      <a:gd name="T2" fmla="*/ 0 w 848"/>
                      <a:gd name="T3" fmla="*/ 307 h 614"/>
                      <a:gd name="T4" fmla="*/ 213 w 848"/>
                      <a:gd name="T5" fmla="*/ 614 h 614"/>
                      <a:gd name="T6" fmla="*/ 637 w 848"/>
                      <a:gd name="T7" fmla="*/ 614 h 614"/>
                      <a:gd name="T8" fmla="*/ 848 w 848"/>
                      <a:gd name="T9" fmla="*/ 307 h 614"/>
                      <a:gd name="T10" fmla="*/ 637 w 848"/>
                      <a:gd name="T11" fmla="*/ 0 h 614"/>
                      <a:gd name="T12" fmla="*/ 213 w 848"/>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848" h="614">
                        <a:moveTo>
                          <a:pt x="213" y="0"/>
                        </a:moveTo>
                        <a:lnTo>
                          <a:pt x="0" y="307"/>
                        </a:lnTo>
                        <a:lnTo>
                          <a:pt x="213" y="614"/>
                        </a:lnTo>
                        <a:lnTo>
                          <a:pt x="637" y="614"/>
                        </a:lnTo>
                        <a:lnTo>
                          <a:pt x="848" y="307"/>
                        </a:lnTo>
                        <a:lnTo>
                          <a:pt x="637" y="0"/>
                        </a:lnTo>
                        <a:lnTo>
                          <a:pt x="213" y="0"/>
                        </a:lnTo>
                        <a:close/>
                      </a:path>
                    </a:pathLst>
                  </a:custGeom>
                  <a:solidFill>
                    <a:srgbClr val="FFFF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2" name="Freeform 710"/>
                  <p:cNvSpPr>
                    <a:spLocks/>
                  </p:cNvSpPr>
                  <p:nvPr/>
                </p:nvSpPr>
                <p:spPr bwMode="auto">
                  <a:xfrm>
                    <a:off x="2749" y="1388"/>
                    <a:ext cx="169" cy="122"/>
                  </a:xfrm>
                  <a:custGeom>
                    <a:avLst/>
                    <a:gdLst>
                      <a:gd name="T0" fmla="*/ 212 w 843"/>
                      <a:gd name="T1" fmla="*/ 0 h 610"/>
                      <a:gd name="T2" fmla="*/ 0 w 843"/>
                      <a:gd name="T3" fmla="*/ 305 h 610"/>
                      <a:gd name="T4" fmla="*/ 212 w 843"/>
                      <a:gd name="T5" fmla="*/ 610 h 610"/>
                      <a:gd name="T6" fmla="*/ 633 w 843"/>
                      <a:gd name="T7" fmla="*/ 610 h 610"/>
                      <a:gd name="T8" fmla="*/ 843 w 843"/>
                      <a:gd name="T9" fmla="*/ 305 h 610"/>
                      <a:gd name="T10" fmla="*/ 633 w 843"/>
                      <a:gd name="T11" fmla="*/ 0 h 610"/>
                      <a:gd name="T12" fmla="*/ 212 w 843"/>
                      <a:gd name="T13" fmla="*/ 0 h 610"/>
                    </a:gdLst>
                    <a:ahLst/>
                    <a:cxnLst>
                      <a:cxn ang="0">
                        <a:pos x="T0" y="T1"/>
                      </a:cxn>
                      <a:cxn ang="0">
                        <a:pos x="T2" y="T3"/>
                      </a:cxn>
                      <a:cxn ang="0">
                        <a:pos x="T4" y="T5"/>
                      </a:cxn>
                      <a:cxn ang="0">
                        <a:pos x="T6" y="T7"/>
                      </a:cxn>
                      <a:cxn ang="0">
                        <a:pos x="T8" y="T9"/>
                      </a:cxn>
                      <a:cxn ang="0">
                        <a:pos x="T10" y="T11"/>
                      </a:cxn>
                      <a:cxn ang="0">
                        <a:pos x="T12" y="T13"/>
                      </a:cxn>
                    </a:cxnLst>
                    <a:rect l="0" t="0" r="r" b="b"/>
                    <a:pathLst>
                      <a:path w="843" h="610">
                        <a:moveTo>
                          <a:pt x="212" y="0"/>
                        </a:moveTo>
                        <a:lnTo>
                          <a:pt x="0" y="305"/>
                        </a:lnTo>
                        <a:lnTo>
                          <a:pt x="212" y="610"/>
                        </a:lnTo>
                        <a:lnTo>
                          <a:pt x="633" y="610"/>
                        </a:lnTo>
                        <a:lnTo>
                          <a:pt x="843" y="305"/>
                        </a:lnTo>
                        <a:lnTo>
                          <a:pt x="633" y="0"/>
                        </a:lnTo>
                        <a:lnTo>
                          <a:pt x="212" y="0"/>
                        </a:lnTo>
                        <a:close/>
                      </a:path>
                    </a:pathLst>
                  </a:custGeom>
                  <a:solidFill>
                    <a:srgbClr val="FFFF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3" name="Freeform 711"/>
                  <p:cNvSpPr>
                    <a:spLocks/>
                  </p:cNvSpPr>
                  <p:nvPr/>
                </p:nvSpPr>
                <p:spPr bwMode="auto">
                  <a:xfrm>
                    <a:off x="2750" y="1388"/>
                    <a:ext cx="167" cy="121"/>
                  </a:xfrm>
                  <a:custGeom>
                    <a:avLst/>
                    <a:gdLst>
                      <a:gd name="T0" fmla="*/ 210 w 838"/>
                      <a:gd name="T1" fmla="*/ 0 h 606"/>
                      <a:gd name="T2" fmla="*/ 0 w 838"/>
                      <a:gd name="T3" fmla="*/ 303 h 606"/>
                      <a:gd name="T4" fmla="*/ 210 w 838"/>
                      <a:gd name="T5" fmla="*/ 606 h 606"/>
                      <a:gd name="T6" fmla="*/ 630 w 838"/>
                      <a:gd name="T7" fmla="*/ 606 h 606"/>
                      <a:gd name="T8" fmla="*/ 838 w 838"/>
                      <a:gd name="T9" fmla="*/ 303 h 606"/>
                      <a:gd name="T10" fmla="*/ 630 w 838"/>
                      <a:gd name="T11" fmla="*/ 0 h 606"/>
                      <a:gd name="T12" fmla="*/ 210 w 838"/>
                      <a:gd name="T13" fmla="*/ 0 h 606"/>
                    </a:gdLst>
                    <a:ahLst/>
                    <a:cxnLst>
                      <a:cxn ang="0">
                        <a:pos x="T0" y="T1"/>
                      </a:cxn>
                      <a:cxn ang="0">
                        <a:pos x="T2" y="T3"/>
                      </a:cxn>
                      <a:cxn ang="0">
                        <a:pos x="T4" y="T5"/>
                      </a:cxn>
                      <a:cxn ang="0">
                        <a:pos x="T6" y="T7"/>
                      </a:cxn>
                      <a:cxn ang="0">
                        <a:pos x="T8" y="T9"/>
                      </a:cxn>
                      <a:cxn ang="0">
                        <a:pos x="T10" y="T11"/>
                      </a:cxn>
                      <a:cxn ang="0">
                        <a:pos x="T12" y="T13"/>
                      </a:cxn>
                    </a:cxnLst>
                    <a:rect l="0" t="0" r="r" b="b"/>
                    <a:pathLst>
                      <a:path w="838" h="606">
                        <a:moveTo>
                          <a:pt x="210" y="0"/>
                        </a:moveTo>
                        <a:lnTo>
                          <a:pt x="0" y="303"/>
                        </a:lnTo>
                        <a:lnTo>
                          <a:pt x="210" y="606"/>
                        </a:lnTo>
                        <a:lnTo>
                          <a:pt x="630" y="606"/>
                        </a:lnTo>
                        <a:lnTo>
                          <a:pt x="838" y="303"/>
                        </a:lnTo>
                        <a:lnTo>
                          <a:pt x="630" y="0"/>
                        </a:lnTo>
                        <a:lnTo>
                          <a:pt x="210" y="0"/>
                        </a:lnTo>
                        <a:close/>
                      </a:path>
                    </a:pathLst>
                  </a:custGeom>
                  <a:solidFill>
                    <a:srgbClr val="FF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4" name="Freeform 712"/>
                  <p:cNvSpPr>
                    <a:spLocks/>
                  </p:cNvSpPr>
                  <p:nvPr/>
                </p:nvSpPr>
                <p:spPr bwMode="auto">
                  <a:xfrm>
                    <a:off x="2750" y="1388"/>
                    <a:ext cx="167" cy="121"/>
                  </a:xfrm>
                  <a:custGeom>
                    <a:avLst/>
                    <a:gdLst>
                      <a:gd name="T0" fmla="*/ 209 w 834"/>
                      <a:gd name="T1" fmla="*/ 0 h 604"/>
                      <a:gd name="T2" fmla="*/ 0 w 834"/>
                      <a:gd name="T3" fmla="*/ 302 h 604"/>
                      <a:gd name="T4" fmla="*/ 209 w 834"/>
                      <a:gd name="T5" fmla="*/ 604 h 604"/>
                      <a:gd name="T6" fmla="*/ 627 w 834"/>
                      <a:gd name="T7" fmla="*/ 604 h 604"/>
                      <a:gd name="T8" fmla="*/ 834 w 834"/>
                      <a:gd name="T9" fmla="*/ 302 h 604"/>
                      <a:gd name="T10" fmla="*/ 627 w 834"/>
                      <a:gd name="T11" fmla="*/ 0 h 604"/>
                      <a:gd name="T12" fmla="*/ 209 w 834"/>
                      <a:gd name="T13" fmla="*/ 0 h 604"/>
                    </a:gdLst>
                    <a:ahLst/>
                    <a:cxnLst>
                      <a:cxn ang="0">
                        <a:pos x="T0" y="T1"/>
                      </a:cxn>
                      <a:cxn ang="0">
                        <a:pos x="T2" y="T3"/>
                      </a:cxn>
                      <a:cxn ang="0">
                        <a:pos x="T4" y="T5"/>
                      </a:cxn>
                      <a:cxn ang="0">
                        <a:pos x="T6" y="T7"/>
                      </a:cxn>
                      <a:cxn ang="0">
                        <a:pos x="T8" y="T9"/>
                      </a:cxn>
                      <a:cxn ang="0">
                        <a:pos x="T10" y="T11"/>
                      </a:cxn>
                      <a:cxn ang="0">
                        <a:pos x="T12" y="T13"/>
                      </a:cxn>
                    </a:cxnLst>
                    <a:rect l="0" t="0" r="r" b="b"/>
                    <a:pathLst>
                      <a:path w="834" h="604">
                        <a:moveTo>
                          <a:pt x="209" y="0"/>
                        </a:moveTo>
                        <a:lnTo>
                          <a:pt x="0" y="302"/>
                        </a:lnTo>
                        <a:lnTo>
                          <a:pt x="209" y="604"/>
                        </a:lnTo>
                        <a:lnTo>
                          <a:pt x="627" y="604"/>
                        </a:lnTo>
                        <a:lnTo>
                          <a:pt x="834" y="302"/>
                        </a:lnTo>
                        <a:lnTo>
                          <a:pt x="627" y="0"/>
                        </a:lnTo>
                        <a:lnTo>
                          <a:pt x="209" y="0"/>
                        </a:lnTo>
                        <a:close/>
                      </a:path>
                    </a:pathLst>
                  </a:custGeom>
                  <a:solidFill>
                    <a:srgbClr val="FFFF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5" name="Freeform 713"/>
                  <p:cNvSpPr>
                    <a:spLocks/>
                  </p:cNvSpPr>
                  <p:nvPr/>
                </p:nvSpPr>
                <p:spPr bwMode="auto">
                  <a:xfrm>
                    <a:off x="2750" y="1389"/>
                    <a:ext cx="166" cy="120"/>
                  </a:xfrm>
                  <a:custGeom>
                    <a:avLst/>
                    <a:gdLst>
                      <a:gd name="T0" fmla="*/ 208 w 829"/>
                      <a:gd name="T1" fmla="*/ 0 h 600"/>
                      <a:gd name="T2" fmla="*/ 0 w 829"/>
                      <a:gd name="T3" fmla="*/ 300 h 600"/>
                      <a:gd name="T4" fmla="*/ 208 w 829"/>
                      <a:gd name="T5" fmla="*/ 600 h 600"/>
                      <a:gd name="T6" fmla="*/ 623 w 829"/>
                      <a:gd name="T7" fmla="*/ 600 h 600"/>
                      <a:gd name="T8" fmla="*/ 829 w 829"/>
                      <a:gd name="T9" fmla="*/ 300 h 600"/>
                      <a:gd name="T10" fmla="*/ 623 w 829"/>
                      <a:gd name="T11" fmla="*/ 0 h 600"/>
                      <a:gd name="T12" fmla="*/ 208 w 829"/>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829" h="600">
                        <a:moveTo>
                          <a:pt x="208" y="0"/>
                        </a:moveTo>
                        <a:lnTo>
                          <a:pt x="0" y="300"/>
                        </a:lnTo>
                        <a:lnTo>
                          <a:pt x="208" y="600"/>
                        </a:lnTo>
                        <a:lnTo>
                          <a:pt x="623" y="600"/>
                        </a:lnTo>
                        <a:lnTo>
                          <a:pt x="829" y="300"/>
                        </a:lnTo>
                        <a:lnTo>
                          <a:pt x="623" y="0"/>
                        </a:lnTo>
                        <a:lnTo>
                          <a:pt x="208" y="0"/>
                        </a:lnTo>
                        <a:close/>
                      </a:path>
                    </a:pathLst>
                  </a:custGeom>
                  <a:solidFill>
                    <a:srgbClr val="FFF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6" name="Freeform 714"/>
                  <p:cNvSpPr>
                    <a:spLocks/>
                  </p:cNvSpPr>
                  <p:nvPr/>
                </p:nvSpPr>
                <p:spPr bwMode="auto">
                  <a:xfrm>
                    <a:off x="2751" y="1389"/>
                    <a:ext cx="165" cy="119"/>
                  </a:xfrm>
                  <a:custGeom>
                    <a:avLst/>
                    <a:gdLst>
                      <a:gd name="T0" fmla="*/ 207 w 824"/>
                      <a:gd name="T1" fmla="*/ 0 h 596"/>
                      <a:gd name="T2" fmla="*/ 0 w 824"/>
                      <a:gd name="T3" fmla="*/ 298 h 596"/>
                      <a:gd name="T4" fmla="*/ 207 w 824"/>
                      <a:gd name="T5" fmla="*/ 596 h 596"/>
                      <a:gd name="T6" fmla="*/ 619 w 824"/>
                      <a:gd name="T7" fmla="*/ 596 h 596"/>
                      <a:gd name="T8" fmla="*/ 824 w 824"/>
                      <a:gd name="T9" fmla="*/ 298 h 596"/>
                      <a:gd name="T10" fmla="*/ 619 w 824"/>
                      <a:gd name="T11" fmla="*/ 0 h 596"/>
                      <a:gd name="T12" fmla="*/ 207 w 824"/>
                      <a:gd name="T13" fmla="*/ 0 h 596"/>
                    </a:gdLst>
                    <a:ahLst/>
                    <a:cxnLst>
                      <a:cxn ang="0">
                        <a:pos x="T0" y="T1"/>
                      </a:cxn>
                      <a:cxn ang="0">
                        <a:pos x="T2" y="T3"/>
                      </a:cxn>
                      <a:cxn ang="0">
                        <a:pos x="T4" y="T5"/>
                      </a:cxn>
                      <a:cxn ang="0">
                        <a:pos x="T6" y="T7"/>
                      </a:cxn>
                      <a:cxn ang="0">
                        <a:pos x="T8" y="T9"/>
                      </a:cxn>
                      <a:cxn ang="0">
                        <a:pos x="T10" y="T11"/>
                      </a:cxn>
                      <a:cxn ang="0">
                        <a:pos x="T12" y="T13"/>
                      </a:cxn>
                    </a:cxnLst>
                    <a:rect l="0" t="0" r="r" b="b"/>
                    <a:pathLst>
                      <a:path w="824" h="596">
                        <a:moveTo>
                          <a:pt x="207" y="0"/>
                        </a:moveTo>
                        <a:lnTo>
                          <a:pt x="0" y="298"/>
                        </a:lnTo>
                        <a:lnTo>
                          <a:pt x="207" y="596"/>
                        </a:lnTo>
                        <a:lnTo>
                          <a:pt x="619" y="596"/>
                        </a:lnTo>
                        <a:lnTo>
                          <a:pt x="824" y="298"/>
                        </a:lnTo>
                        <a:lnTo>
                          <a:pt x="619" y="0"/>
                        </a:lnTo>
                        <a:lnTo>
                          <a:pt x="207" y="0"/>
                        </a:lnTo>
                        <a:close/>
                      </a:path>
                    </a:pathLst>
                  </a:custGeom>
                  <a:solidFill>
                    <a:srgbClr val="FF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7" name="Freeform 715"/>
                  <p:cNvSpPr>
                    <a:spLocks/>
                  </p:cNvSpPr>
                  <p:nvPr/>
                </p:nvSpPr>
                <p:spPr bwMode="auto">
                  <a:xfrm>
                    <a:off x="2751" y="1390"/>
                    <a:ext cx="164" cy="118"/>
                  </a:xfrm>
                  <a:custGeom>
                    <a:avLst/>
                    <a:gdLst>
                      <a:gd name="T0" fmla="*/ 206 w 820"/>
                      <a:gd name="T1" fmla="*/ 0 h 592"/>
                      <a:gd name="T2" fmla="*/ 0 w 820"/>
                      <a:gd name="T3" fmla="*/ 296 h 592"/>
                      <a:gd name="T4" fmla="*/ 206 w 820"/>
                      <a:gd name="T5" fmla="*/ 592 h 592"/>
                      <a:gd name="T6" fmla="*/ 616 w 820"/>
                      <a:gd name="T7" fmla="*/ 592 h 592"/>
                      <a:gd name="T8" fmla="*/ 820 w 820"/>
                      <a:gd name="T9" fmla="*/ 296 h 592"/>
                      <a:gd name="T10" fmla="*/ 616 w 820"/>
                      <a:gd name="T11" fmla="*/ 0 h 592"/>
                      <a:gd name="T12" fmla="*/ 206 w 820"/>
                      <a:gd name="T13" fmla="*/ 0 h 592"/>
                    </a:gdLst>
                    <a:ahLst/>
                    <a:cxnLst>
                      <a:cxn ang="0">
                        <a:pos x="T0" y="T1"/>
                      </a:cxn>
                      <a:cxn ang="0">
                        <a:pos x="T2" y="T3"/>
                      </a:cxn>
                      <a:cxn ang="0">
                        <a:pos x="T4" y="T5"/>
                      </a:cxn>
                      <a:cxn ang="0">
                        <a:pos x="T6" y="T7"/>
                      </a:cxn>
                      <a:cxn ang="0">
                        <a:pos x="T8" y="T9"/>
                      </a:cxn>
                      <a:cxn ang="0">
                        <a:pos x="T10" y="T11"/>
                      </a:cxn>
                      <a:cxn ang="0">
                        <a:pos x="T12" y="T13"/>
                      </a:cxn>
                    </a:cxnLst>
                    <a:rect l="0" t="0" r="r" b="b"/>
                    <a:pathLst>
                      <a:path w="820" h="592">
                        <a:moveTo>
                          <a:pt x="206" y="0"/>
                        </a:moveTo>
                        <a:lnTo>
                          <a:pt x="0" y="296"/>
                        </a:lnTo>
                        <a:lnTo>
                          <a:pt x="206" y="592"/>
                        </a:lnTo>
                        <a:lnTo>
                          <a:pt x="616" y="592"/>
                        </a:lnTo>
                        <a:lnTo>
                          <a:pt x="820" y="296"/>
                        </a:lnTo>
                        <a:lnTo>
                          <a:pt x="616" y="0"/>
                        </a:lnTo>
                        <a:lnTo>
                          <a:pt x="206" y="0"/>
                        </a:lnTo>
                        <a:close/>
                      </a:path>
                    </a:pathLst>
                  </a:custGeom>
                  <a:solidFill>
                    <a:srgbClr val="FFFF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8" name="Freeform 716"/>
                  <p:cNvSpPr>
                    <a:spLocks/>
                  </p:cNvSpPr>
                  <p:nvPr/>
                </p:nvSpPr>
                <p:spPr bwMode="auto">
                  <a:xfrm>
                    <a:off x="2752" y="1390"/>
                    <a:ext cx="163" cy="118"/>
                  </a:xfrm>
                  <a:custGeom>
                    <a:avLst/>
                    <a:gdLst>
                      <a:gd name="T0" fmla="*/ 205 w 815"/>
                      <a:gd name="T1" fmla="*/ 0 h 590"/>
                      <a:gd name="T2" fmla="*/ 0 w 815"/>
                      <a:gd name="T3" fmla="*/ 295 h 590"/>
                      <a:gd name="T4" fmla="*/ 205 w 815"/>
                      <a:gd name="T5" fmla="*/ 590 h 590"/>
                      <a:gd name="T6" fmla="*/ 612 w 815"/>
                      <a:gd name="T7" fmla="*/ 590 h 590"/>
                      <a:gd name="T8" fmla="*/ 815 w 815"/>
                      <a:gd name="T9" fmla="*/ 295 h 590"/>
                      <a:gd name="T10" fmla="*/ 612 w 815"/>
                      <a:gd name="T11" fmla="*/ 0 h 590"/>
                      <a:gd name="T12" fmla="*/ 205 w 815"/>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815" h="590">
                        <a:moveTo>
                          <a:pt x="205" y="0"/>
                        </a:moveTo>
                        <a:lnTo>
                          <a:pt x="0" y="295"/>
                        </a:lnTo>
                        <a:lnTo>
                          <a:pt x="205" y="590"/>
                        </a:lnTo>
                        <a:lnTo>
                          <a:pt x="612" y="590"/>
                        </a:lnTo>
                        <a:lnTo>
                          <a:pt x="815" y="295"/>
                        </a:lnTo>
                        <a:lnTo>
                          <a:pt x="612" y="0"/>
                        </a:lnTo>
                        <a:lnTo>
                          <a:pt x="205" y="0"/>
                        </a:lnTo>
                        <a:close/>
                      </a:path>
                    </a:pathLst>
                  </a:custGeom>
                  <a:solidFill>
                    <a:srgbClr val="FFF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09" name="Freeform 717"/>
                  <p:cNvSpPr>
                    <a:spLocks/>
                  </p:cNvSpPr>
                  <p:nvPr/>
                </p:nvSpPr>
                <p:spPr bwMode="auto">
                  <a:xfrm>
                    <a:off x="2752" y="1390"/>
                    <a:ext cx="162" cy="117"/>
                  </a:xfrm>
                  <a:custGeom>
                    <a:avLst/>
                    <a:gdLst>
                      <a:gd name="T0" fmla="*/ 203 w 810"/>
                      <a:gd name="T1" fmla="*/ 0 h 586"/>
                      <a:gd name="T2" fmla="*/ 0 w 810"/>
                      <a:gd name="T3" fmla="*/ 293 h 586"/>
                      <a:gd name="T4" fmla="*/ 203 w 810"/>
                      <a:gd name="T5" fmla="*/ 586 h 586"/>
                      <a:gd name="T6" fmla="*/ 609 w 810"/>
                      <a:gd name="T7" fmla="*/ 586 h 586"/>
                      <a:gd name="T8" fmla="*/ 810 w 810"/>
                      <a:gd name="T9" fmla="*/ 293 h 586"/>
                      <a:gd name="T10" fmla="*/ 609 w 810"/>
                      <a:gd name="T11" fmla="*/ 0 h 586"/>
                      <a:gd name="T12" fmla="*/ 203 w 810"/>
                      <a:gd name="T13" fmla="*/ 0 h 586"/>
                    </a:gdLst>
                    <a:ahLst/>
                    <a:cxnLst>
                      <a:cxn ang="0">
                        <a:pos x="T0" y="T1"/>
                      </a:cxn>
                      <a:cxn ang="0">
                        <a:pos x="T2" y="T3"/>
                      </a:cxn>
                      <a:cxn ang="0">
                        <a:pos x="T4" y="T5"/>
                      </a:cxn>
                      <a:cxn ang="0">
                        <a:pos x="T6" y="T7"/>
                      </a:cxn>
                      <a:cxn ang="0">
                        <a:pos x="T8" y="T9"/>
                      </a:cxn>
                      <a:cxn ang="0">
                        <a:pos x="T10" y="T11"/>
                      </a:cxn>
                      <a:cxn ang="0">
                        <a:pos x="T12" y="T13"/>
                      </a:cxn>
                    </a:cxnLst>
                    <a:rect l="0" t="0" r="r" b="b"/>
                    <a:pathLst>
                      <a:path w="810" h="586">
                        <a:moveTo>
                          <a:pt x="203" y="0"/>
                        </a:moveTo>
                        <a:lnTo>
                          <a:pt x="0" y="293"/>
                        </a:lnTo>
                        <a:lnTo>
                          <a:pt x="203" y="586"/>
                        </a:lnTo>
                        <a:lnTo>
                          <a:pt x="609" y="586"/>
                        </a:lnTo>
                        <a:lnTo>
                          <a:pt x="810" y="293"/>
                        </a:lnTo>
                        <a:lnTo>
                          <a:pt x="609" y="0"/>
                        </a:lnTo>
                        <a:lnTo>
                          <a:pt x="203" y="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0" name="Freeform 718"/>
                  <p:cNvSpPr>
                    <a:spLocks/>
                  </p:cNvSpPr>
                  <p:nvPr/>
                </p:nvSpPr>
                <p:spPr bwMode="auto">
                  <a:xfrm>
                    <a:off x="2753" y="1391"/>
                    <a:ext cx="161" cy="116"/>
                  </a:xfrm>
                  <a:custGeom>
                    <a:avLst/>
                    <a:gdLst>
                      <a:gd name="T0" fmla="*/ 202 w 805"/>
                      <a:gd name="T1" fmla="*/ 0 h 582"/>
                      <a:gd name="T2" fmla="*/ 0 w 805"/>
                      <a:gd name="T3" fmla="*/ 291 h 582"/>
                      <a:gd name="T4" fmla="*/ 202 w 805"/>
                      <a:gd name="T5" fmla="*/ 582 h 582"/>
                      <a:gd name="T6" fmla="*/ 605 w 805"/>
                      <a:gd name="T7" fmla="*/ 582 h 582"/>
                      <a:gd name="T8" fmla="*/ 805 w 805"/>
                      <a:gd name="T9" fmla="*/ 291 h 582"/>
                      <a:gd name="T10" fmla="*/ 605 w 805"/>
                      <a:gd name="T11" fmla="*/ 0 h 582"/>
                      <a:gd name="T12" fmla="*/ 202 w 805"/>
                      <a:gd name="T13" fmla="*/ 0 h 582"/>
                    </a:gdLst>
                    <a:ahLst/>
                    <a:cxnLst>
                      <a:cxn ang="0">
                        <a:pos x="T0" y="T1"/>
                      </a:cxn>
                      <a:cxn ang="0">
                        <a:pos x="T2" y="T3"/>
                      </a:cxn>
                      <a:cxn ang="0">
                        <a:pos x="T4" y="T5"/>
                      </a:cxn>
                      <a:cxn ang="0">
                        <a:pos x="T6" y="T7"/>
                      </a:cxn>
                      <a:cxn ang="0">
                        <a:pos x="T8" y="T9"/>
                      </a:cxn>
                      <a:cxn ang="0">
                        <a:pos x="T10" y="T11"/>
                      </a:cxn>
                      <a:cxn ang="0">
                        <a:pos x="T12" y="T13"/>
                      </a:cxn>
                    </a:cxnLst>
                    <a:rect l="0" t="0" r="r" b="b"/>
                    <a:pathLst>
                      <a:path w="805" h="582">
                        <a:moveTo>
                          <a:pt x="202" y="0"/>
                        </a:moveTo>
                        <a:lnTo>
                          <a:pt x="0" y="291"/>
                        </a:lnTo>
                        <a:lnTo>
                          <a:pt x="202" y="582"/>
                        </a:lnTo>
                        <a:lnTo>
                          <a:pt x="605" y="582"/>
                        </a:lnTo>
                        <a:lnTo>
                          <a:pt x="805" y="291"/>
                        </a:lnTo>
                        <a:lnTo>
                          <a:pt x="605" y="0"/>
                        </a:lnTo>
                        <a:lnTo>
                          <a:pt x="202" y="0"/>
                        </a:lnTo>
                        <a:close/>
                      </a:path>
                    </a:pathLst>
                  </a:custGeom>
                  <a:solidFill>
                    <a:srgbClr val="FFFF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1" name="Freeform 719"/>
                  <p:cNvSpPr>
                    <a:spLocks/>
                  </p:cNvSpPr>
                  <p:nvPr/>
                </p:nvSpPr>
                <p:spPr bwMode="auto">
                  <a:xfrm>
                    <a:off x="2754" y="1391"/>
                    <a:ext cx="159" cy="116"/>
                  </a:xfrm>
                  <a:custGeom>
                    <a:avLst/>
                    <a:gdLst>
                      <a:gd name="T0" fmla="*/ 200 w 799"/>
                      <a:gd name="T1" fmla="*/ 0 h 578"/>
                      <a:gd name="T2" fmla="*/ 0 w 799"/>
                      <a:gd name="T3" fmla="*/ 289 h 578"/>
                      <a:gd name="T4" fmla="*/ 200 w 799"/>
                      <a:gd name="T5" fmla="*/ 578 h 578"/>
                      <a:gd name="T6" fmla="*/ 600 w 799"/>
                      <a:gd name="T7" fmla="*/ 578 h 578"/>
                      <a:gd name="T8" fmla="*/ 799 w 799"/>
                      <a:gd name="T9" fmla="*/ 289 h 578"/>
                      <a:gd name="T10" fmla="*/ 600 w 799"/>
                      <a:gd name="T11" fmla="*/ 0 h 578"/>
                      <a:gd name="T12" fmla="*/ 200 w 799"/>
                      <a:gd name="T13" fmla="*/ 0 h 578"/>
                    </a:gdLst>
                    <a:ahLst/>
                    <a:cxnLst>
                      <a:cxn ang="0">
                        <a:pos x="T0" y="T1"/>
                      </a:cxn>
                      <a:cxn ang="0">
                        <a:pos x="T2" y="T3"/>
                      </a:cxn>
                      <a:cxn ang="0">
                        <a:pos x="T4" y="T5"/>
                      </a:cxn>
                      <a:cxn ang="0">
                        <a:pos x="T6" y="T7"/>
                      </a:cxn>
                      <a:cxn ang="0">
                        <a:pos x="T8" y="T9"/>
                      </a:cxn>
                      <a:cxn ang="0">
                        <a:pos x="T10" y="T11"/>
                      </a:cxn>
                      <a:cxn ang="0">
                        <a:pos x="T12" y="T13"/>
                      </a:cxn>
                    </a:cxnLst>
                    <a:rect l="0" t="0" r="r" b="b"/>
                    <a:pathLst>
                      <a:path w="799" h="578">
                        <a:moveTo>
                          <a:pt x="200" y="0"/>
                        </a:moveTo>
                        <a:lnTo>
                          <a:pt x="0" y="289"/>
                        </a:lnTo>
                        <a:lnTo>
                          <a:pt x="200" y="578"/>
                        </a:lnTo>
                        <a:lnTo>
                          <a:pt x="600" y="578"/>
                        </a:lnTo>
                        <a:lnTo>
                          <a:pt x="799" y="289"/>
                        </a:lnTo>
                        <a:lnTo>
                          <a:pt x="600" y="0"/>
                        </a:lnTo>
                        <a:lnTo>
                          <a:pt x="200" y="0"/>
                        </a:lnTo>
                        <a:close/>
                      </a:path>
                    </a:pathLst>
                  </a:custGeom>
                  <a:solidFill>
                    <a:srgbClr val="FF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2" name="Freeform 720"/>
                  <p:cNvSpPr>
                    <a:spLocks/>
                  </p:cNvSpPr>
                  <p:nvPr/>
                </p:nvSpPr>
                <p:spPr bwMode="auto">
                  <a:xfrm>
                    <a:off x="2754" y="1391"/>
                    <a:ext cx="159" cy="115"/>
                  </a:xfrm>
                  <a:custGeom>
                    <a:avLst/>
                    <a:gdLst>
                      <a:gd name="T0" fmla="*/ 199 w 795"/>
                      <a:gd name="T1" fmla="*/ 0 h 576"/>
                      <a:gd name="T2" fmla="*/ 0 w 795"/>
                      <a:gd name="T3" fmla="*/ 288 h 576"/>
                      <a:gd name="T4" fmla="*/ 199 w 795"/>
                      <a:gd name="T5" fmla="*/ 576 h 576"/>
                      <a:gd name="T6" fmla="*/ 597 w 795"/>
                      <a:gd name="T7" fmla="*/ 576 h 576"/>
                      <a:gd name="T8" fmla="*/ 795 w 795"/>
                      <a:gd name="T9" fmla="*/ 288 h 576"/>
                      <a:gd name="T10" fmla="*/ 597 w 795"/>
                      <a:gd name="T11" fmla="*/ 0 h 576"/>
                      <a:gd name="T12" fmla="*/ 199 w 795"/>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795" h="576">
                        <a:moveTo>
                          <a:pt x="199" y="0"/>
                        </a:moveTo>
                        <a:lnTo>
                          <a:pt x="0" y="288"/>
                        </a:lnTo>
                        <a:lnTo>
                          <a:pt x="199" y="576"/>
                        </a:lnTo>
                        <a:lnTo>
                          <a:pt x="597" y="576"/>
                        </a:lnTo>
                        <a:lnTo>
                          <a:pt x="795" y="288"/>
                        </a:lnTo>
                        <a:lnTo>
                          <a:pt x="597" y="0"/>
                        </a:lnTo>
                        <a:lnTo>
                          <a:pt x="199" y="0"/>
                        </a:lnTo>
                        <a:close/>
                      </a:path>
                    </a:pathLst>
                  </a:custGeom>
                  <a:solidFill>
                    <a:srgbClr val="FFF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3" name="Freeform 721"/>
                  <p:cNvSpPr>
                    <a:spLocks/>
                  </p:cNvSpPr>
                  <p:nvPr/>
                </p:nvSpPr>
                <p:spPr bwMode="auto">
                  <a:xfrm>
                    <a:off x="2754" y="1392"/>
                    <a:ext cx="158" cy="114"/>
                  </a:xfrm>
                  <a:custGeom>
                    <a:avLst/>
                    <a:gdLst>
                      <a:gd name="T0" fmla="*/ 198 w 790"/>
                      <a:gd name="T1" fmla="*/ 0 h 572"/>
                      <a:gd name="T2" fmla="*/ 0 w 790"/>
                      <a:gd name="T3" fmla="*/ 286 h 572"/>
                      <a:gd name="T4" fmla="*/ 198 w 790"/>
                      <a:gd name="T5" fmla="*/ 572 h 572"/>
                      <a:gd name="T6" fmla="*/ 593 w 790"/>
                      <a:gd name="T7" fmla="*/ 572 h 572"/>
                      <a:gd name="T8" fmla="*/ 790 w 790"/>
                      <a:gd name="T9" fmla="*/ 286 h 572"/>
                      <a:gd name="T10" fmla="*/ 593 w 790"/>
                      <a:gd name="T11" fmla="*/ 0 h 572"/>
                      <a:gd name="T12" fmla="*/ 198 w 790"/>
                      <a:gd name="T13" fmla="*/ 0 h 572"/>
                    </a:gdLst>
                    <a:ahLst/>
                    <a:cxnLst>
                      <a:cxn ang="0">
                        <a:pos x="T0" y="T1"/>
                      </a:cxn>
                      <a:cxn ang="0">
                        <a:pos x="T2" y="T3"/>
                      </a:cxn>
                      <a:cxn ang="0">
                        <a:pos x="T4" y="T5"/>
                      </a:cxn>
                      <a:cxn ang="0">
                        <a:pos x="T6" y="T7"/>
                      </a:cxn>
                      <a:cxn ang="0">
                        <a:pos x="T8" y="T9"/>
                      </a:cxn>
                      <a:cxn ang="0">
                        <a:pos x="T10" y="T11"/>
                      </a:cxn>
                      <a:cxn ang="0">
                        <a:pos x="T12" y="T13"/>
                      </a:cxn>
                    </a:cxnLst>
                    <a:rect l="0" t="0" r="r" b="b"/>
                    <a:pathLst>
                      <a:path w="790" h="572">
                        <a:moveTo>
                          <a:pt x="198" y="0"/>
                        </a:moveTo>
                        <a:lnTo>
                          <a:pt x="0" y="286"/>
                        </a:lnTo>
                        <a:lnTo>
                          <a:pt x="198" y="572"/>
                        </a:lnTo>
                        <a:lnTo>
                          <a:pt x="593" y="572"/>
                        </a:lnTo>
                        <a:lnTo>
                          <a:pt x="790" y="286"/>
                        </a:lnTo>
                        <a:lnTo>
                          <a:pt x="593" y="0"/>
                        </a:lnTo>
                        <a:lnTo>
                          <a:pt x="198"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4" name="Freeform 722"/>
                  <p:cNvSpPr>
                    <a:spLocks/>
                  </p:cNvSpPr>
                  <p:nvPr/>
                </p:nvSpPr>
                <p:spPr bwMode="auto">
                  <a:xfrm>
                    <a:off x="2755" y="1392"/>
                    <a:ext cx="157" cy="114"/>
                  </a:xfrm>
                  <a:custGeom>
                    <a:avLst/>
                    <a:gdLst>
                      <a:gd name="T0" fmla="*/ 196 w 785"/>
                      <a:gd name="T1" fmla="*/ 0 h 568"/>
                      <a:gd name="T2" fmla="*/ 0 w 785"/>
                      <a:gd name="T3" fmla="*/ 284 h 568"/>
                      <a:gd name="T4" fmla="*/ 196 w 785"/>
                      <a:gd name="T5" fmla="*/ 568 h 568"/>
                      <a:gd name="T6" fmla="*/ 590 w 785"/>
                      <a:gd name="T7" fmla="*/ 568 h 568"/>
                      <a:gd name="T8" fmla="*/ 785 w 785"/>
                      <a:gd name="T9" fmla="*/ 284 h 568"/>
                      <a:gd name="T10" fmla="*/ 590 w 785"/>
                      <a:gd name="T11" fmla="*/ 0 h 568"/>
                      <a:gd name="T12" fmla="*/ 196 w 785"/>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785" h="568">
                        <a:moveTo>
                          <a:pt x="196" y="0"/>
                        </a:moveTo>
                        <a:lnTo>
                          <a:pt x="0" y="284"/>
                        </a:lnTo>
                        <a:lnTo>
                          <a:pt x="196" y="568"/>
                        </a:lnTo>
                        <a:lnTo>
                          <a:pt x="590" y="568"/>
                        </a:lnTo>
                        <a:lnTo>
                          <a:pt x="785" y="284"/>
                        </a:lnTo>
                        <a:lnTo>
                          <a:pt x="590" y="0"/>
                        </a:lnTo>
                        <a:lnTo>
                          <a:pt x="196" y="0"/>
                        </a:lnTo>
                        <a:close/>
                      </a:path>
                    </a:pathLst>
                  </a:custGeom>
                  <a:solidFill>
                    <a:srgbClr val="FF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5" name="Freeform 723"/>
                  <p:cNvSpPr>
                    <a:spLocks/>
                  </p:cNvSpPr>
                  <p:nvPr/>
                </p:nvSpPr>
                <p:spPr bwMode="auto">
                  <a:xfrm>
                    <a:off x="2755" y="1392"/>
                    <a:ext cx="157" cy="113"/>
                  </a:xfrm>
                  <a:custGeom>
                    <a:avLst/>
                    <a:gdLst>
                      <a:gd name="T0" fmla="*/ 195 w 781"/>
                      <a:gd name="T1" fmla="*/ 0 h 566"/>
                      <a:gd name="T2" fmla="*/ 0 w 781"/>
                      <a:gd name="T3" fmla="*/ 283 h 566"/>
                      <a:gd name="T4" fmla="*/ 195 w 781"/>
                      <a:gd name="T5" fmla="*/ 566 h 566"/>
                      <a:gd name="T6" fmla="*/ 587 w 781"/>
                      <a:gd name="T7" fmla="*/ 566 h 566"/>
                      <a:gd name="T8" fmla="*/ 781 w 781"/>
                      <a:gd name="T9" fmla="*/ 283 h 566"/>
                      <a:gd name="T10" fmla="*/ 587 w 781"/>
                      <a:gd name="T11" fmla="*/ 0 h 566"/>
                      <a:gd name="T12" fmla="*/ 195 w 781"/>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781" h="566">
                        <a:moveTo>
                          <a:pt x="195" y="0"/>
                        </a:moveTo>
                        <a:lnTo>
                          <a:pt x="0" y="283"/>
                        </a:lnTo>
                        <a:lnTo>
                          <a:pt x="195" y="566"/>
                        </a:lnTo>
                        <a:lnTo>
                          <a:pt x="587" y="566"/>
                        </a:lnTo>
                        <a:lnTo>
                          <a:pt x="781" y="283"/>
                        </a:lnTo>
                        <a:lnTo>
                          <a:pt x="587" y="0"/>
                        </a:lnTo>
                        <a:lnTo>
                          <a:pt x="195" y="0"/>
                        </a:lnTo>
                        <a:close/>
                      </a:path>
                    </a:pathLst>
                  </a:custGeom>
                  <a:solidFill>
                    <a:srgbClr val="FF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6" name="Freeform 724"/>
                  <p:cNvSpPr>
                    <a:spLocks/>
                  </p:cNvSpPr>
                  <p:nvPr/>
                </p:nvSpPr>
                <p:spPr bwMode="auto">
                  <a:xfrm>
                    <a:off x="2756" y="1393"/>
                    <a:ext cx="155" cy="112"/>
                  </a:xfrm>
                  <a:custGeom>
                    <a:avLst/>
                    <a:gdLst>
                      <a:gd name="T0" fmla="*/ 194 w 776"/>
                      <a:gd name="T1" fmla="*/ 0 h 562"/>
                      <a:gd name="T2" fmla="*/ 0 w 776"/>
                      <a:gd name="T3" fmla="*/ 281 h 562"/>
                      <a:gd name="T4" fmla="*/ 194 w 776"/>
                      <a:gd name="T5" fmla="*/ 562 h 562"/>
                      <a:gd name="T6" fmla="*/ 583 w 776"/>
                      <a:gd name="T7" fmla="*/ 562 h 562"/>
                      <a:gd name="T8" fmla="*/ 776 w 776"/>
                      <a:gd name="T9" fmla="*/ 281 h 562"/>
                      <a:gd name="T10" fmla="*/ 583 w 776"/>
                      <a:gd name="T11" fmla="*/ 0 h 562"/>
                      <a:gd name="T12" fmla="*/ 194 w 776"/>
                      <a:gd name="T13" fmla="*/ 0 h 562"/>
                    </a:gdLst>
                    <a:ahLst/>
                    <a:cxnLst>
                      <a:cxn ang="0">
                        <a:pos x="T0" y="T1"/>
                      </a:cxn>
                      <a:cxn ang="0">
                        <a:pos x="T2" y="T3"/>
                      </a:cxn>
                      <a:cxn ang="0">
                        <a:pos x="T4" y="T5"/>
                      </a:cxn>
                      <a:cxn ang="0">
                        <a:pos x="T6" y="T7"/>
                      </a:cxn>
                      <a:cxn ang="0">
                        <a:pos x="T8" y="T9"/>
                      </a:cxn>
                      <a:cxn ang="0">
                        <a:pos x="T10" y="T11"/>
                      </a:cxn>
                      <a:cxn ang="0">
                        <a:pos x="T12" y="T13"/>
                      </a:cxn>
                    </a:cxnLst>
                    <a:rect l="0" t="0" r="r" b="b"/>
                    <a:pathLst>
                      <a:path w="776" h="562">
                        <a:moveTo>
                          <a:pt x="194" y="0"/>
                        </a:moveTo>
                        <a:lnTo>
                          <a:pt x="0" y="281"/>
                        </a:lnTo>
                        <a:lnTo>
                          <a:pt x="194" y="562"/>
                        </a:lnTo>
                        <a:lnTo>
                          <a:pt x="583" y="562"/>
                        </a:lnTo>
                        <a:lnTo>
                          <a:pt x="776" y="281"/>
                        </a:lnTo>
                        <a:lnTo>
                          <a:pt x="583" y="0"/>
                        </a:lnTo>
                        <a:lnTo>
                          <a:pt x="194"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7" name="Freeform 725"/>
                  <p:cNvSpPr>
                    <a:spLocks/>
                  </p:cNvSpPr>
                  <p:nvPr/>
                </p:nvSpPr>
                <p:spPr bwMode="auto">
                  <a:xfrm>
                    <a:off x="2756" y="1393"/>
                    <a:ext cx="155" cy="112"/>
                  </a:xfrm>
                  <a:custGeom>
                    <a:avLst/>
                    <a:gdLst>
                      <a:gd name="T0" fmla="*/ 193 w 771"/>
                      <a:gd name="T1" fmla="*/ 0 h 558"/>
                      <a:gd name="T2" fmla="*/ 0 w 771"/>
                      <a:gd name="T3" fmla="*/ 279 h 558"/>
                      <a:gd name="T4" fmla="*/ 193 w 771"/>
                      <a:gd name="T5" fmla="*/ 558 h 558"/>
                      <a:gd name="T6" fmla="*/ 579 w 771"/>
                      <a:gd name="T7" fmla="*/ 558 h 558"/>
                      <a:gd name="T8" fmla="*/ 771 w 771"/>
                      <a:gd name="T9" fmla="*/ 279 h 558"/>
                      <a:gd name="T10" fmla="*/ 579 w 771"/>
                      <a:gd name="T11" fmla="*/ 0 h 558"/>
                      <a:gd name="T12" fmla="*/ 193 w 771"/>
                      <a:gd name="T13" fmla="*/ 0 h 558"/>
                    </a:gdLst>
                    <a:ahLst/>
                    <a:cxnLst>
                      <a:cxn ang="0">
                        <a:pos x="T0" y="T1"/>
                      </a:cxn>
                      <a:cxn ang="0">
                        <a:pos x="T2" y="T3"/>
                      </a:cxn>
                      <a:cxn ang="0">
                        <a:pos x="T4" y="T5"/>
                      </a:cxn>
                      <a:cxn ang="0">
                        <a:pos x="T6" y="T7"/>
                      </a:cxn>
                      <a:cxn ang="0">
                        <a:pos x="T8" y="T9"/>
                      </a:cxn>
                      <a:cxn ang="0">
                        <a:pos x="T10" y="T11"/>
                      </a:cxn>
                      <a:cxn ang="0">
                        <a:pos x="T12" y="T13"/>
                      </a:cxn>
                    </a:cxnLst>
                    <a:rect l="0" t="0" r="r" b="b"/>
                    <a:pathLst>
                      <a:path w="771" h="558">
                        <a:moveTo>
                          <a:pt x="193" y="0"/>
                        </a:moveTo>
                        <a:lnTo>
                          <a:pt x="0" y="279"/>
                        </a:lnTo>
                        <a:lnTo>
                          <a:pt x="193" y="558"/>
                        </a:lnTo>
                        <a:lnTo>
                          <a:pt x="579" y="558"/>
                        </a:lnTo>
                        <a:lnTo>
                          <a:pt x="771" y="279"/>
                        </a:lnTo>
                        <a:lnTo>
                          <a:pt x="579" y="0"/>
                        </a:lnTo>
                        <a:lnTo>
                          <a:pt x="193" y="0"/>
                        </a:lnTo>
                        <a:close/>
                      </a:path>
                    </a:pathLst>
                  </a:custGeom>
                  <a:solidFill>
                    <a:srgbClr val="FFFF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8" name="Freeform 726"/>
                  <p:cNvSpPr>
                    <a:spLocks/>
                  </p:cNvSpPr>
                  <p:nvPr/>
                </p:nvSpPr>
                <p:spPr bwMode="auto">
                  <a:xfrm>
                    <a:off x="2757" y="1393"/>
                    <a:ext cx="153" cy="111"/>
                  </a:xfrm>
                  <a:custGeom>
                    <a:avLst/>
                    <a:gdLst>
                      <a:gd name="T0" fmla="*/ 192 w 766"/>
                      <a:gd name="T1" fmla="*/ 0 h 554"/>
                      <a:gd name="T2" fmla="*/ 0 w 766"/>
                      <a:gd name="T3" fmla="*/ 277 h 554"/>
                      <a:gd name="T4" fmla="*/ 192 w 766"/>
                      <a:gd name="T5" fmla="*/ 554 h 554"/>
                      <a:gd name="T6" fmla="*/ 575 w 766"/>
                      <a:gd name="T7" fmla="*/ 554 h 554"/>
                      <a:gd name="T8" fmla="*/ 766 w 766"/>
                      <a:gd name="T9" fmla="*/ 277 h 554"/>
                      <a:gd name="T10" fmla="*/ 575 w 766"/>
                      <a:gd name="T11" fmla="*/ 0 h 554"/>
                      <a:gd name="T12" fmla="*/ 192 w 766"/>
                      <a:gd name="T13" fmla="*/ 0 h 554"/>
                    </a:gdLst>
                    <a:ahLst/>
                    <a:cxnLst>
                      <a:cxn ang="0">
                        <a:pos x="T0" y="T1"/>
                      </a:cxn>
                      <a:cxn ang="0">
                        <a:pos x="T2" y="T3"/>
                      </a:cxn>
                      <a:cxn ang="0">
                        <a:pos x="T4" y="T5"/>
                      </a:cxn>
                      <a:cxn ang="0">
                        <a:pos x="T6" y="T7"/>
                      </a:cxn>
                      <a:cxn ang="0">
                        <a:pos x="T8" y="T9"/>
                      </a:cxn>
                      <a:cxn ang="0">
                        <a:pos x="T10" y="T11"/>
                      </a:cxn>
                      <a:cxn ang="0">
                        <a:pos x="T12" y="T13"/>
                      </a:cxn>
                    </a:cxnLst>
                    <a:rect l="0" t="0" r="r" b="b"/>
                    <a:pathLst>
                      <a:path w="766" h="554">
                        <a:moveTo>
                          <a:pt x="192" y="0"/>
                        </a:moveTo>
                        <a:lnTo>
                          <a:pt x="0" y="277"/>
                        </a:lnTo>
                        <a:lnTo>
                          <a:pt x="192" y="554"/>
                        </a:lnTo>
                        <a:lnTo>
                          <a:pt x="575" y="554"/>
                        </a:lnTo>
                        <a:lnTo>
                          <a:pt x="766" y="277"/>
                        </a:lnTo>
                        <a:lnTo>
                          <a:pt x="575" y="0"/>
                        </a:lnTo>
                        <a:lnTo>
                          <a:pt x="192" y="0"/>
                        </a:lnTo>
                        <a:close/>
                      </a:path>
                    </a:pathLst>
                  </a:custGeom>
                  <a:solidFill>
                    <a:srgbClr val="F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19" name="Freeform 727"/>
                  <p:cNvSpPr>
                    <a:spLocks/>
                  </p:cNvSpPr>
                  <p:nvPr/>
                </p:nvSpPr>
                <p:spPr bwMode="auto">
                  <a:xfrm>
                    <a:off x="2757" y="1394"/>
                    <a:ext cx="153" cy="110"/>
                  </a:xfrm>
                  <a:custGeom>
                    <a:avLst/>
                    <a:gdLst>
                      <a:gd name="T0" fmla="*/ 190 w 761"/>
                      <a:gd name="T1" fmla="*/ 0 h 552"/>
                      <a:gd name="T2" fmla="*/ 0 w 761"/>
                      <a:gd name="T3" fmla="*/ 276 h 552"/>
                      <a:gd name="T4" fmla="*/ 190 w 761"/>
                      <a:gd name="T5" fmla="*/ 552 h 552"/>
                      <a:gd name="T6" fmla="*/ 572 w 761"/>
                      <a:gd name="T7" fmla="*/ 552 h 552"/>
                      <a:gd name="T8" fmla="*/ 761 w 761"/>
                      <a:gd name="T9" fmla="*/ 276 h 552"/>
                      <a:gd name="T10" fmla="*/ 572 w 761"/>
                      <a:gd name="T11" fmla="*/ 0 h 552"/>
                      <a:gd name="T12" fmla="*/ 190 w 761"/>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761" h="552">
                        <a:moveTo>
                          <a:pt x="190" y="0"/>
                        </a:moveTo>
                        <a:lnTo>
                          <a:pt x="0" y="276"/>
                        </a:lnTo>
                        <a:lnTo>
                          <a:pt x="190" y="552"/>
                        </a:lnTo>
                        <a:lnTo>
                          <a:pt x="572" y="552"/>
                        </a:lnTo>
                        <a:lnTo>
                          <a:pt x="761" y="276"/>
                        </a:lnTo>
                        <a:lnTo>
                          <a:pt x="572" y="0"/>
                        </a:lnTo>
                        <a:lnTo>
                          <a:pt x="190" y="0"/>
                        </a:lnTo>
                        <a:close/>
                      </a:path>
                    </a:pathLst>
                  </a:custGeom>
                  <a:solidFill>
                    <a:srgbClr val="FFFF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0" name="Freeform 728"/>
                  <p:cNvSpPr>
                    <a:spLocks/>
                  </p:cNvSpPr>
                  <p:nvPr/>
                </p:nvSpPr>
                <p:spPr bwMode="auto">
                  <a:xfrm>
                    <a:off x="2758" y="1394"/>
                    <a:ext cx="151" cy="110"/>
                  </a:xfrm>
                  <a:custGeom>
                    <a:avLst/>
                    <a:gdLst>
                      <a:gd name="T0" fmla="*/ 189 w 757"/>
                      <a:gd name="T1" fmla="*/ 0 h 548"/>
                      <a:gd name="T2" fmla="*/ 0 w 757"/>
                      <a:gd name="T3" fmla="*/ 274 h 548"/>
                      <a:gd name="T4" fmla="*/ 189 w 757"/>
                      <a:gd name="T5" fmla="*/ 548 h 548"/>
                      <a:gd name="T6" fmla="*/ 569 w 757"/>
                      <a:gd name="T7" fmla="*/ 548 h 548"/>
                      <a:gd name="T8" fmla="*/ 757 w 757"/>
                      <a:gd name="T9" fmla="*/ 274 h 548"/>
                      <a:gd name="T10" fmla="*/ 569 w 757"/>
                      <a:gd name="T11" fmla="*/ 0 h 548"/>
                      <a:gd name="T12" fmla="*/ 189 w 757"/>
                      <a:gd name="T13" fmla="*/ 0 h 548"/>
                    </a:gdLst>
                    <a:ahLst/>
                    <a:cxnLst>
                      <a:cxn ang="0">
                        <a:pos x="T0" y="T1"/>
                      </a:cxn>
                      <a:cxn ang="0">
                        <a:pos x="T2" y="T3"/>
                      </a:cxn>
                      <a:cxn ang="0">
                        <a:pos x="T4" y="T5"/>
                      </a:cxn>
                      <a:cxn ang="0">
                        <a:pos x="T6" y="T7"/>
                      </a:cxn>
                      <a:cxn ang="0">
                        <a:pos x="T8" y="T9"/>
                      </a:cxn>
                      <a:cxn ang="0">
                        <a:pos x="T10" y="T11"/>
                      </a:cxn>
                      <a:cxn ang="0">
                        <a:pos x="T12" y="T13"/>
                      </a:cxn>
                    </a:cxnLst>
                    <a:rect l="0" t="0" r="r" b="b"/>
                    <a:pathLst>
                      <a:path w="757" h="548">
                        <a:moveTo>
                          <a:pt x="189" y="0"/>
                        </a:moveTo>
                        <a:lnTo>
                          <a:pt x="0" y="274"/>
                        </a:lnTo>
                        <a:lnTo>
                          <a:pt x="189" y="548"/>
                        </a:lnTo>
                        <a:lnTo>
                          <a:pt x="569" y="548"/>
                        </a:lnTo>
                        <a:lnTo>
                          <a:pt x="757" y="274"/>
                        </a:lnTo>
                        <a:lnTo>
                          <a:pt x="569" y="0"/>
                        </a:lnTo>
                        <a:lnTo>
                          <a:pt x="189" y="0"/>
                        </a:lnTo>
                        <a:close/>
                      </a:path>
                    </a:pathLst>
                  </a:custGeom>
                  <a:solidFill>
                    <a:srgbClr val="FFF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1" name="Freeform 729"/>
                  <p:cNvSpPr>
                    <a:spLocks/>
                  </p:cNvSpPr>
                  <p:nvPr/>
                </p:nvSpPr>
                <p:spPr bwMode="auto">
                  <a:xfrm>
                    <a:off x="2758" y="1394"/>
                    <a:ext cx="151" cy="109"/>
                  </a:xfrm>
                  <a:custGeom>
                    <a:avLst/>
                    <a:gdLst>
                      <a:gd name="T0" fmla="*/ 188 w 752"/>
                      <a:gd name="T1" fmla="*/ 0 h 544"/>
                      <a:gd name="T2" fmla="*/ 0 w 752"/>
                      <a:gd name="T3" fmla="*/ 272 h 544"/>
                      <a:gd name="T4" fmla="*/ 188 w 752"/>
                      <a:gd name="T5" fmla="*/ 544 h 544"/>
                      <a:gd name="T6" fmla="*/ 565 w 752"/>
                      <a:gd name="T7" fmla="*/ 544 h 544"/>
                      <a:gd name="T8" fmla="*/ 752 w 752"/>
                      <a:gd name="T9" fmla="*/ 272 h 544"/>
                      <a:gd name="T10" fmla="*/ 565 w 752"/>
                      <a:gd name="T11" fmla="*/ 0 h 544"/>
                      <a:gd name="T12" fmla="*/ 188 w 752"/>
                      <a:gd name="T13" fmla="*/ 0 h 544"/>
                    </a:gdLst>
                    <a:ahLst/>
                    <a:cxnLst>
                      <a:cxn ang="0">
                        <a:pos x="T0" y="T1"/>
                      </a:cxn>
                      <a:cxn ang="0">
                        <a:pos x="T2" y="T3"/>
                      </a:cxn>
                      <a:cxn ang="0">
                        <a:pos x="T4" y="T5"/>
                      </a:cxn>
                      <a:cxn ang="0">
                        <a:pos x="T6" y="T7"/>
                      </a:cxn>
                      <a:cxn ang="0">
                        <a:pos x="T8" y="T9"/>
                      </a:cxn>
                      <a:cxn ang="0">
                        <a:pos x="T10" y="T11"/>
                      </a:cxn>
                      <a:cxn ang="0">
                        <a:pos x="T12" y="T13"/>
                      </a:cxn>
                    </a:cxnLst>
                    <a:rect l="0" t="0" r="r" b="b"/>
                    <a:pathLst>
                      <a:path w="752" h="544">
                        <a:moveTo>
                          <a:pt x="188" y="0"/>
                        </a:moveTo>
                        <a:lnTo>
                          <a:pt x="0" y="272"/>
                        </a:lnTo>
                        <a:lnTo>
                          <a:pt x="188" y="544"/>
                        </a:lnTo>
                        <a:lnTo>
                          <a:pt x="565" y="544"/>
                        </a:lnTo>
                        <a:lnTo>
                          <a:pt x="752" y="272"/>
                        </a:lnTo>
                        <a:lnTo>
                          <a:pt x="565" y="0"/>
                        </a:lnTo>
                        <a:lnTo>
                          <a:pt x="188" y="0"/>
                        </a:lnTo>
                        <a:close/>
                      </a:path>
                    </a:pathLst>
                  </a:custGeom>
                  <a:solidFill>
                    <a:srgbClr val="FFFF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2" name="Freeform 730"/>
                  <p:cNvSpPr>
                    <a:spLocks/>
                  </p:cNvSpPr>
                  <p:nvPr/>
                </p:nvSpPr>
                <p:spPr bwMode="auto">
                  <a:xfrm>
                    <a:off x="2759" y="1395"/>
                    <a:ext cx="149" cy="108"/>
                  </a:xfrm>
                  <a:custGeom>
                    <a:avLst/>
                    <a:gdLst>
                      <a:gd name="T0" fmla="*/ 187 w 747"/>
                      <a:gd name="T1" fmla="*/ 0 h 541"/>
                      <a:gd name="T2" fmla="*/ 0 w 747"/>
                      <a:gd name="T3" fmla="*/ 270 h 541"/>
                      <a:gd name="T4" fmla="*/ 187 w 747"/>
                      <a:gd name="T5" fmla="*/ 541 h 541"/>
                      <a:gd name="T6" fmla="*/ 561 w 747"/>
                      <a:gd name="T7" fmla="*/ 541 h 541"/>
                      <a:gd name="T8" fmla="*/ 747 w 747"/>
                      <a:gd name="T9" fmla="*/ 270 h 541"/>
                      <a:gd name="T10" fmla="*/ 561 w 747"/>
                      <a:gd name="T11" fmla="*/ 0 h 541"/>
                      <a:gd name="T12" fmla="*/ 187 w 747"/>
                      <a:gd name="T13" fmla="*/ 0 h 541"/>
                    </a:gdLst>
                    <a:ahLst/>
                    <a:cxnLst>
                      <a:cxn ang="0">
                        <a:pos x="T0" y="T1"/>
                      </a:cxn>
                      <a:cxn ang="0">
                        <a:pos x="T2" y="T3"/>
                      </a:cxn>
                      <a:cxn ang="0">
                        <a:pos x="T4" y="T5"/>
                      </a:cxn>
                      <a:cxn ang="0">
                        <a:pos x="T6" y="T7"/>
                      </a:cxn>
                      <a:cxn ang="0">
                        <a:pos x="T8" y="T9"/>
                      </a:cxn>
                      <a:cxn ang="0">
                        <a:pos x="T10" y="T11"/>
                      </a:cxn>
                      <a:cxn ang="0">
                        <a:pos x="T12" y="T13"/>
                      </a:cxn>
                    </a:cxnLst>
                    <a:rect l="0" t="0" r="r" b="b"/>
                    <a:pathLst>
                      <a:path w="747" h="541">
                        <a:moveTo>
                          <a:pt x="187" y="0"/>
                        </a:moveTo>
                        <a:lnTo>
                          <a:pt x="0" y="270"/>
                        </a:lnTo>
                        <a:lnTo>
                          <a:pt x="187" y="541"/>
                        </a:lnTo>
                        <a:lnTo>
                          <a:pt x="561" y="541"/>
                        </a:lnTo>
                        <a:lnTo>
                          <a:pt x="747" y="270"/>
                        </a:lnTo>
                        <a:lnTo>
                          <a:pt x="561" y="0"/>
                        </a:lnTo>
                        <a:lnTo>
                          <a:pt x="187"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3" name="Freeform 731"/>
                  <p:cNvSpPr>
                    <a:spLocks/>
                  </p:cNvSpPr>
                  <p:nvPr/>
                </p:nvSpPr>
                <p:spPr bwMode="auto">
                  <a:xfrm>
                    <a:off x="2759" y="1395"/>
                    <a:ext cx="149" cy="108"/>
                  </a:xfrm>
                  <a:custGeom>
                    <a:avLst/>
                    <a:gdLst>
                      <a:gd name="T0" fmla="*/ 186 w 742"/>
                      <a:gd name="T1" fmla="*/ 0 h 537"/>
                      <a:gd name="T2" fmla="*/ 0 w 742"/>
                      <a:gd name="T3" fmla="*/ 268 h 537"/>
                      <a:gd name="T4" fmla="*/ 186 w 742"/>
                      <a:gd name="T5" fmla="*/ 537 h 537"/>
                      <a:gd name="T6" fmla="*/ 557 w 742"/>
                      <a:gd name="T7" fmla="*/ 537 h 537"/>
                      <a:gd name="T8" fmla="*/ 742 w 742"/>
                      <a:gd name="T9" fmla="*/ 268 h 537"/>
                      <a:gd name="T10" fmla="*/ 557 w 742"/>
                      <a:gd name="T11" fmla="*/ 0 h 537"/>
                      <a:gd name="T12" fmla="*/ 186 w 742"/>
                      <a:gd name="T13" fmla="*/ 0 h 537"/>
                    </a:gdLst>
                    <a:ahLst/>
                    <a:cxnLst>
                      <a:cxn ang="0">
                        <a:pos x="T0" y="T1"/>
                      </a:cxn>
                      <a:cxn ang="0">
                        <a:pos x="T2" y="T3"/>
                      </a:cxn>
                      <a:cxn ang="0">
                        <a:pos x="T4" y="T5"/>
                      </a:cxn>
                      <a:cxn ang="0">
                        <a:pos x="T6" y="T7"/>
                      </a:cxn>
                      <a:cxn ang="0">
                        <a:pos x="T8" y="T9"/>
                      </a:cxn>
                      <a:cxn ang="0">
                        <a:pos x="T10" y="T11"/>
                      </a:cxn>
                      <a:cxn ang="0">
                        <a:pos x="T12" y="T13"/>
                      </a:cxn>
                    </a:cxnLst>
                    <a:rect l="0" t="0" r="r" b="b"/>
                    <a:pathLst>
                      <a:path w="742" h="537">
                        <a:moveTo>
                          <a:pt x="186" y="0"/>
                        </a:moveTo>
                        <a:lnTo>
                          <a:pt x="0" y="268"/>
                        </a:lnTo>
                        <a:lnTo>
                          <a:pt x="186" y="537"/>
                        </a:lnTo>
                        <a:lnTo>
                          <a:pt x="557" y="537"/>
                        </a:lnTo>
                        <a:lnTo>
                          <a:pt x="742" y="268"/>
                        </a:lnTo>
                        <a:lnTo>
                          <a:pt x="557" y="0"/>
                        </a:lnTo>
                        <a:lnTo>
                          <a:pt x="186" y="0"/>
                        </a:lnTo>
                        <a:close/>
                      </a:path>
                    </a:pathLst>
                  </a:custGeom>
                  <a:solidFill>
                    <a:srgbClr val="FFFF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4" name="Freeform 732"/>
                  <p:cNvSpPr>
                    <a:spLocks/>
                  </p:cNvSpPr>
                  <p:nvPr/>
                </p:nvSpPr>
                <p:spPr bwMode="auto">
                  <a:xfrm>
                    <a:off x="2760" y="1396"/>
                    <a:ext cx="147" cy="106"/>
                  </a:xfrm>
                  <a:custGeom>
                    <a:avLst/>
                    <a:gdLst>
                      <a:gd name="T0" fmla="*/ 184 w 737"/>
                      <a:gd name="T1" fmla="*/ 0 h 533"/>
                      <a:gd name="T2" fmla="*/ 0 w 737"/>
                      <a:gd name="T3" fmla="*/ 266 h 533"/>
                      <a:gd name="T4" fmla="*/ 184 w 737"/>
                      <a:gd name="T5" fmla="*/ 533 h 533"/>
                      <a:gd name="T6" fmla="*/ 554 w 737"/>
                      <a:gd name="T7" fmla="*/ 533 h 533"/>
                      <a:gd name="T8" fmla="*/ 737 w 737"/>
                      <a:gd name="T9" fmla="*/ 266 h 533"/>
                      <a:gd name="T10" fmla="*/ 554 w 737"/>
                      <a:gd name="T11" fmla="*/ 0 h 533"/>
                      <a:gd name="T12" fmla="*/ 184 w 737"/>
                      <a:gd name="T13" fmla="*/ 0 h 533"/>
                    </a:gdLst>
                    <a:ahLst/>
                    <a:cxnLst>
                      <a:cxn ang="0">
                        <a:pos x="T0" y="T1"/>
                      </a:cxn>
                      <a:cxn ang="0">
                        <a:pos x="T2" y="T3"/>
                      </a:cxn>
                      <a:cxn ang="0">
                        <a:pos x="T4" y="T5"/>
                      </a:cxn>
                      <a:cxn ang="0">
                        <a:pos x="T6" y="T7"/>
                      </a:cxn>
                      <a:cxn ang="0">
                        <a:pos x="T8" y="T9"/>
                      </a:cxn>
                      <a:cxn ang="0">
                        <a:pos x="T10" y="T11"/>
                      </a:cxn>
                      <a:cxn ang="0">
                        <a:pos x="T12" y="T13"/>
                      </a:cxn>
                    </a:cxnLst>
                    <a:rect l="0" t="0" r="r" b="b"/>
                    <a:pathLst>
                      <a:path w="737" h="533">
                        <a:moveTo>
                          <a:pt x="184" y="0"/>
                        </a:moveTo>
                        <a:lnTo>
                          <a:pt x="0" y="266"/>
                        </a:lnTo>
                        <a:lnTo>
                          <a:pt x="184" y="533"/>
                        </a:lnTo>
                        <a:lnTo>
                          <a:pt x="554" y="533"/>
                        </a:lnTo>
                        <a:lnTo>
                          <a:pt x="737" y="266"/>
                        </a:lnTo>
                        <a:lnTo>
                          <a:pt x="554" y="0"/>
                        </a:lnTo>
                        <a:lnTo>
                          <a:pt x="184" y="0"/>
                        </a:lnTo>
                        <a:close/>
                      </a:path>
                    </a:pathLst>
                  </a:custGeom>
                  <a:solidFill>
                    <a:srgbClr val="FFFF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5" name="Freeform 733"/>
                  <p:cNvSpPr>
                    <a:spLocks/>
                  </p:cNvSpPr>
                  <p:nvPr/>
                </p:nvSpPr>
                <p:spPr bwMode="auto">
                  <a:xfrm>
                    <a:off x="2760" y="1396"/>
                    <a:ext cx="147" cy="106"/>
                  </a:xfrm>
                  <a:custGeom>
                    <a:avLst/>
                    <a:gdLst>
                      <a:gd name="T0" fmla="*/ 183 w 733"/>
                      <a:gd name="T1" fmla="*/ 0 h 529"/>
                      <a:gd name="T2" fmla="*/ 0 w 733"/>
                      <a:gd name="T3" fmla="*/ 264 h 529"/>
                      <a:gd name="T4" fmla="*/ 183 w 733"/>
                      <a:gd name="T5" fmla="*/ 529 h 529"/>
                      <a:gd name="T6" fmla="*/ 551 w 733"/>
                      <a:gd name="T7" fmla="*/ 529 h 529"/>
                      <a:gd name="T8" fmla="*/ 733 w 733"/>
                      <a:gd name="T9" fmla="*/ 264 h 529"/>
                      <a:gd name="T10" fmla="*/ 551 w 733"/>
                      <a:gd name="T11" fmla="*/ 0 h 529"/>
                      <a:gd name="T12" fmla="*/ 183 w 733"/>
                      <a:gd name="T13" fmla="*/ 0 h 529"/>
                    </a:gdLst>
                    <a:ahLst/>
                    <a:cxnLst>
                      <a:cxn ang="0">
                        <a:pos x="T0" y="T1"/>
                      </a:cxn>
                      <a:cxn ang="0">
                        <a:pos x="T2" y="T3"/>
                      </a:cxn>
                      <a:cxn ang="0">
                        <a:pos x="T4" y="T5"/>
                      </a:cxn>
                      <a:cxn ang="0">
                        <a:pos x="T6" y="T7"/>
                      </a:cxn>
                      <a:cxn ang="0">
                        <a:pos x="T8" y="T9"/>
                      </a:cxn>
                      <a:cxn ang="0">
                        <a:pos x="T10" y="T11"/>
                      </a:cxn>
                      <a:cxn ang="0">
                        <a:pos x="T12" y="T13"/>
                      </a:cxn>
                    </a:cxnLst>
                    <a:rect l="0" t="0" r="r" b="b"/>
                    <a:pathLst>
                      <a:path w="733" h="529">
                        <a:moveTo>
                          <a:pt x="183" y="0"/>
                        </a:moveTo>
                        <a:lnTo>
                          <a:pt x="0" y="264"/>
                        </a:lnTo>
                        <a:lnTo>
                          <a:pt x="183" y="529"/>
                        </a:lnTo>
                        <a:lnTo>
                          <a:pt x="551" y="529"/>
                        </a:lnTo>
                        <a:lnTo>
                          <a:pt x="733" y="264"/>
                        </a:lnTo>
                        <a:lnTo>
                          <a:pt x="551" y="0"/>
                        </a:lnTo>
                        <a:lnTo>
                          <a:pt x="183" y="0"/>
                        </a:lnTo>
                        <a:close/>
                      </a:path>
                    </a:pathLst>
                  </a:custGeom>
                  <a:solidFill>
                    <a:srgbClr val="FFFF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6" name="Freeform 734"/>
                  <p:cNvSpPr>
                    <a:spLocks/>
                  </p:cNvSpPr>
                  <p:nvPr/>
                </p:nvSpPr>
                <p:spPr bwMode="auto">
                  <a:xfrm>
                    <a:off x="2761" y="1396"/>
                    <a:ext cx="145" cy="106"/>
                  </a:xfrm>
                  <a:custGeom>
                    <a:avLst/>
                    <a:gdLst>
                      <a:gd name="T0" fmla="*/ 182 w 728"/>
                      <a:gd name="T1" fmla="*/ 0 h 527"/>
                      <a:gd name="T2" fmla="*/ 0 w 728"/>
                      <a:gd name="T3" fmla="*/ 263 h 527"/>
                      <a:gd name="T4" fmla="*/ 182 w 728"/>
                      <a:gd name="T5" fmla="*/ 527 h 527"/>
                      <a:gd name="T6" fmla="*/ 547 w 728"/>
                      <a:gd name="T7" fmla="*/ 527 h 527"/>
                      <a:gd name="T8" fmla="*/ 728 w 728"/>
                      <a:gd name="T9" fmla="*/ 263 h 527"/>
                      <a:gd name="T10" fmla="*/ 547 w 728"/>
                      <a:gd name="T11" fmla="*/ 0 h 527"/>
                      <a:gd name="T12" fmla="*/ 182 w 728"/>
                      <a:gd name="T13" fmla="*/ 0 h 527"/>
                    </a:gdLst>
                    <a:ahLst/>
                    <a:cxnLst>
                      <a:cxn ang="0">
                        <a:pos x="T0" y="T1"/>
                      </a:cxn>
                      <a:cxn ang="0">
                        <a:pos x="T2" y="T3"/>
                      </a:cxn>
                      <a:cxn ang="0">
                        <a:pos x="T4" y="T5"/>
                      </a:cxn>
                      <a:cxn ang="0">
                        <a:pos x="T6" y="T7"/>
                      </a:cxn>
                      <a:cxn ang="0">
                        <a:pos x="T8" y="T9"/>
                      </a:cxn>
                      <a:cxn ang="0">
                        <a:pos x="T10" y="T11"/>
                      </a:cxn>
                      <a:cxn ang="0">
                        <a:pos x="T12" y="T13"/>
                      </a:cxn>
                    </a:cxnLst>
                    <a:rect l="0" t="0" r="r" b="b"/>
                    <a:pathLst>
                      <a:path w="728" h="527">
                        <a:moveTo>
                          <a:pt x="182" y="0"/>
                        </a:moveTo>
                        <a:lnTo>
                          <a:pt x="0" y="263"/>
                        </a:lnTo>
                        <a:lnTo>
                          <a:pt x="182" y="527"/>
                        </a:lnTo>
                        <a:lnTo>
                          <a:pt x="547" y="527"/>
                        </a:lnTo>
                        <a:lnTo>
                          <a:pt x="728" y="263"/>
                        </a:lnTo>
                        <a:lnTo>
                          <a:pt x="547" y="0"/>
                        </a:lnTo>
                        <a:lnTo>
                          <a:pt x="182" y="0"/>
                        </a:lnTo>
                        <a:close/>
                      </a:path>
                    </a:pathLst>
                  </a:custGeom>
                  <a:solidFill>
                    <a:srgbClr val="FF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7" name="Freeform 735"/>
                  <p:cNvSpPr>
                    <a:spLocks/>
                  </p:cNvSpPr>
                  <p:nvPr/>
                </p:nvSpPr>
                <p:spPr bwMode="auto">
                  <a:xfrm>
                    <a:off x="2761" y="1397"/>
                    <a:ext cx="145" cy="104"/>
                  </a:xfrm>
                  <a:custGeom>
                    <a:avLst/>
                    <a:gdLst>
                      <a:gd name="T0" fmla="*/ 181 w 723"/>
                      <a:gd name="T1" fmla="*/ 0 h 523"/>
                      <a:gd name="T2" fmla="*/ 0 w 723"/>
                      <a:gd name="T3" fmla="*/ 261 h 523"/>
                      <a:gd name="T4" fmla="*/ 181 w 723"/>
                      <a:gd name="T5" fmla="*/ 523 h 523"/>
                      <a:gd name="T6" fmla="*/ 542 w 723"/>
                      <a:gd name="T7" fmla="*/ 523 h 523"/>
                      <a:gd name="T8" fmla="*/ 723 w 723"/>
                      <a:gd name="T9" fmla="*/ 261 h 523"/>
                      <a:gd name="T10" fmla="*/ 542 w 723"/>
                      <a:gd name="T11" fmla="*/ 0 h 523"/>
                      <a:gd name="T12" fmla="*/ 181 w 723"/>
                      <a:gd name="T13" fmla="*/ 0 h 523"/>
                    </a:gdLst>
                    <a:ahLst/>
                    <a:cxnLst>
                      <a:cxn ang="0">
                        <a:pos x="T0" y="T1"/>
                      </a:cxn>
                      <a:cxn ang="0">
                        <a:pos x="T2" y="T3"/>
                      </a:cxn>
                      <a:cxn ang="0">
                        <a:pos x="T4" y="T5"/>
                      </a:cxn>
                      <a:cxn ang="0">
                        <a:pos x="T6" y="T7"/>
                      </a:cxn>
                      <a:cxn ang="0">
                        <a:pos x="T8" y="T9"/>
                      </a:cxn>
                      <a:cxn ang="0">
                        <a:pos x="T10" y="T11"/>
                      </a:cxn>
                      <a:cxn ang="0">
                        <a:pos x="T12" y="T13"/>
                      </a:cxn>
                    </a:cxnLst>
                    <a:rect l="0" t="0" r="r" b="b"/>
                    <a:pathLst>
                      <a:path w="723" h="523">
                        <a:moveTo>
                          <a:pt x="181" y="0"/>
                        </a:moveTo>
                        <a:lnTo>
                          <a:pt x="0" y="261"/>
                        </a:lnTo>
                        <a:lnTo>
                          <a:pt x="181" y="523"/>
                        </a:lnTo>
                        <a:lnTo>
                          <a:pt x="542" y="523"/>
                        </a:lnTo>
                        <a:lnTo>
                          <a:pt x="723" y="261"/>
                        </a:lnTo>
                        <a:lnTo>
                          <a:pt x="542" y="0"/>
                        </a:lnTo>
                        <a:lnTo>
                          <a:pt x="181" y="0"/>
                        </a:lnTo>
                        <a:close/>
                      </a:path>
                    </a:pathLst>
                  </a:custGeom>
                  <a:solidFill>
                    <a:srgbClr val="FFF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8" name="Freeform 736"/>
                  <p:cNvSpPr>
                    <a:spLocks/>
                  </p:cNvSpPr>
                  <p:nvPr/>
                </p:nvSpPr>
                <p:spPr bwMode="auto">
                  <a:xfrm>
                    <a:off x="2762" y="1397"/>
                    <a:ext cx="143" cy="104"/>
                  </a:xfrm>
                  <a:custGeom>
                    <a:avLst/>
                    <a:gdLst>
                      <a:gd name="T0" fmla="*/ 180 w 719"/>
                      <a:gd name="T1" fmla="*/ 0 h 519"/>
                      <a:gd name="T2" fmla="*/ 0 w 719"/>
                      <a:gd name="T3" fmla="*/ 259 h 519"/>
                      <a:gd name="T4" fmla="*/ 180 w 719"/>
                      <a:gd name="T5" fmla="*/ 519 h 519"/>
                      <a:gd name="T6" fmla="*/ 539 w 719"/>
                      <a:gd name="T7" fmla="*/ 519 h 519"/>
                      <a:gd name="T8" fmla="*/ 719 w 719"/>
                      <a:gd name="T9" fmla="*/ 259 h 519"/>
                      <a:gd name="T10" fmla="*/ 539 w 719"/>
                      <a:gd name="T11" fmla="*/ 0 h 519"/>
                      <a:gd name="T12" fmla="*/ 180 w 719"/>
                      <a:gd name="T13" fmla="*/ 0 h 519"/>
                    </a:gdLst>
                    <a:ahLst/>
                    <a:cxnLst>
                      <a:cxn ang="0">
                        <a:pos x="T0" y="T1"/>
                      </a:cxn>
                      <a:cxn ang="0">
                        <a:pos x="T2" y="T3"/>
                      </a:cxn>
                      <a:cxn ang="0">
                        <a:pos x="T4" y="T5"/>
                      </a:cxn>
                      <a:cxn ang="0">
                        <a:pos x="T6" y="T7"/>
                      </a:cxn>
                      <a:cxn ang="0">
                        <a:pos x="T8" y="T9"/>
                      </a:cxn>
                      <a:cxn ang="0">
                        <a:pos x="T10" y="T11"/>
                      </a:cxn>
                      <a:cxn ang="0">
                        <a:pos x="T12" y="T13"/>
                      </a:cxn>
                    </a:cxnLst>
                    <a:rect l="0" t="0" r="r" b="b"/>
                    <a:pathLst>
                      <a:path w="719" h="519">
                        <a:moveTo>
                          <a:pt x="180" y="0"/>
                        </a:moveTo>
                        <a:lnTo>
                          <a:pt x="0" y="259"/>
                        </a:lnTo>
                        <a:lnTo>
                          <a:pt x="180" y="519"/>
                        </a:lnTo>
                        <a:lnTo>
                          <a:pt x="539" y="519"/>
                        </a:lnTo>
                        <a:lnTo>
                          <a:pt x="719" y="259"/>
                        </a:lnTo>
                        <a:lnTo>
                          <a:pt x="539" y="0"/>
                        </a:lnTo>
                        <a:lnTo>
                          <a:pt x="180"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29" name="Freeform 737"/>
                  <p:cNvSpPr>
                    <a:spLocks/>
                  </p:cNvSpPr>
                  <p:nvPr/>
                </p:nvSpPr>
                <p:spPr bwMode="auto">
                  <a:xfrm>
                    <a:off x="2762" y="1397"/>
                    <a:ext cx="143" cy="103"/>
                  </a:xfrm>
                  <a:custGeom>
                    <a:avLst/>
                    <a:gdLst>
                      <a:gd name="T0" fmla="*/ 179 w 714"/>
                      <a:gd name="T1" fmla="*/ 0 h 515"/>
                      <a:gd name="T2" fmla="*/ 0 w 714"/>
                      <a:gd name="T3" fmla="*/ 257 h 515"/>
                      <a:gd name="T4" fmla="*/ 179 w 714"/>
                      <a:gd name="T5" fmla="*/ 515 h 515"/>
                      <a:gd name="T6" fmla="*/ 535 w 714"/>
                      <a:gd name="T7" fmla="*/ 515 h 515"/>
                      <a:gd name="T8" fmla="*/ 714 w 714"/>
                      <a:gd name="T9" fmla="*/ 257 h 515"/>
                      <a:gd name="T10" fmla="*/ 535 w 714"/>
                      <a:gd name="T11" fmla="*/ 0 h 515"/>
                      <a:gd name="T12" fmla="*/ 179 w 71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714" h="515">
                        <a:moveTo>
                          <a:pt x="179" y="0"/>
                        </a:moveTo>
                        <a:lnTo>
                          <a:pt x="0" y="257"/>
                        </a:lnTo>
                        <a:lnTo>
                          <a:pt x="179" y="515"/>
                        </a:lnTo>
                        <a:lnTo>
                          <a:pt x="535" y="515"/>
                        </a:lnTo>
                        <a:lnTo>
                          <a:pt x="714" y="257"/>
                        </a:lnTo>
                        <a:lnTo>
                          <a:pt x="535" y="0"/>
                        </a:lnTo>
                        <a:lnTo>
                          <a:pt x="179" y="0"/>
                        </a:lnTo>
                        <a:close/>
                      </a:path>
                    </a:pathLst>
                  </a:custGeom>
                  <a:solidFill>
                    <a:srgbClr val="FFFF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0" name="Freeform 738"/>
                  <p:cNvSpPr>
                    <a:spLocks/>
                  </p:cNvSpPr>
                  <p:nvPr/>
                </p:nvSpPr>
                <p:spPr bwMode="auto">
                  <a:xfrm>
                    <a:off x="2763" y="1398"/>
                    <a:ext cx="141" cy="102"/>
                  </a:xfrm>
                  <a:custGeom>
                    <a:avLst/>
                    <a:gdLst>
                      <a:gd name="T0" fmla="*/ 177 w 709"/>
                      <a:gd name="T1" fmla="*/ 0 h 513"/>
                      <a:gd name="T2" fmla="*/ 0 w 709"/>
                      <a:gd name="T3" fmla="*/ 256 h 513"/>
                      <a:gd name="T4" fmla="*/ 177 w 709"/>
                      <a:gd name="T5" fmla="*/ 513 h 513"/>
                      <a:gd name="T6" fmla="*/ 532 w 709"/>
                      <a:gd name="T7" fmla="*/ 513 h 513"/>
                      <a:gd name="T8" fmla="*/ 709 w 709"/>
                      <a:gd name="T9" fmla="*/ 256 h 513"/>
                      <a:gd name="T10" fmla="*/ 532 w 709"/>
                      <a:gd name="T11" fmla="*/ 0 h 513"/>
                      <a:gd name="T12" fmla="*/ 177 w 709"/>
                      <a:gd name="T13" fmla="*/ 0 h 513"/>
                    </a:gdLst>
                    <a:ahLst/>
                    <a:cxnLst>
                      <a:cxn ang="0">
                        <a:pos x="T0" y="T1"/>
                      </a:cxn>
                      <a:cxn ang="0">
                        <a:pos x="T2" y="T3"/>
                      </a:cxn>
                      <a:cxn ang="0">
                        <a:pos x="T4" y="T5"/>
                      </a:cxn>
                      <a:cxn ang="0">
                        <a:pos x="T6" y="T7"/>
                      </a:cxn>
                      <a:cxn ang="0">
                        <a:pos x="T8" y="T9"/>
                      </a:cxn>
                      <a:cxn ang="0">
                        <a:pos x="T10" y="T11"/>
                      </a:cxn>
                      <a:cxn ang="0">
                        <a:pos x="T12" y="T13"/>
                      </a:cxn>
                    </a:cxnLst>
                    <a:rect l="0" t="0" r="r" b="b"/>
                    <a:pathLst>
                      <a:path w="709" h="513">
                        <a:moveTo>
                          <a:pt x="177" y="0"/>
                        </a:moveTo>
                        <a:lnTo>
                          <a:pt x="0" y="256"/>
                        </a:lnTo>
                        <a:lnTo>
                          <a:pt x="177" y="513"/>
                        </a:lnTo>
                        <a:lnTo>
                          <a:pt x="532" y="513"/>
                        </a:lnTo>
                        <a:lnTo>
                          <a:pt x="709" y="256"/>
                        </a:lnTo>
                        <a:lnTo>
                          <a:pt x="532" y="0"/>
                        </a:lnTo>
                        <a:lnTo>
                          <a:pt x="177" y="0"/>
                        </a:lnTo>
                        <a:close/>
                      </a:path>
                    </a:pathLst>
                  </a:custGeom>
                  <a:solidFill>
                    <a:srgbClr val="FF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1" name="Freeform 739"/>
                  <p:cNvSpPr>
                    <a:spLocks/>
                  </p:cNvSpPr>
                  <p:nvPr/>
                </p:nvSpPr>
                <p:spPr bwMode="auto">
                  <a:xfrm>
                    <a:off x="2763" y="1398"/>
                    <a:ext cx="141" cy="102"/>
                  </a:xfrm>
                  <a:custGeom>
                    <a:avLst/>
                    <a:gdLst>
                      <a:gd name="T0" fmla="*/ 176 w 704"/>
                      <a:gd name="T1" fmla="*/ 0 h 509"/>
                      <a:gd name="T2" fmla="*/ 0 w 704"/>
                      <a:gd name="T3" fmla="*/ 254 h 509"/>
                      <a:gd name="T4" fmla="*/ 176 w 704"/>
                      <a:gd name="T5" fmla="*/ 509 h 509"/>
                      <a:gd name="T6" fmla="*/ 528 w 704"/>
                      <a:gd name="T7" fmla="*/ 509 h 509"/>
                      <a:gd name="T8" fmla="*/ 704 w 704"/>
                      <a:gd name="T9" fmla="*/ 254 h 509"/>
                      <a:gd name="T10" fmla="*/ 528 w 704"/>
                      <a:gd name="T11" fmla="*/ 0 h 509"/>
                      <a:gd name="T12" fmla="*/ 176 w 704"/>
                      <a:gd name="T13" fmla="*/ 0 h 509"/>
                    </a:gdLst>
                    <a:ahLst/>
                    <a:cxnLst>
                      <a:cxn ang="0">
                        <a:pos x="T0" y="T1"/>
                      </a:cxn>
                      <a:cxn ang="0">
                        <a:pos x="T2" y="T3"/>
                      </a:cxn>
                      <a:cxn ang="0">
                        <a:pos x="T4" y="T5"/>
                      </a:cxn>
                      <a:cxn ang="0">
                        <a:pos x="T6" y="T7"/>
                      </a:cxn>
                      <a:cxn ang="0">
                        <a:pos x="T8" y="T9"/>
                      </a:cxn>
                      <a:cxn ang="0">
                        <a:pos x="T10" y="T11"/>
                      </a:cxn>
                      <a:cxn ang="0">
                        <a:pos x="T12" y="T13"/>
                      </a:cxn>
                    </a:cxnLst>
                    <a:rect l="0" t="0" r="r" b="b"/>
                    <a:pathLst>
                      <a:path w="704" h="509">
                        <a:moveTo>
                          <a:pt x="176" y="0"/>
                        </a:moveTo>
                        <a:lnTo>
                          <a:pt x="0" y="254"/>
                        </a:lnTo>
                        <a:lnTo>
                          <a:pt x="176" y="509"/>
                        </a:lnTo>
                        <a:lnTo>
                          <a:pt x="528" y="509"/>
                        </a:lnTo>
                        <a:lnTo>
                          <a:pt x="704" y="254"/>
                        </a:lnTo>
                        <a:lnTo>
                          <a:pt x="528" y="0"/>
                        </a:lnTo>
                        <a:lnTo>
                          <a:pt x="176" y="0"/>
                        </a:lnTo>
                        <a:close/>
                      </a:path>
                    </a:pathLst>
                  </a:custGeom>
                  <a:solidFill>
                    <a:srgbClr val="FFFF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2" name="Freeform 740"/>
                  <p:cNvSpPr>
                    <a:spLocks/>
                  </p:cNvSpPr>
                  <p:nvPr/>
                </p:nvSpPr>
                <p:spPr bwMode="auto">
                  <a:xfrm>
                    <a:off x="2764" y="1398"/>
                    <a:ext cx="139" cy="101"/>
                  </a:xfrm>
                  <a:custGeom>
                    <a:avLst/>
                    <a:gdLst>
                      <a:gd name="T0" fmla="*/ 175 w 699"/>
                      <a:gd name="T1" fmla="*/ 0 h 504"/>
                      <a:gd name="T2" fmla="*/ 0 w 699"/>
                      <a:gd name="T3" fmla="*/ 252 h 504"/>
                      <a:gd name="T4" fmla="*/ 175 w 699"/>
                      <a:gd name="T5" fmla="*/ 504 h 504"/>
                      <a:gd name="T6" fmla="*/ 524 w 699"/>
                      <a:gd name="T7" fmla="*/ 504 h 504"/>
                      <a:gd name="T8" fmla="*/ 699 w 699"/>
                      <a:gd name="T9" fmla="*/ 252 h 504"/>
                      <a:gd name="T10" fmla="*/ 524 w 699"/>
                      <a:gd name="T11" fmla="*/ 0 h 504"/>
                      <a:gd name="T12" fmla="*/ 175 w 699"/>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699" h="504">
                        <a:moveTo>
                          <a:pt x="175" y="0"/>
                        </a:moveTo>
                        <a:lnTo>
                          <a:pt x="0" y="252"/>
                        </a:lnTo>
                        <a:lnTo>
                          <a:pt x="175" y="504"/>
                        </a:lnTo>
                        <a:lnTo>
                          <a:pt x="524" y="504"/>
                        </a:lnTo>
                        <a:lnTo>
                          <a:pt x="699" y="252"/>
                        </a:lnTo>
                        <a:lnTo>
                          <a:pt x="524" y="0"/>
                        </a:lnTo>
                        <a:lnTo>
                          <a:pt x="175" y="0"/>
                        </a:lnTo>
                        <a:close/>
                      </a:path>
                    </a:pathLst>
                  </a:custGeom>
                  <a:solidFill>
                    <a:srgbClr val="FFF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3" name="Freeform 741"/>
                  <p:cNvSpPr>
                    <a:spLocks/>
                  </p:cNvSpPr>
                  <p:nvPr/>
                </p:nvSpPr>
                <p:spPr bwMode="auto">
                  <a:xfrm>
                    <a:off x="2764" y="1399"/>
                    <a:ext cx="139" cy="100"/>
                  </a:xfrm>
                  <a:custGeom>
                    <a:avLst/>
                    <a:gdLst>
                      <a:gd name="T0" fmla="*/ 174 w 694"/>
                      <a:gd name="T1" fmla="*/ 0 h 502"/>
                      <a:gd name="T2" fmla="*/ 0 w 694"/>
                      <a:gd name="T3" fmla="*/ 251 h 502"/>
                      <a:gd name="T4" fmla="*/ 174 w 694"/>
                      <a:gd name="T5" fmla="*/ 502 h 502"/>
                      <a:gd name="T6" fmla="*/ 521 w 694"/>
                      <a:gd name="T7" fmla="*/ 502 h 502"/>
                      <a:gd name="T8" fmla="*/ 694 w 694"/>
                      <a:gd name="T9" fmla="*/ 251 h 502"/>
                      <a:gd name="T10" fmla="*/ 521 w 694"/>
                      <a:gd name="T11" fmla="*/ 0 h 502"/>
                      <a:gd name="T12" fmla="*/ 174 w 694"/>
                      <a:gd name="T13" fmla="*/ 0 h 502"/>
                    </a:gdLst>
                    <a:ahLst/>
                    <a:cxnLst>
                      <a:cxn ang="0">
                        <a:pos x="T0" y="T1"/>
                      </a:cxn>
                      <a:cxn ang="0">
                        <a:pos x="T2" y="T3"/>
                      </a:cxn>
                      <a:cxn ang="0">
                        <a:pos x="T4" y="T5"/>
                      </a:cxn>
                      <a:cxn ang="0">
                        <a:pos x="T6" y="T7"/>
                      </a:cxn>
                      <a:cxn ang="0">
                        <a:pos x="T8" y="T9"/>
                      </a:cxn>
                      <a:cxn ang="0">
                        <a:pos x="T10" y="T11"/>
                      </a:cxn>
                      <a:cxn ang="0">
                        <a:pos x="T12" y="T13"/>
                      </a:cxn>
                    </a:cxnLst>
                    <a:rect l="0" t="0" r="r" b="b"/>
                    <a:pathLst>
                      <a:path w="694" h="502">
                        <a:moveTo>
                          <a:pt x="174" y="0"/>
                        </a:moveTo>
                        <a:lnTo>
                          <a:pt x="0" y="251"/>
                        </a:lnTo>
                        <a:lnTo>
                          <a:pt x="174" y="502"/>
                        </a:lnTo>
                        <a:lnTo>
                          <a:pt x="521" y="502"/>
                        </a:lnTo>
                        <a:lnTo>
                          <a:pt x="694" y="251"/>
                        </a:lnTo>
                        <a:lnTo>
                          <a:pt x="521" y="0"/>
                        </a:lnTo>
                        <a:lnTo>
                          <a:pt x="174" y="0"/>
                        </a:lnTo>
                        <a:close/>
                      </a:path>
                    </a:pathLst>
                  </a:custGeom>
                  <a:solidFill>
                    <a:srgbClr val="FFF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4" name="Freeform 742"/>
                  <p:cNvSpPr>
                    <a:spLocks/>
                  </p:cNvSpPr>
                  <p:nvPr/>
                </p:nvSpPr>
                <p:spPr bwMode="auto">
                  <a:xfrm>
                    <a:off x="2764" y="1399"/>
                    <a:ext cx="138" cy="100"/>
                  </a:xfrm>
                  <a:custGeom>
                    <a:avLst/>
                    <a:gdLst>
                      <a:gd name="T0" fmla="*/ 173 w 689"/>
                      <a:gd name="T1" fmla="*/ 0 h 498"/>
                      <a:gd name="T2" fmla="*/ 0 w 689"/>
                      <a:gd name="T3" fmla="*/ 249 h 498"/>
                      <a:gd name="T4" fmla="*/ 173 w 689"/>
                      <a:gd name="T5" fmla="*/ 498 h 498"/>
                      <a:gd name="T6" fmla="*/ 517 w 689"/>
                      <a:gd name="T7" fmla="*/ 498 h 498"/>
                      <a:gd name="T8" fmla="*/ 689 w 689"/>
                      <a:gd name="T9" fmla="*/ 249 h 498"/>
                      <a:gd name="T10" fmla="*/ 517 w 689"/>
                      <a:gd name="T11" fmla="*/ 0 h 498"/>
                      <a:gd name="T12" fmla="*/ 173 w 689"/>
                      <a:gd name="T13" fmla="*/ 0 h 498"/>
                    </a:gdLst>
                    <a:ahLst/>
                    <a:cxnLst>
                      <a:cxn ang="0">
                        <a:pos x="T0" y="T1"/>
                      </a:cxn>
                      <a:cxn ang="0">
                        <a:pos x="T2" y="T3"/>
                      </a:cxn>
                      <a:cxn ang="0">
                        <a:pos x="T4" y="T5"/>
                      </a:cxn>
                      <a:cxn ang="0">
                        <a:pos x="T6" y="T7"/>
                      </a:cxn>
                      <a:cxn ang="0">
                        <a:pos x="T8" y="T9"/>
                      </a:cxn>
                      <a:cxn ang="0">
                        <a:pos x="T10" y="T11"/>
                      </a:cxn>
                      <a:cxn ang="0">
                        <a:pos x="T12" y="T13"/>
                      </a:cxn>
                    </a:cxnLst>
                    <a:rect l="0" t="0" r="r" b="b"/>
                    <a:pathLst>
                      <a:path w="689" h="498">
                        <a:moveTo>
                          <a:pt x="173" y="0"/>
                        </a:moveTo>
                        <a:lnTo>
                          <a:pt x="0" y="249"/>
                        </a:lnTo>
                        <a:lnTo>
                          <a:pt x="173" y="498"/>
                        </a:lnTo>
                        <a:lnTo>
                          <a:pt x="517" y="498"/>
                        </a:lnTo>
                        <a:lnTo>
                          <a:pt x="689" y="249"/>
                        </a:lnTo>
                        <a:lnTo>
                          <a:pt x="517" y="0"/>
                        </a:lnTo>
                        <a:lnTo>
                          <a:pt x="173" y="0"/>
                        </a:lnTo>
                        <a:close/>
                      </a:path>
                    </a:pathLst>
                  </a:custGeom>
                  <a:solidFill>
                    <a:srgbClr val="FF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5" name="Freeform 743"/>
                  <p:cNvSpPr>
                    <a:spLocks/>
                  </p:cNvSpPr>
                  <p:nvPr/>
                </p:nvSpPr>
                <p:spPr bwMode="auto">
                  <a:xfrm>
                    <a:off x="2765" y="1399"/>
                    <a:ext cx="137" cy="99"/>
                  </a:xfrm>
                  <a:custGeom>
                    <a:avLst/>
                    <a:gdLst>
                      <a:gd name="T0" fmla="*/ 171 w 684"/>
                      <a:gd name="T1" fmla="*/ 0 h 494"/>
                      <a:gd name="T2" fmla="*/ 0 w 684"/>
                      <a:gd name="T3" fmla="*/ 247 h 494"/>
                      <a:gd name="T4" fmla="*/ 171 w 684"/>
                      <a:gd name="T5" fmla="*/ 494 h 494"/>
                      <a:gd name="T6" fmla="*/ 514 w 684"/>
                      <a:gd name="T7" fmla="*/ 494 h 494"/>
                      <a:gd name="T8" fmla="*/ 684 w 684"/>
                      <a:gd name="T9" fmla="*/ 247 h 494"/>
                      <a:gd name="T10" fmla="*/ 514 w 684"/>
                      <a:gd name="T11" fmla="*/ 0 h 494"/>
                      <a:gd name="T12" fmla="*/ 171 w 684"/>
                      <a:gd name="T13" fmla="*/ 0 h 494"/>
                    </a:gdLst>
                    <a:ahLst/>
                    <a:cxnLst>
                      <a:cxn ang="0">
                        <a:pos x="T0" y="T1"/>
                      </a:cxn>
                      <a:cxn ang="0">
                        <a:pos x="T2" y="T3"/>
                      </a:cxn>
                      <a:cxn ang="0">
                        <a:pos x="T4" y="T5"/>
                      </a:cxn>
                      <a:cxn ang="0">
                        <a:pos x="T6" y="T7"/>
                      </a:cxn>
                      <a:cxn ang="0">
                        <a:pos x="T8" y="T9"/>
                      </a:cxn>
                      <a:cxn ang="0">
                        <a:pos x="T10" y="T11"/>
                      </a:cxn>
                      <a:cxn ang="0">
                        <a:pos x="T12" y="T13"/>
                      </a:cxn>
                    </a:cxnLst>
                    <a:rect l="0" t="0" r="r" b="b"/>
                    <a:pathLst>
                      <a:path w="684" h="494">
                        <a:moveTo>
                          <a:pt x="171" y="0"/>
                        </a:moveTo>
                        <a:lnTo>
                          <a:pt x="0" y="247"/>
                        </a:lnTo>
                        <a:lnTo>
                          <a:pt x="171" y="494"/>
                        </a:lnTo>
                        <a:lnTo>
                          <a:pt x="514" y="494"/>
                        </a:lnTo>
                        <a:lnTo>
                          <a:pt x="684" y="247"/>
                        </a:lnTo>
                        <a:lnTo>
                          <a:pt x="514" y="0"/>
                        </a:lnTo>
                        <a:lnTo>
                          <a:pt x="171" y="0"/>
                        </a:lnTo>
                        <a:close/>
                      </a:path>
                    </a:pathLst>
                  </a:custGeom>
                  <a:solidFill>
                    <a:srgbClr val="FFF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6" name="Freeform 744"/>
                  <p:cNvSpPr>
                    <a:spLocks/>
                  </p:cNvSpPr>
                  <p:nvPr/>
                </p:nvSpPr>
                <p:spPr bwMode="auto">
                  <a:xfrm>
                    <a:off x="2765" y="1400"/>
                    <a:ext cx="136" cy="98"/>
                  </a:xfrm>
                  <a:custGeom>
                    <a:avLst/>
                    <a:gdLst>
                      <a:gd name="T0" fmla="*/ 170 w 679"/>
                      <a:gd name="T1" fmla="*/ 0 h 490"/>
                      <a:gd name="T2" fmla="*/ 0 w 679"/>
                      <a:gd name="T3" fmla="*/ 245 h 490"/>
                      <a:gd name="T4" fmla="*/ 170 w 679"/>
                      <a:gd name="T5" fmla="*/ 490 h 490"/>
                      <a:gd name="T6" fmla="*/ 510 w 679"/>
                      <a:gd name="T7" fmla="*/ 490 h 490"/>
                      <a:gd name="T8" fmla="*/ 679 w 679"/>
                      <a:gd name="T9" fmla="*/ 245 h 490"/>
                      <a:gd name="T10" fmla="*/ 510 w 679"/>
                      <a:gd name="T11" fmla="*/ 0 h 490"/>
                      <a:gd name="T12" fmla="*/ 170 w 679"/>
                      <a:gd name="T13" fmla="*/ 0 h 490"/>
                    </a:gdLst>
                    <a:ahLst/>
                    <a:cxnLst>
                      <a:cxn ang="0">
                        <a:pos x="T0" y="T1"/>
                      </a:cxn>
                      <a:cxn ang="0">
                        <a:pos x="T2" y="T3"/>
                      </a:cxn>
                      <a:cxn ang="0">
                        <a:pos x="T4" y="T5"/>
                      </a:cxn>
                      <a:cxn ang="0">
                        <a:pos x="T6" y="T7"/>
                      </a:cxn>
                      <a:cxn ang="0">
                        <a:pos x="T8" y="T9"/>
                      </a:cxn>
                      <a:cxn ang="0">
                        <a:pos x="T10" y="T11"/>
                      </a:cxn>
                      <a:cxn ang="0">
                        <a:pos x="T12" y="T13"/>
                      </a:cxn>
                    </a:cxnLst>
                    <a:rect l="0" t="0" r="r" b="b"/>
                    <a:pathLst>
                      <a:path w="679" h="490">
                        <a:moveTo>
                          <a:pt x="170" y="0"/>
                        </a:moveTo>
                        <a:lnTo>
                          <a:pt x="0" y="245"/>
                        </a:lnTo>
                        <a:lnTo>
                          <a:pt x="170" y="490"/>
                        </a:lnTo>
                        <a:lnTo>
                          <a:pt x="510" y="490"/>
                        </a:lnTo>
                        <a:lnTo>
                          <a:pt x="679" y="245"/>
                        </a:lnTo>
                        <a:lnTo>
                          <a:pt x="510" y="0"/>
                        </a:lnTo>
                        <a:lnTo>
                          <a:pt x="170" y="0"/>
                        </a:lnTo>
                        <a:close/>
                      </a:path>
                    </a:pathLst>
                  </a:custGeom>
                  <a:solidFill>
                    <a:srgbClr val="FF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7" name="Freeform 745"/>
                  <p:cNvSpPr>
                    <a:spLocks/>
                  </p:cNvSpPr>
                  <p:nvPr/>
                </p:nvSpPr>
                <p:spPr bwMode="auto">
                  <a:xfrm>
                    <a:off x="2766" y="1400"/>
                    <a:ext cx="135" cy="98"/>
                  </a:xfrm>
                  <a:custGeom>
                    <a:avLst/>
                    <a:gdLst>
                      <a:gd name="T0" fmla="*/ 169 w 675"/>
                      <a:gd name="T1" fmla="*/ 0 h 488"/>
                      <a:gd name="T2" fmla="*/ 0 w 675"/>
                      <a:gd name="T3" fmla="*/ 244 h 488"/>
                      <a:gd name="T4" fmla="*/ 169 w 675"/>
                      <a:gd name="T5" fmla="*/ 488 h 488"/>
                      <a:gd name="T6" fmla="*/ 507 w 675"/>
                      <a:gd name="T7" fmla="*/ 488 h 488"/>
                      <a:gd name="T8" fmla="*/ 675 w 675"/>
                      <a:gd name="T9" fmla="*/ 244 h 488"/>
                      <a:gd name="T10" fmla="*/ 507 w 675"/>
                      <a:gd name="T11" fmla="*/ 0 h 488"/>
                      <a:gd name="T12" fmla="*/ 169 w 675"/>
                      <a:gd name="T13" fmla="*/ 0 h 488"/>
                    </a:gdLst>
                    <a:ahLst/>
                    <a:cxnLst>
                      <a:cxn ang="0">
                        <a:pos x="T0" y="T1"/>
                      </a:cxn>
                      <a:cxn ang="0">
                        <a:pos x="T2" y="T3"/>
                      </a:cxn>
                      <a:cxn ang="0">
                        <a:pos x="T4" y="T5"/>
                      </a:cxn>
                      <a:cxn ang="0">
                        <a:pos x="T6" y="T7"/>
                      </a:cxn>
                      <a:cxn ang="0">
                        <a:pos x="T8" y="T9"/>
                      </a:cxn>
                      <a:cxn ang="0">
                        <a:pos x="T10" y="T11"/>
                      </a:cxn>
                      <a:cxn ang="0">
                        <a:pos x="T12" y="T13"/>
                      </a:cxn>
                    </a:cxnLst>
                    <a:rect l="0" t="0" r="r" b="b"/>
                    <a:pathLst>
                      <a:path w="675" h="488">
                        <a:moveTo>
                          <a:pt x="169" y="0"/>
                        </a:moveTo>
                        <a:lnTo>
                          <a:pt x="0" y="244"/>
                        </a:lnTo>
                        <a:lnTo>
                          <a:pt x="169" y="488"/>
                        </a:lnTo>
                        <a:lnTo>
                          <a:pt x="507" y="488"/>
                        </a:lnTo>
                        <a:lnTo>
                          <a:pt x="675" y="244"/>
                        </a:lnTo>
                        <a:lnTo>
                          <a:pt x="507" y="0"/>
                        </a:lnTo>
                        <a:lnTo>
                          <a:pt x="169" y="0"/>
                        </a:lnTo>
                        <a:close/>
                      </a:path>
                    </a:pathLst>
                  </a:custGeom>
                  <a:solidFill>
                    <a:srgbClr val="FFFF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8" name="Freeform 746"/>
                  <p:cNvSpPr>
                    <a:spLocks/>
                  </p:cNvSpPr>
                  <p:nvPr/>
                </p:nvSpPr>
                <p:spPr bwMode="auto">
                  <a:xfrm>
                    <a:off x="2766" y="1400"/>
                    <a:ext cx="134" cy="97"/>
                  </a:xfrm>
                  <a:custGeom>
                    <a:avLst/>
                    <a:gdLst>
                      <a:gd name="T0" fmla="*/ 168 w 670"/>
                      <a:gd name="T1" fmla="*/ 0 h 484"/>
                      <a:gd name="T2" fmla="*/ 0 w 670"/>
                      <a:gd name="T3" fmla="*/ 242 h 484"/>
                      <a:gd name="T4" fmla="*/ 168 w 670"/>
                      <a:gd name="T5" fmla="*/ 484 h 484"/>
                      <a:gd name="T6" fmla="*/ 503 w 670"/>
                      <a:gd name="T7" fmla="*/ 484 h 484"/>
                      <a:gd name="T8" fmla="*/ 670 w 670"/>
                      <a:gd name="T9" fmla="*/ 242 h 484"/>
                      <a:gd name="T10" fmla="*/ 503 w 670"/>
                      <a:gd name="T11" fmla="*/ 0 h 484"/>
                      <a:gd name="T12" fmla="*/ 168 w 670"/>
                      <a:gd name="T13" fmla="*/ 0 h 484"/>
                    </a:gdLst>
                    <a:ahLst/>
                    <a:cxnLst>
                      <a:cxn ang="0">
                        <a:pos x="T0" y="T1"/>
                      </a:cxn>
                      <a:cxn ang="0">
                        <a:pos x="T2" y="T3"/>
                      </a:cxn>
                      <a:cxn ang="0">
                        <a:pos x="T4" y="T5"/>
                      </a:cxn>
                      <a:cxn ang="0">
                        <a:pos x="T6" y="T7"/>
                      </a:cxn>
                      <a:cxn ang="0">
                        <a:pos x="T8" y="T9"/>
                      </a:cxn>
                      <a:cxn ang="0">
                        <a:pos x="T10" y="T11"/>
                      </a:cxn>
                      <a:cxn ang="0">
                        <a:pos x="T12" y="T13"/>
                      </a:cxn>
                    </a:cxnLst>
                    <a:rect l="0" t="0" r="r" b="b"/>
                    <a:pathLst>
                      <a:path w="670" h="484">
                        <a:moveTo>
                          <a:pt x="168" y="0"/>
                        </a:moveTo>
                        <a:lnTo>
                          <a:pt x="0" y="242"/>
                        </a:lnTo>
                        <a:lnTo>
                          <a:pt x="168" y="484"/>
                        </a:lnTo>
                        <a:lnTo>
                          <a:pt x="503" y="484"/>
                        </a:lnTo>
                        <a:lnTo>
                          <a:pt x="670" y="242"/>
                        </a:lnTo>
                        <a:lnTo>
                          <a:pt x="503" y="0"/>
                        </a:lnTo>
                        <a:lnTo>
                          <a:pt x="168" y="0"/>
                        </a:lnTo>
                        <a:close/>
                      </a:path>
                    </a:pathLst>
                  </a:custGeom>
                  <a:solidFill>
                    <a:srgbClr val="FF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39" name="Freeform 747"/>
                  <p:cNvSpPr>
                    <a:spLocks/>
                  </p:cNvSpPr>
                  <p:nvPr/>
                </p:nvSpPr>
                <p:spPr bwMode="auto">
                  <a:xfrm>
                    <a:off x="2767" y="1401"/>
                    <a:ext cx="133" cy="96"/>
                  </a:xfrm>
                  <a:custGeom>
                    <a:avLst/>
                    <a:gdLst>
                      <a:gd name="T0" fmla="*/ 167 w 665"/>
                      <a:gd name="T1" fmla="*/ 0 h 480"/>
                      <a:gd name="T2" fmla="*/ 0 w 665"/>
                      <a:gd name="T3" fmla="*/ 240 h 480"/>
                      <a:gd name="T4" fmla="*/ 167 w 665"/>
                      <a:gd name="T5" fmla="*/ 480 h 480"/>
                      <a:gd name="T6" fmla="*/ 499 w 665"/>
                      <a:gd name="T7" fmla="*/ 480 h 480"/>
                      <a:gd name="T8" fmla="*/ 665 w 665"/>
                      <a:gd name="T9" fmla="*/ 240 h 480"/>
                      <a:gd name="T10" fmla="*/ 499 w 665"/>
                      <a:gd name="T11" fmla="*/ 0 h 480"/>
                      <a:gd name="T12" fmla="*/ 167 w 665"/>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665" h="480">
                        <a:moveTo>
                          <a:pt x="167" y="0"/>
                        </a:moveTo>
                        <a:lnTo>
                          <a:pt x="0" y="240"/>
                        </a:lnTo>
                        <a:lnTo>
                          <a:pt x="167" y="480"/>
                        </a:lnTo>
                        <a:lnTo>
                          <a:pt x="499" y="480"/>
                        </a:lnTo>
                        <a:lnTo>
                          <a:pt x="665" y="240"/>
                        </a:lnTo>
                        <a:lnTo>
                          <a:pt x="499" y="0"/>
                        </a:lnTo>
                        <a:lnTo>
                          <a:pt x="167" y="0"/>
                        </a:lnTo>
                        <a:close/>
                      </a:path>
                    </a:pathLst>
                  </a:custGeom>
                  <a:solidFill>
                    <a:srgbClr val="FFF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0" name="Freeform 748"/>
                  <p:cNvSpPr>
                    <a:spLocks/>
                  </p:cNvSpPr>
                  <p:nvPr/>
                </p:nvSpPr>
                <p:spPr bwMode="auto">
                  <a:xfrm>
                    <a:off x="2767" y="1401"/>
                    <a:ext cx="132" cy="96"/>
                  </a:xfrm>
                  <a:custGeom>
                    <a:avLst/>
                    <a:gdLst>
                      <a:gd name="T0" fmla="*/ 165 w 660"/>
                      <a:gd name="T1" fmla="*/ 0 h 478"/>
                      <a:gd name="T2" fmla="*/ 0 w 660"/>
                      <a:gd name="T3" fmla="*/ 239 h 478"/>
                      <a:gd name="T4" fmla="*/ 165 w 660"/>
                      <a:gd name="T5" fmla="*/ 478 h 478"/>
                      <a:gd name="T6" fmla="*/ 496 w 660"/>
                      <a:gd name="T7" fmla="*/ 478 h 478"/>
                      <a:gd name="T8" fmla="*/ 660 w 660"/>
                      <a:gd name="T9" fmla="*/ 239 h 478"/>
                      <a:gd name="T10" fmla="*/ 496 w 660"/>
                      <a:gd name="T11" fmla="*/ 0 h 478"/>
                      <a:gd name="T12" fmla="*/ 165 w 660"/>
                      <a:gd name="T13" fmla="*/ 0 h 478"/>
                    </a:gdLst>
                    <a:ahLst/>
                    <a:cxnLst>
                      <a:cxn ang="0">
                        <a:pos x="T0" y="T1"/>
                      </a:cxn>
                      <a:cxn ang="0">
                        <a:pos x="T2" y="T3"/>
                      </a:cxn>
                      <a:cxn ang="0">
                        <a:pos x="T4" y="T5"/>
                      </a:cxn>
                      <a:cxn ang="0">
                        <a:pos x="T6" y="T7"/>
                      </a:cxn>
                      <a:cxn ang="0">
                        <a:pos x="T8" y="T9"/>
                      </a:cxn>
                      <a:cxn ang="0">
                        <a:pos x="T10" y="T11"/>
                      </a:cxn>
                      <a:cxn ang="0">
                        <a:pos x="T12" y="T13"/>
                      </a:cxn>
                    </a:cxnLst>
                    <a:rect l="0" t="0" r="r" b="b"/>
                    <a:pathLst>
                      <a:path w="660" h="478">
                        <a:moveTo>
                          <a:pt x="165" y="0"/>
                        </a:moveTo>
                        <a:lnTo>
                          <a:pt x="0" y="239"/>
                        </a:lnTo>
                        <a:lnTo>
                          <a:pt x="165" y="478"/>
                        </a:lnTo>
                        <a:lnTo>
                          <a:pt x="496" y="478"/>
                        </a:lnTo>
                        <a:lnTo>
                          <a:pt x="660" y="239"/>
                        </a:lnTo>
                        <a:lnTo>
                          <a:pt x="496" y="0"/>
                        </a:lnTo>
                        <a:lnTo>
                          <a:pt x="165" y="0"/>
                        </a:lnTo>
                        <a:close/>
                      </a:path>
                    </a:pathLst>
                  </a:custGeom>
                  <a:solidFill>
                    <a:srgbClr val="FFF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1" name="Freeform 749"/>
                  <p:cNvSpPr>
                    <a:spLocks/>
                  </p:cNvSpPr>
                  <p:nvPr/>
                </p:nvSpPr>
                <p:spPr bwMode="auto">
                  <a:xfrm>
                    <a:off x="2768" y="1401"/>
                    <a:ext cx="131" cy="95"/>
                  </a:xfrm>
                  <a:custGeom>
                    <a:avLst/>
                    <a:gdLst>
                      <a:gd name="T0" fmla="*/ 164 w 656"/>
                      <a:gd name="T1" fmla="*/ 0 h 474"/>
                      <a:gd name="T2" fmla="*/ 0 w 656"/>
                      <a:gd name="T3" fmla="*/ 237 h 474"/>
                      <a:gd name="T4" fmla="*/ 164 w 656"/>
                      <a:gd name="T5" fmla="*/ 474 h 474"/>
                      <a:gd name="T6" fmla="*/ 493 w 656"/>
                      <a:gd name="T7" fmla="*/ 474 h 474"/>
                      <a:gd name="T8" fmla="*/ 656 w 656"/>
                      <a:gd name="T9" fmla="*/ 237 h 474"/>
                      <a:gd name="T10" fmla="*/ 493 w 656"/>
                      <a:gd name="T11" fmla="*/ 0 h 474"/>
                      <a:gd name="T12" fmla="*/ 164 w 656"/>
                      <a:gd name="T13" fmla="*/ 0 h 474"/>
                    </a:gdLst>
                    <a:ahLst/>
                    <a:cxnLst>
                      <a:cxn ang="0">
                        <a:pos x="T0" y="T1"/>
                      </a:cxn>
                      <a:cxn ang="0">
                        <a:pos x="T2" y="T3"/>
                      </a:cxn>
                      <a:cxn ang="0">
                        <a:pos x="T4" y="T5"/>
                      </a:cxn>
                      <a:cxn ang="0">
                        <a:pos x="T6" y="T7"/>
                      </a:cxn>
                      <a:cxn ang="0">
                        <a:pos x="T8" y="T9"/>
                      </a:cxn>
                      <a:cxn ang="0">
                        <a:pos x="T10" y="T11"/>
                      </a:cxn>
                      <a:cxn ang="0">
                        <a:pos x="T12" y="T13"/>
                      </a:cxn>
                    </a:cxnLst>
                    <a:rect l="0" t="0" r="r" b="b"/>
                    <a:pathLst>
                      <a:path w="656" h="474">
                        <a:moveTo>
                          <a:pt x="164" y="0"/>
                        </a:moveTo>
                        <a:lnTo>
                          <a:pt x="0" y="237"/>
                        </a:lnTo>
                        <a:lnTo>
                          <a:pt x="164" y="474"/>
                        </a:lnTo>
                        <a:lnTo>
                          <a:pt x="493" y="474"/>
                        </a:lnTo>
                        <a:lnTo>
                          <a:pt x="656" y="237"/>
                        </a:lnTo>
                        <a:lnTo>
                          <a:pt x="493" y="0"/>
                        </a:lnTo>
                        <a:lnTo>
                          <a:pt x="164" y="0"/>
                        </a:lnTo>
                        <a:close/>
                      </a:path>
                    </a:pathLst>
                  </a:custGeom>
                  <a:solidFill>
                    <a:srgbClr val="FFFF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2" name="Freeform 750"/>
                  <p:cNvSpPr>
                    <a:spLocks/>
                  </p:cNvSpPr>
                  <p:nvPr/>
                </p:nvSpPr>
                <p:spPr bwMode="auto">
                  <a:xfrm>
                    <a:off x="2768" y="1402"/>
                    <a:ext cx="130" cy="94"/>
                  </a:xfrm>
                  <a:custGeom>
                    <a:avLst/>
                    <a:gdLst>
                      <a:gd name="T0" fmla="*/ 163 w 651"/>
                      <a:gd name="T1" fmla="*/ 0 h 470"/>
                      <a:gd name="T2" fmla="*/ 0 w 651"/>
                      <a:gd name="T3" fmla="*/ 235 h 470"/>
                      <a:gd name="T4" fmla="*/ 163 w 651"/>
                      <a:gd name="T5" fmla="*/ 470 h 470"/>
                      <a:gd name="T6" fmla="*/ 489 w 651"/>
                      <a:gd name="T7" fmla="*/ 470 h 470"/>
                      <a:gd name="T8" fmla="*/ 651 w 651"/>
                      <a:gd name="T9" fmla="*/ 235 h 470"/>
                      <a:gd name="T10" fmla="*/ 489 w 651"/>
                      <a:gd name="T11" fmla="*/ 0 h 470"/>
                      <a:gd name="T12" fmla="*/ 163 w 651"/>
                      <a:gd name="T13" fmla="*/ 0 h 470"/>
                    </a:gdLst>
                    <a:ahLst/>
                    <a:cxnLst>
                      <a:cxn ang="0">
                        <a:pos x="T0" y="T1"/>
                      </a:cxn>
                      <a:cxn ang="0">
                        <a:pos x="T2" y="T3"/>
                      </a:cxn>
                      <a:cxn ang="0">
                        <a:pos x="T4" y="T5"/>
                      </a:cxn>
                      <a:cxn ang="0">
                        <a:pos x="T6" y="T7"/>
                      </a:cxn>
                      <a:cxn ang="0">
                        <a:pos x="T8" y="T9"/>
                      </a:cxn>
                      <a:cxn ang="0">
                        <a:pos x="T10" y="T11"/>
                      </a:cxn>
                      <a:cxn ang="0">
                        <a:pos x="T12" y="T13"/>
                      </a:cxn>
                    </a:cxnLst>
                    <a:rect l="0" t="0" r="r" b="b"/>
                    <a:pathLst>
                      <a:path w="651" h="470">
                        <a:moveTo>
                          <a:pt x="163" y="0"/>
                        </a:moveTo>
                        <a:lnTo>
                          <a:pt x="0" y="235"/>
                        </a:lnTo>
                        <a:lnTo>
                          <a:pt x="163" y="470"/>
                        </a:lnTo>
                        <a:lnTo>
                          <a:pt x="489" y="470"/>
                        </a:lnTo>
                        <a:lnTo>
                          <a:pt x="651" y="235"/>
                        </a:lnTo>
                        <a:lnTo>
                          <a:pt x="489" y="0"/>
                        </a:lnTo>
                        <a:lnTo>
                          <a:pt x="163" y="0"/>
                        </a:lnTo>
                        <a:close/>
                      </a:path>
                    </a:pathLst>
                  </a:custGeom>
                  <a:solidFill>
                    <a:srgbClr val="FF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3" name="Freeform 751"/>
                  <p:cNvSpPr>
                    <a:spLocks/>
                  </p:cNvSpPr>
                  <p:nvPr/>
                </p:nvSpPr>
                <p:spPr bwMode="auto">
                  <a:xfrm>
                    <a:off x="2769" y="1402"/>
                    <a:ext cx="129" cy="93"/>
                  </a:xfrm>
                  <a:custGeom>
                    <a:avLst/>
                    <a:gdLst>
                      <a:gd name="T0" fmla="*/ 162 w 646"/>
                      <a:gd name="T1" fmla="*/ 0 h 466"/>
                      <a:gd name="T2" fmla="*/ 0 w 646"/>
                      <a:gd name="T3" fmla="*/ 233 h 466"/>
                      <a:gd name="T4" fmla="*/ 162 w 646"/>
                      <a:gd name="T5" fmla="*/ 466 h 466"/>
                      <a:gd name="T6" fmla="*/ 485 w 646"/>
                      <a:gd name="T7" fmla="*/ 466 h 466"/>
                      <a:gd name="T8" fmla="*/ 646 w 646"/>
                      <a:gd name="T9" fmla="*/ 233 h 466"/>
                      <a:gd name="T10" fmla="*/ 485 w 646"/>
                      <a:gd name="T11" fmla="*/ 0 h 466"/>
                      <a:gd name="T12" fmla="*/ 162 w 646"/>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646" h="466">
                        <a:moveTo>
                          <a:pt x="162" y="0"/>
                        </a:moveTo>
                        <a:lnTo>
                          <a:pt x="0" y="233"/>
                        </a:lnTo>
                        <a:lnTo>
                          <a:pt x="162" y="466"/>
                        </a:lnTo>
                        <a:lnTo>
                          <a:pt x="485" y="466"/>
                        </a:lnTo>
                        <a:lnTo>
                          <a:pt x="646" y="233"/>
                        </a:lnTo>
                        <a:lnTo>
                          <a:pt x="485" y="0"/>
                        </a:lnTo>
                        <a:lnTo>
                          <a:pt x="162" y="0"/>
                        </a:lnTo>
                        <a:close/>
                      </a:path>
                    </a:pathLst>
                  </a:custGeom>
                  <a:solidFill>
                    <a:srgbClr val="FFFF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4" name="Freeform 752"/>
                  <p:cNvSpPr>
                    <a:spLocks/>
                  </p:cNvSpPr>
                  <p:nvPr/>
                </p:nvSpPr>
                <p:spPr bwMode="auto">
                  <a:xfrm>
                    <a:off x="2769" y="1402"/>
                    <a:ext cx="128" cy="93"/>
                  </a:xfrm>
                  <a:custGeom>
                    <a:avLst/>
                    <a:gdLst>
                      <a:gd name="T0" fmla="*/ 161 w 641"/>
                      <a:gd name="T1" fmla="*/ 0 h 464"/>
                      <a:gd name="T2" fmla="*/ 0 w 641"/>
                      <a:gd name="T3" fmla="*/ 232 h 464"/>
                      <a:gd name="T4" fmla="*/ 161 w 641"/>
                      <a:gd name="T5" fmla="*/ 464 h 464"/>
                      <a:gd name="T6" fmla="*/ 481 w 641"/>
                      <a:gd name="T7" fmla="*/ 464 h 464"/>
                      <a:gd name="T8" fmla="*/ 641 w 641"/>
                      <a:gd name="T9" fmla="*/ 232 h 464"/>
                      <a:gd name="T10" fmla="*/ 481 w 641"/>
                      <a:gd name="T11" fmla="*/ 0 h 464"/>
                      <a:gd name="T12" fmla="*/ 161 w 641"/>
                      <a:gd name="T13" fmla="*/ 0 h 464"/>
                    </a:gdLst>
                    <a:ahLst/>
                    <a:cxnLst>
                      <a:cxn ang="0">
                        <a:pos x="T0" y="T1"/>
                      </a:cxn>
                      <a:cxn ang="0">
                        <a:pos x="T2" y="T3"/>
                      </a:cxn>
                      <a:cxn ang="0">
                        <a:pos x="T4" y="T5"/>
                      </a:cxn>
                      <a:cxn ang="0">
                        <a:pos x="T6" y="T7"/>
                      </a:cxn>
                      <a:cxn ang="0">
                        <a:pos x="T8" y="T9"/>
                      </a:cxn>
                      <a:cxn ang="0">
                        <a:pos x="T10" y="T11"/>
                      </a:cxn>
                      <a:cxn ang="0">
                        <a:pos x="T12" y="T13"/>
                      </a:cxn>
                    </a:cxnLst>
                    <a:rect l="0" t="0" r="r" b="b"/>
                    <a:pathLst>
                      <a:path w="641" h="464">
                        <a:moveTo>
                          <a:pt x="161" y="0"/>
                        </a:moveTo>
                        <a:lnTo>
                          <a:pt x="0" y="232"/>
                        </a:lnTo>
                        <a:lnTo>
                          <a:pt x="161" y="464"/>
                        </a:lnTo>
                        <a:lnTo>
                          <a:pt x="481" y="464"/>
                        </a:lnTo>
                        <a:lnTo>
                          <a:pt x="641" y="232"/>
                        </a:lnTo>
                        <a:lnTo>
                          <a:pt x="481" y="0"/>
                        </a:lnTo>
                        <a:lnTo>
                          <a:pt x="161" y="0"/>
                        </a:lnTo>
                        <a:close/>
                      </a:path>
                    </a:pathLst>
                  </a:custGeom>
                  <a:solidFill>
                    <a:srgbClr val="FFF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5" name="Freeform 753"/>
                  <p:cNvSpPr>
                    <a:spLocks/>
                  </p:cNvSpPr>
                  <p:nvPr/>
                </p:nvSpPr>
                <p:spPr bwMode="auto">
                  <a:xfrm>
                    <a:off x="2770" y="1403"/>
                    <a:ext cx="127" cy="92"/>
                  </a:xfrm>
                  <a:custGeom>
                    <a:avLst/>
                    <a:gdLst>
                      <a:gd name="T0" fmla="*/ 160 w 637"/>
                      <a:gd name="T1" fmla="*/ 0 h 460"/>
                      <a:gd name="T2" fmla="*/ 0 w 637"/>
                      <a:gd name="T3" fmla="*/ 230 h 460"/>
                      <a:gd name="T4" fmla="*/ 160 w 637"/>
                      <a:gd name="T5" fmla="*/ 460 h 460"/>
                      <a:gd name="T6" fmla="*/ 478 w 637"/>
                      <a:gd name="T7" fmla="*/ 460 h 460"/>
                      <a:gd name="T8" fmla="*/ 637 w 637"/>
                      <a:gd name="T9" fmla="*/ 230 h 460"/>
                      <a:gd name="T10" fmla="*/ 478 w 637"/>
                      <a:gd name="T11" fmla="*/ 0 h 460"/>
                      <a:gd name="T12" fmla="*/ 160 w 637"/>
                      <a:gd name="T13" fmla="*/ 0 h 460"/>
                    </a:gdLst>
                    <a:ahLst/>
                    <a:cxnLst>
                      <a:cxn ang="0">
                        <a:pos x="T0" y="T1"/>
                      </a:cxn>
                      <a:cxn ang="0">
                        <a:pos x="T2" y="T3"/>
                      </a:cxn>
                      <a:cxn ang="0">
                        <a:pos x="T4" y="T5"/>
                      </a:cxn>
                      <a:cxn ang="0">
                        <a:pos x="T6" y="T7"/>
                      </a:cxn>
                      <a:cxn ang="0">
                        <a:pos x="T8" y="T9"/>
                      </a:cxn>
                      <a:cxn ang="0">
                        <a:pos x="T10" y="T11"/>
                      </a:cxn>
                      <a:cxn ang="0">
                        <a:pos x="T12" y="T13"/>
                      </a:cxn>
                    </a:cxnLst>
                    <a:rect l="0" t="0" r="r" b="b"/>
                    <a:pathLst>
                      <a:path w="637" h="460">
                        <a:moveTo>
                          <a:pt x="160" y="0"/>
                        </a:moveTo>
                        <a:lnTo>
                          <a:pt x="0" y="230"/>
                        </a:lnTo>
                        <a:lnTo>
                          <a:pt x="160" y="460"/>
                        </a:lnTo>
                        <a:lnTo>
                          <a:pt x="478" y="460"/>
                        </a:lnTo>
                        <a:lnTo>
                          <a:pt x="637" y="230"/>
                        </a:lnTo>
                        <a:lnTo>
                          <a:pt x="478" y="0"/>
                        </a:lnTo>
                        <a:lnTo>
                          <a:pt x="160" y="0"/>
                        </a:lnTo>
                        <a:close/>
                      </a:path>
                    </a:pathLst>
                  </a:custGeom>
                  <a:solidFill>
                    <a:srgbClr val="FF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6" name="Freeform 754"/>
                  <p:cNvSpPr>
                    <a:spLocks/>
                  </p:cNvSpPr>
                  <p:nvPr/>
                </p:nvSpPr>
                <p:spPr bwMode="auto">
                  <a:xfrm>
                    <a:off x="2770" y="1403"/>
                    <a:ext cx="127" cy="91"/>
                  </a:xfrm>
                  <a:custGeom>
                    <a:avLst/>
                    <a:gdLst>
                      <a:gd name="T0" fmla="*/ 157 w 631"/>
                      <a:gd name="T1" fmla="*/ 0 h 456"/>
                      <a:gd name="T2" fmla="*/ 0 w 631"/>
                      <a:gd name="T3" fmla="*/ 228 h 456"/>
                      <a:gd name="T4" fmla="*/ 157 w 631"/>
                      <a:gd name="T5" fmla="*/ 456 h 456"/>
                      <a:gd name="T6" fmla="*/ 474 w 631"/>
                      <a:gd name="T7" fmla="*/ 456 h 456"/>
                      <a:gd name="T8" fmla="*/ 631 w 631"/>
                      <a:gd name="T9" fmla="*/ 228 h 456"/>
                      <a:gd name="T10" fmla="*/ 474 w 631"/>
                      <a:gd name="T11" fmla="*/ 0 h 456"/>
                      <a:gd name="T12" fmla="*/ 157 w 631"/>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631" h="456">
                        <a:moveTo>
                          <a:pt x="157" y="0"/>
                        </a:moveTo>
                        <a:lnTo>
                          <a:pt x="0" y="228"/>
                        </a:lnTo>
                        <a:lnTo>
                          <a:pt x="157" y="456"/>
                        </a:lnTo>
                        <a:lnTo>
                          <a:pt x="474" y="456"/>
                        </a:lnTo>
                        <a:lnTo>
                          <a:pt x="631" y="228"/>
                        </a:lnTo>
                        <a:lnTo>
                          <a:pt x="474" y="0"/>
                        </a:lnTo>
                        <a:lnTo>
                          <a:pt x="157" y="0"/>
                        </a:lnTo>
                        <a:close/>
                      </a:path>
                    </a:pathLst>
                  </a:custGeom>
                  <a:solidFill>
                    <a:srgbClr val="FF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7" name="Freeform 755"/>
                  <p:cNvSpPr>
                    <a:spLocks/>
                  </p:cNvSpPr>
                  <p:nvPr/>
                </p:nvSpPr>
                <p:spPr bwMode="auto">
                  <a:xfrm>
                    <a:off x="2771" y="1404"/>
                    <a:ext cx="125" cy="90"/>
                  </a:xfrm>
                  <a:custGeom>
                    <a:avLst/>
                    <a:gdLst>
                      <a:gd name="T0" fmla="*/ 156 w 626"/>
                      <a:gd name="T1" fmla="*/ 0 h 452"/>
                      <a:gd name="T2" fmla="*/ 0 w 626"/>
                      <a:gd name="T3" fmla="*/ 226 h 452"/>
                      <a:gd name="T4" fmla="*/ 156 w 626"/>
                      <a:gd name="T5" fmla="*/ 452 h 452"/>
                      <a:gd name="T6" fmla="*/ 470 w 626"/>
                      <a:gd name="T7" fmla="*/ 452 h 452"/>
                      <a:gd name="T8" fmla="*/ 626 w 626"/>
                      <a:gd name="T9" fmla="*/ 226 h 452"/>
                      <a:gd name="T10" fmla="*/ 470 w 626"/>
                      <a:gd name="T11" fmla="*/ 0 h 452"/>
                      <a:gd name="T12" fmla="*/ 156 w 626"/>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626" h="452">
                        <a:moveTo>
                          <a:pt x="156" y="0"/>
                        </a:moveTo>
                        <a:lnTo>
                          <a:pt x="0" y="226"/>
                        </a:lnTo>
                        <a:lnTo>
                          <a:pt x="156" y="452"/>
                        </a:lnTo>
                        <a:lnTo>
                          <a:pt x="470" y="452"/>
                        </a:lnTo>
                        <a:lnTo>
                          <a:pt x="626" y="226"/>
                        </a:lnTo>
                        <a:lnTo>
                          <a:pt x="470" y="0"/>
                        </a:lnTo>
                        <a:lnTo>
                          <a:pt x="156" y="0"/>
                        </a:lnTo>
                        <a:close/>
                      </a:path>
                    </a:pathLst>
                  </a:custGeom>
                  <a:solidFill>
                    <a:srgbClr val="FFFF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8" name="Freeform 756"/>
                  <p:cNvSpPr>
                    <a:spLocks/>
                  </p:cNvSpPr>
                  <p:nvPr/>
                </p:nvSpPr>
                <p:spPr bwMode="auto">
                  <a:xfrm>
                    <a:off x="2771" y="1404"/>
                    <a:ext cx="125" cy="90"/>
                  </a:xfrm>
                  <a:custGeom>
                    <a:avLst/>
                    <a:gdLst>
                      <a:gd name="T0" fmla="*/ 155 w 621"/>
                      <a:gd name="T1" fmla="*/ 0 h 450"/>
                      <a:gd name="T2" fmla="*/ 0 w 621"/>
                      <a:gd name="T3" fmla="*/ 225 h 450"/>
                      <a:gd name="T4" fmla="*/ 155 w 621"/>
                      <a:gd name="T5" fmla="*/ 450 h 450"/>
                      <a:gd name="T6" fmla="*/ 466 w 621"/>
                      <a:gd name="T7" fmla="*/ 450 h 450"/>
                      <a:gd name="T8" fmla="*/ 621 w 621"/>
                      <a:gd name="T9" fmla="*/ 225 h 450"/>
                      <a:gd name="T10" fmla="*/ 466 w 621"/>
                      <a:gd name="T11" fmla="*/ 0 h 450"/>
                      <a:gd name="T12" fmla="*/ 155 w 621"/>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621" h="450">
                        <a:moveTo>
                          <a:pt x="155" y="0"/>
                        </a:moveTo>
                        <a:lnTo>
                          <a:pt x="0" y="225"/>
                        </a:lnTo>
                        <a:lnTo>
                          <a:pt x="155" y="450"/>
                        </a:lnTo>
                        <a:lnTo>
                          <a:pt x="466" y="450"/>
                        </a:lnTo>
                        <a:lnTo>
                          <a:pt x="621" y="225"/>
                        </a:lnTo>
                        <a:lnTo>
                          <a:pt x="466" y="0"/>
                        </a:lnTo>
                        <a:lnTo>
                          <a:pt x="155" y="0"/>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49" name="Freeform 757"/>
                  <p:cNvSpPr>
                    <a:spLocks/>
                  </p:cNvSpPr>
                  <p:nvPr/>
                </p:nvSpPr>
                <p:spPr bwMode="auto">
                  <a:xfrm>
                    <a:off x="2772" y="1404"/>
                    <a:ext cx="123" cy="89"/>
                  </a:xfrm>
                  <a:custGeom>
                    <a:avLst/>
                    <a:gdLst>
                      <a:gd name="T0" fmla="*/ 154 w 616"/>
                      <a:gd name="T1" fmla="*/ 0 h 446"/>
                      <a:gd name="T2" fmla="*/ 0 w 616"/>
                      <a:gd name="T3" fmla="*/ 223 h 446"/>
                      <a:gd name="T4" fmla="*/ 154 w 616"/>
                      <a:gd name="T5" fmla="*/ 446 h 446"/>
                      <a:gd name="T6" fmla="*/ 462 w 616"/>
                      <a:gd name="T7" fmla="*/ 446 h 446"/>
                      <a:gd name="T8" fmla="*/ 616 w 616"/>
                      <a:gd name="T9" fmla="*/ 223 h 446"/>
                      <a:gd name="T10" fmla="*/ 462 w 616"/>
                      <a:gd name="T11" fmla="*/ 0 h 446"/>
                      <a:gd name="T12" fmla="*/ 154 w 61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616" h="446">
                        <a:moveTo>
                          <a:pt x="154" y="0"/>
                        </a:moveTo>
                        <a:lnTo>
                          <a:pt x="0" y="223"/>
                        </a:lnTo>
                        <a:lnTo>
                          <a:pt x="154" y="446"/>
                        </a:lnTo>
                        <a:lnTo>
                          <a:pt x="462" y="446"/>
                        </a:lnTo>
                        <a:lnTo>
                          <a:pt x="616" y="223"/>
                        </a:lnTo>
                        <a:lnTo>
                          <a:pt x="462" y="0"/>
                        </a:lnTo>
                        <a:lnTo>
                          <a:pt x="154" y="0"/>
                        </a:lnTo>
                        <a:close/>
                      </a:path>
                    </a:pathLst>
                  </a:custGeom>
                  <a:solidFill>
                    <a:srgbClr val="FFFF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0" name="Freeform 758"/>
                  <p:cNvSpPr>
                    <a:spLocks/>
                  </p:cNvSpPr>
                  <p:nvPr/>
                </p:nvSpPr>
                <p:spPr bwMode="auto">
                  <a:xfrm>
                    <a:off x="2772" y="1405"/>
                    <a:ext cx="123" cy="88"/>
                  </a:xfrm>
                  <a:custGeom>
                    <a:avLst/>
                    <a:gdLst>
                      <a:gd name="T0" fmla="*/ 153 w 613"/>
                      <a:gd name="T1" fmla="*/ 0 h 443"/>
                      <a:gd name="T2" fmla="*/ 0 w 613"/>
                      <a:gd name="T3" fmla="*/ 222 h 443"/>
                      <a:gd name="T4" fmla="*/ 153 w 613"/>
                      <a:gd name="T5" fmla="*/ 443 h 443"/>
                      <a:gd name="T6" fmla="*/ 459 w 613"/>
                      <a:gd name="T7" fmla="*/ 443 h 443"/>
                      <a:gd name="T8" fmla="*/ 613 w 613"/>
                      <a:gd name="T9" fmla="*/ 222 h 443"/>
                      <a:gd name="T10" fmla="*/ 459 w 613"/>
                      <a:gd name="T11" fmla="*/ 0 h 443"/>
                      <a:gd name="T12" fmla="*/ 153 w 613"/>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13" h="443">
                        <a:moveTo>
                          <a:pt x="153" y="0"/>
                        </a:moveTo>
                        <a:lnTo>
                          <a:pt x="0" y="222"/>
                        </a:lnTo>
                        <a:lnTo>
                          <a:pt x="153" y="443"/>
                        </a:lnTo>
                        <a:lnTo>
                          <a:pt x="459" y="443"/>
                        </a:lnTo>
                        <a:lnTo>
                          <a:pt x="613" y="222"/>
                        </a:lnTo>
                        <a:lnTo>
                          <a:pt x="459" y="0"/>
                        </a:lnTo>
                        <a:lnTo>
                          <a:pt x="153" y="0"/>
                        </a:lnTo>
                        <a:close/>
                      </a:path>
                    </a:pathLst>
                  </a:custGeom>
                  <a:solidFill>
                    <a:srgbClr val="FFFF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1" name="Freeform 759"/>
                  <p:cNvSpPr>
                    <a:spLocks/>
                  </p:cNvSpPr>
                  <p:nvPr/>
                </p:nvSpPr>
                <p:spPr bwMode="auto">
                  <a:xfrm>
                    <a:off x="2773" y="1405"/>
                    <a:ext cx="121" cy="88"/>
                  </a:xfrm>
                  <a:custGeom>
                    <a:avLst/>
                    <a:gdLst>
                      <a:gd name="T0" fmla="*/ 151 w 608"/>
                      <a:gd name="T1" fmla="*/ 0 h 441"/>
                      <a:gd name="T2" fmla="*/ 0 w 608"/>
                      <a:gd name="T3" fmla="*/ 221 h 441"/>
                      <a:gd name="T4" fmla="*/ 151 w 608"/>
                      <a:gd name="T5" fmla="*/ 441 h 441"/>
                      <a:gd name="T6" fmla="*/ 456 w 608"/>
                      <a:gd name="T7" fmla="*/ 441 h 441"/>
                      <a:gd name="T8" fmla="*/ 608 w 608"/>
                      <a:gd name="T9" fmla="*/ 221 h 441"/>
                      <a:gd name="T10" fmla="*/ 456 w 608"/>
                      <a:gd name="T11" fmla="*/ 0 h 441"/>
                      <a:gd name="T12" fmla="*/ 151 w 608"/>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08" h="441">
                        <a:moveTo>
                          <a:pt x="151" y="0"/>
                        </a:moveTo>
                        <a:lnTo>
                          <a:pt x="0" y="221"/>
                        </a:lnTo>
                        <a:lnTo>
                          <a:pt x="151" y="441"/>
                        </a:lnTo>
                        <a:lnTo>
                          <a:pt x="456" y="441"/>
                        </a:lnTo>
                        <a:lnTo>
                          <a:pt x="608" y="221"/>
                        </a:lnTo>
                        <a:lnTo>
                          <a:pt x="456" y="0"/>
                        </a:lnTo>
                        <a:lnTo>
                          <a:pt x="151" y="0"/>
                        </a:lnTo>
                        <a:close/>
                      </a:path>
                    </a:pathLst>
                  </a:custGeom>
                  <a:solidFill>
                    <a:srgbClr val="FF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2" name="Freeform 760"/>
                  <p:cNvSpPr>
                    <a:spLocks/>
                  </p:cNvSpPr>
                  <p:nvPr/>
                </p:nvSpPr>
                <p:spPr bwMode="auto">
                  <a:xfrm>
                    <a:off x="2773" y="1405"/>
                    <a:ext cx="121" cy="88"/>
                  </a:xfrm>
                  <a:custGeom>
                    <a:avLst/>
                    <a:gdLst>
                      <a:gd name="T0" fmla="*/ 151 w 603"/>
                      <a:gd name="T1" fmla="*/ 0 h 437"/>
                      <a:gd name="T2" fmla="*/ 0 w 603"/>
                      <a:gd name="T3" fmla="*/ 219 h 437"/>
                      <a:gd name="T4" fmla="*/ 151 w 603"/>
                      <a:gd name="T5" fmla="*/ 437 h 437"/>
                      <a:gd name="T6" fmla="*/ 452 w 603"/>
                      <a:gd name="T7" fmla="*/ 437 h 437"/>
                      <a:gd name="T8" fmla="*/ 603 w 603"/>
                      <a:gd name="T9" fmla="*/ 219 h 437"/>
                      <a:gd name="T10" fmla="*/ 452 w 603"/>
                      <a:gd name="T11" fmla="*/ 0 h 437"/>
                      <a:gd name="T12" fmla="*/ 151 w 603"/>
                      <a:gd name="T13" fmla="*/ 0 h 437"/>
                    </a:gdLst>
                    <a:ahLst/>
                    <a:cxnLst>
                      <a:cxn ang="0">
                        <a:pos x="T0" y="T1"/>
                      </a:cxn>
                      <a:cxn ang="0">
                        <a:pos x="T2" y="T3"/>
                      </a:cxn>
                      <a:cxn ang="0">
                        <a:pos x="T4" y="T5"/>
                      </a:cxn>
                      <a:cxn ang="0">
                        <a:pos x="T6" y="T7"/>
                      </a:cxn>
                      <a:cxn ang="0">
                        <a:pos x="T8" y="T9"/>
                      </a:cxn>
                      <a:cxn ang="0">
                        <a:pos x="T10" y="T11"/>
                      </a:cxn>
                      <a:cxn ang="0">
                        <a:pos x="T12" y="T13"/>
                      </a:cxn>
                    </a:cxnLst>
                    <a:rect l="0" t="0" r="r" b="b"/>
                    <a:pathLst>
                      <a:path w="603" h="437">
                        <a:moveTo>
                          <a:pt x="151" y="0"/>
                        </a:moveTo>
                        <a:lnTo>
                          <a:pt x="0" y="219"/>
                        </a:lnTo>
                        <a:lnTo>
                          <a:pt x="151" y="437"/>
                        </a:lnTo>
                        <a:lnTo>
                          <a:pt x="452" y="437"/>
                        </a:lnTo>
                        <a:lnTo>
                          <a:pt x="603" y="219"/>
                        </a:lnTo>
                        <a:lnTo>
                          <a:pt x="452" y="0"/>
                        </a:lnTo>
                        <a:lnTo>
                          <a:pt x="151" y="0"/>
                        </a:lnTo>
                        <a:close/>
                      </a:path>
                    </a:pathLst>
                  </a:custGeom>
                  <a:solidFill>
                    <a:srgbClr val="FF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3" name="Freeform 761"/>
                  <p:cNvSpPr>
                    <a:spLocks/>
                  </p:cNvSpPr>
                  <p:nvPr/>
                </p:nvSpPr>
                <p:spPr bwMode="auto">
                  <a:xfrm>
                    <a:off x="2774" y="1406"/>
                    <a:ext cx="119" cy="86"/>
                  </a:xfrm>
                  <a:custGeom>
                    <a:avLst/>
                    <a:gdLst>
                      <a:gd name="T0" fmla="*/ 150 w 598"/>
                      <a:gd name="T1" fmla="*/ 0 h 433"/>
                      <a:gd name="T2" fmla="*/ 0 w 598"/>
                      <a:gd name="T3" fmla="*/ 217 h 433"/>
                      <a:gd name="T4" fmla="*/ 150 w 598"/>
                      <a:gd name="T5" fmla="*/ 433 h 433"/>
                      <a:gd name="T6" fmla="*/ 448 w 598"/>
                      <a:gd name="T7" fmla="*/ 433 h 433"/>
                      <a:gd name="T8" fmla="*/ 598 w 598"/>
                      <a:gd name="T9" fmla="*/ 217 h 433"/>
                      <a:gd name="T10" fmla="*/ 448 w 598"/>
                      <a:gd name="T11" fmla="*/ 0 h 433"/>
                      <a:gd name="T12" fmla="*/ 150 w 598"/>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598" h="433">
                        <a:moveTo>
                          <a:pt x="150" y="0"/>
                        </a:moveTo>
                        <a:lnTo>
                          <a:pt x="0" y="217"/>
                        </a:lnTo>
                        <a:lnTo>
                          <a:pt x="150" y="433"/>
                        </a:lnTo>
                        <a:lnTo>
                          <a:pt x="448" y="433"/>
                        </a:lnTo>
                        <a:lnTo>
                          <a:pt x="598" y="217"/>
                        </a:lnTo>
                        <a:lnTo>
                          <a:pt x="448" y="0"/>
                        </a:lnTo>
                        <a:lnTo>
                          <a:pt x="150" y="0"/>
                        </a:lnTo>
                        <a:close/>
                      </a:path>
                    </a:pathLst>
                  </a:custGeom>
                  <a:solidFill>
                    <a:srgbClr val="FFFF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4" name="Freeform 762"/>
                  <p:cNvSpPr>
                    <a:spLocks/>
                  </p:cNvSpPr>
                  <p:nvPr/>
                </p:nvSpPr>
                <p:spPr bwMode="auto">
                  <a:xfrm>
                    <a:off x="2774" y="1406"/>
                    <a:ext cx="119" cy="86"/>
                  </a:xfrm>
                  <a:custGeom>
                    <a:avLst/>
                    <a:gdLst>
                      <a:gd name="T0" fmla="*/ 149 w 594"/>
                      <a:gd name="T1" fmla="*/ 0 h 429"/>
                      <a:gd name="T2" fmla="*/ 0 w 594"/>
                      <a:gd name="T3" fmla="*/ 215 h 429"/>
                      <a:gd name="T4" fmla="*/ 149 w 594"/>
                      <a:gd name="T5" fmla="*/ 429 h 429"/>
                      <a:gd name="T6" fmla="*/ 445 w 594"/>
                      <a:gd name="T7" fmla="*/ 429 h 429"/>
                      <a:gd name="T8" fmla="*/ 594 w 594"/>
                      <a:gd name="T9" fmla="*/ 215 h 429"/>
                      <a:gd name="T10" fmla="*/ 445 w 594"/>
                      <a:gd name="T11" fmla="*/ 0 h 429"/>
                      <a:gd name="T12" fmla="*/ 149 w 594"/>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594" h="429">
                        <a:moveTo>
                          <a:pt x="149" y="0"/>
                        </a:moveTo>
                        <a:lnTo>
                          <a:pt x="0" y="215"/>
                        </a:lnTo>
                        <a:lnTo>
                          <a:pt x="149" y="429"/>
                        </a:lnTo>
                        <a:lnTo>
                          <a:pt x="445" y="429"/>
                        </a:lnTo>
                        <a:lnTo>
                          <a:pt x="594" y="215"/>
                        </a:lnTo>
                        <a:lnTo>
                          <a:pt x="445" y="0"/>
                        </a:lnTo>
                        <a:lnTo>
                          <a:pt x="149" y="0"/>
                        </a:lnTo>
                        <a:close/>
                      </a:path>
                    </a:pathLst>
                  </a:custGeom>
                  <a:solidFill>
                    <a:srgbClr val="FFFF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5" name="Freeform 763"/>
                  <p:cNvSpPr>
                    <a:spLocks/>
                  </p:cNvSpPr>
                  <p:nvPr/>
                </p:nvSpPr>
                <p:spPr bwMode="auto">
                  <a:xfrm>
                    <a:off x="2775" y="1406"/>
                    <a:ext cx="117" cy="86"/>
                  </a:xfrm>
                  <a:custGeom>
                    <a:avLst/>
                    <a:gdLst>
                      <a:gd name="T0" fmla="*/ 148 w 589"/>
                      <a:gd name="T1" fmla="*/ 0 h 427"/>
                      <a:gd name="T2" fmla="*/ 0 w 589"/>
                      <a:gd name="T3" fmla="*/ 214 h 427"/>
                      <a:gd name="T4" fmla="*/ 148 w 589"/>
                      <a:gd name="T5" fmla="*/ 427 h 427"/>
                      <a:gd name="T6" fmla="*/ 441 w 589"/>
                      <a:gd name="T7" fmla="*/ 427 h 427"/>
                      <a:gd name="T8" fmla="*/ 589 w 589"/>
                      <a:gd name="T9" fmla="*/ 214 h 427"/>
                      <a:gd name="T10" fmla="*/ 441 w 589"/>
                      <a:gd name="T11" fmla="*/ 0 h 427"/>
                      <a:gd name="T12" fmla="*/ 148 w 58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589" h="427">
                        <a:moveTo>
                          <a:pt x="148" y="0"/>
                        </a:moveTo>
                        <a:lnTo>
                          <a:pt x="0" y="214"/>
                        </a:lnTo>
                        <a:lnTo>
                          <a:pt x="148" y="427"/>
                        </a:lnTo>
                        <a:lnTo>
                          <a:pt x="441" y="427"/>
                        </a:lnTo>
                        <a:lnTo>
                          <a:pt x="589" y="214"/>
                        </a:lnTo>
                        <a:lnTo>
                          <a:pt x="441" y="0"/>
                        </a:lnTo>
                        <a:lnTo>
                          <a:pt x="148" y="0"/>
                        </a:lnTo>
                        <a:close/>
                      </a:path>
                    </a:pathLst>
                  </a:custGeom>
                  <a:solidFill>
                    <a:srgbClr val="FFFF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6" name="Freeform 764"/>
                  <p:cNvSpPr>
                    <a:spLocks/>
                  </p:cNvSpPr>
                  <p:nvPr/>
                </p:nvSpPr>
                <p:spPr bwMode="auto">
                  <a:xfrm>
                    <a:off x="2775" y="1407"/>
                    <a:ext cx="117" cy="84"/>
                  </a:xfrm>
                  <a:custGeom>
                    <a:avLst/>
                    <a:gdLst>
                      <a:gd name="T0" fmla="*/ 146 w 584"/>
                      <a:gd name="T1" fmla="*/ 0 h 423"/>
                      <a:gd name="T2" fmla="*/ 0 w 584"/>
                      <a:gd name="T3" fmla="*/ 212 h 423"/>
                      <a:gd name="T4" fmla="*/ 146 w 584"/>
                      <a:gd name="T5" fmla="*/ 423 h 423"/>
                      <a:gd name="T6" fmla="*/ 438 w 584"/>
                      <a:gd name="T7" fmla="*/ 423 h 423"/>
                      <a:gd name="T8" fmla="*/ 584 w 584"/>
                      <a:gd name="T9" fmla="*/ 212 h 423"/>
                      <a:gd name="T10" fmla="*/ 438 w 584"/>
                      <a:gd name="T11" fmla="*/ 0 h 423"/>
                      <a:gd name="T12" fmla="*/ 146 w 584"/>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584" h="423">
                        <a:moveTo>
                          <a:pt x="146" y="0"/>
                        </a:moveTo>
                        <a:lnTo>
                          <a:pt x="0" y="212"/>
                        </a:lnTo>
                        <a:lnTo>
                          <a:pt x="146" y="423"/>
                        </a:lnTo>
                        <a:lnTo>
                          <a:pt x="438" y="423"/>
                        </a:lnTo>
                        <a:lnTo>
                          <a:pt x="584" y="212"/>
                        </a:lnTo>
                        <a:lnTo>
                          <a:pt x="438" y="0"/>
                        </a:lnTo>
                        <a:lnTo>
                          <a:pt x="146" y="0"/>
                        </a:lnTo>
                        <a:close/>
                      </a:path>
                    </a:pathLst>
                  </a:custGeom>
                  <a:solidFill>
                    <a:srgbClr val="FF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7" name="Freeform 765"/>
                  <p:cNvSpPr>
                    <a:spLocks/>
                  </p:cNvSpPr>
                  <p:nvPr/>
                </p:nvSpPr>
                <p:spPr bwMode="auto">
                  <a:xfrm>
                    <a:off x="2776" y="1407"/>
                    <a:ext cx="115" cy="84"/>
                  </a:xfrm>
                  <a:custGeom>
                    <a:avLst/>
                    <a:gdLst>
                      <a:gd name="T0" fmla="*/ 145 w 579"/>
                      <a:gd name="T1" fmla="*/ 0 h 419"/>
                      <a:gd name="T2" fmla="*/ 0 w 579"/>
                      <a:gd name="T3" fmla="*/ 210 h 419"/>
                      <a:gd name="T4" fmla="*/ 145 w 579"/>
                      <a:gd name="T5" fmla="*/ 419 h 419"/>
                      <a:gd name="T6" fmla="*/ 434 w 579"/>
                      <a:gd name="T7" fmla="*/ 419 h 419"/>
                      <a:gd name="T8" fmla="*/ 579 w 579"/>
                      <a:gd name="T9" fmla="*/ 210 h 419"/>
                      <a:gd name="T10" fmla="*/ 434 w 579"/>
                      <a:gd name="T11" fmla="*/ 0 h 419"/>
                      <a:gd name="T12" fmla="*/ 145 w 579"/>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579" h="419">
                        <a:moveTo>
                          <a:pt x="145" y="0"/>
                        </a:moveTo>
                        <a:lnTo>
                          <a:pt x="0" y="210"/>
                        </a:lnTo>
                        <a:lnTo>
                          <a:pt x="145" y="419"/>
                        </a:lnTo>
                        <a:lnTo>
                          <a:pt x="434" y="419"/>
                        </a:lnTo>
                        <a:lnTo>
                          <a:pt x="579" y="210"/>
                        </a:lnTo>
                        <a:lnTo>
                          <a:pt x="434" y="0"/>
                        </a:lnTo>
                        <a:lnTo>
                          <a:pt x="145" y="0"/>
                        </a:lnTo>
                        <a:close/>
                      </a:path>
                    </a:pathLst>
                  </a:custGeom>
                  <a:solidFill>
                    <a:srgbClr val="FFF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8" name="Freeform 766"/>
                  <p:cNvSpPr>
                    <a:spLocks/>
                  </p:cNvSpPr>
                  <p:nvPr/>
                </p:nvSpPr>
                <p:spPr bwMode="auto">
                  <a:xfrm>
                    <a:off x="2776" y="1407"/>
                    <a:ext cx="115" cy="83"/>
                  </a:xfrm>
                  <a:custGeom>
                    <a:avLst/>
                    <a:gdLst>
                      <a:gd name="T0" fmla="*/ 144 w 575"/>
                      <a:gd name="T1" fmla="*/ 0 h 415"/>
                      <a:gd name="T2" fmla="*/ 0 w 575"/>
                      <a:gd name="T3" fmla="*/ 208 h 415"/>
                      <a:gd name="T4" fmla="*/ 144 w 575"/>
                      <a:gd name="T5" fmla="*/ 415 h 415"/>
                      <a:gd name="T6" fmla="*/ 431 w 575"/>
                      <a:gd name="T7" fmla="*/ 415 h 415"/>
                      <a:gd name="T8" fmla="*/ 575 w 575"/>
                      <a:gd name="T9" fmla="*/ 208 h 415"/>
                      <a:gd name="T10" fmla="*/ 431 w 575"/>
                      <a:gd name="T11" fmla="*/ 0 h 415"/>
                      <a:gd name="T12" fmla="*/ 144 w 575"/>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575" h="415">
                        <a:moveTo>
                          <a:pt x="144" y="0"/>
                        </a:moveTo>
                        <a:lnTo>
                          <a:pt x="0" y="208"/>
                        </a:lnTo>
                        <a:lnTo>
                          <a:pt x="144" y="415"/>
                        </a:lnTo>
                        <a:lnTo>
                          <a:pt x="431" y="415"/>
                        </a:lnTo>
                        <a:lnTo>
                          <a:pt x="575" y="208"/>
                        </a:lnTo>
                        <a:lnTo>
                          <a:pt x="431" y="0"/>
                        </a:lnTo>
                        <a:lnTo>
                          <a:pt x="144" y="0"/>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59" name="Freeform 767"/>
                  <p:cNvSpPr>
                    <a:spLocks/>
                  </p:cNvSpPr>
                  <p:nvPr/>
                </p:nvSpPr>
                <p:spPr bwMode="auto">
                  <a:xfrm>
                    <a:off x="2777" y="1408"/>
                    <a:ext cx="114" cy="82"/>
                  </a:xfrm>
                  <a:custGeom>
                    <a:avLst/>
                    <a:gdLst>
                      <a:gd name="T0" fmla="*/ 143 w 570"/>
                      <a:gd name="T1" fmla="*/ 0 h 413"/>
                      <a:gd name="T2" fmla="*/ 0 w 570"/>
                      <a:gd name="T3" fmla="*/ 207 h 413"/>
                      <a:gd name="T4" fmla="*/ 143 w 570"/>
                      <a:gd name="T5" fmla="*/ 413 h 413"/>
                      <a:gd name="T6" fmla="*/ 427 w 570"/>
                      <a:gd name="T7" fmla="*/ 413 h 413"/>
                      <a:gd name="T8" fmla="*/ 570 w 570"/>
                      <a:gd name="T9" fmla="*/ 207 h 413"/>
                      <a:gd name="T10" fmla="*/ 427 w 570"/>
                      <a:gd name="T11" fmla="*/ 0 h 413"/>
                      <a:gd name="T12" fmla="*/ 143 w 570"/>
                      <a:gd name="T13" fmla="*/ 0 h 413"/>
                    </a:gdLst>
                    <a:ahLst/>
                    <a:cxnLst>
                      <a:cxn ang="0">
                        <a:pos x="T0" y="T1"/>
                      </a:cxn>
                      <a:cxn ang="0">
                        <a:pos x="T2" y="T3"/>
                      </a:cxn>
                      <a:cxn ang="0">
                        <a:pos x="T4" y="T5"/>
                      </a:cxn>
                      <a:cxn ang="0">
                        <a:pos x="T6" y="T7"/>
                      </a:cxn>
                      <a:cxn ang="0">
                        <a:pos x="T8" y="T9"/>
                      </a:cxn>
                      <a:cxn ang="0">
                        <a:pos x="T10" y="T11"/>
                      </a:cxn>
                      <a:cxn ang="0">
                        <a:pos x="T12" y="T13"/>
                      </a:cxn>
                    </a:cxnLst>
                    <a:rect l="0" t="0" r="r" b="b"/>
                    <a:pathLst>
                      <a:path w="570" h="413">
                        <a:moveTo>
                          <a:pt x="143" y="0"/>
                        </a:moveTo>
                        <a:lnTo>
                          <a:pt x="0" y="207"/>
                        </a:lnTo>
                        <a:lnTo>
                          <a:pt x="143" y="413"/>
                        </a:lnTo>
                        <a:lnTo>
                          <a:pt x="427" y="413"/>
                        </a:lnTo>
                        <a:lnTo>
                          <a:pt x="570" y="207"/>
                        </a:lnTo>
                        <a:lnTo>
                          <a:pt x="427" y="0"/>
                        </a:lnTo>
                        <a:lnTo>
                          <a:pt x="143"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0" name="Freeform 768"/>
                  <p:cNvSpPr>
                    <a:spLocks/>
                  </p:cNvSpPr>
                  <p:nvPr/>
                </p:nvSpPr>
                <p:spPr bwMode="auto">
                  <a:xfrm>
                    <a:off x="2777" y="1408"/>
                    <a:ext cx="113" cy="82"/>
                  </a:xfrm>
                  <a:custGeom>
                    <a:avLst/>
                    <a:gdLst>
                      <a:gd name="T0" fmla="*/ 142 w 565"/>
                      <a:gd name="T1" fmla="*/ 0 h 409"/>
                      <a:gd name="T2" fmla="*/ 0 w 565"/>
                      <a:gd name="T3" fmla="*/ 205 h 409"/>
                      <a:gd name="T4" fmla="*/ 142 w 565"/>
                      <a:gd name="T5" fmla="*/ 409 h 409"/>
                      <a:gd name="T6" fmla="*/ 423 w 565"/>
                      <a:gd name="T7" fmla="*/ 409 h 409"/>
                      <a:gd name="T8" fmla="*/ 565 w 565"/>
                      <a:gd name="T9" fmla="*/ 205 h 409"/>
                      <a:gd name="T10" fmla="*/ 423 w 565"/>
                      <a:gd name="T11" fmla="*/ 0 h 409"/>
                      <a:gd name="T12" fmla="*/ 142 w 565"/>
                      <a:gd name="T13" fmla="*/ 0 h 409"/>
                    </a:gdLst>
                    <a:ahLst/>
                    <a:cxnLst>
                      <a:cxn ang="0">
                        <a:pos x="T0" y="T1"/>
                      </a:cxn>
                      <a:cxn ang="0">
                        <a:pos x="T2" y="T3"/>
                      </a:cxn>
                      <a:cxn ang="0">
                        <a:pos x="T4" y="T5"/>
                      </a:cxn>
                      <a:cxn ang="0">
                        <a:pos x="T6" y="T7"/>
                      </a:cxn>
                      <a:cxn ang="0">
                        <a:pos x="T8" y="T9"/>
                      </a:cxn>
                      <a:cxn ang="0">
                        <a:pos x="T10" y="T11"/>
                      </a:cxn>
                      <a:cxn ang="0">
                        <a:pos x="T12" y="T13"/>
                      </a:cxn>
                    </a:cxnLst>
                    <a:rect l="0" t="0" r="r" b="b"/>
                    <a:pathLst>
                      <a:path w="565" h="409">
                        <a:moveTo>
                          <a:pt x="142" y="0"/>
                        </a:moveTo>
                        <a:lnTo>
                          <a:pt x="0" y="205"/>
                        </a:lnTo>
                        <a:lnTo>
                          <a:pt x="142" y="409"/>
                        </a:lnTo>
                        <a:lnTo>
                          <a:pt x="423" y="409"/>
                        </a:lnTo>
                        <a:lnTo>
                          <a:pt x="565" y="205"/>
                        </a:lnTo>
                        <a:lnTo>
                          <a:pt x="423" y="0"/>
                        </a:lnTo>
                        <a:lnTo>
                          <a:pt x="142" y="0"/>
                        </a:lnTo>
                        <a:close/>
                      </a:path>
                    </a:pathLst>
                  </a:cu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1" name="Freeform 769"/>
                  <p:cNvSpPr>
                    <a:spLocks/>
                  </p:cNvSpPr>
                  <p:nvPr/>
                </p:nvSpPr>
                <p:spPr bwMode="auto">
                  <a:xfrm>
                    <a:off x="2778" y="1408"/>
                    <a:ext cx="112" cy="81"/>
                  </a:xfrm>
                  <a:custGeom>
                    <a:avLst/>
                    <a:gdLst>
                      <a:gd name="T0" fmla="*/ 140 w 560"/>
                      <a:gd name="T1" fmla="*/ 0 h 405"/>
                      <a:gd name="T2" fmla="*/ 0 w 560"/>
                      <a:gd name="T3" fmla="*/ 203 h 405"/>
                      <a:gd name="T4" fmla="*/ 140 w 560"/>
                      <a:gd name="T5" fmla="*/ 405 h 405"/>
                      <a:gd name="T6" fmla="*/ 420 w 560"/>
                      <a:gd name="T7" fmla="*/ 405 h 405"/>
                      <a:gd name="T8" fmla="*/ 560 w 560"/>
                      <a:gd name="T9" fmla="*/ 203 h 405"/>
                      <a:gd name="T10" fmla="*/ 420 w 560"/>
                      <a:gd name="T11" fmla="*/ 0 h 405"/>
                      <a:gd name="T12" fmla="*/ 140 w 560"/>
                      <a:gd name="T13" fmla="*/ 0 h 405"/>
                    </a:gdLst>
                    <a:ahLst/>
                    <a:cxnLst>
                      <a:cxn ang="0">
                        <a:pos x="T0" y="T1"/>
                      </a:cxn>
                      <a:cxn ang="0">
                        <a:pos x="T2" y="T3"/>
                      </a:cxn>
                      <a:cxn ang="0">
                        <a:pos x="T4" y="T5"/>
                      </a:cxn>
                      <a:cxn ang="0">
                        <a:pos x="T6" y="T7"/>
                      </a:cxn>
                      <a:cxn ang="0">
                        <a:pos x="T8" y="T9"/>
                      </a:cxn>
                      <a:cxn ang="0">
                        <a:pos x="T10" y="T11"/>
                      </a:cxn>
                      <a:cxn ang="0">
                        <a:pos x="T12" y="T13"/>
                      </a:cxn>
                    </a:cxnLst>
                    <a:rect l="0" t="0" r="r" b="b"/>
                    <a:pathLst>
                      <a:path w="560" h="405">
                        <a:moveTo>
                          <a:pt x="140" y="0"/>
                        </a:moveTo>
                        <a:lnTo>
                          <a:pt x="0" y="203"/>
                        </a:lnTo>
                        <a:lnTo>
                          <a:pt x="140" y="405"/>
                        </a:lnTo>
                        <a:lnTo>
                          <a:pt x="420" y="405"/>
                        </a:lnTo>
                        <a:lnTo>
                          <a:pt x="560" y="203"/>
                        </a:lnTo>
                        <a:lnTo>
                          <a:pt x="420" y="0"/>
                        </a:lnTo>
                        <a:lnTo>
                          <a:pt x="140" y="0"/>
                        </a:lnTo>
                        <a:close/>
                      </a:path>
                    </a:pathLst>
                  </a:custGeom>
                  <a:solidFill>
                    <a:srgbClr val="FFFF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2" name="Freeform 770"/>
                  <p:cNvSpPr>
                    <a:spLocks/>
                  </p:cNvSpPr>
                  <p:nvPr/>
                </p:nvSpPr>
                <p:spPr bwMode="auto">
                  <a:xfrm>
                    <a:off x="2778" y="1409"/>
                    <a:ext cx="111" cy="80"/>
                  </a:xfrm>
                  <a:custGeom>
                    <a:avLst/>
                    <a:gdLst>
                      <a:gd name="T0" fmla="*/ 139 w 556"/>
                      <a:gd name="T1" fmla="*/ 0 h 403"/>
                      <a:gd name="T2" fmla="*/ 0 w 556"/>
                      <a:gd name="T3" fmla="*/ 202 h 403"/>
                      <a:gd name="T4" fmla="*/ 139 w 556"/>
                      <a:gd name="T5" fmla="*/ 403 h 403"/>
                      <a:gd name="T6" fmla="*/ 417 w 556"/>
                      <a:gd name="T7" fmla="*/ 403 h 403"/>
                      <a:gd name="T8" fmla="*/ 556 w 556"/>
                      <a:gd name="T9" fmla="*/ 202 h 403"/>
                      <a:gd name="T10" fmla="*/ 417 w 556"/>
                      <a:gd name="T11" fmla="*/ 0 h 403"/>
                      <a:gd name="T12" fmla="*/ 139 w 556"/>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556" h="403">
                        <a:moveTo>
                          <a:pt x="139" y="0"/>
                        </a:moveTo>
                        <a:lnTo>
                          <a:pt x="0" y="202"/>
                        </a:lnTo>
                        <a:lnTo>
                          <a:pt x="139" y="403"/>
                        </a:lnTo>
                        <a:lnTo>
                          <a:pt x="417" y="403"/>
                        </a:lnTo>
                        <a:lnTo>
                          <a:pt x="556" y="202"/>
                        </a:lnTo>
                        <a:lnTo>
                          <a:pt x="417" y="0"/>
                        </a:lnTo>
                        <a:lnTo>
                          <a:pt x="13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3" name="Freeform 771"/>
                  <p:cNvSpPr>
                    <a:spLocks/>
                  </p:cNvSpPr>
                  <p:nvPr/>
                </p:nvSpPr>
                <p:spPr bwMode="auto">
                  <a:xfrm>
                    <a:off x="2778" y="1409"/>
                    <a:ext cx="111" cy="80"/>
                  </a:xfrm>
                  <a:custGeom>
                    <a:avLst/>
                    <a:gdLst>
                      <a:gd name="T0" fmla="*/ 138 w 551"/>
                      <a:gd name="T1" fmla="*/ 0 h 399"/>
                      <a:gd name="T2" fmla="*/ 0 w 551"/>
                      <a:gd name="T3" fmla="*/ 200 h 399"/>
                      <a:gd name="T4" fmla="*/ 138 w 551"/>
                      <a:gd name="T5" fmla="*/ 399 h 399"/>
                      <a:gd name="T6" fmla="*/ 413 w 551"/>
                      <a:gd name="T7" fmla="*/ 399 h 399"/>
                      <a:gd name="T8" fmla="*/ 551 w 551"/>
                      <a:gd name="T9" fmla="*/ 200 h 399"/>
                      <a:gd name="T10" fmla="*/ 413 w 551"/>
                      <a:gd name="T11" fmla="*/ 0 h 399"/>
                      <a:gd name="T12" fmla="*/ 138 w 551"/>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551" h="399">
                        <a:moveTo>
                          <a:pt x="138" y="0"/>
                        </a:moveTo>
                        <a:lnTo>
                          <a:pt x="0" y="200"/>
                        </a:lnTo>
                        <a:lnTo>
                          <a:pt x="138" y="399"/>
                        </a:lnTo>
                        <a:lnTo>
                          <a:pt x="413" y="399"/>
                        </a:lnTo>
                        <a:lnTo>
                          <a:pt x="551" y="200"/>
                        </a:lnTo>
                        <a:lnTo>
                          <a:pt x="413" y="0"/>
                        </a:lnTo>
                        <a:lnTo>
                          <a:pt x="138" y="0"/>
                        </a:lnTo>
                        <a:close/>
                      </a:path>
                    </a:pathLst>
                  </a:custGeom>
                  <a:solidFill>
                    <a:srgbClr val="FFF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4" name="Freeform 772"/>
                  <p:cNvSpPr>
                    <a:spLocks/>
                  </p:cNvSpPr>
                  <p:nvPr/>
                </p:nvSpPr>
                <p:spPr bwMode="auto">
                  <a:xfrm>
                    <a:off x="2779" y="1409"/>
                    <a:ext cx="109" cy="79"/>
                  </a:xfrm>
                  <a:custGeom>
                    <a:avLst/>
                    <a:gdLst>
                      <a:gd name="T0" fmla="*/ 137 w 546"/>
                      <a:gd name="T1" fmla="*/ 0 h 395"/>
                      <a:gd name="T2" fmla="*/ 0 w 546"/>
                      <a:gd name="T3" fmla="*/ 198 h 395"/>
                      <a:gd name="T4" fmla="*/ 137 w 546"/>
                      <a:gd name="T5" fmla="*/ 395 h 395"/>
                      <a:gd name="T6" fmla="*/ 409 w 546"/>
                      <a:gd name="T7" fmla="*/ 395 h 395"/>
                      <a:gd name="T8" fmla="*/ 546 w 546"/>
                      <a:gd name="T9" fmla="*/ 198 h 395"/>
                      <a:gd name="T10" fmla="*/ 409 w 546"/>
                      <a:gd name="T11" fmla="*/ 0 h 395"/>
                      <a:gd name="T12" fmla="*/ 137 w 546"/>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546" h="395">
                        <a:moveTo>
                          <a:pt x="137" y="0"/>
                        </a:moveTo>
                        <a:lnTo>
                          <a:pt x="0" y="198"/>
                        </a:lnTo>
                        <a:lnTo>
                          <a:pt x="137" y="395"/>
                        </a:lnTo>
                        <a:lnTo>
                          <a:pt x="409" y="395"/>
                        </a:lnTo>
                        <a:lnTo>
                          <a:pt x="546" y="198"/>
                        </a:lnTo>
                        <a:lnTo>
                          <a:pt x="409" y="0"/>
                        </a:lnTo>
                        <a:lnTo>
                          <a:pt x="137" y="0"/>
                        </a:lnTo>
                        <a:close/>
                      </a:path>
                    </a:pathLst>
                  </a:custGeom>
                  <a:solidFill>
                    <a:srgbClr val="FFFF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5" name="Freeform 773"/>
                  <p:cNvSpPr>
                    <a:spLocks/>
                  </p:cNvSpPr>
                  <p:nvPr/>
                </p:nvSpPr>
                <p:spPr bwMode="auto">
                  <a:xfrm>
                    <a:off x="2779" y="1410"/>
                    <a:ext cx="109" cy="78"/>
                  </a:xfrm>
                  <a:custGeom>
                    <a:avLst/>
                    <a:gdLst>
                      <a:gd name="T0" fmla="*/ 136 w 541"/>
                      <a:gd name="T1" fmla="*/ 0 h 391"/>
                      <a:gd name="T2" fmla="*/ 0 w 541"/>
                      <a:gd name="T3" fmla="*/ 196 h 391"/>
                      <a:gd name="T4" fmla="*/ 136 w 541"/>
                      <a:gd name="T5" fmla="*/ 391 h 391"/>
                      <a:gd name="T6" fmla="*/ 405 w 541"/>
                      <a:gd name="T7" fmla="*/ 391 h 391"/>
                      <a:gd name="T8" fmla="*/ 541 w 541"/>
                      <a:gd name="T9" fmla="*/ 196 h 391"/>
                      <a:gd name="T10" fmla="*/ 405 w 541"/>
                      <a:gd name="T11" fmla="*/ 0 h 391"/>
                      <a:gd name="T12" fmla="*/ 136 w 541"/>
                      <a:gd name="T13" fmla="*/ 0 h 391"/>
                    </a:gdLst>
                    <a:ahLst/>
                    <a:cxnLst>
                      <a:cxn ang="0">
                        <a:pos x="T0" y="T1"/>
                      </a:cxn>
                      <a:cxn ang="0">
                        <a:pos x="T2" y="T3"/>
                      </a:cxn>
                      <a:cxn ang="0">
                        <a:pos x="T4" y="T5"/>
                      </a:cxn>
                      <a:cxn ang="0">
                        <a:pos x="T6" y="T7"/>
                      </a:cxn>
                      <a:cxn ang="0">
                        <a:pos x="T8" y="T9"/>
                      </a:cxn>
                      <a:cxn ang="0">
                        <a:pos x="T10" y="T11"/>
                      </a:cxn>
                      <a:cxn ang="0">
                        <a:pos x="T12" y="T13"/>
                      </a:cxn>
                    </a:cxnLst>
                    <a:rect l="0" t="0" r="r" b="b"/>
                    <a:pathLst>
                      <a:path w="541" h="391">
                        <a:moveTo>
                          <a:pt x="136" y="0"/>
                        </a:moveTo>
                        <a:lnTo>
                          <a:pt x="0" y="196"/>
                        </a:lnTo>
                        <a:lnTo>
                          <a:pt x="136" y="391"/>
                        </a:lnTo>
                        <a:lnTo>
                          <a:pt x="405" y="391"/>
                        </a:lnTo>
                        <a:lnTo>
                          <a:pt x="541" y="196"/>
                        </a:lnTo>
                        <a:lnTo>
                          <a:pt x="405" y="0"/>
                        </a:lnTo>
                        <a:lnTo>
                          <a:pt x="136" y="0"/>
                        </a:lnTo>
                        <a:close/>
                      </a:path>
                    </a:pathLst>
                  </a:custGeom>
                  <a:solidFill>
                    <a:srgbClr val="FF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6" name="Freeform 774"/>
                  <p:cNvSpPr>
                    <a:spLocks/>
                  </p:cNvSpPr>
                  <p:nvPr/>
                </p:nvSpPr>
                <p:spPr bwMode="auto">
                  <a:xfrm>
                    <a:off x="2780" y="1410"/>
                    <a:ext cx="107" cy="78"/>
                  </a:xfrm>
                  <a:custGeom>
                    <a:avLst/>
                    <a:gdLst>
                      <a:gd name="T0" fmla="*/ 135 w 537"/>
                      <a:gd name="T1" fmla="*/ 0 h 389"/>
                      <a:gd name="T2" fmla="*/ 0 w 537"/>
                      <a:gd name="T3" fmla="*/ 195 h 389"/>
                      <a:gd name="T4" fmla="*/ 135 w 537"/>
                      <a:gd name="T5" fmla="*/ 389 h 389"/>
                      <a:gd name="T6" fmla="*/ 402 w 537"/>
                      <a:gd name="T7" fmla="*/ 389 h 389"/>
                      <a:gd name="T8" fmla="*/ 537 w 537"/>
                      <a:gd name="T9" fmla="*/ 195 h 389"/>
                      <a:gd name="T10" fmla="*/ 402 w 537"/>
                      <a:gd name="T11" fmla="*/ 0 h 389"/>
                      <a:gd name="T12" fmla="*/ 135 w 537"/>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537" h="389">
                        <a:moveTo>
                          <a:pt x="135" y="0"/>
                        </a:moveTo>
                        <a:lnTo>
                          <a:pt x="0" y="195"/>
                        </a:lnTo>
                        <a:lnTo>
                          <a:pt x="135" y="389"/>
                        </a:lnTo>
                        <a:lnTo>
                          <a:pt x="402" y="389"/>
                        </a:lnTo>
                        <a:lnTo>
                          <a:pt x="537" y="195"/>
                        </a:lnTo>
                        <a:lnTo>
                          <a:pt x="402" y="0"/>
                        </a:lnTo>
                        <a:lnTo>
                          <a:pt x="135" y="0"/>
                        </a:lnTo>
                        <a:close/>
                      </a:path>
                    </a:pathLst>
                  </a:custGeom>
                  <a:solidFill>
                    <a:srgbClr val="FFFF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7" name="Freeform 775"/>
                  <p:cNvSpPr>
                    <a:spLocks/>
                  </p:cNvSpPr>
                  <p:nvPr/>
                </p:nvSpPr>
                <p:spPr bwMode="auto">
                  <a:xfrm>
                    <a:off x="2780" y="1410"/>
                    <a:ext cx="107" cy="77"/>
                  </a:xfrm>
                  <a:custGeom>
                    <a:avLst/>
                    <a:gdLst>
                      <a:gd name="T0" fmla="*/ 133 w 532"/>
                      <a:gd name="T1" fmla="*/ 0 h 385"/>
                      <a:gd name="T2" fmla="*/ 0 w 532"/>
                      <a:gd name="T3" fmla="*/ 193 h 385"/>
                      <a:gd name="T4" fmla="*/ 133 w 532"/>
                      <a:gd name="T5" fmla="*/ 385 h 385"/>
                      <a:gd name="T6" fmla="*/ 399 w 532"/>
                      <a:gd name="T7" fmla="*/ 385 h 385"/>
                      <a:gd name="T8" fmla="*/ 532 w 532"/>
                      <a:gd name="T9" fmla="*/ 193 h 385"/>
                      <a:gd name="T10" fmla="*/ 399 w 532"/>
                      <a:gd name="T11" fmla="*/ 0 h 385"/>
                      <a:gd name="T12" fmla="*/ 133 w 532"/>
                      <a:gd name="T13" fmla="*/ 0 h 385"/>
                    </a:gdLst>
                    <a:ahLst/>
                    <a:cxnLst>
                      <a:cxn ang="0">
                        <a:pos x="T0" y="T1"/>
                      </a:cxn>
                      <a:cxn ang="0">
                        <a:pos x="T2" y="T3"/>
                      </a:cxn>
                      <a:cxn ang="0">
                        <a:pos x="T4" y="T5"/>
                      </a:cxn>
                      <a:cxn ang="0">
                        <a:pos x="T6" y="T7"/>
                      </a:cxn>
                      <a:cxn ang="0">
                        <a:pos x="T8" y="T9"/>
                      </a:cxn>
                      <a:cxn ang="0">
                        <a:pos x="T10" y="T11"/>
                      </a:cxn>
                      <a:cxn ang="0">
                        <a:pos x="T12" y="T13"/>
                      </a:cxn>
                    </a:cxnLst>
                    <a:rect l="0" t="0" r="r" b="b"/>
                    <a:pathLst>
                      <a:path w="532" h="385">
                        <a:moveTo>
                          <a:pt x="133" y="0"/>
                        </a:moveTo>
                        <a:lnTo>
                          <a:pt x="0" y="193"/>
                        </a:lnTo>
                        <a:lnTo>
                          <a:pt x="133" y="385"/>
                        </a:lnTo>
                        <a:lnTo>
                          <a:pt x="399" y="385"/>
                        </a:lnTo>
                        <a:lnTo>
                          <a:pt x="532" y="193"/>
                        </a:lnTo>
                        <a:lnTo>
                          <a:pt x="399" y="0"/>
                        </a:lnTo>
                        <a:lnTo>
                          <a:pt x="133" y="0"/>
                        </a:lnTo>
                        <a:close/>
                      </a:path>
                    </a:pathLst>
                  </a:custGeom>
                  <a:solidFill>
                    <a:srgbClr val="FF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8" name="Freeform 776"/>
                  <p:cNvSpPr>
                    <a:spLocks/>
                  </p:cNvSpPr>
                  <p:nvPr/>
                </p:nvSpPr>
                <p:spPr bwMode="auto">
                  <a:xfrm>
                    <a:off x="2781" y="1411"/>
                    <a:ext cx="105" cy="76"/>
                  </a:xfrm>
                  <a:custGeom>
                    <a:avLst/>
                    <a:gdLst>
                      <a:gd name="T0" fmla="*/ 132 w 526"/>
                      <a:gd name="T1" fmla="*/ 0 h 381"/>
                      <a:gd name="T2" fmla="*/ 0 w 526"/>
                      <a:gd name="T3" fmla="*/ 191 h 381"/>
                      <a:gd name="T4" fmla="*/ 132 w 526"/>
                      <a:gd name="T5" fmla="*/ 381 h 381"/>
                      <a:gd name="T6" fmla="*/ 395 w 526"/>
                      <a:gd name="T7" fmla="*/ 381 h 381"/>
                      <a:gd name="T8" fmla="*/ 526 w 526"/>
                      <a:gd name="T9" fmla="*/ 191 h 381"/>
                      <a:gd name="T10" fmla="*/ 395 w 526"/>
                      <a:gd name="T11" fmla="*/ 0 h 381"/>
                      <a:gd name="T12" fmla="*/ 132 w 526"/>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526" h="381">
                        <a:moveTo>
                          <a:pt x="132" y="0"/>
                        </a:moveTo>
                        <a:lnTo>
                          <a:pt x="0" y="191"/>
                        </a:lnTo>
                        <a:lnTo>
                          <a:pt x="132" y="381"/>
                        </a:lnTo>
                        <a:lnTo>
                          <a:pt x="395" y="381"/>
                        </a:lnTo>
                        <a:lnTo>
                          <a:pt x="526" y="191"/>
                        </a:lnTo>
                        <a:lnTo>
                          <a:pt x="395" y="0"/>
                        </a:lnTo>
                        <a:lnTo>
                          <a:pt x="132" y="0"/>
                        </a:lnTo>
                        <a:close/>
                      </a:path>
                    </a:pathLst>
                  </a:custGeom>
                  <a:solidFill>
                    <a:srgbClr val="FFF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69" name="Freeform 777"/>
                  <p:cNvSpPr>
                    <a:spLocks/>
                  </p:cNvSpPr>
                  <p:nvPr/>
                </p:nvSpPr>
                <p:spPr bwMode="auto">
                  <a:xfrm>
                    <a:off x="2781" y="1411"/>
                    <a:ext cx="105" cy="76"/>
                  </a:xfrm>
                  <a:custGeom>
                    <a:avLst/>
                    <a:gdLst>
                      <a:gd name="T0" fmla="*/ 131 w 521"/>
                      <a:gd name="T1" fmla="*/ 0 h 379"/>
                      <a:gd name="T2" fmla="*/ 0 w 521"/>
                      <a:gd name="T3" fmla="*/ 190 h 379"/>
                      <a:gd name="T4" fmla="*/ 131 w 521"/>
                      <a:gd name="T5" fmla="*/ 379 h 379"/>
                      <a:gd name="T6" fmla="*/ 391 w 521"/>
                      <a:gd name="T7" fmla="*/ 379 h 379"/>
                      <a:gd name="T8" fmla="*/ 521 w 521"/>
                      <a:gd name="T9" fmla="*/ 190 h 379"/>
                      <a:gd name="T10" fmla="*/ 391 w 521"/>
                      <a:gd name="T11" fmla="*/ 0 h 379"/>
                      <a:gd name="T12" fmla="*/ 131 w 521"/>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521" h="379">
                        <a:moveTo>
                          <a:pt x="131" y="0"/>
                        </a:moveTo>
                        <a:lnTo>
                          <a:pt x="0" y="190"/>
                        </a:lnTo>
                        <a:lnTo>
                          <a:pt x="131" y="379"/>
                        </a:lnTo>
                        <a:lnTo>
                          <a:pt x="391" y="379"/>
                        </a:lnTo>
                        <a:lnTo>
                          <a:pt x="521" y="190"/>
                        </a:lnTo>
                        <a:lnTo>
                          <a:pt x="391" y="0"/>
                        </a:lnTo>
                        <a:lnTo>
                          <a:pt x="131" y="0"/>
                        </a:lnTo>
                        <a:close/>
                      </a:path>
                    </a:pathLst>
                  </a:custGeom>
                  <a:solidFill>
                    <a:srgbClr val="FFFF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0" name="Freeform 778"/>
                  <p:cNvSpPr>
                    <a:spLocks/>
                  </p:cNvSpPr>
                  <p:nvPr/>
                </p:nvSpPr>
                <p:spPr bwMode="auto">
                  <a:xfrm>
                    <a:off x="2782" y="1411"/>
                    <a:ext cx="103" cy="75"/>
                  </a:xfrm>
                  <a:custGeom>
                    <a:avLst/>
                    <a:gdLst>
                      <a:gd name="T0" fmla="*/ 130 w 516"/>
                      <a:gd name="T1" fmla="*/ 0 h 375"/>
                      <a:gd name="T2" fmla="*/ 0 w 516"/>
                      <a:gd name="T3" fmla="*/ 188 h 375"/>
                      <a:gd name="T4" fmla="*/ 130 w 516"/>
                      <a:gd name="T5" fmla="*/ 375 h 375"/>
                      <a:gd name="T6" fmla="*/ 387 w 516"/>
                      <a:gd name="T7" fmla="*/ 375 h 375"/>
                      <a:gd name="T8" fmla="*/ 516 w 516"/>
                      <a:gd name="T9" fmla="*/ 188 h 375"/>
                      <a:gd name="T10" fmla="*/ 387 w 516"/>
                      <a:gd name="T11" fmla="*/ 0 h 375"/>
                      <a:gd name="T12" fmla="*/ 130 w 516"/>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516" h="375">
                        <a:moveTo>
                          <a:pt x="130" y="0"/>
                        </a:moveTo>
                        <a:lnTo>
                          <a:pt x="0" y="188"/>
                        </a:lnTo>
                        <a:lnTo>
                          <a:pt x="130" y="375"/>
                        </a:lnTo>
                        <a:lnTo>
                          <a:pt x="387" y="375"/>
                        </a:lnTo>
                        <a:lnTo>
                          <a:pt x="516" y="188"/>
                        </a:lnTo>
                        <a:lnTo>
                          <a:pt x="387" y="0"/>
                        </a:lnTo>
                        <a:lnTo>
                          <a:pt x="130" y="0"/>
                        </a:lnTo>
                        <a:close/>
                      </a:path>
                    </a:pathLst>
                  </a:custGeom>
                  <a:solidFill>
                    <a:srgbClr val="FF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1" name="Freeform 779"/>
                  <p:cNvSpPr>
                    <a:spLocks/>
                  </p:cNvSpPr>
                  <p:nvPr/>
                </p:nvSpPr>
                <p:spPr bwMode="auto">
                  <a:xfrm>
                    <a:off x="2782" y="1412"/>
                    <a:ext cx="103" cy="74"/>
                  </a:xfrm>
                  <a:custGeom>
                    <a:avLst/>
                    <a:gdLst>
                      <a:gd name="T0" fmla="*/ 129 w 512"/>
                      <a:gd name="T1" fmla="*/ 0 h 371"/>
                      <a:gd name="T2" fmla="*/ 0 w 512"/>
                      <a:gd name="T3" fmla="*/ 186 h 371"/>
                      <a:gd name="T4" fmla="*/ 129 w 512"/>
                      <a:gd name="T5" fmla="*/ 371 h 371"/>
                      <a:gd name="T6" fmla="*/ 384 w 512"/>
                      <a:gd name="T7" fmla="*/ 371 h 371"/>
                      <a:gd name="T8" fmla="*/ 512 w 512"/>
                      <a:gd name="T9" fmla="*/ 186 h 371"/>
                      <a:gd name="T10" fmla="*/ 384 w 512"/>
                      <a:gd name="T11" fmla="*/ 0 h 371"/>
                      <a:gd name="T12" fmla="*/ 129 w 512"/>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512" h="371">
                        <a:moveTo>
                          <a:pt x="129" y="0"/>
                        </a:moveTo>
                        <a:lnTo>
                          <a:pt x="0" y="186"/>
                        </a:lnTo>
                        <a:lnTo>
                          <a:pt x="129" y="371"/>
                        </a:lnTo>
                        <a:lnTo>
                          <a:pt x="384" y="371"/>
                        </a:lnTo>
                        <a:lnTo>
                          <a:pt x="512" y="186"/>
                        </a:lnTo>
                        <a:lnTo>
                          <a:pt x="384" y="0"/>
                        </a:lnTo>
                        <a:lnTo>
                          <a:pt x="129" y="0"/>
                        </a:lnTo>
                        <a:close/>
                      </a:path>
                    </a:pathLst>
                  </a:custGeom>
                  <a:solidFill>
                    <a:srgbClr val="FFFF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2" name="Freeform 780"/>
                  <p:cNvSpPr>
                    <a:spLocks/>
                  </p:cNvSpPr>
                  <p:nvPr/>
                </p:nvSpPr>
                <p:spPr bwMode="auto">
                  <a:xfrm>
                    <a:off x="2783" y="1412"/>
                    <a:ext cx="101" cy="74"/>
                  </a:xfrm>
                  <a:custGeom>
                    <a:avLst/>
                    <a:gdLst>
                      <a:gd name="T0" fmla="*/ 127 w 507"/>
                      <a:gd name="T1" fmla="*/ 0 h 366"/>
                      <a:gd name="T2" fmla="*/ 0 w 507"/>
                      <a:gd name="T3" fmla="*/ 183 h 366"/>
                      <a:gd name="T4" fmla="*/ 127 w 507"/>
                      <a:gd name="T5" fmla="*/ 366 h 366"/>
                      <a:gd name="T6" fmla="*/ 381 w 507"/>
                      <a:gd name="T7" fmla="*/ 366 h 366"/>
                      <a:gd name="T8" fmla="*/ 507 w 507"/>
                      <a:gd name="T9" fmla="*/ 183 h 366"/>
                      <a:gd name="T10" fmla="*/ 381 w 507"/>
                      <a:gd name="T11" fmla="*/ 0 h 366"/>
                      <a:gd name="T12" fmla="*/ 127 w 507"/>
                      <a:gd name="T13" fmla="*/ 0 h 366"/>
                    </a:gdLst>
                    <a:ahLst/>
                    <a:cxnLst>
                      <a:cxn ang="0">
                        <a:pos x="T0" y="T1"/>
                      </a:cxn>
                      <a:cxn ang="0">
                        <a:pos x="T2" y="T3"/>
                      </a:cxn>
                      <a:cxn ang="0">
                        <a:pos x="T4" y="T5"/>
                      </a:cxn>
                      <a:cxn ang="0">
                        <a:pos x="T6" y="T7"/>
                      </a:cxn>
                      <a:cxn ang="0">
                        <a:pos x="T8" y="T9"/>
                      </a:cxn>
                      <a:cxn ang="0">
                        <a:pos x="T10" y="T11"/>
                      </a:cxn>
                      <a:cxn ang="0">
                        <a:pos x="T12" y="T13"/>
                      </a:cxn>
                    </a:cxnLst>
                    <a:rect l="0" t="0" r="r" b="b"/>
                    <a:pathLst>
                      <a:path w="507" h="366">
                        <a:moveTo>
                          <a:pt x="127" y="0"/>
                        </a:moveTo>
                        <a:lnTo>
                          <a:pt x="0" y="183"/>
                        </a:lnTo>
                        <a:lnTo>
                          <a:pt x="127" y="366"/>
                        </a:lnTo>
                        <a:lnTo>
                          <a:pt x="381" y="366"/>
                        </a:lnTo>
                        <a:lnTo>
                          <a:pt x="507" y="183"/>
                        </a:lnTo>
                        <a:lnTo>
                          <a:pt x="381" y="0"/>
                        </a:lnTo>
                        <a:lnTo>
                          <a:pt x="12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3" name="Freeform 781"/>
                  <p:cNvSpPr>
                    <a:spLocks/>
                  </p:cNvSpPr>
                  <p:nvPr/>
                </p:nvSpPr>
                <p:spPr bwMode="auto">
                  <a:xfrm>
                    <a:off x="2783" y="1413"/>
                    <a:ext cx="101" cy="72"/>
                  </a:xfrm>
                  <a:custGeom>
                    <a:avLst/>
                    <a:gdLst>
                      <a:gd name="T0" fmla="*/ 126 w 502"/>
                      <a:gd name="T1" fmla="*/ 0 h 364"/>
                      <a:gd name="T2" fmla="*/ 0 w 502"/>
                      <a:gd name="T3" fmla="*/ 182 h 364"/>
                      <a:gd name="T4" fmla="*/ 126 w 502"/>
                      <a:gd name="T5" fmla="*/ 364 h 364"/>
                      <a:gd name="T6" fmla="*/ 377 w 502"/>
                      <a:gd name="T7" fmla="*/ 364 h 364"/>
                      <a:gd name="T8" fmla="*/ 502 w 502"/>
                      <a:gd name="T9" fmla="*/ 182 h 364"/>
                      <a:gd name="T10" fmla="*/ 377 w 502"/>
                      <a:gd name="T11" fmla="*/ 0 h 364"/>
                      <a:gd name="T12" fmla="*/ 126 w 502"/>
                      <a:gd name="T13" fmla="*/ 0 h 364"/>
                    </a:gdLst>
                    <a:ahLst/>
                    <a:cxnLst>
                      <a:cxn ang="0">
                        <a:pos x="T0" y="T1"/>
                      </a:cxn>
                      <a:cxn ang="0">
                        <a:pos x="T2" y="T3"/>
                      </a:cxn>
                      <a:cxn ang="0">
                        <a:pos x="T4" y="T5"/>
                      </a:cxn>
                      <a:cxn ang="0">
                        <a:pos x="T6" y="T7"/>
                      </a:cxn>
                      <a:cxn ang="0">
                        <a:pos x="T8" y="T9"/>
                      </a:cxn>
                      <a:cxn ang="0">
                        <a:pos x="T10" y="T11"/>
                      </a:cxn>
                      <a:cxn ang="0">
                        <a:pos x="T12" y="T13"/>
                      </a:cxn>
                    </a:cxnLst>
                    <a:rect l="0" t="0" r="r" b="b"/>
                    <a:pathLst>
                      <a:path w="502" h="364">
                        <a:moveTo>
                          <a:pt x="126" y="0"/>
                        </a:moveTo>
                        <a:lnTo>
                          <a:pt x="0" y="182"/>
                        </a:lnTo>
                        <a:lnTo>
                          <a:pt x="126" y="364"/>
                        </a:lnTo>
                        <a:lnTo>
                          <a:pt x="377" y="364"/>
                        </a:lnTo>
                        <a:lnTo>
                          <a:pt x="502" y="182"/>
                        </a:lnTo>
                        <a:lnTo>
                          <a:pt x="377" y="0"/>
                        </a:lnTo>
                        <a:lnTo>
                          <a:pt x="126" y="0"/>
                        </a:lnTo>
                        <a:close/>
                      </a:path>
                    </a:pathLst>
                  </a:custGeom>
                  <a:solidFill>
                    <a:srgbClr val="FFFF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4" name="Freeform 782"/>
                  <p:cNvSpPr>
                    <a:spLocks/>
                  </p:cNvSpPr>
                  <p:nvPr/>
                </p:nvSpPr>
                <p:spPr bwMode="auto">
                  <a:xfrm>
                    <a:off x="2784" y="1413"/>
                    <a:ext cx="99" cy="72"/>
                  </a:xfrm>
                  <a:custGeom>
                    <a:avLst/>
                    <a:gdLst>
                      <a:gd name="T0" fmla="*/ 125 w 498"/>
                      <a:gd name="T1" fmla="*/ 0 h 360"/>
                      <a:gd name="T2" fmla="*/ 0 w 498"/>
                      <a:gd name="T3" fmla="*/ 180 h 360"/>
                      <a:gd name="T4" fmla="*/ 125 w 498"/>
                      <a:gd name="T5" fmla="*/ 360 h 360"/>
                      <a:gd name="T6" fmla="*/ 374 w 498"/>
                      <a:gd name="T7" fmla="*/ 360 h 360"/>
                      <a:gd name="T8" fmla="*/ 498 w 498"/>
                      <a:gd name="T9" fmla="*/ 180 h 360"/>
                      <a:gd name="T10" fmla="*/ 374 w 498"/>
                      <a:gd name="T11" fmla="*/ 0 h 360"/>
                      <a:gd name="T12" fmla="*/ 125 w 498"/>
                      <a:gd name="T13" fmla="*/ 0 h 360"/>
                    </a:gdLst>
                    <a:ahLst/>
                    <a:cxnLst>
                      <a:cxn ang="0">
                        <a:pos x="T0" y="T1"/>
                      </a:cxn>
                      <a:cxn ang="0">
                        <a:pos x="T2" y="T3"/>
                      </a:cxn>
                      <a:cxn ang="0">
                        <a:pos x="T4" y="T5"/>
                      </a:cxn>
                      <a:cxn ang="0">
                        <a:pos x="T6" y="T7"/>
                      </a:cxn>
                      <a:cxn ang="0">
                        <a:pos x="T8" y="T9"/>
                      </a:cxn>
                      <a:cxn ang="0">
                        <a:pos x="T10" y="T11"/>
                      </a:cxn>
                      <a:cxn ang="0">
                        <a:pos x="T12" y="T13"/>
                      </a:cxn>
                    </a:cxnLst>
                    <a:rect l="0" t="0" r="r" b="b"/>
                    <a:pathLst>
                      <a:path w="498" h="360">
                        <a:moveTo>
                          <a:pt x="125" y="0"/>
                        </a:moveTo>
                        <a:lnTo>
                          <a:pt x="0" y="180"/>
                        </a:lnTo>
                        <a:lnTo>
                          <a:pt x="125" y="360"/>
                        </a:lnTo>
                        <a:lnTo>
                          <a:pt x="374" y="360"/>
                        </a:lnTo>
                        <a:lnTo>
                          <a:pt x="498" y="180"/>
                        </a:lnTo>
                        <a:lnTo>
                          <a:pt x="374" y="0"/>
                        </a:lnTo>
                        <a:lnTo>
                          <a:pt x="125" y="0"/>
                        </a:lnTo>
                        <a:close/>
                      </a:path>
                    </a:pathLst>
                  </a:custGeom>
                  <a:solidFill>
                    <a:srgbClr val="FF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5" name="Freeform 783"/>
                  <p:cNvSpPr>
                    <a:spLocks/>
                  </p:cNvSpPr>
                  <p:nvPr/>
                </p:nvSpPr>
                <p:spPr bwMode="auto">
                  <a:xfrm>
                    <a:off x="2784" y="1413"/>
                    <a:ext cx="99" cy="72"/>
                  </a:xfrm>
                  <a:custGeom>
                    <a:avLst/>
                    <a:gdLst>
                      <a:gd name="T0" fmla="*/ 124 w 493"/>
                      <a:gd name="T1" fmla="*/ 0 h 356"/>
                      <a:gd name="T2" fmla="*/ 0 w 493"/>
                      <a:gd name="T3" fmla="*/ 178 h 356"/>
                      <a:gd name="T4" fmla="*/ 124 w 493"/>
                      <a:gd name="T5" fmla="*/ 356 h 356"/>
                      <a:gd name="T6" fmla="*/ 370 w 493"/>
                      <a:gd name="T7" fmla="*/ 356 h 356"/>
                      <a:gd name="T8" fmla="*/ 493 w 493"/>
                      <a:gd name="T9" fmla="*/ 178 h 356"/>
                      <a:gd name="T10" fmla="*/ 370 w 493"/>
                      <a:gd name="T11" fmla="*/ 0 h 356"/>
                      <a:gd name="T12" fmla="*/ 124 w 493"/>
                      <a:gd name="T13" fmla="*/ 0 h 356"/>
                    </a:gdLst>
                    <a:ahLst/>
                    <a:cxnLst>
                      <a:cxn ang="0">
                        <a:pos x="T0" y="T1"/>
                      </a:cxn>
                      <a:cxn ang="0">
                        <a:pos x="T2" y="T3"/>
                      </a:cxn>
                      <a:cxn ang="0">
                        <a:pos x="T4" y="T5"/>
                      </a:cxn>
                      <a:cxn ang="0">
                        <a:pos x="T6" y="T7"/>
                      </a:cxn>
                      <a:cxn ang="0">
                        <a:pos x="T8" y="T9"/>
                      </a:cxn>
                      <a:cxn ang="0">
                        <a:pos x="T10" y="T11"/>
                      </a:cxn>
                      <a:cxn ang="0">
                        <a:pos x="T12" y="T13"/>
                      </a:cxn>
                    </a:cxnLst>
                    <a:rect l="0" t="0" r="r" b="b"/>
                    <a:pathLst>
                      <a:path w="493" h="356">
                        <a:moveTo>
                          <a:pt x="124" y="0"/>
                        </a:moveTo>
                        <a:lnTo>
                          <a:pt x="0" y="178"/>
                        </a:lnTo>
                        <a:lnTo>
                          <a:pt x="124" y="356"/>
                        </a:lnTo>
                        <a:lnTo>
                          <a:pt x="370" y="356"/>
                        </a:lnTo>
                        <a:lnTo>
                          <a:pt x="493" y="178"/>
                        </a:lnTo>
                        <a:lnTo>
                          <a:pt x="370" y="0"/>
                        </a:lnTo>
                        <a:lnTo>
                          <a:pt x="124" y="0"/>
                        </a:lnTo>
                        <a:close/>
                      </a:path>
                    </a:pathLst>
                  </a:custGeom>
                  <a:solidFill>
                    <a:srgbClr val="FFF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6" name="Freeform 784"/>
                  <p:cNvSpPr>
                    <a:spLocks/>
                  </p:cNvSpPr>
                  <p:nvPr/>
                </p:nvSpPr>
                <p:spPr bwMode="auto">
                  <a:xfrm>
                    <a:off x="2785" y="1414"/>
                    <a:ext cx="97" cy="70"/>
                  </a:xfrm>
                  <a:custGeom>
                    <a:avLst/>
                    <a:gdLst>
                      <a:gd name="T0" fmla="*/ 123 w 488"/>
                      <a:gd name="T1" fmla="*/ 0 h 352"/>
                      <a:gd name="T2" fmla="*/ 0 w 488"/>
                      <a:gd name="T3" fmla="*/ 176 h 352"/>
                      <a:gd name="T4" fmla="*/ 123 w 488"/>
                      <a:gd name="T5" fmla="*/ 352 h 352"/>
                      <a:gd name="T6" fmla="*/ 366 w 488"/>
                      <a:gd name="T7" fmla="*/ 352 h 352"/>
                      <a:gd name="T8" fmla="*/ 488 w 488"/>
                      <a:gd name="T9" fmla="*/ 176 h 352"/>
                      <a:gd name="T10" fmla="*/ 366 w 488"/>
                      <a:gd name="T11" fmla="*/ 0 h 352"/>
                      <a:gd name="T12" fmla="*/ 123 w 48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488" h="352">
                        <a:moveTo>
                          <a:pt x="123" y="0"/>
                        </a:moveTo>
                        <a:lnTo>
                          <a:pt x="0" y="176"/>
                        </a:lnTo>
                        <a:lnTo>
                          <a:pt x="123" y="352"/>
                        </a:lnTo>
                        <a:lnTo>
                          <a:pt x="366" y="352"/>
                        </a:lnTo>
                        <a:lnTo>
                          <a:pt x="488" y="176"/>
                        </a:lnTo>
                        <a:lnTo>
                          <a:pt x="366" y="0"/>
                        </a:lnTo>
                        <a:lnTo>
                          <a:pt x="123" y="0"/>
                        </a:lnTo>
                        <a:close/>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7" name="Freeform 785"/>
                  <p:cNvSpPr>
                    <a:spLocks/>
                  </p:cNvSpPr>
                  <p:nvPr/>
                </p:nvSpPr>
                <p:spPr bwMode="auto">
                  <a:xfrm>
                    <a:off x="2785" y="1414"/>
                    <a:ext cx="97" cy="70"/>
                  </a:xfrm>
                  <a:custGeom>
                    <a:avLst/>
                    <a:gdLst>
                      <a:gd name="T0" fmla="*/ 121 w 483"/>
                      <a:gd name="T1" fmla="*/ 0 h 350"/>
                      <a:gd name="T2" fmla="*/ 0 w 483"/>
                      <a:gd name="T3" fmla="*/ 175 h 350"/>
                      <a:gd name="T4" fmla="*/ 121 w 483"/>
                      <a:gd name="T5" fmla="*/ 350 h 350"/>
                      <a:gd name="T6" fmla="*/ 363 w 483"/>
                      <a:gd name="T7" fmla="*/ 350 h 350"/>
                      <a:gd name="T8" fmla="*/ 483 w 483"/>
                      <a:gd name="T9" fmla="*/ 175 h 350"/>
                      <a:gd name="T10" fmla="*/ 363 w 483"/>
                      <a:gd name="T11" fmla="*/ 0 h 350"/>
                      <a:gd name="T12" fmla="*/ 121 w 483"/>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483" h="350">
                        <a:moveTo>
                          <a:pt x="121" y="0"/>
                        </a:moveTo>
                        <a:lnTo>
                          <a:pt x="0" y="175"/>
                        </a:lnTo>
                        <a:lnTo>
                          <a:pt x="121" y="350"/>
                        </a:lnTo>
                        <a:lnTo>
                          <a:pt x="363" y="350"/>
                        </a:lnTo>
                        <a:lnTo>
                          <a:pt x="483" y="175"/>
                        </a:lnTo>
                        <a:lnTo>
                          <a:pt x="363" y="0"/>
                        </a:lnTo>
                        <a:lnTo>
                          <a:pt x="121" y="0"/>
                        </a:lnTo>
                        <a:close/>
                      </a:path>
                    </a:pathLst>
                  </a:custGeom>
                  <a:solidFill>
                    <a:srgbClr val="FFF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8" name="Freeform 786"/>
                  <p:cNvSpPr>
                    <a:spLocks/>
                  </p:cNvSpPr>
                  <p:nvPr/>
                </p:nvSpPr>
                <p:spPr bwMode="auto">
                  <a:xfrm>
                    <a:off x="2786" y="1414"/>
                    <a:ext cx="95" cy="70"/>
                  </a:xfrm>
                  <a:custGeom>
                    <a:avLst/>
                    <a:gdLst>
                      <a:gd name="T0" fmla="*/ 120 w 478"/>
                      <a:gd name="T1" fmla="*/ 0 h 346"/>
                      <a:gd name="T2" fmla="*/ 0 w 478"/>
                      <a:gd name="T3" fmla="*/ 173 h 346"/>
                      <a:gd name="T4" fmla="*/ 120 w 478"/>
                      <a:gd name="T5" fmla="*/ 346 h 346"/>
                      <a:gd name="T6" fmla="*/ 359 w 478"/>
                      <a:gd name="T7" fmla="*/ 346 h 346"/>
                      <a:gd name="T8" fmla="*/ 478 w 478"/>
                      <a:gd name="T9" fmla="*/ 173 h 346"/>
                      <a:gd name="T10" fmla="*/ 359 w 478"/>
                      <a:gd name="T11" fmla="*/ 0 h 346"/>
                      <a:gd name="T12" fmla="*/ 120 w 478"/>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478" h="346">
                        <a:moveTo>
                          <a:pt x="120" y="0"/>
                        </a:moveTo>
                        <a:lnTo>
                          <a:pt x="0" y="173"/>
                        </a:lnTo>
                        <a:lnTo>
                          <a:pt x="120" y="346"/>
                        </a:lnTo>
                        <a:lnTo>
                          <a:pt x="359" y="346"/>
                        </a:lnTo>
                        <a:lnTo>
                          <a:pt x="478" y="173"/>
                        </a:lnTo>
                        <a:lnTo>
                          <a:pt x="359" y="0"/>
                        </a:lnTo>
                        <a:lnTo>
                          <a:pt x="120" y="0"/>
                        </a:lnTo>
                        <a:close/>
                      </a:path>
                    </a:pathLst>
                  </a:custGeom>
                  <a:solidFill>
                    <a:srgbClr val="FFF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79" name="Freeform 787"/>
                  <p:cNvSpPr>
                    <a:spLocks/>
                  </p:cNvSpPr>
                  <p:nvPr/>
                </p:nvSpPr>
                <p:spPr bwMode="auto">
                  <a:xfrm>
                    <a:off x="2786" y="1415"/>
                    <a:ext cx="95" cy="68"/>
                  </a:xfrm>
                  <a:custGeom>
                    <a:avLst/>
                    <a:gdLst>
                      <a:gd name="T0" fmla="*/ 119 w 474"/>
                      <a:gd name="T1" fmla="*/ 0 h 342"/>
                      <a:gd name="T2" fmla="*/ 0 w 474"/>
                      <a:gd name="T3" fmla="*/ 171 h 342"/>
                      <a:gd name="T4" fmla="*/ 119 w 474"/>
                      <a:gd name="T5" fmla="*/ 342 h 342"/>
                      <a:gd name="T6" fmla="*/ 356 w 474"/>
                      <a:gd name="T7" fmla="*/ 342 h 342"/>
                      <a:gd name="T8" fmla="*/ 474 w 474"/>
                      <a:gd name="T9" fmla="*/ 171 h 342"/>
                      <a:gd name="T10" fmla="*/ 356 w 474"/>
                      <a:gd name="T11" fmla="*/ 0 h 342"/>
                      <a:gd name="T12" fmla="*/ 119 w 474"/>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474" h="342">
                        <a:moveTo>
                          <a:pt x="119" y="0"/>
                        </a:moveTo>
                        <a:lnTo>
                          <a:pt x="0" y="171"/>
                        </a:lnTo>
                        <a:lnTo>
                          <a:pt x="119" y="342"/>
                        </a:lnTo>
                        <a:lnTo>
                          <a:pt x="356" y="342"/>
                        </a:lnTo>
                        <a:lnTo>
                          <a:pt x="474" y="171"/>
                        </a:lnTo>
                        <a:lnTo>
                          <a:pt x="356" y="0"/>
                        </a:lnTo>
                        <a:lnTo>
                          <a:pt x="119" y="0"/>
                        </a:lnTo>
                        <a:close/>
                      </a:path>
                    </a:pathLst>
                  </a:custGeom>
                  <a:solidFill>
                    <a:srgbClr val="FFFF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0" name="Freeform 788"/>
                  <p:cNvSpPr>
                    <a:spLocks/>
                  </p:cNvSpPr>
                  <p:nvPr/>
                </p:nvSpPr>
                <p:spPr bwMode="auto">
                  <a:xfrm>
                    <a:off x="2787" y="1415"/>
                    <a:ext cx="93" cy="68"/>
                  </a:xfrm>
                  <a:custGeom>
                    <a:avLst/>
                    <a:gdLst>
                      <a:gd name="T0" fmla="*/ 117 w 468"/>
                      <a:gd name="T1" fmla="*/ 0 h 340"/>
                      <a:gd name="T2" fmla="*/ 0 w 468"/>
                      <a:gd name="T3" fmla="*/ 170 h 340"/>
                      <a:gd name="T4" fmla="*/ 117 w 468"/>
                      <a:gd name="T5" fmla="*/ 340 h 340"/>
                      <a:gd name="T6" fmla="*/ 351 w 468"/>
                      <a:gd name="T7" fmla="*/ 340 h 340"/>
                      <a:gd name="T8" fmla="*/ 468 w 468"/>
                      <a:gd name="T9" fmla="*/ 170 h 340"/>
                      <a:gd name="T10" fmla="*/ 351 w 468"/>
                      <a:gd name="T11" fmla="*/ 0 h 340"/>
                      <a:gd name="T12" fmla="*/ 117 w 468"/>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468" h="340">
                        <a:moveTo>
                          <a:pt x="117" y="0"/>
                        </a:moveTo>
                        <a:lnTo>
                          <a:pt x="0" y="170"/>
                        </a:lnTo>
                        <a:lnTo>
                          <a:pt x="117" y="340"/>
                        </a:lnTo>
                        <a:lnTo>
                          <a:pt x="351" y="340"/>
                        </a:lnTo>
                        <a:lnTo>
                          <a:pt x="468" y="170"/>
                        </a:lnTo>
                        <a:lnTo>
                          <a:pt x="351" y="0"/>
                        </a:lnTo>
                        <a:lnTo>
                          <a:pt x="117" y="0"/>
                        </a:lnTo>
                        <a:close/>
                      </a:path>
                    </a:pathLst>
                  </a:custGeom>
                  <a:solidFill>
                    <a:srgbClr val="FFF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1" name="Freeform 789"/>
                  <p:cNvSpPr>
                    <a:spLocks/>
                  </p:cNvSpPr>
                  <p:nvPr/>
                </p:nvSpPr>
                <p:spPr bwMode="auto">
                  <a:xfrm>
                    <a:off x="2787" y="1415"/>
                    <a:ext cx="93" cy="68"/>
                  </a:xfrm>
                  <a:custGeom>
                    <a:avLst/>
                    <a:gdLst>
                      <a:gd name="T0" fmla="*/ 116 w 463"/>
                      <a:gd name="T1" fmla="*/ 0 h 336"/>
                      <a:gd name="T2" fmla="*/ 0 w 463"/>
                      <a:gd name="T3" fmla="*/ 168 h 336"/>
                      <a:gd name="T4" fmla="*/ 116 w 463"/>
                      <a:gd name="T5" fmla="*/ 336 h 336"/>
                      <a:gd name="T6" fmla="*/ 347 w 463"/>
                      <a:gd name="T7" fmla="*/ 336 h 336"/>
                      <a:gd name="T8" fmla="*/ 463 w 463"/>
                      <a:gd name="T9" fmla="*/ 168 h 336"/>
                      <a:gd name="T10" fmla="*/ 347 w 463"/>
                      <a:gd name="T11" fmla="*/ 0 h 336"/>
                      <a:gd name="T12" fmla="*/ 116 w 463"/>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463" h="336">
                        <a:moveTo>
                          <a:pt x="116" y="0"/>
                        </a:moveTo>
                        <a:lnTo>
                          <a:pt x="0" y="168"/>
                        </a:lnTo>
                        <a:lnTo>
                          <a:pt x="116" y="336"/>
                        </a:lnTo>
                        <a:lnTo>
                          <a:pt x="347" y="336"/>
                        </a:lnTo>
                        <a:lnTo>
                          <a:pt x="463" y="168"/>
                        </a:lnTo>
                        <a:lnTo>
                          <a:pt x="347" y="0"/>
                        </a:lnTo>
                        <a:lnTo>
                          <a:pt x="116" y="0"/>
                        </a:lnTo>
                        <a:close/>
                      </a:path>
                    </a:pathLst>
                  </a:custGeom>
                  <a:solidFill>
                    <a:srgbClr val="FF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2" name="Freeform 790"/>
                  <p:cNvSpPr>
                    <a:spLocks/>
                  </p:cNvSpPr>
                  <p:nvPr/>
                </p:nvSpPr>
                <p:spPr bwMode="auto">
                  <a:xfrm>
                    <a:off x="2788" y="1416"/>
                    <a:ext cx="91" cy="66"/>
                  </a:xfrm>
                  <a:custGeom>
                    <a:avLst/>
                    <a:gdLst>
                      <a:gd name="T0" fmla="*/ 114 w 458"/>
                      <a:gd name="T1" fmla="*/ 0 h 332"/>
                      <a:gd name="T2" fmla="*/ 0 w 458"/>
                      <a:gd name="T3" fmla="*/ 166 h 332"/>
                      <a:gd name="T4" fmla="*/ 114 w 458"/>
                      <a:gd name="T5" fmla="*/ 332 h 332"/>
                      <a:gd name="T6" fmla="*/ 344 w 458"/>
                      <a:gd name="T7" fmla="*/ 332 h 332"/>
                      <a:gd name="T8" fmla="*/ 458 w 458"/>
                      <a:gd name="T9" fmla="*/ 166 h 332"/>
                      <a:gd name="T10" fmla="*/ 344 w 458"/>
                      <a:gd name="T11" fmla="*/ 0 h 332"/>
                      <a:gd name="T12" fmla="*/ 114 w 458"/>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458" h="332">
                        <a:moveTo>
                          <a:pt x="114" y="0"/>
                        </a:moveTo>
                        <a:lnTo>
                          <a:pt x="0" y="166"/>
                        </a:lnTo>
                        <a:lnTo>
                          <a:pt x="114" y="332"/>
                        </a:lnTo>
                        <a:lnTo>
                          <a:pt x="344" y="332"/>
                        </a:lnTo>
                        <a:lnTo>
                          <a:pt x="458" y="166"/>
                        </a:lnTo>
                        <a:lnTo>
                          <a:pt x="344" y="0"/>
                        </a:lnTo>
                        <a:lnTo>
                          <a:pt x="114" y="0"/>
                        </a:lnTo>
                        <a:close/>
                      </a:path>
                    </a:pathLst>
                  </a:custGeom>
                  <a:solidFill>
                    <a:srgbClr val="FF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3" name="Freeform 791"/>
                  <p:cNvSpPr>
                    <a:spLocks/>
                  </p:cNvSpPr>
                  <p:nvPr/>
                </p:nvSpPr>
                <p:spPr bwMode="auto">
                  <a:xfrm>
                    <a:off x="2788" y="1416"/>
                    <a:ext cx="91" cy="66"/>
                  </a:xfrm>
                  <a:custGeom>
                    <a:avLst/>
                    <a:gdLst>
                      <a:gd name="T0" fmla="*/ 113 w 453"/>
                      <a:gd name="T1" fmla="*/ 0 h 327"/>
                      <a:gd name="T2" fmla="*/ 0 w 453"/>
                      <a:gd name="T3" fmla="*/ 164 h 327"/>
                      <a:gd name="T4" fmla="*/ 113 w 453"/>
                      <a:gd name="T5" fmla="*/ 327 h 327"/>
                      <a:gd name="T6" fmla="*/ 340 w 453"/>
                      <a:gd name="T7" fmla="*/ 327 h 327"/>
                      <a:gd name="T8" fmla="*/ 453 w 453"/>
                      <a:gd name="T9" fmla="*/ 164 h 327"/>
                      <a:gd name="T10" fmla="*/ 340 w 453"/>
                      <a:gd name="T11" fmla="*/ 0 h 327"/>
                      <a:gd name="T12" fmla="*/ 113 w 453"/>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453" h="327">
                        <a:moveTo>
                          <a:pt x="113" y="0"/>
                        </a:moveTo>
                        <a:lnTo>
                          <a:pt x="0" y="164"/>
                        </a:lnTo>
                        <a:lnTo>
                          <a:pt x="113" y="327"/>
                        </a:lnTo>
                        <a:lnTo>
                          <a:pt x="340" y="327"/>
                        </a:lnTo>
                        <a:lnTo>
                          <a:pt x="453" y="164"/>
                        </a:lnTo>
                        <a:lnTo>
                          <a:pt x="340" y="0"/>
                        </a:lnTo>
                        <a:lnTo>
                          <a:pt x="113" y="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4" name="Freeform 792"/>
                  <p:cNvSpPr>
                    <a:spLocks/>
                  </p:cNvSpPr>
                  <p:nvPr/>
                </p:nvSpPr>
                <p:spPr bwMode="auto">
                  <a:xfrm>
                    <a:off x="2789" y="1416"/>
                    <a:ext cx="89" cy="65"/>
                  </a:xfrm>
                  <a:custGeom>
                    <a:avLst/>
                    <a:gdLst>
                      <a:gd name="T0" fmla="*/ 112 w 449"/>
                      <a:gd name="T1" fmla="*/ 0 h 325"/>
                      <a:gd name="T2" fmla="*/ 0 w 449"/>
                      <a:gd name="T3" fmla="*/ 163 h 325"/>
                      <a:gd name="T4" fmla="*/ 112 w 449"/>
                      <a:gd name="T5" fmla="*/ 325 h 325"/>
                      <a:gd name="T6" fmla="*/ 337 w 449"/>
                      <a:gd name="T7" fmla="*/ 325 h 325"/>
                      <a:gd name="T8" fmla="*/ 449 w 449"/>
                      <a:gd name="T9" fmla="*/ 163 h 325"/>
                      <a:gd name="T10" fmla="*/ 337 w 449"/>
                      <a:gd name="T11" fmla="*/ 0 h 325"/>
                      <a:gd name="T12" fmla="*/ 112 w 449"/>
                      <a:gd name="T13" fmla="*/ 0 h 325"/>
                    </a:gdLst>
                    <a:ahLst/>
                    <a:cxnLst>
                      <a:cxn ang="0">
                        <a:pos x="T0" y="T1"/>
                      </a:cxn>
                      <a:cxn ang="0">
                        <a:pos x="T2" y="T3"/>
                      </a:cxn>
                      <a:cxn ang="0">
                        <a:pos x="T4" y="T5"/>
                      </a:cxn>
                      <a:cxn ang="0">
                        <a:pos x="T6" y="T7"/>
                      </a:cxn>
                      <a:cxn ang="0">
                        <a:pos x="T8" y="T9"/>
                      </a:cxn>
                      <a:cxn ang="0">
                        <a:pos x="T10" y="T11"/>
                      </a:cxn>
                      <a:cxn ang="0">
                        <a:pos x="T12" y="T13"/>
                      </a:cxn>
                    </a:cxnLst>
                    <a:rect l="0" t="0" r="r" b="b"/>
                    <a:pathLst>
                      <a:path w="449" h="325">
                        <a:moveTo>
                          <a:pt x="112" y="0"/>
                        </a:moveTo>
                        <a:lnTo>
                          <a:pt x="0" y="163"/>
                        </a:lnTo>
                        <a:lnTo>
                          <a:pt x="112" y="325"/>
                        </a:lnTo>
                        <a:lnTo>
                          <a:pt x="337" y="325"/>
                        </a:lnTo>
                        <a:lnTo>
                          <a:pt x="449" y="163"/>
                        </a:lnTo>
                        <a:lnTo>
                          <a:pt x="337" y="0"/>
                        </a:lnTo>
                        <a:lnTo>
                          <a:pt x="112" y="0"/>
                        </a:lnTo>
                        <a:close/>
                      </a:path>
                    </a:pathLst>
                  </a:custGeom>
                  <a:solidFill>
                    <a:srgbClr val="FFFF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5" name="Freeform 793"/>
                  <p:cNvSpPr>
                    <a:spLocks/>
                  </p:cNvSpPr>
                  <p:nvPr/>
                </p:nvSpPr>
                <p:spPr bwMode="auto">
                  <a:xfrm>
                    <a:off x="2789" y="1417"/>
                    <a:ext cx="89" cy="64"/>
                  </a:xfrm>
                  <a:custGeom>
                    <a:avLst/>
                    <a:gdLst>
                      <a:gd name="T0" fmla="*/ 111 w 444"/>
                      <a:gd name="T1" fmla="*/ 0 h 321"/>
                      <a:gd name="T2" fmla="*/ 0 w 444"/>
                      <a:gd name="T3" fmla="*/ 161 h 321"/>
                      <a:gd name="T4" fmla="*/ 111 w 444"/>
                      <a:gd name="T5" fmla="*/ 321 h 321"/>
                      <a:gd name="T6" fmla="*/ 333 w 444"/>
                      <a:gd name="T7" fmla="*/ 321 h 321"/>
                      <a:gd name="T8" fmla="*/ 444 w 444"/>
                      <a:gd name="T9" fmla="*/ 161 h 321"/>
                      <a:gd name="T10" fmla="*/ 333 w 444"/>
                      <a:gd name="T11" fmla="*/ 0 h 321"/>
                      <a:gd name="T12" fmla="*/ 111 w 444"/>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444" h="321">
                        <a:moveTo>
                          <a:pt x="111" y="0"/>
                        </a:moveTo>
                        <a:lnTo>
                          <a:pt x="0" y="161"/>
                        </a:lnTo>
                        <a:lnTo>
                          <a:pt x="111" y="321"/>
                        </a:lnTo>
                        <a:lnTo>
                          <a:pt x="333" y="321"/>
                        </a:lnTo>
                        <a:lnTo>
                          <a:pt x="444" y="161"/>
                        </a:lnTo>
                        <a:lnTo>
                          <a:pt x="333" y="0"/>
                        </a:lnTo>
                        <a:lnTo>
                          <a:pt x="111" y="0"/>
                        </a:lnTo>
                        <a:close/>
                      </a:path>
                    </a:pathLst>
                  </a:custGeom>
                  <a:solidFill>
                    <a:srgbClr val="FFFF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6" name="Freeform 794"/>
                  <p:cNvSpPr>
                    <a:spLocks/>
                  </p:cNvSpPr>
                  <p:nvPr/>
                </p:nvSpPr>
                <p:spPr bwMode="auto">
                  <a:xfrm>
                    <a:off x="2790" y="1417"/>
                    <a:ext cx="87" cy="64"/>
                  </a:xfrm>
                  <a:custGeom>
                    <a:avLst/>
                    <a:gdLst>
                      <a:gd name="T0" fmla="*/ 110 w 439"/>
                      <a:gd name="T1" fmla="*/ 0 h 317"/>
                      <a:gd name="T2" fmla="*/ 0 w 439"/>
                      <a:gd name="T3" fmla="*/ 159 h 317"/>
                      <a:gd name="T4" fmla="*/ 110 w 439"/>
                      <a:gd name="T5" fmla="*/ 317 h 317"/>
                      <a:gd name="T6" fmla="*/ 329 w 439"/>
                      <a:gd name="T7" fmla="*/ 317 h 317"/>
                      <a:gd name="T8" fmla="*/ 439 w 439"/>
                      <a:gd name="T9" fmla="*/ 159 h 317"/>
                      <a:gd name="T10" fmla="*/ 329 w 439"/>
                      <a:gd name="T11" fmla="*/ 0 h 317"/>
                      <a:gd name="T12" fmla="*/ 110 w 439"/>
                      <a:gd name="T13" fmla="*/ 0 h 317"/>
                    </a:gdLst>
                    <a:ahLst/>
                    <a:cxnLst>
                      <a:cxn ang="0">
                        <a:pos x="T0" y="T1"/>
                      </a:cxn>
                      <a:cxn ang="0">
                        <a:pos x="T2" y="T3"/>
                      </a:cxn>
                      <a:cxn ang="0">
                        <a:pos x="T4" y="T5"/>
                      </a:cxn>
                      <a:cxn ang="0">
                        <a:pos x="T6" y="T7"/>
                      </a:cxn>
                      <a:cxn ang="0">
                        <a:pos x="T8" y="T9"/>
                      </a:cxn>
                      <a:cxn ang="0">
                        <a:pos x="T10" y="T11"/>
                      </a:cxn>
                      <a:cxn ang="0">
                        <a:pos x="T12" y="T13"/>
                      </a:cxn>
                    </a:cxnLst>
                    <a:rect l="0" t="0" r="r" b="b"/>
                    <a:pathLst>
                      <a:path w="439" h="317">
                        <a:moveTo>
                          <a:pt x="110" y="0"/>
                        </a:moveTo>
                        <a:lnTo>
                          <a:pt x="0" y="159"/>
                        </a:lnTo>
                        <a:lnTo>
                          <a:pt x="110" y="317"/>
                        </a:lnTo>
                        <a:lnTo>
                          <a:pt x="329" y="317"/>
                        </a:lnTo>
                        <a:lnTo>
                          <a:pt x="439" y="159"/>
                        </a:lnTo>
                        <a:lnTo>
                          <a:pt x="329" y="0"/>
                        </a:lnTo>
                        <a:lnTo>
                          <a:pt x="110" y="0"/>
                        </a:lnTo>
                        <a:close/>
                      </a:path>
                    </a:pathLst>
                  </a:custGeom>
                  <a:solidFill>
                    <a:srgbClr val="FFF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7" name="Freeform 795"/>
                  <p:cNvSpPr>
                    <a:spLocks/>
                  </p:cNvSpPr>
                  <p:nvPr/>
                </p:nvSpPr>
                <p:spPr bwMode="auto">
                  <a:xfrm>
                    <a:off x="2790" y="1417"/>
                    <a:ext cx="87" cy="63"/>
                  </a:xfrm>
                  <a:custGeom>
                    <a:avLst/>
                    <a:gdLst>
                      <a:gd name="T0" fmla="*/ 109 w 435"/>
                      <a:gd name="T1" fmla="*/ 0 h 315"/>
                      <a:gd name="T2" fmla="*/ 0 w 435"/>
                      <a:gd name="T3" fmla="*/ 158 h 315"/>
                      <a:gd name="T4" fmla="*/ 109 w 435"/>
                      <a:gd name="T5" fmla="*/ 315 h 315"/>
                      <a:gd name="T6" fmla="*/ 326 w 435"/>
                      <a:gd name="T7" fmla="*/ 315 h 315"/>
                      <a:gd name="T8" fmla="*/ 435 w 435"/>
                      <a:gd name="T9" fmla="*/ 158 h 315"/>
                      <a:gd name="T10" fmla="*/ 326 w 435"/>
                      <a:gd name="T11" fmla="*/ 0 h 315"/>
                      <a:gd name="T12" fmla="*/ 109 w 435"/>
                      <a:gd name="T13" fmla="*/ 0 h 315"/>
                    </a:gdLst>
                    <a:ahLst/>
                    <a:cxnLst>
                      <a:cxn ang="0">
                        <a:pos x="T0" y="T1"/>
                      </a:cxn>
                      <a:cxn ang="0">
                        <a:pos x="T2" y="T3"/>
                      </a:cxn>
                      <a:cxn ang="0">
                        <a:pos x="T4" y="T5"/>
                      </a:cxn>
                      <a:cxn ang="0">
                        <a:pos x="T6" y="T7"/>
                      </a:cxn>
                      <a:cxn ang="0">
                        <a:pos x="T8" y="T9"/>
                      </a:cxn>
                      <a:cxn ang="0">
                        <a:pos x="T10" y="T11"/>
                      </a:cxn>
                      <a:cxn ang="0">
                        <a:pos x="T12" y="T13"/>
                      </a:cxn>
                    </a:cxnLst>
                    <a:rect l="0" t="0" r="r" b="b"/>
                    <a:pathLst>
                      <a:path w="435" h="315">
                        <a:moveTo>
                          <a:pt x="109" y="0"/>
                        </a:moveTo>
                        <a:lnTo>
                          <a:pt x="0" y="158"/>
                        </a:lnTo>
                        <a:lnTo>
                          <a:pt x="109" y="315"/>
                        </a:lnTo>
                        <a:lnTo>
                          <a:pt x="326" y="315"/>
                        </a:lnTo>
                        <a:lnTo>
                          <a:pt x="435" y="158"/>
                        </a:lnTo>
                        <a:lnTo>
                          <a:pt x="326" y="0"/>
                        </a:lnTo>
                        <a:lnTo>
                          <a:pt x="109" y="0"/>
                        </a:lnTo>
                        <a:close/>
                      </a:path>
                    </a:pathLst>
                  </a:custGeom>
                  <a:solidFill>
                    <a:srgbClr val="FF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8" name="Freeform 796"/>
                  <p:cNvSpPr>
                    <a:spLocks/>
                  </p:cNvSpPr>
                  <p:nvPr/>
                </p:nvSpPr>
                <p:spPr bwMode="auto">
                  <a:xfrm>
                    <a:off x="2791" y="1418"/>
                    <a:ext cx="86" cy="62"/>
                  </a:xfrm>
                  <a:custGeom>
                    <a:avLst/>
                    <a:gdLst>
                      <a:gd name="T0" fmla="*/ 107 w 430"/>
                      <a:gd name="T1" fmla="*/ 0 h 311"/>
                      <a:gd name="T2" fmla="*/ 0 w 430"/>
                      <a:gd name="T3" fmla="*/ 156 h 311"/>
                      <a:gd name="T4" fmla="*/ 107 w 430"/>
                      <a:gd name="T5" fmla="*/ 311 h 311"/>
                      <a:gd name="T6" fmla="*/ 323 w 430"/>
                      <a:gd name="T7" fmla="*/ 311 h 311"/>
                      <a:gd name="T8" fmla="*/ 430 w 430"/>
                      <a:gd name="T9" fmla="*/ 156 h 311"/>
                      <a:gd name="T10" fmla="*/ 323 w 430"/>
                      <a:gd name="T11" fmla="*/ 0 h 311"/>
                      <a:gd name="T12" fmla="*/ 107 w 43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430" h="311">
                        <a:moveTo>
                          <a:pt x="107" y="0"/>
                        </a:moveTo>
                        <a:lnTo>
                          <a:pt x="0" y="156"/>
                        </a:lnTo>
                        <a:lnTo>
                          <a:pt x="107" y="311"/>
                        </a:lnTo>
                        <a:lnTo>
                          <a:pt x="323" y="311"/>
                        </a:lnTo>
                        <a:lnTo>
                          <a:pt x="430" y="156"/>
                        </a:lnTo>
                        <a:lnTo>
                          <a:pt x="323" y="0"/>
                        </a:lnTo>
                        <a:lnTo>
                          <a:pt x="107" y="0"/>
                        </a:lnTo>
                        <a:close/>
                      </a:path>
                    </a:pathLst>
                  </a:custGeom>
                  <a:solidFill>
                    <a:srgbClr val="FF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89" name="Freeform 797"/>
                  <p:cNvSpPr>
                    <a:spLocks/>
                  </p:cNvSpPr>
                  <p:nvPr/>
                </p:nvSpPr>
                <p:spPr bwMode="auto">
                  <a:xfrm>
                    <a:off x="2791" y="1418"/>
                    <a:ext cx="85" cy="62"/>
                  </a:xfrm>
                  <a:custGeom>
                    <a:avLst/>
                    <a:gdLst>
                      <a:gd name="T0" fmla="*/ 106 w 425"/>
                      <a:gd name="T1" fmla="*/ 0 h 307"/>
                      <a:gd name="T2" fmla="*/ 0 w 425"/>
                      <a:gd name="T3" fmla="*/ 154 h 307"/>
                      <a:gd name="T4" fmla="*/ 106 w 425"/>
                      <a:gd name="T5" fmla="*/ 307 h 307"/>
                      <a:gd name="T6" fmla="*/ 319 w 425"/>
                      <a:gd name="T7" fmla="*/ 307 h 307"/>
                      <a:gd name="T8" fmla="*/ 425 w 425"/>
                      <a:gd name="T9" fmla="*/ 154 h 307"/>
                      <a:gd name="T10" fmla="*/ 319 w 425"/>
                      <a:gd name="T11" fmla="*/ 0 h 307"/>
                      <a:gd name="T12" fmla="*/ 106 w 425"/>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425" h="307">
                        <a:moveTo>
                          <a:pt x="106" y="0"/>
                        </a:moveTo>
                        <a:lnTo>
                          <a:pt x="0" y="154"/>
                        </a:lnTo>
                        <a:lnTo>
                          <a:pt x="106" y="307"/>
                        </a:lnTo>
                        <a:lnTo>
                          <a:pt x="319" y="307"/>
                        </a:lnTo>
                        <a:lnTo>
                          <a:pt x="425" y="154"/>
                        </a:lnTo>
                        <a:lnTo>
                          <a:pt x="319" y="0"/>
                        </a:lnTo>
                        <a:lnTo>
                          <a:pt x="106" y="0"/>
                        </a:lnTo>
                        <a:close/>
                      </a:path>
                    </a:pathLst>
                  </a:custGeom>
                  <a:solidFill>
                    <a:srgbClr val="FF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0" name="Freeform 798"/>
                  <p:cNvSpPr>
                    <a:spLocks/>
                  </p:cNvSpPr>
                  <p:nvPr/>
                </p:nvSpPr>
                <p:spPr bwMode="auto">
                  <a:xfrm>
                    <a:off x="2792" y="1419"/>
                    <a:ext cx="84" cy="60"/>
                  </a:xfrm>
                  <a:custGeom>
                    <a:avLst/>
                    <a:gdLst>
                      <a:gd name="T0" fmla="*/ 105 w 420"/>
                      <a:gd name="T1" fmla="*/ 0 h 303"/>
                      <a:gd name="T2" fmla="*/ 0 w 420"/>
                      <a:gd name="T3" fmla="*/ 152 h 303"/>
                      <a:gd name="T4" fmla="*/ 105 w 420"/>
                      <a:gd name="T5" fmla="*/ 303 h 303"/>
                      <a:gd name="T6" fmla="*/ 315 w 420"/>
                      <a:gd name="T7" fmla="*/ 303 h 303"/>
                      <a:gd name="T8" fmla="*/ 420 w 420"/>
                      <a:gd name="T9" fmla="*/ 152 h 303"/>
                      <a:gd name="T10" fmla="*/ 315 w 420"/>
                      <a:gd name="T11" fmla="*/ 0 h 303"/>
                      <a:gd name="T12" fmla="*/ 105 w 420"/>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420" h="303">
                        <a:moveTo>
                          <a:pt x="105" y="0"/>
                        </a:moveTo>
                        <a:lnTo>
                          <a:pt x="0" y="152"/>
                        </a:lnTo>
                        <a:lnTo>
                          <a:pt x="105" y="303"/>
                        </a:lnTo>
                        <a:lnTo>
                          <a:pt x="315" y="303"/>
                        </a:lnTo>
                        <a:lnTo>
                          <a:pt x="420" y="152"/>
                        </a:lnTo>
                        <a:lnTo>
                          <a:pt x="315" y="0"/>
                        </a:lnTo>
                        <a:lnTo>
                          <a:pt x="105" y="0"/>
                        </a:lnTo>
                        <a:close/>
                      </a:path>
                    </a:pathLst>
                  </a:custGeom>
                  <a:solidFill>
                    <a:srgbClr val="FFFF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1" name="Freeform 799"/>
                  <p:cNvSpPr>
                    <a:spLocks/>
                  </p:cNvSpPr>
                  <p:nvPr/>
                </p:nvSpPr>
                <p:spPr bwMode="auto">
                  <a:xfrm>
                    <a:off x="2792" y="1419"/>
                    <a:ext cx="83" cy="60"/>
                  </a:xfrm>
                  <a:custGeom>
                    <a:avLst/>
                    <a:gdLst>
                      <a:gd name="T0" fmla="*/ 104 w 415"/>
                      <a:gd name="T1" fmla="*/ 0 h 301"/>
                      <a:gd name="T2" fmla="*/ 0 w 415"/>
                      <a:gd name="T3" fmla="*/ 151 h 301"/>
                      <a:gd name="T4" fmla="*/ 104 w 415"/>
                      <a:gd name="T5" fmla="*/ 301 h 301"/>
                      <a:gd name="T6" fmla="*/ 311 w 415"/>
                      <a:gd name="T7" fmla="*/ 301 h 301"/>
                      <a:gd name="T8" fmla="*/ 415 w 415"/>
                      <a:gd name="T9" fmla="*/ 151 h 301"/>
                      <a:gd name="T10" fmla="*/ 311 w 415"/>
                      <a:gd name="T11" fmla="*/ 0 h 301"/>
                      <a:gd name="T12" fmla="*/ 104 w 415"/>
                      <a:gd name="T13" fmla="*/ 0 h 301"/>
                    </a:gdLst>
                    <a:ahLst/>
                    <a:cxnLst>
                      <a:cxn ang="0">
                        <a:pos x="T0" y="T1"/>
                      </a:cxn>
                      <a:cxn ang="0">
                        <a:pos x="T2" y="T3"/>
                      </a:cxn>
                      <a:cxn ang="0">
                        <a:pos x="T4" y="T5"/>
                      </a:cxn>
                      <a:cxn ang="0">
                        <a:pos x="T6" y="T7"/>
                      </a:cxn>
                      <a:cxn ang="0">
                        <a:pos x="T8" y="T9"/>
                      </a:cxn>
                      <a:cxn ang="0">
                        <a:pos x="T10" y="T11"/>
                      </a:cxn>
                      <a:cxn ang="0">
                        <a:pos x="T12" y="T13"/>
                      </a:cxn>
                    </a:cxnLst>
                    <a:rect l="0" t="0" r="r" b="b"/>
                    <a:pathLst>
                      <a:path w="415" h="301">
                        <a:moveTo>
                          <a:pt x="104" y="0"/>
                        </a:moveTo>
                        <a:lnTo>
                          <a:pt x="0" y="151"/>
                        </a:lnTo>
                        <a:lnTo>
                          <a:pt x="104" y="301"/>
                        </a:lnTo>
                        <a:lnTo>
                          <a:pt x="311" y="301"/>
                        </a:lnTo>
                        <a:lnTo>
                          <a:pt x="415" y="151"/>
                        </a:lnTo>
                        <a:lnTo>
                          <a:pt x="311" y="0"/>
                        </a:lnTo>
                        <a:lnTo>
                          <a:pt x="104" y="0"/>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2" name="Freeform 800"/>
                  <p:cNvSpPr>
                    <a:spLocks/>
                  </p:cNvSpPr>
                  <p:nvPr/>
                </p:nvSpPr>
                <p:spPr bwMode="auto">
                  <a:xfrm>
                    <a:off x="2792" y="1419"/>
                    <a:ext cx="83" cy="60"/>
                  </a:xfrm>
                  <a:custGeom>
                    <a:avLst/>
                    <a:gdLst>
                      <a:gd name="T0" fmla="*/ 103 w 411"/>
                      <a:gd name="T1" fmla="*/ 0 h 297"/>
                      <a:gd name="T2" fmla="*/ 0 w 411"/>
                      <a:gd name="T3" fmla="*/ 149 h 297"/>
                      <a:gd name="T4" fmla="*/ 103 w 411"/>
                      <a:gd name="T5" fmla="*/ 297 h 297"/>
                      <a:gd name="T6" fmla="*/ 308 w 411"/>
                      <a:gd name="T7" fmla="*/ 297 h 297"/>
                      <a:gd name="T8" fmla="*/ 411 w 411"/>
                      <a:gd name="T9" fmla="*/ 149 h 297"/>
                      <a:gd name="T10" fmla="*/ 308 w 411"/>
                      <a:gd name="T11" fmla="*/ 0 h 297"/>
                      <a:gd name="T12" fmla="*/ 103 w 411"/>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411" h="297">
                        <a:moveTo>
                          <a:pt x="103" y="0"/>
                        </a:moveTo>
                        <a:lnTo>
                          <a:pt x="0" y="149"/>
                        </a:lnTo>
                        <a:lnTo>
                          <a:pt x="103" y="297"/>
                        </a:lnTo>
                        <a:lnTo>
                          <a:pt x="308" y="297"/>
                        </a:lnTo>
                        <a:lnTo>
                          <a:pt x="411" y="149"/>
                        </a:lnTo>
                        <a:lnTo>
                          <a:pt x="308" y="0"/>
                        </a:lnTo>
                        <a:lnTo>
                          <a:pt x="103" y="0"/>
                        </a:lnTo>
                        <a:close/>
                      </a:path>
                    </a:pathLst>
                  </a:custGeom>
                  <a:solidFill>
                    <a:srgbClr val="FFF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3" name="Freeform 801"/>
                  <p:cNvSpPr>
                    <a:spLocks/>
                  </p:cNvSpPr>
                  <p:nvPr/>
                </p:nvSpPr>
                <p:spPr bwMode="auto">
                  <a:xfrm>
                    <a:off x="2793" y="1420"/>
                    <a:ext cx="81" cy="58"/>
                  </a:xfrm>
                  <a:custGeom>
                    <a:avLst/>
                    <a:gdLst>
                      <a:gd name="T0" fmla="*/ 101 w 406"/>
                      <a:gd name="T1" fmla="*/ 0 h 293"/>
                      <a:gd name="T2" fmla="*/ 0 w 406"/>
                      <a:gd name="T3" fmla="*/ 147 h 293"/>
                      <a:gd name="T4" fmla="*/ 101 w 406"/>
                      <a:gd name="T5" fmla="*/ 293 h 293"/>
                      <a:gd name="T6" fmla="*/ 305 w 406"/>
                      <a:gd name="T7" fmla="*/ 293 h 293"/>
                      <a:gd name="T8" fmla="*/ 406 w 406"/>
                      <a:gd name="T9" fmla="*/ 147 h 293"/>
                      <a:gd name="T10" fmla="*/ 305 w 406"/>
                      <a:gd name="T11" fmla="*/ 0 h 293"/>
                      <a:gd name="T12" fmla="*/ 101 w 406"/>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406" h="293">
                        <a:moveTo>
                          <a:pt x="101" y="0"/>
                        </a:moveTo>
                        <a:lnTo>
                          <a:pt x="0" y="147"/>
                        </a:lnTo>
                        <a:lnTo>
                          <a:pt x="101" y="293"/>
                        </a:lnTo>
                        <a:lnTo>
                          <a:pt x="305" y="293"/>
                        </a:lnTo>
                        <a:lnTo>
                          <a:pt x="406" y="147"/>
                        </a:lnTo>
                        <a:lnTo>
                          <a:pt x="305" y="0"/>
                        </a:lnTo>
                        <a:lnTo>
                          <a:pt x="101" y="0"/>
                        </a:lnTo>
                        <a:close/>
                      </a:path>
                    </a:pathLst>
                  </a:custGeom>
                  <a:solidFill>
                    <a:srgbClr val="FFF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4" name="Freeform 802"/>
                  <p:cNvSpPr>
                    <a:spLocks/>
                  </p:cNvSpPr>
                  <p:nvPr/>
                </p:nvSpPr>
                <p:spPr bwMode="auto">
                  <a:xfrm>
                    <a:off x="2793" y="1420"/>
                    <a:ext cx="81" cy="58"/>
                  </a:xfrm>
                  <a:custGeom>
                    <a:avLst/>
                    <a:gdLst>
                      <a:gd name="T0" fmla="*/ 100 w 401"/>
                      <a:gd name="T1" fmla="*/ 0 h 289"/>
                      <a:gd name="T2" fmla="*/ 0 w 401"/>
                      <a:gd name="T3" fmla="*/ 145 h 289"/>
                      <a:gd name="T4" fmla="*/ 100 w 401"/>
                      <a:gd name="T5" fmla="*/ 289 h 289"/>
                      <a:gd name="T6" fmla="*/ 301 w 401"/>
                      <a:gd name="T7" fmla="*/ 289 h 289"/>
                      <a:gd name="T8" fmla="*/ 401 w 401"/>
                      <a:gd name="T9" fmla="*/ 145 h 289"/>
                      <a:gd name="T10" fmla="*/ 301 w 401"/>
                      <a:gd name="T11" fmla="*/ 0 h 289"/>
                      <a:gd name="T12" fmla="*/ 100 w 401"/>
                      <a:gd name="T13" fmla="*/ 0 h 289"/>
                    </a:gdLst>
                    <a:ahLst/>
                    <a:cxnLst>
                      <a:cxn ang="0">
                        <a:pos x="T0" y="T1"/>
                      </a:cxn>
                      <a:cxn ang="0">
                        <a:pos x="T2" y="T3"/>
                      </a:cxn>
                      <a:cxn ang="0">
                        <a:pos x="T4" y="T5"/>
                      </a:cxn>
                      <a:cxn ang="0">
                        <a:pos x="T6" y="T7"/>
                      </a:cxn>
                      <a:cxn ang="0">
                        <a:pos x="T8" y="T9"/>
                      </a:cxn>
                      <a:cxn ang="0">
                        <a:pos x="T10" y="T11"/>
                      </a:cxn>
                      <a:cxn ang="0">
                        <a:pos x="T12" y="T13"/>
                      </a:cxn>
                    </a:cxnLst>
                    <a:rect l="0" t="0" r="r" b="b"/>
                    <a:pathLst>
                      <a:path w="401" h="289">
                        <a:moveTo>
                          <a:pt x="100" y="0"/>
                        </a:moveTo>
                        <a:lnTo>
                          <a:pt x="0" y="145"/>
                        </a:lnTo>
                        <a:lnTo>
                          <a:pt x="100" y="289"/>
                        </a:lnTo>
                        <a:lnTo>
                          <a:pt x="301" y="289"/>
                        </a:lnTo>
                        <a:lnTo>
                          <a:pt x="401" y="145"/>
                        </a:lnTo>
                        <a:lnTo>
                          <a:pt x="301" y="0"/>
                        </a:lnTo>
                        <a:lnTo>
                          <a:pt x="100" y="0"/>
                        </a:lnTo>
                        <a:close/>
                      </a:path>
                    </a:pathLst>
                  </a:custGeom>
                  <a:solidFill>
                    <a:srgbClr val="FF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5" name="Freeform 803"/>
                  <p:cNvSpPr>
                    <a:spLocks/>
                  </p:cNvSpPr>
                  <p:nvPr/>
                </p:nvSpPr>
                <p:spPr bwMode="auto">
                  <a:xfrm>
                    <a:off x="2794" y="1420"/>
                    <a:ext cx="79" cy="58"/>
                  </a:xfrm>
                  <a:custGeom>
                    <a:avLst/>
                    <a:gdLst>
                      <a:gd name="T0" fmla="*/ 99 w 397"/>
                      <a:gd name="T1" fmla="*/ 0 h 287"/>
                      <a:gd name="T2" fmla="*/ 0 w 397"/>
                      <a:gd name="T3" fmla="*/ 144 h 287"/>
                      <a:gd name="T4" fmla="*/ 99 w 397"/>
                      <a:gd name="T5" fmla="*/ 287 h 287"/>
                      <a:gd name="T6" fmla="*/ 298 w 397"/>
                      <a:gd name="T7" fmla="*/ 287 h 287"/>
                      <a:gd name="T8" fmla="*/ 397 w 397"/>
                      <a:gd name="T9" fmla="*/ 144 h 287"/>
                      <a:gd name="T10" fmla="*/ 298 w 397"/>
                      <a:gd name="T11" fmla="*/ 0 h 287"/>
                      <a:gd name="T12" fmla="*/ 99 w 397"/>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397" h="287">
                        <a:moveTo>
                          <a:pt x="99" y="0"/>
                        </a:moveTo>
                        <a:lnTo>
                          <a:pt x="0" y="144"/>
                        </a:lnTo>
                        <a:lnTo>
                          <a:pt x="99" y="287"/>
                        </a:lnTo>
                        <a:lnTo>
                          <a:pt x="298" y="287"/>
                        </a:lnTo>
                        <a:lnTo>
                          <a:pt x="397" y="144"/>
                        </a:lnTo>
                        <a:lnTo>
                          <a:pt x="298" y="0"/>
                        </a:lnTo>
                        <a:lnTo>
                          <a:pt x="99" y="0"/>
                        </a:lnTo>
                        <a:close/>
                      </a:path>
                    </a:pathLst>
                  </a:custGeom>
                  <a:solidFill>
                    <a:srgbClr val="FFF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6" name="Freeform 804"/>
                  <p:cNvSpPr>
                    <a:spLocks/>
                  </p:cNvSpPr>
                  <p:nvPr/>
                </p:nvSpPr>
                <p:spPr bwMode="auto">
                  <a:xfrm>
                    <a:off x="2794" y="1421"/>
                    <a:ext cx="79" cy="56"/>
                  </a:xfrm>
                  <a:custGeom>
                    <a:avLst/>
                    <a:gdLst>
                      <a:gd name="T0" fmla="*/ 98 w 392"/>
                      <a:gd name="T1" fmla="*/ 0 h 283"/>
                      <a:gd name="T2" fmla="*/ 0 w 392"/>
                      <a:gd name="T3" fmla="*/ 142 h 283"/>
                      <a:gd name="T4" fmla="*/ 98 w 392"/>
                      <a:gd name="T5" fmla="*/ 283 h 283"/>
                      <a:gd name="T6" fmla="*/ 293 w 392"/>
                      <a:gd name="T7" fmla="*/ 283 h 283"/>
                      <a:gd name="T8" fmla="*/ 392 w 392"/>
                      <a:gd name="T9" fmla="*/ 142 h 283"/>
                      <a:gd name="T10" fmla="*/ 293 w 392"/>
                      <a:gd name="T11" fmla="*/ 0 h 283"/>
                      <a:gd name="T12" fmla="*/ 98 w 392"/>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392" h="283">
                        <a:moveTo>
                          <a:pt x="98" y="0"/>
                        </a:moveTo>
                        <a:lnTo>
                          <a:pt x="0" y="142"/>
                        </a:lnTo>
                        <a:lnTo>
                          <a:pt x="98" y="283"/>
                        </a:lnTo>
                        <a:lnTo>
                          <a:pt x="293" y="283"/>
                        </a:lnTo>
                        <a:lnTo>
                          <a:pt x="392" y="142"/>
                        </a:lnTo>
                        <a:lnTo>
                          <a:pt x="293" y="0"/>
                        </a:lnTo>
                        <a:lnTo>
                          <a:pt x="98" y="0"/>
                        </a:lnTo>
                        <a:close/>
                      </a:path>
                    </a:pathLst>
                  </a:cu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7" name="Freeform 805"/>
                  <p:cNvSpPr>
                    <a:spLocks/>
                  </p:cNvSpPr>
                  <p:nvPr/>
                </p:nvSpPr>
                <p:spPr bwMode="auto">
                  <a:xfrm>
                    <a:off x="2795" y="1421"/>
                    <a:ext cx="77" cy="56"/>
                  </a:xfrm>
                  <a:custGeom>
                    <a:avLst/>
                    <a:gdLst>
                      <a:gd name="T0" fmla="*/ 97 w 387"/>
                      <a:gd name="T1" fmla="*/ 0 h 279"/>
                      <a:gd name="T2" fmla="*/ 0 w 387"/>
                      <a:gd name="T3" fmla="*/ 140 h 279"/>
                      <a:gd name="T4" fmla="*/ 97 w 387"/>
                      <a:gd name="T5" fmla="*/ 279 h 279"/>
                      <a:gd name="T6" fmla="*/ 289 w 387"/>
                      <a:gd name="T7" fmla="*/ 279 h 279"/>
                      <a:gd name="T8" fmla="*/ 387 w 387"/>
                      <a:gd name="T9" fmla="*/ 140 h 279"/>
                      <a:gd name="T10" fmla="*/ 289 w 387"/>
                      <a:gd name="T11" fmla="*/ 0 h 279"/>
                      <a:gd name="T12" fmla="*/ 97 w 387"/>
                      <a:gd name="T13" fmla="*/ 0 h 279"/>
                    </a:gdLst>
                    <a:ahLst/>
                    <a:cxnLst>
                      <a:cxn ang="0">
                        <a:pos x="T0" y="T1"/>
                      </a:cxn>
                      <a:cxn ang="0">
                        <a:pos x="T2" y="T3"/>
                      </a:cxn>
                      <a:cxn ang="0">
                        <a:pos x="T4" y="T5"/>
                      </a:cxn>
                      <a:cxn ang="0">
                        <a:pos x="T6" y="T7"/>
                      </a:cxn>
                      <a:cxn ang="0">
                        <a:pos x="T8" y="T9"/>
                      </a:cxn>
                      <a:cxn ang="0">
                        <a:pos x="T10" y="T11"/>
                      </a:cxn>
                      <a:cxn ang="0">
                        <a:pos x="T12" y="T13"/>
                      </a:cxn>
                    </a:cxnLst>
                    <a:rect l="0" t="0" r="r" b="b"/>
                    <a:pathLst>
                      <a:path w="387" h="279">
                        <a:moveTo>
                          <a:pt x="97" y="0"/>
                        </a:moveTo>
                        <a:lnTo>
                          <a:pt x="0" y="140"/>
                        </a:lnTo>
                        <a:lnTo>
                          <a:pt x="97" y="279"/>
                        </a:lnTo>
                        <a:lnTo>
                          <a:pt x="289" y="279"/>
                        </a:lnTo>
                        <a:lnTo>
                          <a:pt x="387" y="140"/>
                        </a:lnTo>
                        <a:lnTo>
                          <a:pt x="289" y="0"/>
                        </a:lnTo>
                        <a:lnTo>
                          <a:pt x="97" y="0"/>
                        </a:lnTo>
                        <a:close/>
                      </a:path>
                    </a:pathLst>
                  </a:cu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8" name="Freeform 806"/>
                  <p:cNvSpPr>
                    <a:spLocks/>
                  </p:cNvSpPr>
                  <p:nvPr/>
                </p:nvSpPr>
                <p:spPr bwMode="auto">
                  <a:xfrm>
                    <a:off x="2795" y="1421"/>
                    <a:ext cx="77" cy="56"/>
                  </a:xfrm>
                  <a:custGeom>
                    <a:avLst/>
                    <a:gdLst>
                      <a:gd name="T0" fmla="*/ 95 w 382"/>
                      <a:gd name="T1" fmla="*/ 0 h 277"/>
                      <a:gd name="T2" fmla="*/ 0 w 382"/>
                      <a:gd name="T3" fmla="*/ 139 h 277"/>
                      <a:gd name="T4" fmla="*/ 95 w 382"/>
                      <a:gd name="T5" fmla="*/ 277 h 277"/>
                      <a:gd name="T6" fmla="*/ 286 w 382"/>
                      <a:gd name="T7" fmla="*/ 277 h 277"/>
                      <a:gd name="T8" fmla="*/ 382 w 382"/>
                      <a:gd name="T9" fmla="*/ 139 h 277"/>
                      <a:gd name="T10" fmla="*/ 286 w 382"/>
                      <a:gd name="T11" fmla="*/ 0 h 277"/>
                      <a:gd name="T12" fmla="*/ 95 w 382"/>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382" h="277">
                        <a:moveTo>
                          <a:pt x="95" y="0"/>
                        </a:moveTo>
                        <a:lnTo>
                          <a:pt x="0" y="139"/>
                        </a:lnTo>
                        <a:lnTo>
                          <a:pt x="95" y="277"/>
                        </a:lnTo>
                        <a:lnTo>
                          <a:pt x="286" y="277"/>
                        </a:lnTo>
                        <a:lnTo>
                          <a:pt x="382" y="139"/>
                        </a:lnTo>
                        <a:lnTo>
                          <a:pt x="286" y="0"/>
                        </a:lnTo>
                        <a:lnTo>
                          <a:pt x="95" y="0"/>
                        </a:lnTo>
                        <a:close/>
                      </a:path>
                    </a:pathLst>
                  </a:custGeom>
                  <a:solidFill>
                    <a:srgbClr val="FFFF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799" name="Freeform 807"/>
                  <p:cNvSpPr>
                    <a:spLocks/>
                  </p:cNvSpPr>
                  <p:nvPr/>
                </p:nvSpPr>
                <p:spPr bwMode="auto">
                  <a:xfrm>
                    <a:off x="2796" y="1422"/>
                    <a:ext cx="75" cy="54"/>
                  </a:xfrm>
                  <a:custGeom>
                    <a:avLst/>
                    <a:gdLst>
                      <a:gd name="T0" fmla="*/ 94 w 377"/>
                      <a:gd name="T1" fmla="*/ 0 h 273"/>
                      <a:gd name="T2" fmla="*/ 0 w 377"/>
                      <a:gd name="T3" fmla="*/ 137 h 273"/>
                      <a:gd name="T4" fmla="*/ 94 w 377"/>
                      <a:gd name="T5" fmla="*/ 273 h 273"/>
                      <a:gd name="T6" fmla="*/ 282 w 377"/>
                      <a:gd name="T7" fmla="*/ 273 h 273"/>
                      <a:gd name="T8" fmla="*/ 377 w 377"/>
                      <a:gd name="T9" fmla="*/ 137 h 273"/>
                      <a:gd name="T10" fmla="*/ 282 w 377"/>
                      <a:gd name="T11" fmla="*/ 0 h 273"/>
                      <a:gd name="T12" fmla="*/ 94 w 377"/>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377" h="273">
                        <a:moveTo>
                          <a:pt x="94" y="0"/>
                        </a:moveTo>
                        <a:lnTo>
                          <a:pt x="0" y="137"/>
                        </a:lnTo>
                        <a:lnTo>
                          <a:pt x="94" y="273"/>
                        </a:lnTo>
                        <a:lnTo>
                          <a:pt x="282" y="273"/>
                        </a:lnTo>
                        <a:lnTo>
                          <a:pt x="377" y="137"/>
                        </a:lnTo>
                        <a:lnTo>
                          <a:pt x="282" y="0"/>
                        </a:lnTo>
                        <a:lnTo>
                          <a:pt x="94" y="0"/>
                        </a:lnTo>
                        <a:close/>
                      </a:path>
                    </a:pathLst>
                  </a:custGeom>
                  <a:solidFill>
                    <a:srgbClr val="FFFF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0" name="Freeform 808"/>
                  <p:cNvSpPr>
                    <a:spLocks/>
                  </p:cNvSpPr>
                  <p:nvPr/>
                </p:nvSpPr>
                <p:spPr bwMode="auto">
                  <a:xfrm>
                    <a:off x="2796" y="1422"/>
                    <a:ext cx="75" cy="54"/>
                  </a:xfrm>
                  <a:custGeom>
                    <a:avLst/>
                    <a:gdLst>
                      <a:gd name="T0" fmla="*/ 93 w 373"/>
                      <a:gd name="T1" fmla="*/ 0 h 269"/>
                      <a:gd name="T2" fmla="*/ 0 w 373"/>
                      <a:gd name="T3" fmla="*/ 135 h 269"/>
                      <a:gd name="T4" fmla="*/ 93 w 373"/>
                      <a:gd name="T5" fmla="*/ 269 h 269"/>
                      <a:gd name="T6" fmla="*/ 279 w 373"/>
                      <a:gd name="T7" fmla="*/ 269 h 269"/>
                      <a:gd name="T8" fmla="*/ 373 w 373"/>
                      <a:gd name="T9" fmla="*/ 135 h 269"/>
                      <a:gd name="T10" fmla="*/ 279 w 373"/>
                      <a:gd name="T11" fmla="*/ 0 h 269"/>
                      <a:gd name="T12" fmla="*/ 93 w 373"/>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373" h="269">
                        <a:moveTo>
                          <a:pt x="93" y="0"/>
                        </a:moveTo>
                        <a:lnTo>
                          <a:pt x="0" y="135"/>
                        </a:lnTo>
                        <a:lnTo>
                          <a:pt x="93" y="269"/>
                        </a:lnTo>
                        <a:lnTo>
                          <a:pt x="279" y="269"/>
                        </a:lnTo>
                        <a:lnTo>
                          <a:pt x="373" y="135"/>
                        </a:lnTo>
                        <a:lnTo>
                          <a:pt x="279" y="0"/>
                        </a:lnTo>
                        <a:lnTo>
                          <a:pt x="93" y="0"/>
                        </a:lnTo>
                        <a:close/>
                      </a:path>
                    </a:pathLst>
                  </a:custGeom>
                  <a:solidFill>
                    <a:srgbClr val="FF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1" name="Freeform 809"/>
                  <p:cNvSpPr>
                    <a:spLocks/>
                  </p:cNvSpPr>
                  <p:nvPr/>
                </p:nvSpPr>
                <p:spPr bwMode="auto">
                  <a:xfrm>
                    <a:off x="2797" y="1422"/>
                    <a:ext cx="73" cy="53"/>
                  </a:xfrm>
                  <a:custGeom>
                    <a:avLst/>
                    <a:gdLst>
                      <a:gd name="T0" fmla="*/ 92 w 368"/>
                      <a:gd name="T1" fmla="*/ 0 h 265"/>
                      <a:gd name="T2" fmla="*/ 0 w 368"/>
                      <a:gd name="T3" fmla="*/ 133 h 265"/>
                      <a:gd name="T4" fmla="*/ 92 w 368"/>
                      <a:gd name="T5" fmla="*/ 265 h 265"/>
                      <a:gd name="T6" fmla="*/ 275 w 368"/>
                      <a:gd name="T7" fmla="*/ 265 h 265"/>
                      <a:gd name="T8" fmla="*/ 368 w 368"/>
                      <a:gd name="T9" fmla="*/ 133 h 265"/>
                      <a:gd name="T10" fmla="*/ 275 w 368"/>
                      <a:gd name="T11" fmla="*/ 0 h 265"/>
                      <a:gd name="T12" fmla="*/ 92 w 368"/>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368" h="265">
                        <a:moveTo>
                          <a:pt x="92" y="0"/>
                        </a:moveTo>
                        <a:lnTo>
                          <a:pt x="0" y="133"/>
                        </a:lnTo>
                        <a:lnTo>
                          <a:pt x="92" y="265"/>
                        </a:lnTo>
                        <a:lnTo>
                          <a:pt x="275" y="265"/>
                        </a:lnTo>
                        <a:lnTo>
                          <a:pt x="368" y="133"/>
                        </a:lnTo>
                        <a:lnTo>
                          <a:pt x="275" y="0"/>
                        </a:lnTo>
                        <a:lnTo>
                          <a:pt x="92" y="0"/>
                        </a:lnTo>
                        <a:close/>
                      </a:path>
                    </a:pathLst>
                  </a:custGeom>
                  <a:solidFill>
                    <a:srgbClr val="FF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2" name="Freeform 810"/>
                  <p:cNvSpPr>
                    <a:spLocks/>
                  </p:cNvSpPr>
                  <p:nvPr/>
                </p:nvSpPr>
                <p:spPr bwMode="auto">
                  <a:xfrm>
                    <a:off x="2797" y="1423"/>
                    <a:ext cx="73" cy="52"/>
                  </a:xfrm>
                  <a:custGeom>
                    <a:avLst/>
                    <a:gdLst>
                      <a:gd name="T0" fmla="*/ 91 w 362"/>
                      <a:gd name="T1" fmla="*/ 0 h 263"/>
                      <a:gd name="T2" fmla="*/ 0 w 362"/>
                      <a:gd name="T3" fmla="*/ 132 h 263"/>
                      <a:gd name="T4" fmla="*/ 91 w 362"/>
                      <a:gd name="T5" fmla="*/ 263 h 263"/>
                      <a:gd name="T6" fmla="*/ 271 w 362"/>
                      <a:gd name="T7" fmla="*/ 263 h 263"/>
                      <a:gd name="T8" fmla="*/ 362 w 362"/>
                      <a:gd name="T9" fmla="*/ 132 h 263"/>
                      <a:gd name="T10" fmla="*/ 271 w 362"/>
                      <a:gd name="T11" fmla="*/ 0 h 263"/>
                      <a:gd name="T12" fmla="*/ 91 w 36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362" h="263">
                        <a:moveTo>
                          <a:pt x="91" y="0"/>
                        </a:moveTo>
                        <a:lnTo>
                          <a:pt x="0" y="132"/>
                        </a:lnTo>
                        <a:lnTo>
                          <a:pt x="91" y="263"/>
                        </a:lnTo>
                        <a:lnTo>
                          <a:pt x="271" y="263"/>
                        </a:lnTo>
                        <a:lnTo>
                          <a:pt x="362" y="132"/>
                        </a:lnTo>
                        <a:lnTo>
                          <a:pt x="271" y="0"/>
                        </a:lnTo>
                        <a:lnTo>
                          <a:pt x="91" y="0"/>
                        </a:lnTo>
                        <a:close/>
                      </a:path>
                    </a:pathLst>
                  </a:custGeom>
                  <a:solidFill>
                    <a:srgbClr val="FFF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3" name="Freeform 811"/>
                  <p:cNvSpPr>
                    <a:spLocks/>
                  </p:cNvSpPr>
                  <p:nvPr/>
                </p:nvSpPr>
                <p:spPr bwMode="auto">
                  <a:xfrm>
                    <a:off x="2798" y="1423"/>
                    <a:ext cx="71" cy="52"/>
                  </a:xfrm>
                  <a:custGeom>
                    <a:avLst/>
                    <a:gdLst>
                      <a:gd name="T0" fmla="*/ 90 w 358"/>
                      <a:gd name="T1" fmla="*/ 0 h 259"/>
                      <a:gd name="T2" fmla="*/ 0 w 358"/>
                      <a:gd name="T3" fmla="*/ 130 h 259"/>
                      <a:gd name="T4" fmla="*/ 90 w 358"/>
                      <a:gd name="T5" fmla="*/ 259 h 259"/>
                      <a:gd name="T6" fmla="*/ 268 w 358"/>
                      <a:gd name="T7" fmla="*/ 259 h 259"/>
                      <a:gd name="T8" fmla="*/ 358 w 358"/>
                      <a:gd name="T9" fmla="*/ 130 h 259"/>
                      <a:gd name="T10" fmla="*/ 268 w 358"/>
                      <a:gd name="T11" fmla="*/ 0 h 259"/>
                      <a:gd name="T12" fmla="*/ 90 w 358"/>
                      <a:gd name="T13" fmla="*/ 0 h 259"/>
                    </a:gdLst>
                    <a:ahLst/>
                    <a:cxnLst>
                      <a:cxn ang="0">
                        <a:pos x="T0" y="T1"/>
                      </a:cxn>
                      <a:cxn ang="0">
                        <a:pos x="T2" y="T3"/>
                      </a:cxn>
                      <a:cxn ang="0">
                        <a:pos x="T4" y="T5"/>
                      </a:cxn>
                      <a:cxn ang="0">
                        <a:pos x="T6" y="T7"/>
                      </a:cxn>
                      <a:cxn ang="0">
                        <a:pos x="T8" y="T9"/>
                      </a:cxn>
                      <a:cxn ang="0">
                        <a:pos x="T10" y="T11"/>
                      </a:cxn>
                      <a:cxn ang="0">
                        <a:pos x="T12" y="T13"/>
                      </a:cxn>
                    </a:cxnLst>
                    <a:rect l="0" t="0" r="r" b="b"/>
                    <a:pathLst>
                      <a:path w="358" h="259">
                        <a:moveTo>
                          <a:pt x="90" y="0"/>
                        </a:moveTo>
                        <a:lnTo>
                          <a:pt x="0" y="130"/>
                        </a:lnTo>
                        <a:lnTo>
                          <a:pt x="90" y="259"/>
                        </a:lnTo>
                        <a:lnTo>
                          <a:pt x="268" y="259"/>
                        </a:lnTo>
                        <a:lnTo>
                          <a:pt x="358" y="130"/>
                        </a:lnTo>
                        <a:lnTo>
                          <a:pt x="268" y="0"/>
                        </a:lnTo>
                        <a:lnTo>
                          <a:pt x="90" y="0"/>
                        </a:lnTo>
                        <a:close/>
                      </a:path>
                    </a:pathLst>
                  </a:custGeom>
                  <a:solidFill>
                    <a:srgbClr val="FF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4" name="Freeform 812"/>
                  <p:cNvSpPr>
                    <a:spLocks/>
                  </p:cNvSpPr>
                  <p:nvPr/>
                </p:nvSpPr>
                <p:spPr bwMode="auto">
                  <a:xfrm>
                    <a:off x="2798" y="1423"/>
                    <a:ext cx="71" cy="51"/>
                  </a:xfrm>
                  <a:custGeom>
                    <a:avLst/>
                    <a:gdLst>
                      <a:gd name="T0" fmla="*/ 88 w 352"/>
                      <a:gd name="T1" fmla="*/ 0 h 255"/>
                      <a:gd name="T2" fmla="*/ 0 w 352"/>
                      <a:gd name="T3" fmla="*/ 128 h 255"/>
                      <a:gd name="T4" fmla="*/ 88 w 352"/>
                      <a:gd name="T5" fmla="*/ 255 h 255"/>
                      <a:gd name="T6" fmla="*/ 264 w 352"/>
                      <a:gd name="T7" fmla="*/ 255 h 255"/>
                      <a:gd name="T8" fmla="*/ 352 w 352"/>
                      <a:gd name="T9" fmla="*/ 128 h 255"/>
                      <a:gd name="T10" fmla="*/ 264 w 352"/>
                      <a:gd name="T11" fmla="*/ 0 h 255"/>
                      <a:gd name="T12" fmla="*/ 88 w 352"/>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352" h="255">
                        <a:moveTo>
                          <a:pt x="88" y="0"/>
                        </a:moveTo>
                        <a:lnTo>
                          <a:pt x="0" y="128"/>
                        </a:lnTo>
                        <a:lnTo>
                          <a:pt x="88" y="255"/>
                        </a:lnTo>
                        <a:lnTo>
                          <a:pt x="264" y="255"/>
                        </a:lnTo>
                        <a:lnTo>
                          <a:pt x="352" y="128"/>
                        </a:lnTo>
                        <a:lnTo>
                          <a:pt x="264" y="0"/>
                        </a:lnTo>
                        <a:lnTo>
                          <a:pt x="88" y="0"/>
                        </a:lnTo>
                        <a:close/>
                      </a:path>
                    </a:pathLst>
                  </a:custGeom>
                  <a:solidFill>
                    <a:srgbClr val="FF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5" name="Freeform 813"/>
                  <p:cNvSpPr>
                    <a:spLocks/>
                  </p:cNvSpPr>
                  <p:nvPr/>
                </p:nvSpPr>
                <p:spPr bwMode="auto">
                  <a:xfrm>
                    <a:off x="2799" y="1424"/>
                    <a:ext cx="69" cy="50"/>
                  </a:xfrm>
                  <a:custGeom>
                    <a:avLst/>
                    <a:gdLst>
                      <a:gd name="T0" fmla="*/ 87 w 348"/>
                      <a:gd name="T1" fmla="*/ 0 h 253"/>
                      <a:gd name="T2" fmla="*/ 0 w 348"/>
                      <a:gd name="T3" fmla="*/ 127 h 253"/>
                      <a:gd name="T4" fmla="*/ 87 w 348"/>
                      <a:gd name="T5" fmla="*/ 253 h 253"/>
                      <a:gd name="T6" fmla="*/ 261 w 348"/>
                      <a:gd name="T7" fmla="*/ 253 h 253"/>
                      <a:gd name="T8" fmla="*/ 348 w 348"/>
                      <a:gd name="T9" fmla="*/ 127 h 253"/>
                      <a:gd name="T10" fmla="*/ 261 w 348"/>
                      <a:gd name="T11" fmla="*/ 0 h 253"/>
                      <a:gd name="T12" fmla="*/ 87 w 348"/>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348" h="253">
                        <a:moveTo>
                          <a:pt x="87" y="0"/>
                        </a:moveTo>
                        <a:lnTo>
                          <a:pt x="0" y="127"/>
                        </a:lnTo>
                        <a:lnTo>
                          <a:pt x="87" y="253"/>
                        </a:lnTo>
                        <a:lnTo>
                          <a:pt x="261" y="253"/>
                        </a:lnTo>
                        <a:lnTo>
                          <a:pt x="348" y="127"/>
                        </a:lnTo>
                        <a:lnTo>
                          <a:pt x="261" y="0"/>
                        </a:lnTo>
                        <a:lnTo>
                          <a:pt x="87" y="0"/>
                        </a:lnTo>
                        <a:close/>
                      </a:path>
                    </a:pathLst>
                  </a:custGeom>
                  <a:solidFill>
                    <a:srgbClr val="FFF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6" name="Freeform 814"/>
                  <p:cNvSpPr>
                    <a:spLocks/>
                  </p:cNvSpPr>
                  <p:nvPr/>
                </p:nvSpPr>
                <p:spPr bwMode="auto">
                  <a:xfrm>
                    <a:off x="2799" y="1424"/>
                    <a:ext cx="69" cy="50"/>
                  </a:xfrm>
                  <a:custGeom>
                    <a:avLst/>
                    <a:gdLst>
                      <a:gd name="T0" fmla="*/ 86 w 343"/>
                      <a:gd name="T1" fmla="*/ 0 h 249"/>
                      <a:gd name="T2" fmla="*/ 0 w 343"/>
                      <a:gd name="T3" fmla="*/ 125 h 249"/>
                      <a:gd name="T4" fmla="*/ 86 w 343"/>
                      <a:gd name="T5" fmla="*/ 249 h 249"/>
                      <a:gd name="T6" fmla="*/ 257 w 343"/>
                      <a:gd name="T7" fmla="*/ 249 h 249"/>
                      <a:gd name="T8" fmla="*/ 343 w 343"/>
                      <a:gd name="T9" fmla="*/ 125 h 249"/>
                      <a:gd name="T10" fmla="*/ 257 w 343"/>
                      <a:gd name="T11" fmla="*/ 0 h 249"/>
                      <a:gd name="T12" fmla="*/ 86 w 343"/>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343" h="249">
                        <a:moveTo>
                          <a:pt x="86" y="0"/>
                        </a:moveTo>
                        <a:lnTo>
                          <a:pt x="0" y="125"/>
                        </a:lnTo>
                        <a:lnTo>
                          <a:pt x="86" y="249"/>
                        </a:lnTo>
                        <a:lnTo>
                          <a:pt x="257" y="249"/>
                        </a:lnTo>
                        <a:lnTo>
                          <a:pt x="343" y="125"/>
                        </a:lnTo>
                        <a:lnTo>
                          <a:pt x="257" y="0"/>
                        </a:lnTo>
                        <a:lnTo>
                          <a:pt x="86" y="0"/>
                        </a:lnTo>
                        <a:close/>
                      </a:path>
                    </a:pathLst>
                  </a:custGeom>
                  <a:solidFill>
                    <a:srgbClr val="FFF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7" name="Freeform 815"/>
                  <p:cNvSpPr>
                    <a:spLocks/>
                  </p:cNvSpPr>
                  <p:nvPr/>
                </p:nvSpPr>
                <p:spPr bwMode="auto">
                  <a:xfrm>
                    <a:off x="2800" y="1424"/>
                    <a:ext cx="67" cy="49"/>
                  </a:xfrm>
                  <a:custGeom>
                    <a:avLst/>
                    <a:gdLst>
                      <a:gd name="T0" fmla="*/ 85 w 338"/>
                      <a:gd name="T1" fmla="*/ 0 h 245"/>
                      <a:gd name="T2" fmla="*/ 0 w 338"/>
                      <a:gd name="T3" fmla="*/ 123 h 245"/>
                      <a:gd name="T4" fmla="*/ 85 w 338"/>
                      <a:gd name="T5" fmla="*/ 245 h 245"/>
                      <a:gd name="T6" fmla="*/ 253 w 338"/>
                      <a:gd name="T7" fmla="*/ 245 h 245"/>
                      <a:gd name="T8" fmla="*/ 338 w 338"/>
                      <a:gd name="T9" fmla="*/ 123 h 245"/>
                      <a:gd name="T10" fmla="*/ 253 w 338"/>
                      <a:gd name="T11" fmla="*/ 0 h 245"/>
                      <a:gd name="T12" fmla="*/ 85 w 338"/>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338" h="245">
                        <a:moveTo>
                          <a:pt x="85" y="0"/>
                        </a:moveTo>
                        <a:lnTo>
                          <a:pt x="0" y="123"/>
                        </a:lnTo>
                        <a:lnTo>
                          <a:pt x="85" y="245"/>
                        </a:lnTo>
                        <a:lnTo>
                          <a:pt x="253" y="245"/>
                        </a:lnTo>
                        <a:lnTo>
                          <a:pt x="338" y="123"/>
                        </a:lnTo>
                        <a:lnTo>
                          <a:pt x="253" y="0"/>
                        </a:lnTo>
                        <a:lnTo>
                          <a:pt x="85" y="0"/>
                        </a:lnTo>
                        <a:close/>
                      </a:path>
                    </a:pathLst>
                  </a:custGeom>
                  <a:solidFill>
                    <a:srgbClr val="FFFF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8" name="Freeform 816"/>
                  <p:cNvSpPr>
                    <a:spLocks/>
                  </p:cNvSpPr>
                  <p:nvPr/>
                </p:nvSpPr>
                <p:spPr bwMode="auto">
                  <a:xfrm>
                    <a:off x="2800" y="1425"/>
                    <a:ext cx="67" cy="48"/>
                  </a:xfrm>
                  <a:custGeom>
                    <a:avLst/>
                    <a:gdLst>
                      <a:gd name="T0" fmla="*/ 84 w 334"/>
                      <a:gd name="T1" fmla="*/ 0 h 241"/>
                      <a:gd name="T2" fmla="*/ 0 w 334"/>
                      <a:gd name="T3" fmla="*/ 121 h 241"/>
                      <a:gd name="T4" fmla="*/ 84 w 334"/>
                      <a:gd name="T5" fmla="*/ 241 h 241"/>
                      <a:gd name="T6" fmla="*/ 250 w 334"/>
                      <a:gd name="T7" fmla="*/ 241 h 241"/>
                      <a:gd name="T8" fmla="*/ 334 w 334"/>
                      <a:gd name="T9" fmla="*/ 121 h 241"/>
                      <a:gd name="T10" fmla="*/ 250 w 334"/>
                      <a:gd name="T11" fmla="*/ 0 h 241"/>
                      <a:gd name="T12" fmla="*/ 84 w 334"/>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334" h="241">
                        <a:moveTo>
                          <a:pt x="84" y="0"/>
                        </a:moveTo>
                        <a:lnTo>
                          <a:pt x="0" y="121"/>
                        </a:lnTo>
                        <a:lnTo>
                          <a:pt x="84" y="241"/>
                        </a:lnTo>
                        <a:lnTo>
                          <a:pt x="250" y="241"/>
                        </a:lnTo>
                        <a:lnTo>
                          <a:pt x="334" y="121"/>
                        </a:lnTo>
                        <a:lnTo>
                          <a:pt x="250" y="0"/>
                        </a:lnTo>
                        <a:lnTo>
                          <a:pt x="84" y="0"/>
                        </a:lnTo>
                        <a:close/>
                      </a:path>
                    </a:pathLst>
                  </a:custGeom>
                  <a:solidFill>
                    <a:srgbClr val="FF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09" name="Freeform 817"/>
                  <p:cNvSpPr>
                    <a:spLocks/>
                  </p:cNvSpPr>
                  <p:nvPr/>
                </p:nvSpPr>
                <p:spPr bwMode="auto">
                  <a:xfrm>
                    <a:off x="2801" y="1425"/>
                    <a:ext cx="65" cy="48"/>
                  </a:xfrm>
                  <a:custGeom>
                    <a:avLst/>
                    <a:gdLst>
                      <a:gd name="T0" fmla="*/ 82 w 329"/>
                      <a:gd name="T1" fmla="*/ 0 h 239"/>
                      <a:gd name="T2" fmla="*/ 0 w 329"/>
                      <a:gd name="T3" fmla="*/ 120 h 239"/>
                      <a:gd name="T4" fmla="*/ 82 w 329"/>
                      <a:gd name="T5" fmla="*/ 239 h 239"/>
                      <a:gd name="T6" fmla="*/ 247 w 329"/>
                      <a:gd name="T7" fmla="*/ 239 h 239"/>
                      <a:gd name="T8" fmla="*/ 329 w 329"/>
                      <a:gd name="T9" fmla="*/ 120 h 239"/>
                      <a:gd name="T10" fmla="*/ 247 w 329"/>
                      <a:gd name="T11" fmla="*/ 0 h 239"/>
                      <a:gd name="T12" fmla="*/ 82 w 329"/>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329" h="239">
                        <a:moveTo>
                          <a:pt x="82" y="0"/>
                        </a:moveTo>
                        <a:lnTo>
                          <a:pt x="0" y="120"/>
                        </a:lnTo>
                        <a:lnTo>
                          <a:pt x="82" y="239"/>
                        </a:lnTo>
                        <a:lnTo>
                          <a:pt x="247" y="239"/>
                        </a:lnTo>
                        <a:lnTo>
                          <a:pt x="329" y="120"/>
                        </a:lnTo>
                        <a:lnTo>
                          <a:pt x="247" y="0"/>
                        </a:lnTo>
                        <a:lnTo>
                          <a:pt x="82" y="0"/>
                        </a:lnTo>
                        <a:close/>
                      </a:path>
                    </a:pathLst>
                  </a:custGeom>
                  <a:solidFill>
                    <a:srgbClr val="FFF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0" name="Freeform 818"/>
                  <p:cNvSpPr>
                    <a:spLocks/>
                  </p:cNvSpPr>
                  <p:nvPr/>
                </p:nvSpPr>
                <p:spPr bwMode="auto">
                  <a:xfrm>
                    <a:off x="2801" y="1425"/>
                    <a:ext cx="65" cy="47"/>
                  </a:xfrm>
                  <a:custGeom>
                    <a:avLst/>
                    <a:gdLst>
                      <a:gd name="T0" fmla="*/ 81 w 324"/>
                      <a:gd name="T1" fmla="*/ 0 h 235"/>
                      <a:gd name="T2" fmla="*/ 0 w 324"/>
                      <a:gd name="T3" fmla="*/ 118 h 235"/>
                      <a:gd name="T4" fmla="*/ 81 w 324"/>
                      <a:gd name="T5" fmla="*/ 235 h 235"/>
                      <a:gd name="T6" fmla="*/ 243 w 324"/>
                      <a:gd name="T7" fmla="*/ 235 h 235"/>
                      <a:gd name="T8" fmla="*/ 324 w 324"/>
                      <a:gd name="T9" fmla="*/ 118 h 235"/>
                      <a:gd name="T10" fmla="*/ 243 w 324"/>
                      <a:gd name="T11" fmla="*/ 0 h 235"/>
                      <a:gd name="T12" fmla="*/ 81 w 324"/>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324" h="235">
                        <a:moveTo>
                          <a:pt x="81" y="0"/>
                        </a:moveTo>
                        <a:lnTo>
                          <a:pt x="0" y="118"/>
                        </a:lnTo>
                        <a:lnTo>
                          <a:pt x="81" y="235"/>
                        </a:lnTo>
                        <a:lnTo>
                          <a:pt x="243" y="235"/>
                        </a:lnTo>
                        <a:lnTo>
                          <a:pt x="324" y="118"/>
                        </a:lnTo>
                        <a:lnTo>
                          <a:pt x="243" y="0"/>
                        </a:lnTo>
                        <a:lnTo>
                          <a:pt x="81" y="0"/>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1" name="Freeform 819"/>
                  <p:cNvSpPr>
                    <a:spLocks/>
                  </p:cNvSpPr>
                  <p:nvPr/>
                </p:nvSpPr>
                <p:spPr bwMode="auto">
                  <a:xfrm>
                    <a:off x="2801" y="1426"/>
                    <a:ext cx="64" cy="46"/>
                  </a:xfrm>
                  <a:custGeom>
                    <a:avLst/>
                    <a:gdLst>
                      <a:gd name="T0" fmla="*/ 80 w 320"/>
                      <a:gd name="T1" fmla="*/ 0 h 231"/>
                      <a:gd name="T2" fmla="*/ 0 w 320"/>
                      <a:gd name="T3" fmla="*/ 116 h 231"/>
                      <a:gd name="T4" fmla="*/ 80 w 320"/>
                      <a:gd name="T5" fmla="*/ 231 h 231"/>
                      <a:gd name="T6" fmla="*/ 240 w 320"/>
                      <a:gd name="T7" fmla="*/ 231 h 231"/>
                      <a:gd name="T8" fmla="*/ 320 w 320"/>
                      <a:gd name="T9" fmla="*/ 116 h 231"/>
                      <a:gd name="T10" fmla="*/ 240 w 320"/>
                      <a:gd name="T11" fmla="*/ 0 h 231"/>
                      <a:gd name="T12" fmla="*/ 80 w 320"/>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320" h="231">
                        <a:moveTo>
                          <a:pt x="80" y="0"/>
                        </a:moveTo>
                        <a:lnTo>
                          <a:pt x="0" y="116"/>
                        </a:lnTo>
                        <a:lnTo>
                          <a:pt x="80" y="231"/>
                        </a:lnTo>
                        <a:lnTo>
                          <a:pt x="240" y="231"/>
                        </a:lnTo>
                        <a:lnTo>
                          <a:pt x="320" y="116"/>
                        </a:lnTo>
                        <a:lnTo>
                          <a:pt x="240" y="0"/>
                        </a:lnTo>
                        <a:lnTo>
                          <a:pt x="80" y="0"/>
                        </a:lnTo>
                        <a:close/>
                      </a:path>
                    </a:pathLst>
                  </a:custGeom>
                  <a:solidFill>
                    <a:srgbClr val="FF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2" name="Freeform 820"/>
                  <p:cNvSpPr>
                    <a:spLocks/>
                  </p:cNvSpPr>
                  <p:nvPr/>
                </p:nvSpPr>
                <p:spPr bwMode="auto">
                  <a:xfrm>
                    <a:off x="2802" y="1426"/>
                    <a:ext cx="63" cy="46"/>
                  </a:xfrm>
                  <a:custGeom>
                    <a:avLst/>
                    <a:gdLst>
                      <a:gd name="T0" fmla="*/ 79 w 314"/>
                      <a:gd name="T1" fmla="*/ 0 h 227"/>
                      <a:gd name="T2" fmla="*/ 0 w 314"/>
                      <a:gd name="T3" fmla="*/ 114 h 227"/>
                      <a:gd name="T4" fmla="*/ 79 w 314"/>
                      <a:gd name="T5" fmla="*/ 227 h 227"/>
                      <a:gd name="T6" fmla="*/ 235 w 314"/>
                      <a:gd name="T7" fmla="*/ 227 h 227"/>
                      <a:gd name="T8" fmla="*/ 314 w 314"/>
                      <a:gd name="T9" fmla="*/ 114 h 227"/>
                      <a:gd name="T10" fmla="*/ 235 w 314"/>
                      <a:gd name="T11" fmla="*/ 0 h 227"/>
                      <a:gd name="T12" fmla="*/ 79 w 314"/>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314" h="227">
                        <a:moveTo>
                          <a:pt x="79" y="0"/>
                        </a:moveTo>
                        <a:lnTo>
                          <a:pt x="0" y="114"/>
                        </a:lnTo>
                        <a:lnTo>
                          <a:pt x="79" y="227"/>
                        </a:lnTo>
                        <a:lnTo>
                          <a:pt x="235" y="227"/>
                        </a:lnTo>
                        <a:lnTo>
                          <a:pt x="314" y="114"/>
                        </a:lnTo>
                        <a:lnTo>
                          <a:pt x="235" y="0"/>
                        </a:lnTo>
                        <a:lnTo>
                          <a:pt x="79" y="0"/>
                        </a:lnTo>
                        <a:close/>
                      </a:path>
                    </a:pathLst>
                  </a:custGeom>
                  <a:solidFill>
                    <a:srgbClr val="FF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3" name="Freeform 821"/>
                  <p:cNvSpPr>
                    <a:spLocks/>
                  </p:cNvSpPr>
                  <p:nvPr/>
                </p:nvSpPr>
                <p:spPr bwMode="auto">
                  <a:xfrm>
                    <a:off x="2802" y="1426"/>
                    <a:ext cx="62" cy="45"/>
                  </a:xfrm>
                  <a:custGeom>
                    <a:avLst/>
                    <a:gdLst>
                      <a:gd name="T0" fmla="*/ 78 w 310"/>
                      <a:gd name="T1" fmla="*/ 0 h 225"/>
                      <a:gd name="T2" fmla="*/ 0 w 310"/>
                      <a:gd name="T3" fmla="*/ 113 h 225"/>
                      <a:gd name="T4" fmla="*/ 78 w 310"/>
                      <a:gd name="T5" fmla="*/ 225 h 225"/>
                      <a:gd name="T6" fmla="*/ 232 w 310"/>
                      <a:gd name="T7" fmla="*/ 225 h 225"/>
                      <a:gd name="T8" fmla="*/ 310 w 310"/>
                      <a:gd name="T9" fmla="*/ 113 h 225"/>
                      <a:gd name="T10" fmla="*/ 232 w 310"/>
                      <a:gd name="T11" fmla="*/ 0 h 225"/>
                      <a:gd name="T12" fmla="*/ 78 w 310"/>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310" h="225">
                        <a:moveTo>
                          <a:pt x="78" y="0"/>
                        </a:moveTo>
                        <a:lnTo>
                          <a:pt x="0" y="113"/>
                        </a:lnTo>
                        <a:lnTo>
                          <a:pt x="78" y="225"/>
                        </a:lnTo>
                        <a:lnTo>
                          <a:pt x="232" y="225"/>
                        </a:lnTo>
                        <a:lnTo>
                          <a:pt x="310" y="113"/>
                        </a:lnTo>
                        <a:lnTo>
                          <a:pt x="232" y="0"/>
                        </a:lnTo>
                        <a:lnTo>
                          <a:pt x="78" y="0"/>
                        </a:lnTo>
                        <a:close/>
                      </a:path>
                    </a:pathLst>
                  </a:custGeom>
                  <a:solidFill>
                    <a:srgbClr val="F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4" name="Freeform 822"/>
                  <p:cNvSpPr>
                    <a:spLocks/>
                  </p:cNvSpPr>
                  <p:nvPr/>
                </p:nvSpPr>
                <p:spPr bwMode="auto">
                  <a:xfrm>
                    <a:off x="2803" y="1427"/>
                    <a:ext cx="61" cy="44"/>
                  </a:xfrm>
                  <a:custGeom>
                    <a:avLst/>
                    <a:gdLst>
                      <a:gd name="T0" fmla="*/ 76 w 305"/>
                      <a:gd name="T1" fmla="*/ 0 h 221"/>
                      <a:gd name="T2" fmla="*/ 0 w 305"/>
                      <a:gd name="T3" fmla="*/ 111 h 221"/>
                      <a:gd name="T4" fmla="*/ 76 w 305"/>
                      <a:gd name="T5" fmla="*/ 221 h 221"/>
                      <a:gd name="T6" fmla="*/ 229 w 305"/>
                      <a:gd name="T7" fmla="*/ 221 h 221"/>
                      <a:gd name="T8" fmla="*/ 305 w 305"/>
                      <a:gd name="T9" fmla="*/ 111 h 221"/>
                      <a:gd name="T10" fmla="*/ 229 w 305"/>
                      <a:gd name="T11" fmla="*/ 0 h 221"/>
                      <a:gd name="T12" fmla="*/ 76 w 305"/>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305" h="221">
                        <a:moveTo>
                          <a:pt x="76" y="0"/>
                        </a:moveTo>
                        <a:lnTo>
                          <a:pt x="0" y="111"/>
                        </a:lnTo>
                        <a:lnTo>
                          <a:pt x="76" y="221"/>
                        </a:lnTo>
                        <a:lnTo>
                          <a:pt x="229" y="221"/>
                        </a:lnTo>
                        <a:lnTo>
                          <a:pt x="305" y="111"/>
                        </a:lnTo>
                        <a:lnTo>
                          <a:pt x="229" y="0"/>
                        </a:lnTo>
                        <a:lnTo>
                          <a:pt x="76" y="0"/>
                        </a:lnTo>
                        <a:close/>
                      </a:path>
                    </a:pathLst>
                  </a:custGeom>
                  <a:solidFill>
                    <a:srgbClr val="FFF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5" name="Freeform 823"/>
                  <p:cNvSpPr>
                    <a:spLocks/>
                  </p:cNvSpPr>
                  <p:nvPr/>
                </p:nvSpPr>
                <p:spPr bwMode="auto">
                  <a:xfrm>
                    <a:off x="2804" y="1427"/>
                    <a:ext cx="59" cy="44"/>
                  </a:xfrm>
                  <a:custGeom>
                    <a:avLst/>
                    <a:gdLst>
                      <a:gd name="T0" fmla="*/ 74 w 299"/>
                      <a:gd name="T1" fmla="*/ 0 h 217"/>
                      <a:gd name="T2" fmla="*/ 0 w 299"/>
                      <a:gd name="T3" fmla="*/ 109 h 217"/>
                      <a:gd name="T4" fmla="*/ 74 w 299"/>
                      <a:gd name="T5" fmla="*/ 217 h 217"/>
                      <a:gd name="T6" fmla="*/ 224 w 299"/>
                      <a:gd name="T7" fmla="*/ 217 h 217"/>
                      <a:gd name="T8" fmla="*/ 299 w 299"/>
                      <a:gd name="T9" fmla="*/ 109 h 217"/>
                      <a:gd name="T10" fmla="*/ 224 w 299"/>
                      <a:gd name="T11" fmla="*/ 0 h 217"/>
                      <a:gd name="T12" fmla="*/ 74 w 299"/>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99" h="217">
                        <a:moveTo>
                          <a:pt x="74" y="0"/>
                        </a:moveTo>
                        <a:lnTo>
                          <a:pt x="0" y="109"/>
                        </a:lnTo>
                        <a:lnTo>
                          <a:pt x="74" y="217"/>
                        </a:lnTo>
                        <a:lnTo>
                          <a:pt x="224" y="217"/>
                        </a:lnTo>
                        <a:lnTo>
                          <a:pt x="299" y="109"/>
                        </a:lnTo>
                        <a:lnTo>
                          <a:pt x="224" y="0"/>
                        </a:lnTo>
                        <a:lnTo>
                          <a:pt x="74" y="0"/>
                        </a:lnTo>
                        <a:close/>
                      </a:path>
                    </a:pathLst>
                  </a:custGeom>
                  <a:solidFill>
                    <a:srgbClr val="FFFF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6" name="Freeform 824"/>
                  <p:cNvSpPr>
                    <a:spLocks/>
                  </p:cNvSpPr>
                  <p:nvPr/>
                </p:nvSpPr>
                <p:spPr bwMode="auto">
                  <a:xfrm>
                    <a:off x="2804" y="1427"/>
                    <a:ext cx="59" cy="43"/>
                  </a:xfrm>
                  <a:custGeom>
                    <a:avLst/>
                    <a:gdLst>
                      <a:gd name="T0" fmla="*/ 73 w 295"/>
                      <a:gd name="T1" fmla="*/ 0 h 215"/>
                      <a:gd name="T2" fmla="*/ 0 w 295"/>
                      <a:gd name="T3" fmla="*/ 108 h 215"/>
                      <a:gd name="T4" fmla="*/ 73 w 295"/>
                      <a:gd name="T5" fmla="*/ 215 h 215"/>
                      <a:gd name="T6" fmla="*/ 221 w 295"/>
                      <a:gd name="T7" fmla="*/ 215 h 215"/>
                      <a:gd name="T8" fmla="*/ 295 w 295"/>
                      <a:gd name="T9" fmla="*/ 108 h 215"/>
                      <a:gd name="T10" fmla="*/ 221 w 295"/>
                      <a:gd name="T11" fmla="*/ 0 h 215"/>
                      <a:gd name="T12" fmla="*/ 73 w 295"/>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295" h="215">
                        <a:moveTo>
                          <a:pt x="73" y="0"/>
                        </a:moveTo>
                        <a:lnTo>
                          <a:pt x="0" y="108"/>
                        </a:lnTo>
                        <a:lnTo>
                          <a:pt x="73" y="215"/>
                        </a:lnTo>
                        <a:lnTo>
                          <a:pt x="221" y="215"/>
                        </a:lnTo>
                        <a:lnTo>
                          <a:pt x="295" y="108"/>
                        </a:lnTo>
                        <a:lnTo>
                          <a:pt x="221" y="0"/>
                        </a:lnTo>
                        <a:lnTo>
                          <a:pt x="73" y="0"/>
                        </a:lnTo>
                        <a:close/>
                      </a:path>
                    </a:pathLst>
                  </a:custGeom>
                  <a:solidFill>
                    <a:srgbClr val="FFFF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7" name="Freeform 825"/>
                  <p:cNvSpPr>
                    <a:spLocks/>
                  </p:cNvSpPr>
                  <p:nvPr/>
                </p:nvSpPr>
                <p:spPr bwMode="auto">
                  <a:xfrm>
                    <a:off x="2805" y="1428"/>
                    <a:ext cx="57" cy="42"/>
                  </a:xfrm>
                  <a:custGeom>
                    <a:avLst/>
                    <a:gdLst>
                      <a:gd name="T0" fmla="*/ 72 w 289"/>
                      <a:gd name="T1" fmla="*/ 0 h 211"/>
                      <a:gd name="T2" fmla="*/ 0 w 289"/>
                      <a:gd name="T3" fmla="*/ 106 h 211"/>
                      <a:gd name="T4" fmla="*/ 72 w 289"/>
                      <a:gd name="T5" fmla="*/ 211 h 211"/>
                      <a:gd name="T6" fmla="*/ 216 w 289"/>
                      <a:gd name="T7" fmla="*/ 211 h 211"/>
                      <a:gd name="T8" fmla="*/ 289 w 289"/>
                      <a:gd name="T9" fmla="*/ 106 h 211"/>
                      <a:gd name="T10" fmla="*/ 216 w 289"/>
                      <a:gd name="T11" fmla="*/ 0 h 211"/>
                      <a:gd name="T12" fmla="*/ 72 w 289"/>
                      <a:gd name="T13" fmla="*/ 0 h 211"/>
                    </a:gdLst>
                    <a:ahLst/>
                    <a:cxnLst>
                      <a:cxn ang="0">
                        <a:pos x="T0" y="T1"/>
                      </a:cxn>
                      <a:cxn ang="0">
                        <a:pos x="T2" y="T3"/>
                      </a:cxn>
                      <a:cxn ang="0">
                        <a:pos x="T4" y="T5"/>
                      </a:cxn>
                      <a:cxn ang="0">
                        <a:pos x="T6" y="T7"/>
                      </a:cxn>
                      <a:cxn ang="0">
                        <a:pos x="T8" y="T9"/>
                      </a:cxn>
                      <a:cxn ang="0">
                        <a:pos x="T10" y="T11"/>
                      </a:cxn>
                      <a:cxn ang="0">
                        <a:pos x="T12" y="T13"/>
                      </a:cxn>
                    </a:cxnLst>
                    <a:rect l="0" t="0" r="r" b="b"/>
                    <a:pathLst>
                      <a:path w="289" h="211">
                        <a:moveTo>
                          <a:pt x="72" y="0"/>
                        </a:moveTo>
                        <a:lnTo>
                          <a:pt x="0" y="106"/>
                        </a:lnTo>
                        <a:lnTo>
                          <a:pt x="72" y="211"/>
                        </a:lnTo>
                        <a:lnTo>
                          <a:pt x="216" y="211"/>
                        </a:lnTo>
                        <a:lnTo>
                          <a:pt x="289" y="106"/>
                        </a:lnTo>
                        <a:lnTo>
                          <a:pt x="216" y="0"/>
                        </a:lnTo>
                        <a:lnTo>
                          <a:pt x="72" y="0"/>
                        </a:lnTo>
                        <a:close/>
                      </a:path>
                    </a:pathLst>
                  </a:custGeom>
                  <a:solidFill>
                    <a:srgbClr val="FFF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8" name="Freeform 826"/>
                  <p:cNvSpPr>
                    <a:spLocks/>
                  </p:cNvSpPr>
                  <p:nvPr/>
                </p:nvSpPr>
                <p:spPr bwMode="auto">
                  <a:xfrm>
                    <a:off x="2805" y="1428"/>
                    <a:ext cx="57" cy="42"/>
                  </a:xfrm>
                  <a:custGeom>
                    <a:avLst/>
                    <a:gdLst>
                      <a:gd name="T0" fmla="*/ 71 w 285"/>
                      <a:gd name="T1" fmla="*/ 0 h 207"/>
                      <a:gd name="T2" fmla="*/ 0 w 285"/>
                      <a:gd name="T3" fmla="*/ 104 h 207"/>
                      <a:gd name="T4" fmla="*/ 71 w 285"/>
                      <a:gd name="T5" fmla="*/ 207 h 207"/>
                      <a:gd name="T6" fmla="*/ 213 w 285"/>
                      <a:gd name="T7" fmla="*/ 207 h 207"/>
                      <a:gd name="T8" fmla="*/ 285 w 285"/>
                      <a:gd name="T9" fmla="*/ 104 h 207"/>
                      <a:gd name="T10" fmla="*/ 213 w 285"/>
                      <a:gd name="T11" fmla="*/ 0 h 207"/>
                      <a:gd name="T12" fmla="*/ 71 w 285"/>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285" h="207">
                        <a:moveTo>
                          <a:pt x="71" y="0"/>
                        </a:moveTo>
                        <a:lnTo>
                          <a:pt x="0" y="104"/>
                        </a:lnTo>
                        <a:lnTo>
                          <a:pt x="71" y="207"/>
                        </a:lnTo>
                        <a:lnTo>
                          <a:pt x="213" y="207"/>
                        </a:lnTo>
                        <a:lnTo>
                          <a:pt x="285" y="104"/>
                        </a:lnTo>
                        <a:lnTo>
                          <a:pt x="213" y="0"/>
                        </a:lnTo>
                        <a:lnTo>
                          <a:pt x="71" y="0"/>
                        </a:lnTo>
                        <a:close/>
                      </a:path>
                    </a:pathLst>
                  </a:custGeom>
                  <a:solidFill>
                    <a:srgbClr val="FFFF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19" name="Freeform 827"/>
                  <p:cNvSpPr>
                    <a:spLocks/>
                  </p:cNvSpPr>
                  <p:nvPr/>
                </p:nvSpPr>
                <p:spPr bwMode="auto">
                  <a:xfrm>
                    <a:off x="2806" y="1429"/>
                    <a:ext cx="56" cy="40"/>
                  </a:xfrm>
                  <a:custGeom>
                    <a:avLst/>
                    <a:gdLst>
                      <a:gd name="T0" fmla="*/ 69 w 280"/>
                      <a:gd name="T1" fmla="*/ 0 h 203"/>
                      <a:gd name="T2" fmla="*/ 0 w 280"/>
                      <a:gd name="T3" fmla="*/ 102 h 203"/>
                      <a:gd name="T4" fmla="*/ 69 w 280"/>
                      <a:gd name="T5" fmla="*/ 203 h 203"/>
                      <a:gd name="T6" fmla="*/ 210 w 280"/>
                      <a:gd name="T7" fmla="*/ 203 h 203"/>
                      <a:gd name="T8" fmla="*/ 280 w 280"/>
                      <a:gd name="T9" fmla="*/ 102 h 203"/>
                      <a:gd name="T10" fmla="*/ 210 w 280"/>
                      <a:gd name="T11" fmla="*/ 0 h 203"/>
                      <a:gd name="T12" fmla="*/ 69 w 280"/>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280" h="203">
                        <a:moveTo>
                          <a:pt x="69" y="0"/>
                        </a:moveTo>
                        <a:lnTo>
                          <a:pt x="0" y="102"/>
                        </a:lnTo>
                        <a:lnTo>
                          <a:pt x="69" y="203"/>
                        </a:lnTo>
                        <a:lnTo>
                          <a:pt x="210" y="203"/>
                        </a:lnTo>
                        <a:lnTo>
                          <a:pt x="280" y="102"/>
                        </a:lnTo>
                        <a:lnTo>
                          <a:pt x="210" y="0"/>
                        </a:lnTo>
                        <a:lnTo>
                          <a:pt x="69" y="0"/>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0" name="Freeform 828"/>
                  <p:cNvSpPr>
                    <a:spLocks/>
                  </p:cNvSpPr>
                  <p:nvPr/>
                </p:nvSpPr>
                <p:spPr bwMode="auto">
                  <a:xfrm>
                    <a:off x="2806" y="1429"/>
                    <a:ext cx="55" cy="40"/>
                  </a:xfrm>
                  <a:custGeom>
                    <a:avLst/>
                    <a:gdLst>
                      <a:gd name="T0" fmla="*/ 68 w 275"/>
                      <a:gd name="T1" fmla="*/ 0 h 201"/>
                      <a:gd name="T2" fmla="*/ 0 w 275"/>
                      <a:gd name="T3" fmla="*/ 101 h 201"/>
                      <a:gd name="T4" fmla="*/ 68 w 275"/>
                      <a:gd name="T5" fmla="*/ 201 h 201"/>
                      <a:gd name="T6" fmla="*/ 206 w 275"/>
                      <a:gd name="T7" fmla="*/ 201 h 201"/>
                      <a:gd name="T8" fmla="*/ 275 w 275"/>
                      <a:gd name="T9" fmla="*/ 101 h 201"/>
                      <a:gd name="T10" fmla="*/ 206 w 275"/>
                      <a:gd name="T11" fmla="*/ 0 h 201"/>
                      <a:gd name="T12" fmla="*/ 68 w 275"/>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75" h="201">
                        <a:moveTo>
                          <a:pt x="68" y="0"/>
                        </a:moveTo>
                        <a:lnTo>
                          <a:pt x="0" y="101"/>
                        </a:lnTo>
                        <a:lnTo>
                          <a:pt x="68" y="201"/>
                        </a:lnTo>
                        <a:lnTo>
                          <a:pt x="206" y="201"/>
                        </a:lnTo>
                        <a:lnTo>
                          <a:pt x="275" y="101"/>
                        </a:lnTo>
                        <a:lnTo>
                          <a:pt x="206" y="0"/>
                        </a:lnTo>
                        <a:lnTo>
                          <a:pt x="68" y="0"/>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1" name="Freeform 829"/>
                  <p:cNvSpPr>
                    <a:spLocks/>
                  </p:cNvSpPr>
                  <p:nvPr/>
                </p:nvSpPr>
                <p:spPr bwMode="auto">
                  <a:xfrm>
                    <a:off x="2806" y="1429"/>
                    <a:ext cx="55" cy="40"/>
                  </a:xfrm>
                  <a:custGeom>
                    <a:avLst/>
                    <a:gdLst>
                      <a:gd name="T0" fmla="*/ 68 w 271"/>
                      <a:gd name="T1" fmla="*/ 0 h 197"/>
                      <a:gd name="T2" fmla="*/ 0 w 271"/>
                      <a:gd name="T3" fmla="*/ 99 h 197"/>
                      <a:gd name="T4" fmla="*/ 68 w 271"/>
                      <a:gd name="T5" fmla="*/ 197 h 197"/>
                      <a:gd name="T6" fmla="*/ 203 w 271"/>
                      <a:gd name="T7" fmla="*/ 197 h 197"/>
                      <a:gd name="T8" fmla="*/ 271 w 271"/>
                      <a:gd name="T9" fmla="*/ 99 h 197"/>
                      <a:gd name="T10" fmla="*/ 203 w 271"/>
                      <a:gd name="T11" fmla="*/ 0 h 197"/>
                      <a:gd name="T12" fmla="*/ 68 w 271"/>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271" h="197">
                        <a:moveTo>
                          <a:pt x="68" y="0"/>
                        </a:moveTo>
                        <a:lnTo>
                          <a:pt x="0" y="99"/>
                        </a:lnTo>
                        <a:lnTo>
                          <a:pt x="68" y="197"/>
                        </a:lnTo>
                        <a:lnTo>
                          <a:pt x="203" y="197"/>
                        </a:lnTo>
                        <a:lnTo>
                          <a:pt x="271" y="99"/>
                        </a:lnTo>
                        <a:lnTo>
                          <a:pt x="203" y="0"/>
                        </a:lnTo>
                        <a:lnTo>
                          <a:pt x="68" y="0"/>
                        </a:lnTo>
                        <a:close/>
                      </a:path>
                    </a:pathLst>
                  </a:cu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5822" name="Freeform 830"/>
                <p:cNvSpPr>
                  <a:spLocks/>
                </p:cNvSpPr>
                <p:nvPr/>
              </p:nvSpPr>
              <p:spPr bwMode="auto">
                <a:xfrm>
                  <a:off x="2807" y="1430"/>
                  <a:ext cx="53" cy="38"/>
                </a:xfrm>
                <a:custGeom>
                  <a:avLst/>
                  <a:gdLst>
                    <a:gd name="T0" fmla="*/ 67 w 266"/>
                    <a:gd name="T1" fmla="*/ 0 h 192"/>
                    <a:gd name="T2" fmla="*/ 0 w 266"/>
                    <a:gd name="T3" fmla="*/ 96 h 192"/>
                    <a:gd name="T4" fmla="*/ 67 w 266"/>
                    <a:gd name="T5" fmla="*/ 192 h 192"/>
                    <a:gd name="T6" fmla="*/ 199 w 266"/>
                    <a:gd name="T7" fmla="*/ 192 h 192"/>
                    <a:gd name="T8" fmla="*/ 266 w 266"/>
                    <a:gd name="T9" fmla="*/ 96 h 192"/>
                    <a:gd name="T10" fmla="*/ 199 w 266"/>
                    <a:gd name="T11" fmla="*/ 0 h 192"/>
                    <a:gd name="T12" fmla="*/ 67 w 266"/>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266" h="192">
                      <a:moveTo>
                        <a:pt x="67" y="0"/>
                      </a:moveTo>
                      <a:lnTo>
                        <a:pt x="0" y="96"/>
                      </a:lnTo>
                      <a:lnTo>
                        <a:pt x="67" y="192"/>
                      </a:lnTo>
                      <a:lnTo>
                        <a:pt x="199" y="192"/>
                      </a:lnTo>
                      <a:lnTo>
                        <a:pt x="266" y="96"/>
                      </a:lnTo>
                      <a:lnTo>
                        <a:pt x="199" y="0"/>
                      </a:lnTo>
                      <a:lnTo>
                        <a:pt x="67" y="0"/>
                      </a:lnTo>
                      <a:close/>
                    </a:path>
                  </a:pathLst>
                </a:custGeom>
                <a:solidFill>
                  <a:srgbClr val="FFFF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3" name="Freeform 831"/>
                <p:cNvSpPr>
                  <a:spLocks/>
                </p:cNvSpPr>
                <p:nvPr/>
              </p:nvSpPr>
              <p:spPr bwMode="auto">
                <a:xfrm>
                  <a:off x="2807" y="1430"/>
                  <a:ext cx="53" cy="38"/>
                </a:xfrm>
                <a:custGeom>
                  <a:avLst/>
                  <a:gdLst>
                    <a:gd name="T0" fmla="*/ 66 w 261"/>
                    <a:gd name="T1" fmla="*/ 0 h 190"/>
                    <a:gd name="T2" fmla="*/ 0 w 261"/>
                    <a:gd name="T3" fmla="*/ 95 h 190"/>
                    <a:gd name="T4" fmla="*/ 66 w 261"/>
                    <a:gd name="T5" fmla="*/ 190 h 190"/>
                    <a:gd name="T6" fmla="*/ 195 w 261"/>
                    <a:gd name="T7" fmla="*/ 190 h 190"/>
                    <a:gd name="T8" fmla="*/ 261 w 261"/>
                    <a:gd name="T9" fmla="*/ 95 h 190"/>
                    <a:gd name="T10" fmla="*/ 195 w 261"/>
                    <a:gd name="T11" fmla="*/ 0 h 190"/>
                    <a:gd name="T12" fmla="*/ 66 w 261"/>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261" h="190">
                      <a:moveTo>
                        <a:pt x="66" y="0"/>
                      </a:moveTo>
                      <a:lnTo>
                        <a:pt x="0" y="95"/>
                      </a:lnTo>
                      <a:lnTo>
                        <a:pt x="66" y="190"/>
                      </a:lnTo>
                      <a:lnTo>
                        <a:pt x="195" y="190"/>
                      </a:lnTo>
                      <a:lnTo>
                        <a:pt x="261" y="95"/>
                      </a:lnTo>
                      <a:lnTo>
                        <a:pt x="195" y="0"/>
                      </a:lnTo>
                      <a:lnTo>
                        <a:pt x="66" y="0"/>
                      </a:lnTo>
                      <a:close/>
                    </a:path>
                  </a:pathLst>
                </a:cu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4" name="Freeform 832"/>
                <p:cNvSpPr>
                  <a:spLocks/>
                </p:cNvSpPr>
                <p:nvPr/>
              </p:nvSpPr>
              <p:spPr bwMode="auto">
                <a:xfrm>
                  <a:off x="2808" y="1430"/>
                  <a:ext cx="51" cy="38"/>
                </a:xfrm>
                <a:custGeom>
                  <a:avLst/>
                  <a:gdLst>
                    <a:gd name="T0" fmla="*/ 65 w 257"/>
                    <a:gd name="T1" fmla="*/ 0 h 186"/>
                    <a:gd name="T2" fmla="*/ 0 w 257"/>
                    <a:gd name="T3" fmla="*/ 93 h 186"/>
                    <a:gd name="T4" fmla="*/ 65 w 257"/>
                    <a:gd name="T5" fmla="*/ 186 h 186"/>
                    <a:gd name="T6" fmla="*/ 192 w 257"/>
                    <a:gd name="T7" fmla="*/ 186 h 186"/>
                    <a:gd name="T8" fmla="*/ 257 w 257"/>
                    <a:gd name="T9" fmla="*/ 93 h 186"/>
                    <a:gd name="T10" fmla="*/ 192 w 257"/>
                    <a:gd name="T11" fmla="*/ 0 h 186"/>
                    <a:gd name="T12" fmla="*/ 65 w 257"/>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257" h="186">
                      <a:moveTo>
                        <a:pt x="65" y="0"/>
                      </a:moveTo>
                      <a:lnTo>
                        <a:pt x="0" y="93"/>
                      </a:lnTo>
                      <a:lnTo>
                        <a:pt x="65" y="186"/>
                      </a:lnTo>
                      <a:lnTo>
                        <a:pt x="192" y="186"/>
                      </a:lnTo>
                      <a:lnTo>
                        <a:pt x="257" y="93"/>
                      </a:lnTo>
                      <a:lnTo>
                        <a:pt x="192" y="0"/>
                      </a:lnTo>
                      <a:lnTo>
                        <a:pt x="65" y="0"/>
                      </a:lnTo>
                      <a:close/>
                    </a:path>
                  </a:pathLst>
                </a:cu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5" name="Freeform 833"/>
                <p:cNvSpPr>
                  <a:spLocks/>
                </p:cNvSpPr>
                <p:nvPr/>
              </p:nvSpPr>
              <p:spPr bwMode="auto">
                <a:xfrm>
                  <a:off x="2808" y="1431"/>
                  <a:ext cx="51" cy="36"/>
                </a:xfrm>
                <a:custGeom>
                  <a:avLst/>
                  <a:gdLst>
                    <a:gd name="T0" fmla="*/ 63 w 251"/>
                    <a:gd name="T1" fmla="*/ 0 h 182"/>
                    <a:gd name="T2" fmla="*/ 0 w 251"/>
                    <a:gd name="T3" fmla="*/ 91 h 182"/>
                    <a:gd name="T4" fmla="*/ 63 w 251"/>
                    <a:gd name="T5" fmla="*/ 182 h 182"/>
                    <a:gd name="T6" fmla="*/ 188 w 251"/>
                    <a:gd name="T7" fmla="*/ 182 h 182"/>
                    <a:gd name="T8" fmla="*/ 251 w 251"/>
                    <a:gd name="T9" fmla="*/ 91 h 182"/>
                    <a:gd name="T10" fmla="*/ 188 w 251"/>
                    <a:gd name="T11" fmla="*/ 0 h 182"/>
                    <a:gd name="T12" fmla="*/ 63 w 251"/>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251" h="182">
                      <a:moveTo>
                        <a:pt x="63" y="0"/>
                      </a:moveTo>
                      <a:lnTo>
                        <a:pt x="0" y="91"/>
                      </a:lnTo>
                      <a:lnTo>
                        <a:pt x="63" y="182"/>
                      </a:lnTo>
                      <a:lnTo>
                        <a:pt x="188" y="182"/>
                      </a:lnTo>
                      <a:lnTo>
                        <a:pt x="251" y="91"/>
                      </a:lnTo>
                      <a:lnTo>
                        <a:pt x="188" y="0"/>
                      </a:lnTo>
                      <a:lnTo>
                        <a:pt x="63" y="0"/>
                      </a:lnTo>
                      <a:close/>
                    </a:path>
                  </a:pathLst>
                </a:custGeom>
                <a:solidFill>
                  <a:srgbClr val="FFF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6" name="Freeform 834"/>
                <p:cNvSpPr>
                  <a:spLocks/>
                </p:cNvSpPr>
                <p:nvPr/>
              </p:nvSpPr>
              <p:spPr bwMode="auto">
                <a:xfrm>
                  <a:off x="2809" y="1431"/>
                  <a:ext cx="49" cy="36"/>
                </a:xfrm>
                <a:custGeom>
                  <a:avLst/>
                  <a:gdLst>
                    <a:gd name="T0" fmla="*/ 62 w 247"/>
                    <a:gd name="T1" fmla="*/ 0 h 178"/>
                    <a:gd name="T2" fmla="*/ 0 w 247"/>
                    <a:gd name="T3" fmla="*/ 89 h 178"/>
                    <a:gd name="T4" fmla="*/ 62 w 247"/>
                    <a:gd name="T5" fmla="*/ 178 h 178"/>
                    <a:gd name="T6" fmla="*/ 185 w 247"/>
                    <a:gd name="T7" fmla="*/ 178 h 178"/>
                    <a:gd name="T8" fmla="*/ 247 w 247"/>
                    <a:gd name="T9" fmla="*/ 89 h 178"/>
                    <a:gd name="T10" fmla="*/ 185 w 247"/>
                    <a:gd name="T11" fmla="*/ 0 h 178"/>
                    <a:gd name="T12" fmla="*/ 62 w 247"/>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247" h="178">
                      <a:moveTo>
                        <a:pt x="62" y="0"/>
                      </a:moveTo>
                      <a:lnTo>
                        <a:pt x="0" y="89"/>
                      </a:lnTo>
                      <a:lnTo>
                        <a:pt x="62" y="178"/>
                      </a:lnTo>
                      <a:lnTo>
                        <a:pt x="185" y="178"/>
                      </a:lnTo>
                      <a:lnTo>
                        <a:pt x="247" y="89"/>
                      </a:lnTo>
                      <a:lnTo>
                        <a:pt x="185" y="0"/>
                      </a:lnTo>
                      <a:lnTo>
                        <a:pt x="62" y="0"/>
                      </a:lnTo>
                      <a:close/>
                    </a:path>
                  </a:pathLst>
                </a:cu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7" name="Freeform 835"/>
                <p:cNvSpPr>
                  <a:spLocks/>
                </p:cNvSpPr>
                <p:nvPr/>
              </p:nvSpPr>
              <p:spPr bwMode="auto">
                <a:xfrm>
                  <a:off x="2809" y="1431"/>
                  <a:ext cx="49" cy="36"/>
                </a:xfrm>
                <a:custGeom>
                  <a:avLst/>
                  <a:gdLst>
                    <a:gd name="T0" fmla="*/ 61 w 242"/>
                    <a:gd name="T1" fmla="*/ 0 h 176"/>
                    <a:gd name="T2" fmla="*/ 0 w 242"/>
                    <a:gd name="T3" fmla="*/ 88 h 176"/>
                    <a:gd name="T4" fmla="*/ 61 w 242"/>
                    <a:gd name="T5" fmla="*/ 176 h 176"/>
                    <a:gd name="T6" fmla="*/ 181 w 242"/>
                    <a:gd name="T7" fmla="*/ 176 h 176"/>
                    <a:gd name="T8" fmla="*/ 242 w 242"/>
                    <a:gd name="T9" fmla="*/ 88 h 176"/>
                    <a:gd name="T10" fmla="*/ 181 w 242"/>
                    <a:gd name="T11" fmla="*/ 0 h 176"/>
                    <a:gd name="T12" fmla="*/ 61 w 242"/>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242" h="176">
                      <a:moveTo>
                        <a:pt x="61" y="0"/>
                      </a:moveTo>
                      <a:lnTo>
                        <a:pt x="0" y="88"/>
                      </a:lnTo>
                      <a:lnTo>
                        <a:pt x="61" y="176"/>
                      </a:lnTo>
                      <a:lnTo>
                        <a:pt x="181" y="176"/>
                      </a:lnTo>
                      <a:lnTo>
                        <a:pt x="242" y="88"/>
                      </a:lnTo>
                      <a:lnTo>
                        <a:pt x="181" y="0"/>
                      </a:lnTo>
                      <a:lnTo>
                        <a:pt x="61" y="0"/>
                      </a:lnTo>
                      <a:close/>
                    </a:path>
                  </a:pathLst>
                </a:cu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8" name="Freeform 836"/>
                <p:cNvSpPr>
                  <a:spLocks/>
                </p:cNvSpPr>
                <p:nvPr/>
              </p:nvSpPr>
              <p:spPr bwMode="auto">
                <a:xfrm>
                  <a:off x="2810" y="1432"/>
                  <a:ext cx="47" cy="34"/>
                </a:xfrm>
                <a:custGeom>
                  <a:avLst/>
                  <a:gdLst>
                    <a:gd name="T0" fmla="*/ 60 w 237"/>
                    <a:gd name="T1" fmla="*/ 0 h 172"/>
                    <a:gd name="T2" fmla="*/ 0 w 237"/>
                    <a:gd name="T3" fmla="*/ 86 h 172"/>
                    <a:gd name="T4" fmla="*/ 60 w 237"/>
                    <a:gd name="T5" fmla="*/ 172 h 172"/>
                    <a:gd name="T6" fmla="*/ 177 w 237"/>
                    <a:gd name="T7" fmla="*/ 172 h 172"/>
                    <a:gd name="T8" fmla="*/ 237 w 237"/>
                    <a:gd name="T9" fmla="*/ 86 h 172"/>
                    <a:gd name="T10" fmla="*/ 177 w 237"/>
                    <a:gd name="T11" fmla="*/ 0 h 172"/>
                    <a:gd name="T12" fmla="*/ 60 w 237"/>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237" h="172">
                      <a:moveTo>
                        <a:pt x="60" y="0"/>
                      </a:moveTo>
                      <a:lnTo>
                        <a:pt x="0" y="86"/>
                      </a:lnTo>
                      <a:lnTo>
                        <a:pt x="60" y="172"/>
                      </a:lnTo>
                      <a:lnTo>
                        <a:pt x="177" y="172"/>
                      </a:lnTo>
                      <a:lnTo>
                        <a:pt x="237" y="86"/>
                      </a:lnTo>
                      <a:lnTo>
                        <a:pt x="177" y="0"/>
                      </a:lnTo>
                      <a:lnTo>
                        <a:pt x="60" y="0"/>
                      </a:lnTo>
                      <a:close/>
                    </a:path>
                  </a:pathLst>
                </a:cu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29" name="Freeform 837"/>
                <p:cNvSpPr>
                  <a:spLocks/>
                </p:cNvSpPr>
                <p:nvPr/>
              </p:nvSpPr>
              <p:spPr bwMode="auto">
                <a:xfrm>
                  <a:off x="2810" y="1432"/>
                  <a:ext cx="47" cy="34"/>
                </a:xfrm>
                <a:custGeom>
                  <a:avLst/>
                  <a:gdLst>
                    <a:gd name="T0" fmla="*/ 59 w 233"/>
                    <a:gd name="T1" fmla="*/ 0 h 168"/>
                    <a:gd name="T2" fmla="*/ 0 w 233"/>
                    <a:gd name="T3" fmla="*/ 84 h 168"/>
                    <a:gd name="T4" fmla="*/ 59 w 233"/>
                    <a:gd name="T5" fmla="*/ 168 h 168"/>
                    <a:gd name="T6" fmla="*/ 174 w 233"/>
                    <a:gd name="T7" fmla="*/ 168 h 168"/>
                    <a:gd name="T8" fmla="*/ 233 w 233"/>
                    <a:gd name="T9" fmla="*/ 84 h 168"/>
                    <a:gd name="T10" fmla="*/ 174 w 233"/>
                    <a:gd name="T11" fmla="*/ 0 h 168"/>
                    <a:gd name="T12" fmla="*/ 59 w 233"/>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233" h="168">
                      <a:moveTo>
                        <a:pt x="59" y="0"/>
                      </a:moveTo>
                      <a:lnTo>
                        <a:pt x="0" y="84"/>
                      </a:lnTo>
                      <a:lnTo>
                        <a:pt x="59" y="168"/>
                      </a:lnTo>
                      <a:lnTo>
                        <a:pt x="174" y="168"/>
                      </a:lnTo>
                      <a:lnTo>
                        <a:pt x="233" y="84"/>
                      </a:lnTo>
                      <a:lnTo>
                        <a:pt x="174" y="0"/>
                      </a:lnTo>
                      <a:lnTo>
                        <a:pt x="59" y="0"/>
                      </a:lnTo>
                      <a:close/>
                    </a:path>
                  </a:pathLst>
                </a:cu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0" name="Freeform 838"/>
                <p:cNvSpPr>
                  <a:spLocks/>
                </p:cNvSpPr>
                <p:nvPr/>
              </p:nvSpPr>
              <p:spPr bwMode="auto">
                <a:xfrm>
                  <a:off x="2811" y="1433"/>
                  <a:ext cx="45" cy="32"/>
                </a:xfrm>
                <a:custGeom>
                  <a:avLst/>
                  <a:gdLst>
                    <a:gd name="T0" fmla="*/ 57 w 227"/>
                    <a:gd name="T1" fmla="*/ 0 h 164"/>
                    <a:gd name="T2" fmla="*/ 0 w 227"/>
                    <a:gd name="T3" fmla="*/ 82 h 164"/>
                    <a:gd name="T4" fmla="*/ 57 w 227"/>
                    <a:gd name="T5" fmla="*/ 164 h 164"/>
                    <a:gd name="T6" fmla="*/ 170 w 227"/>
                    <a:gd name="T7" fmla="*/ 164 h 164"/>
                    <a:gd name="T8" fmla="*/ 227 w 227"/>
                    <a:gd name="T9" fmla="*/ 82 h 164"/>
                    <a:gd name="T10" fmla="*/ 170 w 227"/>
                    <a:gd name="T11" fmla="*/ 0 h 164"/>
                    <a:gd name="T12" fmla="*/ 57 w 227"/>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227" h="164">
                      <a:moveTo>
                        <a:pt x="57" y="0"/>
                      </a:moveTo>
                      <a:lnTo>
                        <a:pt x="0" y="82"/>
                      </a:lnTo>
                      <a:lnTo>
                        <a:pt x="57" y="164"/>
                      </a:lnTo>
                      <a:lnTo>
                        <a:pt x="170" y="164"/>
                      </a:lnTo>
                      <a:lnTo>
                        <a:pt x="227" y="82"/>
                      </a:lnTo>
                      <a:lnTo>
                        <a:pt x="170" y="0"/>
                      </a:lnTo>
                      <a:lnTo>
                        <a:pt x="57" y="0"/>
                      </a:lnTo>
                      <a:close/>
                    </a:path>
                  </a:pathLst>
                </a:custGeom>
                <a:solidFill>
                  <a:srgbClr val="FF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1" name="Freeform 839"/>
                <p:cNvSpPr>
                  <a:spLocks/>
                </p:cNvSpPr>
                <p:nvPr/>
              </p:nvSpPr>
              <p:spPr bwMode="auto">
                <a:xfrm>
                  <a:off x="2811" y="1433"/>
                  <a:ext cx="45" cy="32"/>
                </a:xfrm>
                <a:custGeom>
                  <a:avLst/>
                  <a:gdLst>
                    <a:gd name="T0" fmla="*/ 56 w 223"/>
                    <a:gd name="T1" fmla="*/ 0 h 162"/>
                    <a:gd name="T2" fmla="*/ 0 w 223"/>
                    <a:gd name="T3" fmla="*/ 81 h 162"/>
                    <a:gd name="T4" fmla="*/ 56 w 223"/>
                    <a:gd name="T5" fmla="*/ 162 h 162"/>
                    <a:gd name="T6" fmla="*/ 167 w 223"/>
                    <a:gd name="T7" fmla="*/ 162 h 162"/>
                    <a:gd name="T8" fmla="*/ 223 w 223"/>
                    <a:gd name="T9" fmla="*/ 81 h 162"/>
                    <a:gd name="T10" fmla="*/ 167 w 223"/>
                    <a:gd name="T11" fmla="*/ 0 h 162"/>
                    <a:gd name="T12" fmla="*/ 56 w 223"/>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23" h="162">
                      <a:moveTo>
                        <a:pt x="56" y="0"/>
                      </a:moveTo>
                      <a:lnTo>
                        <a:pt x="0" y="81"/>
                      </a:lnTo>
                      <a:lnTo>
                        <a:pt x="56" y="162"/>
                      </a:lnTo>
                      <a:lnTo>
                        <a:pt x="167" y="162"/>
                      </a:lnTo>
                      <a:lnTo>
                        <a:pt x="223" y="81"/>
                      </a:lnTo>
                      <a:lnTo>
                        <a:pt x="167" y="0"/>
                      </a:lnTo>
                      <a:lnTo>
                        <a:pt x="56" y="0"/>
                      </a:lnTo>
                      <a:close/>
                    </a:path>
                  </a:pathLst>
                </a:cu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2" name="Freeform 840"/>
                <p:cNvSpPr>
                  <a:spLocks/>
                </p:cNvSpPr>
                <p:nvPr/>
              </p:nvSpPr>
              <p:spPr bwMode="auto">
                <a:xfrm>
                  <a:off x="2812" y="1433"/>
                  <a:ext cx="43" cy="32"/>
                </a:xfrm>
                <a:custGeom>
                  <a:avLst/>
                  <a:gdLst>
                    <a:gd name="T0" fmla="*/ 55 w 219"/>
                    <a:gd name="T1" fmla="*/ 0 h 158"/>
                    <a:gd name="T2" fmla="*/ 0 w 219"/>
                    <a:gd name="T3" fmla="*/ 79 h 158"/>
                    <a:gd name="T4" fmla="*/ 55 w 219"/>
                    <a:gd name="T5" fmla="*/ 158 h 158"/>
                    <a:gd name="T6" fmla="*/ 164 w 219"/>
                    <a:gd name="T7" fmla="*/ 158 h 158"/>
                    <a:gd name="T8" fmla="*/ 219 w 219"/>
                    <a:gd name="T9" fmla="*/ 79 h 158"/>
                    <a:gd name="T10" fmla="*/ 164 w 219"/>
                    <a:gd name="T11" fmla="*/ 0 h 158"/>
                    <a:gd name="T12" fmla="*/ 55 w 21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219" h="158">
                      <a:moveTo>
                        <a:pt x="55" y="0"/>
                      </a:moveTo>
                      <a:lnTo>
                        <a:pt x="0" y="79"/>
                      </a:lnTo>
                      <a:lnTo>
                        <a:pt x="55" y="158"/>
                      </a:lnTo>
                      <a:lnTo>
                        <a:pt x="164" y="158"/>
                      </a:lnTo>
                      <a:lnTo>
                        <a:pt x="219" y="79"/>
                      </a:lnTo>
                      <a:lnTo>
                        <a:pt x="164" y="0"/>
                      </a:lnTo>
                      <a:lnTo>
                        <a:pt x="55" y="0"/>
                      </a:lnTo>
                      <a:close/>
                    </a:path>
                  </a:pathLst>
                </a:custGeom>
                <a:solidFill>
                  <a:srgbClr val="FF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3" name="Freeform 841"/>
                <p:cNvSpPr>
                  <a:spLocks/>
                </p:cNvSpPr>
                <p:nvPr/>
              </p:nvSpPr>
              <p:spPr bwMode="auto">
                <a:xfrm>
                  <a:off x="2812" y="1434"/>
                  <a:ext cx="43" cy="30"/>
                </a:xfrm>
                <a:custGeom>
                  <a:avLst/>
                  <a:gdLst>
                    <a:gd name="T0" fmla="*/ 54 w 213"/>
                    <a:gd name="T1" fmla="*/ 0 h 153"/>
                    <a:gd name="T2" fmla="*/ 0 w 213"/>
                    <a:gd name="T3" fmla="*/ 77 h 153"/>
                    <a:gd name="T4" fmla="*/ 54 w 213"/>
                    <a:gd name="T5" fmla="*/ 153 h 153"/>
                    <a:gd name="T6" fmla="*/ 159 w 213"/>
                    <a:gd name="T7" fmla="*/ 153 h 153"/>
                    <a:gd name="T8" fmla="*/ 213 w 213"/>
                    <a:gd name="T9" fmla="*/ 77 h 153"/>
                    <a:gd name="T10" fmla="*/ 159 w 213"/>
                    <a:gd name="T11" fmla="*/ 0 h 153"/>
                    <a:gd name="T12" fmla="*/ 54 w 213"/>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213" h="153">
                      <a:moveTo>
                        <a:pt x="54" y="0"/>
                      </a:moveTo>
                      <a:lnTo>
                        <a:pt x="0" y="77"/>
                      </a:lnTo>
                      <a:lnTo>
                        <a:pt x="54" y="153"/>
                      </a:lnTo>
                      <a:lnTo>
                        <a:pt x="159" y="153"/>
                      </a:lnTo>
                      <a:lnTo>
                        <a:pt x="213" y="77"/>
                      </a:lnTo>
                      <a:lnTo>
                        <a:pt x="159" y="0"/>
                      </a:lnTo>
                      <a:lnTo>
                        <a:pt x="54" y="0"/>
                      </a:lnTo>
                      <a:close/>
                    </a:path>
                  </a:pathLst>
                </a:cu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4" name="Freeform 842"/>
                <p:cNvSpPr>
                  <a:spLocks/>
                </p:cNvSpPr>
                <p:nvPr/>
              </p:nvSpPr>
              <p:spPr bwMode="auto">
                <a:xfrm>
                  <a:off x="2813" y="1434"/>
                  <a:ext cx="41" cy="30"/>
                </a:xfrm>
                <a:custGeom>
                  <a:avLst/>
                  <a:gdLst>
                    <a:gd name="T0" fmla="*/ 53 w 209"/>
                    <a:gd name="T1" fmla="*/ 0 h 151"/>
                    <a:gd name="T2" fmla="*/ 0 w 209"/>
                    <a:gd name="T3" fmla="*/ 76 h 151"/>
                    <a:gd name="T4" fmla="*/ 53 w 209"/>
                    <a:gd name="T5" fmla="*/ 151 h 151"/>
                    <a:gd name="T6" fmla="*/ 156 w 209"/>
                    <a:gd name="T7" fmla="*/ 151 h 151"/>
                    <a:gd name="T8" fmla="*/ 209 w 209"/>
                    <a:gd name="T9" fmla="*/ 76 h 151"/>
                    <a:gd name="T10" fmla="*/ 156 w 209"/>
                    <a:gd name="T11" fmla="*/ 0 h 151"/>
                    <a:gd name="T12" fmla="*/ 53 w 209"/>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209" h="151">
                      <a:moveTo>
                        <a:pt x="53" y="0"/>
                      </a:moveTo>
                      <a:lnTo>
                        <a:pt x="0" y="76"/>
                      </a:lnTo>
                      <a:lnTo>
                        <a:pt x="53" y="151"/>
                      </a:lnTo>
                      <a:lnTo>
                        <a:pt x="156" y="151"/>
                      </a:lnTo>
                      <a:lnTo>
                        <a:pt x="209" y="76"/>
                      </a:lnTo>
                      <a:lnTo>
                        <a:pt x="156" y="0"/>
                      </a:lnTo>
                      <a:lnTo>
                        <a:pt x="53" y="0"/>
                      </a:lnTo>
                      <a:close/>
                    </a:path>
                  </a:pathLst>
                </a:cu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5" name="Freeform 843"/>
                <p:cNvSpPr>
                  <a:spLocks/>
                </p:cNvSpPr>
                <p:nvPr/>
              </p:nvSpPr>
              <p:spPr bwMode="auto">
                <a:xfrm>
                  <a:off x="2813" y="1434"/>
                  <a:ext cx="41" cy="30"/>
                </a:xfrm>
                <a:custGeom>
                  <a:avLst/>
                  <a:gdLst>
                    <a:gd name="T0" fmla="*/ 51 w 204"/>
                    <a:gd name="T1" fmla="*/ 0 h 147"/>
                    <a:gd name="T2" fmla="*/ 0 w 204"/>
                    <a:gd name="T3" fmla="*/ 74 h 147"/>
                    <a:gd name="T4" fmla="*/ 51 w 204"/>
                    <a:gd name="T5" fmla="*/ 147 h 147"/>
                    <a:gd name="T6" fmla="*/ 153 w 204"/>
                    <a:gd name="T7" fmla="*/ 147 h 147"/>
                    <a:gd name="T8" fmla="*/ 204 w 204"/>
                    <a:gd name="T9" fmla="*/ 74 h 147"/>
                    <a:gd name="T10" fmla="*/ 153 w 204"/>
                    <a:gd name="T11" fmla="*/ 0 h 147"/>
                    <a:gd name="T12" fmla="*/ 51 w 204"/>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204" h="147">
                      <a:moveTo>
                        <a:pt x="51" y="0"/>
                      </a:moveTo>
                      <a:lnTo>
                        <a:pt x="0" y="74"/>
                      </a:lnTo>
                      <a:lnTo>
                        <a:pt x="51" y="147"/>
                      </a:lnTo>
                      <a:lnTo>
                        <a:pt x="153" y="147"/>
                      </a:lnTo>
                      <a:lnTo>
                        <a:pt x="204" y="74"/>
                      </a:lnTo>
                      <a:lnTo>
                        <a:pt x="153" y="0"/>
                      </a:lnTo>
                      <a:lnTo>
                        <a:pt x="51" y="0"/>
                      </a:lnTo>
                      <a:close/>
                    </a:path>
                  </a:pathLst>
                </a:custGeom>
                <a:solidFill>
                  <a:srgbClr val="FFF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6" name="Freeform 844"/>
                <p:cNvSpPr>
                  <a:spLocks/>
                </p:cNvSpPr>
                <p:nvPr/>
              </p:nvSpPr>
              <p:spPr bwMode="auto">
                <a:xfrm>
                  <a:off x="2814" y="1435"/>
                  <a:ext cx="39" cy="28"/>
                </a:xfrm>
                <a:custGeom>
                  <a:avLst/>
                  <a:gdLst>
                    <a:gd name="T0" fmla="*/ 50 w 199"/>
                    <a:gd name="T1" fmla="*/ 0 h 143"/>
                    <a:gd name="T2" fmla="*/ 0 w 199"/>
                    <a:gd name="T3" fmla="*/ 72 h 143"/>
                    <a:gd name="T4" fmla="*/ 50 w 199"/>
                    <a:gd name="T5" fmla="*/ 143 h 143"/>
                    <a:gd name="T6" fmla="*/ 149 w 199"/>
                    <a:gd name="T7" fmla="*/ 143 h 143"/>
                    <a:gd name="T8" fmla="*/ 199 w 199"/>
                    <a:gd name="T9" fmla="*/ 72 h 143"/>
                    <a:gd name="T10" fmla="*/ 149 w 199"/>
                    <a:gd name="T11" fmla="*/ 0 h 143"/>
                    <a:gd name="T12" fmla="*/ 50 w 199"/>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199" h="143">
                      <a:moveTo>
                        <a:pt x="50" y="0"/>
                      </a:moveTo>
                      <a:lnTo>
                        <a:pt x="0" y="72"/>
                      </a:lnTo>
                      <a:lnTo>
                        <a:pt x="50" y="143"/>
                      </a:lnTo>
                      <a:lnTo>
                        <a:pt x="149" y="143"/>
                      </a:lnTo>
                      <a:lnTo>
                        <a:pt x="199" y="72"/>
                      </a:lnTo>
                      <a:lnTo>
                        <a:pt x="149" y="0"/>
                      </a:lnTo>
                      <a:lnTo>
                        <a:pt x="50" y="0"/>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7" name="Freeform 845"/>
                <p:cNvSpPr>
                  <a:spLocks/>
                </p:cNvSpPr>
                <p:nvPr/>
              </p:nvSpPr>
              <p:spPr bwMode="auto">
                <a:xfrm>
                  <a:off x="2814" y="1435"/>
                  <a:ext cx="39" cy="28"/>
                </a:xfrm>
                <a:custGeom>
                  <a:avLst/>
                  <a:gdLst>
                    <a:gd name="T0" fmla="*/ 49 w 194"/>
                    <a:gd name="T1" fmla="*/ 0 h 139"/>
                    <a:gd name="T2" fmla="*/ 0 w 194"/>
                    <a:gd name="T3" fmla="*/ 70 h 139"/>
                    <a:gd name="T4" fmla="*/ 49 w 194"/>
                    <a:gd name="T5" fmla="*/ 139 h 139"/>
                    <a:gd name="T6" fmla="*/ 146 w 194"/>
                    <a:gd name="T7" fmla="*/ 139 h 139"/>
                    <a:gd name="T8" fmla="*/ 194 w 194"/>
                    <a:gd name="T9" fmla="*/ 70 h 139"/>
                    <a:gd name="T10" fmla="*/ 146 w 194"/>
                    <a:gd name="T11" fmla="*/ 0 h 139"/>
                    <a:gd name="T12" fmla="*/ 49 w 194"/>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94" h="139">
                      <a:moveTo>
                        <a:pt x="49" y="0"/>
                      </a:moveTo>
                      <a:lnTo>
                        <a:pt x="0" y="70"/>
                      </a:lnTo>
                      <a:lnTo>
                        <a:pt x="49" y="139"/>
                      </a:lnTo>
                      <a:lnTo>
                        <a:pt x="146" y="139"/>
                      </a:lnTo>
                      <a:lnTo>
                        <a:pt x="194" y="70"/>
                      </a:lnTo>
                      <a:lnTo>
                        <a:pt x="146" y="0"/>
                      </a:lnTo>
                      <a:lnTo>
                        <a:pt x="49" y="0"/>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8" name="Freeform 846"/>
                <p:cNvSpPr>
                  <a:spLocks/>
                </p:cNvSpPr>
                <p:nvPr/>
              </p:nvSpPr>
              <p:spPr bwMode="auto">
                <a:xfrm>
                  <a:off x="2815" y="1435"/>
                  <a:ext cx="37" cy="28"/>
                </a:xfrm>
                <a:custGeom>
                  <a:avLst/>
                  <a:gdLst>
                    <a:gd name="T0" fmla="*/ 48 w 188"/>
                    <a:gd name="T1" fmla="*/ 0 h 137"/>
                    <a:gd name="T2" fmla="*/ 0 w 188"/>
                    <a:gd name="T3" fmla="*/ 69 h 137"/>
                    <a:gd name="T4" fmla="*/ 48 w 188"/>
                    <a:gd name="T5" fmla="*/ 137 h 137"/>
                    <a:gd name="T6" fmla="*/ 141 w 188"/>
                    <a:gd name="T7" fmla="*/ 137 h 137"/>
                    <a:gd name="T8" fmla="*/ 188 w 188"/>
                    <a:gd name="T9" fmla="*/ 69 h 137"/>
                    <a:gd name="T10" fmla="*/ 141 w 188"/>
                    <a:gd name="T11" fmla="*/ 0 h 137"/>
                    <a:gd name="T12" fmla="*/ 48 w 188"/>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88" h="137">
                      <a:moveTo>
                        <a:pt x="48" y="0"/>
                      </a:moveTo>
                      <a:lnTo>
                        <a:pt x="0" y="69"/>
                      </a:lnTo>
                      <a:lnTo>
                        <a:pt x="48" y="137"/>
                      </a:lnTo>
                      <a:lnTo>
                        <a:pt x="141" y="137"/>
                      </a:lnTo>
                      <a:lnTo>
                        <a:pt x="188" y="69"/>
                      </a:lnTo>
                      <a:lnTo>
                        <a:pt x="141" y="0"/>
                      </a:lnTo>
                      <a:lnTo>
                        <a:pt x="48" y="0"/>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39" name="Freeform 847"/>
                <p:cNvSpPr>
                  <a:spLocks/>
                </p:cNvSpPr>
                <p:nvPr/>
              </p:nvSpPr>
              <p:spPr bwMode="auto">
                <a:xfrm>
                  <a:off x="2815" y="1436"/>
                  <a:ext cx="37" cy="26"/>
                </a:xfrm>
                <a:custGeom>
                  <a:avLst/>
                  <a:gdLst>
                    <a:gd name="T0" fmla="*/ 47 w 184"/>
                    <a:gd name="T1" fmla="*/ 0 h 133"/>
                    <a:gd name="T2" fmla="*/ 0 w 184"/>
                    <a:gd name="T3" fmla="*/ 67 h 133"/>
                    <a:gd name="T4" fmla="*/ 47 w 184"/>
                    <a:gd name="T5" fmla="*/ 133 h 133"/>
                    <a:gd name="T6" fmla="*/ 138 w 184"/>
                    <a:gd name="T7" fmla="*/ 133 h 133"/>
                    <a:gd name="T8" fmla="*/ 184 w 184"/>
                    <a:gd name="T9" fmla="*/ 67 h 133"/>
                    <a:gd name="T10" fmla="*/ 138 w 184"/>
                    <a:gd name="T11" fmla="*/ 0 h 133"/>
                    <a:gd name="T12" fmla="*/ 47 w 18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84" h="133">
                      <a:moveTo>
                        <a:pt x="47" y="0"/>
                      </a:moveTo>
                      <a:lnTo>
                        <a:pt x="0" y="67"/>
                      </a:lnTo>
                      <a:lnTo>
                        <a:pt x="47" y="133"/>
                      </a:lnTo>
                      <a:lnTo>
                        <a:pt x="138" y="133"/>
                      </a:lnTo>
                      <a:lnTo>
                        <a:pt x="184" y="67"/>
                      </a:lnTo>
                      <a:lnTo>
                        <a:pt x="138" y="0"/>
                      </a:lnTo>
                      <a:lnTo>
                        <a:pt x="47" y="0"/>
                      </a:lnTo>
                      <a:close/>
                    </a:path>
                  </a:pathLst>
                </a:custGeom>
                <a:solidFill>
                  <a:srgbClr val="FF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0" name="Freeform 848"/>
                <p:cNvSpPr>
                  <a:spLocks/>
                </p:cNvSpPr>
                <p:nvPr/>
              </p:nvSpPr>
              <p:spPr bwMode="auto">
                <a:xfrm>
                  <a:off x="2815" y="1436"/>
                  <a:ext cx="36" cy="26"/>
                </a:xfrm>
                <a:custGeom>
                  <a:avLst/>
                  <a:gdLst>
                    <a:gd name="T0" fmla="*/ 46 w 180"/>
                    <a:gd name="T1" fmla="*/ 0 h 129"/>
                    <a:gd name="T2" fmla="*/ 0 w 180"/>
                    <a:gd name="T3" fmla="*/ 65 h 129"/>
                    <a:gd name="T4" fmla="*/ 46 w 180"/>
                    <a:gd name="T5" fmla="*/ 129 h 129"/>
                    <a:gd name="T6" fmla="*/ 135 w 180"/>
                    <a:gd name="T7" fmla="*/ 129 h 129"/>
                    <a:gd name="T8" fmla="*/ 180 w 180"/>
                    <a:gd name="T9" fmla="*/ 65 h 129"/>
                    <a:gd name="T10" fmla="*/ 135 w 180"/>
                    <a:gd name="T11" fmla="*/ 0 h 129"/>
                    <a:gd name="T12" fmla="*/ 46 w 180"/>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180" h="129">
                      <a:moveTo>
                        <a:pt x="46" y="0"/>
                      </a:moveTo>
                      <a:lnTo>
                        <a:pt x="0" y="65"/>
                      </a:lnTo>
                      <a:lnTo>
                        <a:pt x="46" y="129"/>
                      </a:lnTo>
                      <a:lnTo>
                        <a:pt x="135" y="129"/>
                      </a:lnTo>
                      <a:lnTo>
                        <a:pt x="180" y="65"/>
                      </a:lnTo>
                      <a:lnTo>
                        <a:pt x="135" y="0"/>
                      </a:lnTo>
                      <a:lnTo>
                        <a:pt x="46" y="0"/>
                      </a:lnTo>
                      <a:close/>
                    </a:path>
                  </a:pathLst>
                </a:custGeom>
                <a:solidFill>
                  <a:srgbClr val="FF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1" name="Freeform 849"/>
                <p:cNvSpPr>
                  <a:spLocks/>
                </p:cNvSpPr>
                <p:nvPr/>
              </p:nvSpPr>
              <p:spPr bwMode="auto">
                <a:xfrm>
                  <a:off x="2816" y="1436"/>
                  <a:ext cx="35" cy="26"/>
                </a:xfrm>
                <a:custGeom>
                  <a:avLst/>
                  <a:gdLst>
                    <a:gd name="T0" fmla="*/ 44 w 174"/>
                    <a:gd name="T1" fmla="*/ 0 h 127"/>
                    <a:gd name="T2" fmla="*/ 0 w 174"/>
                    <a:gd name="T3" fmla="*/ 64 h 127"/>
                    <a:gd name="T4" fmla="*/ 44 w 174"/>
                    <a:gd name="T5" fmla="*/ 127 h 127"/>
                    <a:gd name="T6" fmla="*/ 131 w 174"/>
                    <a:gd name="T7" fmla="*/ 127 h 127"/>
                    <a:gd name="T8" fmla="*/ 174 w 174"/>
                    <a:gd name="T9" fmla="*/ 64 h 127"/>
                    <a:gd name="T10" fmla="*/ 131 w 174"/>
                    <a:gd name="T11" fmla="*/ 0 h 127"/>
                    <a:gd name="T12" fmla="*/ 44 w 174"/>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74" h="127">
                      <a:moveTo>
                        <a:pt x="44" y="0"/>
                      </a:moveTo>
                      <a:lnTo>
                        <a:pt x="0" y="64"/>
                      </a:lnTo>
                      <a:lnTo>
                        <a:pt x="44" y="127"/>
                      </a:lnTo>
                      <a:lnTo>
                        <a:pt x="131" y="127"/>
                      </a:lnTo>
                      <a:lnTo>
                        <a:pt x="174" y="64"/>
                      </a:lnTo>
                      <a:lnTo>
                        <a:pt x="131" y="0"/>
                      </a:lnTo>
                      <a:lnTo>
                        <a:pt x="44" y="0"/>
                      </a:lnTo>
                      <a:close/>
                    </a:path>
                  </a:pathLst>
                </a:custGeom>
                <a:solidFill>
                  <a:srgbClr val="FFF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2" name="Freeform 850"/>
                <p:cNvSpPr>
                  <a:spLocks/>
                </p:cNvSpPr>
                <p:nvPr/>
              </p:nvSpPr>
              <p:spPr bwMode="auto">
                <a:xfrm>
                  <a:off x="2816" y="1437"/>
                  <a:ext cx="34" cy="24"/>
                </a:xfrm>
                <a:custGeom>
                  <a:avLst/>
                  <a:gdLst>
                    <a:gd name="T0" fmla="*/ 43 w 170"/>
                    <a:gd name="T1" fmla="*/ 0 h 123"/>
                    <a:gd name="T2" fmla="*/ 0 w 170"/>
                    <a:gd name="T3" fmla="*/ 62 h 123"/>
                    <a:gd name="T4" fmla="*/ 43 w 170"/>
                    <a:gd name="T5" fmla="*/ 123 h 123"/>
                    <a:gd name="T6" fmla="*/ 128 w 170"/>
                    <a:gd name="T7" fmla="*/ 123 h 123"/>
                    <a:gd name="T8" fmla="*/ 170 w 170"/>
                    <a:gd name="T9" fmla="*/ 62 h 123"/>
                    <a:gd name="T10" fmla="*/ 128 w 170"/>
                    <a:gd name="T11" fmla="*/ 0 h 123"/>
                    <a:gd name="T12" fmla="*/ 43 w 170"/>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70" h="123">
                      <a:moveTo>
                        <a:pt x="43" y="0"/>
                      </a:moveTo>
                      <a:lnTo>
                        <a:pt x="0" y="62"/>
                      </a:lnTo>
                      <a:lnTo>
                        <a:pt x="43" y="123"/>
                      </a:lnTo>
                      <a:lnTo>
                        <a:pt x="128" y="123"/>
                      </a:lnTo>
                      <a:lnTo>
                        <a:pt x="170" y="62"/>
                      </a:lnTo>
                      <a:lnTo>
                        <a:pt x="128" y="0"/>
                      </a:lnTo>
                      <a:lnTo>
                        <a:pt x="43" y="0"/>
                      </a:lnTo>
                      <a:close/>
                    </a:path>
                  </a:pathLst>
                </a:cu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3" name="Freeform 851"/>
                <p:cNvSpPr>
                  <a:spLocks/>
                </p:cNvSpPr>
                <p:nvPr/>
              </p:nvSpPr>
              <p:spPr bwMode="auto">
                <a:xfrm>
                  <a:off x="2817" y="1437"/>
                  <a:ext cx="33" cy="24"/>
                </a:xfrm>
                <a:custGeom>
                  <a:avLst/>
                  <a:gdLst>
                    <a:gd name="T0" fmla="*/ 42 w 165"/>
                    <a:gd name="T1" fmla="*/ 0 h 119"/>
                    <a:gd name="T2" fmla="*/ 0 w 165"/>
                    <a:gd name="T3" fmla="*/ 60 h 119"/>
                    <a:gd name="T4" fmla="*/ 42 w 165"/>
                    <a:gd name="T5" fmla="*/ 119 h 119"/>
                    <a:gd name="T6" fmla="*/ 124 w 165"/>
                    <a:gd name="T7" fmla="*/ 119 h 119"/>
                    <a:gd name="T8" fmla="*/ 165 w 165"/>
                    <a:gd name="T9" fmla="*/ 60 h 119"/>
                    <a:gd name="T10" fmla="*/ 124 w 165"/>
                    <a:gd name="T11" fmla="*/ 0 h 119"/>
                    <a:gd name="T12" fmla="*/ 42 w 165"/>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165" h="119">
                      <a:moveTo>
                        <a:pt x="42" y="0"/>
                      </a:moveTo>
                      <a:lnTo>
                        <a:pt x="0" y="60"/>
                      </a:lnTo>
                      <a:lnTo>
                        <a:pt x="42" y="119"/>
                      </a:lnTo>
                      <a:lnTo>
                        <a:pt x="124" y="119"/>
                      </a:lnTo>
                      <a:lnTo>
                        <a:pt x="165" y="60"/>
                      </a:lnTo>
                      <a:lnTo>
                        <a:pt x="124" y="0"/>
                      </a:lnTo>
                      <a:lnTo>
                        <a:pt x="42" y="0"/>
                      </a:lnTo>
                      <a:close/>
                    </a:path>
                  </a:pathLst>
                </a:cu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4" name="Freeform 852"/>
                <p:cNvSpPr>
                  <a:spLocks/>
                </p:cNvSpPr>
                <p:nvPr/>
              </p:nvSpPr>
              <p:spPr bwMode="auto">
                <a:xfrm>
                  <a:off x="2817" y="1437"/>
                  <a:ext cx="32" cy="23"/>
                </a:xfrm>
                <a:custGeom>
                  <a:avLst/>
                  <a:gdLst>
                    <a:gd name="T0" fmla="*/ 41 w 160"/>
                    <a:gd name="T1" fmla="*/ 0 h 115"/>
                    <a:gd name="T2" fmla="*/ 0 w 160"/>
                    <a:gd name="T3" fmla="*/ 58 h 115"/>
                    <a:gd name="T4" fmla="*/ 41 w 160"/>
                    <a:gd name="T5" fmla="*/ 115 h 115"/>
                    <a:gd name="T6" fmla="*/ 120 w 160"/>
                    <a:gd name="T7" fmla="*/ 115 h 115"/>
                    <a:gd name="T8" fmla="*/ 160 w 160"/>
                    <a:gd name="T9" fmla="*/ 58 h 115"/>
                    <a:gd name="T10" fmla="*/ 120 w 160"/>
                    <a:gd name="T11" fmla="*/ 0 h 115"/>
                    <a:gd name="T12" fmla="*/ 41 w 160"/>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60" h="115">
                      <a:moveTo>
                        <a:pt x="41" y="0"/>
                      </a:moveTo>
                      <a:lnTo>
                        <a:pt x="0" y="58"/>
                      </a:lnTo>
                      <a:lnTo>
                        <a:pt x="41" y="115"/>
                      </a:lnTo>
                      <a:lnTo>
                        <a:pt x="120" y="115"/>
                      </a:lnTo>
                      <a:lnTo>
                        <a:pt x="160" y="58"/>
                      </a:lnTo>
                      <a:lnTo>
                        <a:pt x="120" y="0"/>
                      </a:lnTo>
                      <a:lnTo>
                        <a:pt x="41" y="0"/>
                      </a:lnTo>
                      <a:close/>
                    </a:path>
                  </a:pathLst>
                </a:custGeom>
                <a:solidFill>
                  <a:srgbClr val="FFFF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5" name="Freeform 853"/>
                <p:cNvSpPr>
                  <a:spLocks/>
                </p:cNvSpPr>
                <p:nvPr/>
              </p:nvSpPr>
              <p:spPr bwMode="auto">
                <a:xfrm>
                  <a:off x="2818" y="1438"/>
                  <a:ext cx="31" cy="22"/>
                </a:xfrm>
                <a:custGeom>
                  <a:avLst/>
                  <a:gdLst>
                    <a:gd name="T0" fmla="*/ 40 w 156"/>
                    <a:gd name="T1" fmla="*/ 0 h 113"/>
                    <a:gd name="T2" fmla="*/ 0 w 156"/>
                    <a:gd name="T3" fmla="*/ 57 h 113"/>
                    <a:gd name="T4" fmla="*/ 40 w 156"/>
                    <a:gd name="T5" fmla="*/ 113 h 113"/>
                    <a:gd name="T6" fmla="*/ 117 w 156"/>
                    <a:gd name="T7" fmla="*/ 113 h 113"/>
                    <a:gd name="T8" fmla="*/ 156 w 156"/>
                    <a:gd name="T9" fmla="*/ 57 h 113"/>
                    <a:gd name="T10" fmla="*/ 117 w 156"/>
                    <a:gd name="T11" fmla="*/ 0 h 113"/>
                    <a:gd name="T12" fmla="*/ 40 w 15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56" h="113">
                      <a:moveTo>
                        <a:pt x="40" y="0"/>
                      </a:moveTo>
                      <a:lnTo>
                        <a:pt x="0" y="57"/>
                      </a:lnTo>
                      <a:lnTo>
                        <a:pt x="40" y="113"/>
                      </a:lnTo>
                      <a:lnTo>
                        <a:pt x="117" y="113"/>
                      </a:lnTo>
                      <a:lnTo>
                        <a:pt x="156" y="57"/>
                      </a:lnTo>
                      <a:lnTo>
                        <a:pt x="117" y="0"/>
                      </a:lnTo>
                      <a:lnTo>
                        <a:pt x="40" y="0"/>
                      </a:lnTo>
                      <a:close/>
                    </a:path>
                  </a:pathLst>
                </a:cu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6" name="Freeform 854"/>
                <p:cNvSpPr>
                  <a:spLocks/>
                </p:cNvSpPr>
                <p:nvPr/>
              </p:nvSpPr>
              <p:spPr bwMode="auto">
                <a:xfrm>
                  <a:off x="2818" y="1438"/>
                  <a:ext cx="30" cy="22"/>
                </a:xfrm>
                <a:custGeom>
                  <a:avLst/>
                  <a:gdLst>
                    <a:gd name="T0" fmla="*/ 38 w 150"/>
                    <a:gd name="T1" fmla="*/ 0 h 109"/>
                    <a:gd name="T2" fmla="*/ 0 w 150"/>
                    <a:gd name="T3" fmla="*/ 55 h 109"/>
                    <a:gd name="T4" fmla="*/ 38 w 150"/>
                    <a:gd name="T5" fmla="*/ 109 h 109"/>
                    <a:gd name="T6" fmla="*/ 113 w 150"/>
                    <a:gd name="T7" fmla="*/ 109 h 109"/>
                    <a:gd name="T8" fmla="*/ 150 w 150"/>
                    <a:gd name="T9" fmla="*/ 55 h 109"/>
                    <a:gd name="T10" fmla="*/ 113 w 150"/>
                    <a:gd name="T11" fmla="*/ 0 h 109"/>
                    <a:gd name="T12" fmla="*/ 38 w 15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50" h="109">
                      <a:moveTo>
                        <a:pt x="38" y="0"/>
                      </a:moveTo>
                      <a:lnTo>
                        <a:pt x="0" y="55"/>
                      </a:lnTo>
                      <a:lnTo>
                        <a:pt x="38" y="109"/>
                      </a:lnTo>
                      <a:lnTo>
                        <a:pt x="113" y="109"/>
                      </a:lnTo>
                      <a:lnTo>
                        <a:pt x="150" y="55"/>
                      </a:lnTo>
                      <a:lnTo>
                        <a:pt x="113" y="0"/>
                      </a:lnTo>
                      <a:lnTo>
                        <a:pt x="38" y="0"/>
                      </a:lnTo>
                      <a:close/>
                    </a:path>
                  </a:pathLst>
                </a:cu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7" name="Freeform 855"/>
                <p:cNvSpPr>
                  <a:spLocks/>
                </p:cNvSpPr>
                <p:nvPr/>
              </p:nvSpPr>
              <p:spPr bwMode="auto">
                <a:xfrm>
                  <a:off x="2819" y="1438"/>
                  <a:ext cx="29" cy="21"/>
                </a:xfrm>
                <a:custGeom>
                  <a:avLst/>
                  <a:gdLst>
                    <a:gd name="T0" fmla="*/ 37 w 146"/>
                    <a:gd name="T1" fmla="*/ 0 h 105"/>
                    <a:gd name="T2" fmla="*/ 0 w 146"/>
                    <a:gd name="T3" fmla="*/ 53 h 105"/>
                    <a:gd name="T4" fmla="*/ 37 w 146"/>
                    <a:gd name="T5" fmla="*/ 105 h 105"/>
                    <a:gd name="T6" fmla="*/ 110 w 146"/>
                    <a:gd name="T7" fmla="*/ 105 h 105"/>
                    <a:gd name="T8" fmla="*/ 146 w 146"/>
                    <a:gd name="T9" fmla="*/ 53 h 105"/>
                    <a:gd name="T10" fmla="*/ 110 w 146"/>
                    <a:gd name="T11" fmla="*/ 0 h 105"/>
                    <a:gd name="T12" fmla="*/ 37 w 146"/>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46" h="105">
                      <a:moveTo>
                        <a:pt x="37" y="0"/>
                      </a:moveTo>
                      <a:lnTo>
                        <a:pt x="0" y="53"/>
                      </a:lnTo>
                      <a:lnTo>
                        <a:pt x="37" y="105"/>
                      </a:lnTo>
                      <a:lnTo>
                        <a:pt x="110" y="105"/>
                      </a:lnTo>
                      <a:lnTo>
                        <a:pt x="146" y="53"/>
                      </a:lnTo>
                      <a:lnTo>
                        <a:pt x="110" y="0"/>
                      </a:lnTo>
                      <a:lnTo>
                        <a:pt x="37" y="0"/>
                      </a:lnTo>
                      <a:close/>
                    </a:path>
                  </a:pathLst>
                </a:cu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8" name="Freeform 856"/>
                <p:cNvSpPr>
                  <a:spLocks/>
                </p:cNvSpPr>
                <p:nvPr/>
              </p:nvSpPr>
              <p:spPr bwMode="auto">
                <a:xfrm>
                  <a:off x="2819" y="1439"/>
                  <a:ext cx="29" cy="20"/>
                </a:xfrm>
                <a:custGeom>
                  <a:avLst/>
                  <a:gdLst>
                    <a:gd name="T0" fmla="*/ 36 w 141"/>
                    <a:gd name="T1" fmla="*/ 0 h 101"/>
                    <a:gd name="T2" fmla="*/ 0 w 141"/>
                    <a:gd name="T3" fmla="*/ 51 h 101"/>
                    <a:gd name="T4" fmla="*/ 36 w 141"/>
                    <a:gd name="T5" fmla="*/ 101 h 101"/>
                    <a:gd name="T6" fmla="*/ 106 w 141"/>
                    <a:gd name="T7" fmla="*/ 101 h 101"/>
                    <a:gd name="T8" fmla="*/ 141 w 141"/>
                    <a:gd name="T9" fmla="*/ 51 h 101"/>
                    <a:gd name="T10" fmla="*/ 106 w 141"/>
                    <a:gd name="T11" fmla="*/ 0 h 101"/>
                    <a:gd name="T12" fmla="*/ 36 w 14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41" h="101">
                      <a:moveTo>
                        <a:pt x="36" y="0"/>
                      </a:moveTo>
                      <a:lnTo>
                        <a:pt x="0" y="51"/>
                      </a:lnTo>
                      <a:lnTo>
                        <a:pt x="36" y="101"/>
                      </a:lnTo>
                      <a:lnTo>
                        <a:pt x="106" y="101"/>
                      </a:lnTo>
                      <a:lnTo>
                        <a:pt x="141" y="51"/>
                      </a:lnTo>
                      <a:lnTo>
                        <a:pt x="106" y="0"/>
                      </a:lnTo>
                      <a:lnTo>
                        <a:pt x="36" y="0"/>
                      </a:lnTo>
                      <a:close/>
                    </a:path>
                  </a:pathLst>
                </a:custGeom>
                <a:solidFill>
                  <a:srgbClr val="F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49" name="Freeform 857"/>
                <p:cNvSpPr>
                  <a:spLocks/>
                </p:cNvSpPr>
                <p:nvPr/>
              </p:nvSpPr>
              <p:spPr bwMode="auto">
                <a:xfrm>
                  <a:off x="2820" y="1439"/>
                  <a:ext cx="27" cy="20"/>
                </a:xfrm>
                <a:custGeom>
                  <a:avLst/>
                  <a:gdLst>
                    <a:gd name="T0" fmla="*/ 34 w 135"/>
                    <a:gd name="T1" fmla="*/ 0 h 99"/>
                    <a:gd name="T2" fmla="*/ 0 w 135"/>
                    <a:gd name="T3" fmla="*/ 50 h 99"/>
                    <a:gd name="T4" fmla="*/ 34 w 135"/>
                    <a:gd name="T5" fmla="*/ 99 h 99"/>
                    <a:gd name="T6" fmla="*/ 101 w 135"/>
                    <a:gd name="T7" fmla="*/ 99 h 99"/>
                    <a:gd name="T8" fmla="*/ 135 w 135"/>
                    <a:gd name="T9" fmla="*/ 50 h 99"/>
                    <a:gd name="T10" fmla="*/ 101 w 135"/>
                    <a:gd name="T11" fmla="*/ 0 h 99"/>
                    <a:gd name="T12" fmla="*/ 34 w 13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135" h="99">
                      <a:moveTo>
                        <a:pt x="34" y="0"/>
                      </a:moveTo>
                      <a:lnTo>
                        <a:pt x="0" y="50"/>
                      </a:lnTo>
                      <a:lnTo>
                        <a:pt x="34" y="99"/>
                      </a:lnTo>
                      <a:lnTo>
                        <a:pt x="101" y="99"/>
                      </a:lnTo>
                      <a:lnTo>
                        <a:pt x="135" y="50"/>
                      </a:lnTo>
                      <a:lnTo>
                        <a:pt x="101" y="0"/>
                      </a:lnTo>
                      <a:lnTo>
                        <a:pt x="34" y="0"/>
                      </a:lnTo>
                      <a:close/>
                    </a:path>
                  </a:pathLst>
                </a:cu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0" name="Freeform 858"/>
                <p:cNvSpPr>
                  <a:spLocks/>
                </p:cNvSpPr>
                <p:nvPr/>
              </p:nvSpPr>
              <p:spPr bwMode="auto">
                <a:xfrm>
                  <a:off x="2820" y="1439"/>
                  <a:ext cx="27" cy="19"/>
                </a:xfrm>
                <a:custGeom>
                  <a:avLst/>
                  <a:gdLst>
                    <a:gd name="T0" fmla="*/ 33 w 131"/>
                    <a:gd name="T1" fmla="*/ 0 h 95"/>
                    <a:gd name="T2" fmla="*/ 0 w 131"/>
                    <a:gd name="T3" fmla="*/ 48 h 95"/>
                    <a:gd name="T4" fmla="*/ 33 w 131"/>
                    <a:gd name="T5" fmla="*/ 95 h 95"/>
                    <a:gd name="T6" fmla="*/ 98 w 131"/>
                    <a:gd name="T7" fmla="*/ 95 h 95"/>
                    <a:gd name="T8" fmla="*/ 131 w 131"/>
                    <a:gd name="T9" fmla="*/ 48 h 95"/>
                    <a:gd name="T10" fmla="*/ 98 w 131"/>
                    <a:gd name="T11" fmla="*/ 0 h 95"/>
                    <a:gd name="T12" fmla="*/ 33 w 131"/>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1" h="95">
                      <a:moveTo>
                        <a:pt x="33" y="0"/>
                      </a:moveTo>
                      <a:lnTo>
                        <a:pt x="0" y="48"/>
                      </a:lnTo>
                      <a:lnTo>
                        <a:pt x="33" y="95"/>
                      </a:lnTo>
                      <a:lnTo>
                        <a:pt x="98" y="95"/>
                      </a:lnTo>
                      <a:lnTo>
                        <a:pt x="131" y="48"/>
                      </a:lnTo>
                      <a:lnTo>
                        <a:pt x="98" y="0"/>
                      </a:lnTo>
                      <a:lnTo>
                        <a:pt x="33" y="0"/>
                      </a:lnTo>
                      <a:close/>
                    </a:path>
                  </a:pathLst>
                </a:cu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1" name="Freeform 859"/>
                <p:cNvSpPr>
                  <a:spLocks/>
                </p:cNvSpPr>
                <p:nvPr/>
              </p:nvSpPr>
              <p:spPr bwMode="auto">
                <a:xfrm>
                  <a:off x="2821" y="1440"/>
                  <a:ext cx="25" cy="18"/>
                </a:xfrm>
                <a:custGeom>
                  <a:avLst/>
                  <a:gdLst>
                    <a:gd name="T0" fmla="*/ 31 w 125"/>
                    <a:gd name="T1" fmla="*/ 0 h 91"/>
                    <a:gd name="T2" fmla="*/ 0 w 125"/>
                    <a:gd name="T3" fmla="*/ 46 h 91"/>
                    <a:gd name="T4" fmla="*/ 31 w 125"/>
                    <a:gd name="T5" fmla="*/ 91 h 91"/>
                    <a:gd name="T6" fmla="*/ 94 w 125"/>
                    <a:gd name="T7" fmla="*/ 91 h 91"/>
                    <a:gd name="T8" fmla="*/ 125 w 125"/>
                    <a:gd name="T9" fmla="*/ 46 h 91"/>
                    <a:gd name="T10" fmla="*/ 94 w 125"/>
                    <a:gd name="T11" fmla="*/ 0 h 91"/>
                    <a:gd name="T12" fmla="*/ 31 w 12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25" h="91">
                      <a:moveTo>
                        <a:pt x="31" y="0"/>
                      </a:moveTo>
                      <a:lnTo>
                        <a:pt x="0" y="46"/>
                      </a:lnTo>
                      <a:lnTo>
                        <a:pt x="31" y="91"/>
                      </a:lnTo>
                      <a:lnTo>
                        <a:pt x="94" y="91"/>
                      </a:lnTo>
                      <a:lnTo>
                        <a:pt x="125" y="46"/>
                      </a:lnTo>
                      <a:lnTo>
                        <a:pt x="94" y="0"/>
                      </a:lnTo>
                      <a:lnTo>
                        <a:pt x="31" y="0"/>
                      </a:lnTo>
                      <a:close/>
                    </a:path>
                  </a:pathLst>
                </a:cu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2" name="Freeform 860"/>
                <p:cNvSpPr>
                  <a:spLocks/>
                </p:cNvSpPr>
                <p:nvPr/>
              </p:nvSpPr>
              <p:spPr bwMode="auto">
                <a:xfrm>
                  <a:off x="2821" y="1440"/>
                  <a:ext cx="25" cy="18"/>
                </a:xfrm>
                <a:custGeom>
                  <a:avLst/>
                  <a:gdLst>
                    <a:gd name="T0" fmla="*/ 30 w 121"/>
                    <a:gd name="T1" fmla="*/ 0 h 89"/>
                    <a:gd name="T2" fmla="*/ 0 w 121"/>
                    <a:gd name="T3" fmla="*/ 45 h 89"/>
                    <a:gd name="T4" fmla="*/ 30 w 121"/>
                    <a:gd name="T5" fmla="*/ 89 h 89"/>
                    <a:gd name="T6" fmla="*/ 91 w 121"/>
                    <a:gd name="T7" fmla="*/ 89 h 89"/>
                    <a:gd name="T8" fmla="*/ 121 w 121"/>
                    <a:gd name="T9" fmla="*/ 45 h 89"/>
                    <a:gd name="T10" fmla="*/ 91 w 121"/>
                    <a:gd name="T11" fmla="*/ 0 h 89"/>
                    <a:gd name="T12" fmla="*/ 30 w 121"/>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21" h="89">
                      <a:moveTo>
                        <a:pt x="30" y="0"/>
                      </a:moveTo>
                      <a:lnTo>
                        <a:pt x="0" y="45"/>
                      </a:lnTo>
                      <a:lnTo>
                        <a:pt x="30" y="89"/>
                      </a:lnTo>
                      <a:lnTo>
                        <a:pt x="91" y="89"/>
                      </a:lnTo>
                      <a:lnTo>
                        <a:pt x="121" y="45"/>
                      </a:lnTo>
                      <a:lnTo>
                        <a:pt x="91" y="0"/>
                      </a:lnTo>
                      <a:lnTo>
                        <a:pt x="30" y="0"/>
                      </a:lnTo>
                      <a:close/>
                    </a:path>
                  </a:pathLst>
                </a:custGeom>
                <a:solidFill>
                  <a:srgbClr val="FFFF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3" name="Freeform 861"/>
                <p:cNvSpPr>
                  <a:spLocks/>
                </p:cNvSpPr>
                <p:nvPr/>
              </p:nvSpPr>
              <p:spPr bwMode="auto">
                <a:xfrm>
                  <a:off x="2822" y="1440"/>
                  <a:ext cx="23" cy="17"/>
                </a:xfrm>
                <a:custGeom>
                  <a:avLst/>
                  <a:gdLst>
                    <a:gd name="T0" fmla="*/ 29 w 117"/>
                    <a:gd name="T1" fmla="*/ 0 h 85"/>
                    <a:gd name="T2" fmla="*/ 0 w 117"/>
                    <a:gd name="T3" fmla="*/ 43 h 85"/>
                    <a:gd name="T4" fmla="*/ 29 w 117"/>
                    <a:gd name="T5" fmla="*/ 85 h 85"/>
                    <a:gd name="T6" fmla="*/ 88 w 117"/>
                    <a:gd name="T7" fmla="*/ 85 h 85"/>
                    <a:gd name="T8" fmla="*/ 117 w 117"/>
                    <a:gd name="T9" fmla="*/ 43 h 85"/>
                    <a:gd name="T10" fmla="*/ 88 w 117"/>
                    <a:gd name="T11" fmla="*/ 0 h 85"/>
                    <a:gd name="T12" fmla="*/ 29 w 117"/>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17" h="85">
                      <a:moveTo>
                        <a:pt x="29" y="0"/>
                      </a:moveTo>
                      <a:lnTo>
                        <a:pt x="0" y="43"/>
                      </a:lnTo>
                      <a:lnTo>
                        <a:pt x="29" y="85"/>
                      </a:lnTo>
                      <a:lnTo>
                        <a:pt x="88" y="85"/>
                      </a:lnTo>
                      <a:lnTo>
                        <a:pt x="117" y="43"/>
                      </a:lnTo>
                      <a:lnTo>
                        <a:pt x="88" y="0"/>
                      </a:lnTo>
                      <a:lnTo>
                        <a:pt x="29" y="0"/>
                      </a:lnTo>
                      <a:close/>
                    </a:path>
                  </a:pathLst>
                </a:cu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4" name="Freeform 862"/>
                <p:cNvSpPr>
                  <a:spLocks/>
                </p:cNvSpPr>
                <p:nvPr/>
              </p:nvSpPr>
              <p:spPr bwMode="auto">
                <a:xfrm>
                  <a:off x="2822" y="1441"/>
                  <a:ext cx="23" cy="16"/>
                </a:xfrm>
                <a:custGeom>
                  <a:avLst/>
                  <a:gdLst>
                    <a:gd name="T0" fmla="*/ 28 w 111"/>
                    <a:gd name="T1" fmla="*/ 0 h 81"/>
                    <a:gd name="T2" fmla="*/ 0 w 111"/>
                    <a:gd name="T3" fmla="*/ 41 h 81"/>
                    <a:gd name="T4" fmla="*/ 28 w 111"/>
                    <a:gd name="T5" fmla="*/ 81 h 81"/>
                    <a:gd name="T6" fmla="*/ 83 w 111"/>
                    <a:gd name="T7" fmla="*/ 81 h 81"/>
                    <a:gd name="T8" fmla="*/ 111 w 111"/>
                    <a:gd name="T9" fmla="*/ 41 h 81"/>
                    <a:gd name="T10" fmla="*/ 83 w 111"/>
                    <a:gd name="T11" fmla="*/ 0 h 81"/>
                    <a:gd name="T12" fmla="*/ 28 w 111"/>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11" h="81">
                      <a:moveTo>
                        <a:pt x="28" y="0"/>
                      </a:moveTo>
                      <a:lnTo>
                        <a:pt x="0" y="41"/>
                      </a:lnTo>
                      <a:lnTo>
                        <a:pt x="28" y="81"/>
                      </a:lnTo>
                      <a:lnTo>
                        <a:pt x="83" y="81"/>
                      </a:lnTo>
                      <a:lnTo>
                        <a:pt x="111" y="41"/>
                      </a:lnTo>
                      <a:lnTo>
                        <a:pt x="83" y="0"/>
                      </a:lnTo>
                      <a:lnTo>
                        <a:pt x="28" y="0"/>
                      </a:lnTo>
                      <a:close/>
                    </a:path>
                  </a:pathLst>
                </a:cu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5" name="Freeform 863"/>
                <p:cNvSpPr>
                  <a:spLocks/>
                </p:cNvSpPr>
                <p:nvPr/>
              </p:nvSpPr>
              <p:spPr bwMode="auto">
                <a:xfrm>
                  <a:off x="2823" y="1441"/>
                  <a:ext cx="21" cy="16"/>
                </a:xfrm>
                <a:custGeom>
                  <a:avLst/>
                  <a:gdLst>
                    <a:gd name="T0" fmla="*/ 27 w 107"/>
                    <a:gd name="T1" fmla="*/ 0 h 77"/>
                    <a:gd name="T2" fmla="*/ 0 w 107"/>
                    <a:gd name="T3" fmla="*/ 39 h 77"/>
                    <a:gd name="T4" fmla="*/ 27 w 107"/>
                    <a:gd name="T5" fmla="*/ 77 h 77"/>
                    <a:gd name="T6" fmla="*/ 80 w 107"/>
                    <a:gd name="T7" fmla="*/ 77 h 77"/>
                    <a:gd name="T8" fmla="*/ 107 w 107"/>
                    <a:gd name="T9" fmla="*/ 39 h 77"/>
                    <a:gd name="T10" fmla="*/ 80 w 107"/>
                    <a:gd name="T11" fmla="*/ 0 h 77"/>
                    <a:gd name="T12" fmla="*/ 27 w 107"/>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07" h="77">
                      <a:moveTo>
                        <a:pt x="27" y="0"/>
                      </a:moveTo>
                      <a:lnTo>
                        <a:pt x="0" y="39"/>
                      </a:lnTo>
                      <a:lnTo>
                        <a:pt x="27" y="77"/>
                      </a:lnTo>
                      <a:lnTo>
                        <a:pt x="80" y="77"/>
                      </a:lnTo>
                      <a:lnTo>
                        <a:pt x="107" y="39"/>
                      </a:lnTo>
                      <a:lnTo>
                        <a:pt x="80" y="0"/>
                      </a:lnTo>
                      <a:lnTo>
                        <a:pt x="27" y="0"/>
                      </a:lnTo>
                      <a:close/>
                    </a:path>
                  </a:pathLst>
                </a:cu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6" name="Freeform 864"/>
                <p:cNvSpPr>
                  <a:spLocks/>
                </p:cNvSpPr>
                <p:nvPr/>
              </p:nvSpPr>
              <p:spPr bwMode="auto">
                <a:xfrm>
                  <a:off x="2823" y="1441"/>
                  <a:ext cx="21" cy="15"/>
                </a:xfrm>
                <a:custGeom>
                  <a:avLst/>
                  <a:gdLst>
                    <a:gd name="T0" fmla="*/ 25 w 102"/>
                    <a:gd name="T1" fmla="*/ 0 h 75"/>
                    <a:gd name="T2" fmla="*/ 0 w 102"/>
                    <a:gd name="T3" fmla="*/ 38 h 75"/>
                    <a:gd name="T4" fmla="*/ 25 w 102"/>
                    <a:gd name="T5" fmla="*/ 75 h 75"/>
                    <a:gd name="T6" fmla="*/ 77 w 102"/>
                    <a:gd name="T7" fmla="*/ 75 h 75"/>
                    <a:gd name="T8" fmla="*/ 102 w 102"/>
                    <a:gd name="T9" fmla="*/ 38 h 75"/>
                    <a:gd name="T10" fmla="*/ 77 w 102"/>
                    <a:gd name="T11" fmla="*/ 0 h 75"/>
                    <a:gd name="T12" fmla="*/ 25 w 102"/>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02" h="75">
                      <a:moveTo>
                        <a:pt x="25" y="0"/>
                      </a:moveTo>
                      <a:lnTo>
                        <a:pt x="0" y="38"/>
                      </a:lnTo>
                      <a:lnTo>
                        <a:pt x="25" y="75"/>
                      </a:lnTo>
                      <a:lnTo>
                        <a:pt x="77" y="75"/>
                      </a:lnTo>
                      <a:lnTo>
                        <a:pt x="102" y="38"/>
                      </a:lnTo>
                      <a:lnTo>
                        <a:pt x="77" y="0"/>
                      </a:lnTo>
                      <a:lnTo>
                        <a:pt x="25" y="0"/>
                      </a:lnTo>
                      <a:close/>
                    </a:path>
                  </a:pathLst>
                </a:cu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7" name="Freeform 865"/>
                <p:cNvSpPr>
                  <a:spLocks/>
                </p:cNvSpPr>
                <p:nvPr/>
              </p:nvSpPr>
              <p:spPr bwMode="auto">
                <a:xfrm>
                  <a:off x="2824" y="1442"/>
                  <a:ext cx="19" cy="14"/>
                </a:xfrm>
                <a:custGeom>
                  <a:avLst/>
                  <a:gdLst>
                    <a:gd name="T0" fmla="*/ 24 w 97"/>
                    <a:gd name="T1" fmla="*/ 0 h 71"/>
                    <a:gd name="T2" fmla="*/ 0 w 97"/>
                    <a:gd name="T3" fmla="*/ 36 h 71"/>
                    <a:gd name="T4" fmla="*/ 24 w 97"/>
                    <a:gd name="T5" fmla="*/ 71 h 71"/>
                    <a:gd name="T6" fmla="*/ 73 w 97"/>
                    <a:gd name="T7" fmla="*/ 71 h 71"/>
                    <a:gd name="T8" fmla="*/ 97 w 97"/>
                    <a:gd name="T9" fmla="*/ 36 h 71"/>
                    <a:gd name="T10" fmla="*/ 73 w 97"/>
                    <a:gd name="T11" fmla="*/ 0 h 71"/>
                    <a:gd name="T12" fmla="*/ 24 w 97"/>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97" h="71">
                      <a:moveTo>
                        <a:pt x="24" y="0"/>
                      </a:moveTo>
                      <a:lnTo>
                        <a:pt x="0" y="36"/>
                      </a:lnTo>
                      <a:lnTo>
                        <a:pt x="24" y="71"/>
                      </a:lnTo>
                      <a:lnTo>
                        <a:pt x="73" y="71"/>
                      </a:lnTo>
                      <a:lnTo>
                        <a:pt x="97" y="36"/>
                      </a:lnTo>
                      <a:lnTo>
                        <a:pt x="73" y="0"/>
                      </a:lnTo>
                      <a:lnTo>
                        <a:pt x="24" y="0"/>
                      </a:lnTo>
                      <a:close/>
                    </a:path>
                  </a:pathLst>
                </a:custGeom>
                <a:solidFill>
                  <a:srgbClr val="FF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8" name="Freeform 866"/>
                <p:cNvSpPr>
                  <a:spLocks/>
                </p:cNvSpPr>
                <p:nvPr/>
              </p:nvSpPr>
              <p:spPr bwMode="auto">
                <a:xfrm>
                  <a:off x="2824" y="1442"/>
                  <a:ext cx="19" cy="14"/>
                </a:xfrm>
                <a:custGeom>
                  <a:avLst/>
                  <a:gdLst>
                    <a:gd name="T0" fmla="*/ 23 w 93"/>
                    <a:gd name="T1" fmla="*/ 0 h 67"/>
                    <a:gd name="T2" fmla="*/ 0 w 93"/>
                    <a:gd name="T3" fmla="*/ 34 h 67"/>
                    <a:gd name="T4" fmla="*/ 23 w 93"/>
                    <a:gd name="T5" fmla="*/ 67 h 67"/>
                    <a:gd name="T6" fmla="*/ 70 w 93"/>
                    <a:gd name="T7" fmla="*/ 67 h 67"/>
                    <a:gd name="T8" fmla="*/ 93 w 93"/>
                    <a:gd name="T9" fmla="*/ 34 h 67"/>
                    <a:gd name="T10" fmla="*/ 70 w 93"/>
                    <a:gd name="T11" fmla="*/ 0 h 67"/>
                    <a:gd name="T12" fmla="*/ 23 w 93"/>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93" h="67">
                      <a:moveTo>
                        <a:pt x="23" y="0"/>
                      </a:moveTo>
                      <a:lnTo>
                        <a:pt x="0" y="34"/>
                      </a:lnTo>
                      <a:lnTo>
                        <a:pt x="23" y="67"/>
                      </a:lnTo>
                      <a:lnTo>
                        <a:pt x="70" y="67"/>
                      </a:lnTo>
                      <a:lnTo>
                        <a:pt x="93" y="34"/>
                      </a:lnTo>
                      <a:lnTo>
                        <a:pt x="70" y="0"/>
                      </a:lnTo>
                      <a:lnTo>
                        <a:pt x="23"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59" name="Freeform 867"/>
                <p:cNvSpPr>
                  <a:spLocks/>
                </p:cNvSpPr>
                <p:nvPr/>
              </p:nvSpPr>
              <p:spPr bwMode="auto">
                <a:xfrm>
                  <a:off x="2825" y="1442"/>
                  <a:ext cx="17" cy="13"/>
                </a:xfrm>
                <a:custGeom>
                  <a:avLst/>
                  <a:gdLst>
                    <a:gd name="T0" fmla="*/ 22 w 87"/>
                    <a:gd name="T1" fmla="*/ 0 h 65"/>
                    <a:gd name="T2" fmla="*/ 0 w 87"/>
                    <a:gd name="T3" fmla="*/ 33 h 65"/>
                    <a:gd name="T4" fmla="*/ 22 w 87"/>
                    <a:gd name="T5" fmla="*/ 65 h 65"/>
                    <a:gd name="T6" fmla="*/ 65 w 87"/>
                    <a:gd name="T7" fmla="*/ 65 h 65"/>
                    <a:gd name="T8" fmla="*/ 87 w 87"/>
                    <a:gd name="T9" fmla="*/ 33 h 65"/>
                    <a:gd name="T10" fmla="*/ 65 w 87"/>
                    <a:gd name="T11" fmla="*/ 0 h 65"/>
                    <a:gd name="T12" fmla="*/ 22 w 87"/>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87" h="65">
                      <a:moveTo>
                        <a:pt x="22" y="0"/>
                      </a:moveTo>
                      <a:lnTo>
                        <a:pt x="0" y="33"/>
                      </a:lnTo>
                      <a:lnTo>
                        <a:pt x="22" y="65"/>
                      </a:lnTo>
                      <a:lnTo>
                        <a:pt x="65" y="65"/>
                      </a:lnTo>
                      <a:lnTo>
                        <a:pt x="87" y="33"/>
                      </a:lnTo>
                      <a:lnTo>
                        <a:pt x="65" y="0"/>
                      </a:lnTo>
                      <a:lnTo>
                        <a:pt x="22"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0" name="Freeform 868"/>
                <p:cNvSpPr>
                  <a:spLocks/>
                </p:cNvSpPr>
                <p:nvPr/>
              </p:nvSpPr>
              <p:spPr bwMode="auto">
                <a:xfrm>
                  <a:off x="2825" y="1443"/>
                  <a:ext cx="17" cy="12"/>
                </a:xfrm>
                <a:custGeom>
                  <a:avLst/>
                  <a:gdLst>
                    <a:gd name="T0" fmla="*/ 21 w 83"/>
                    <a:gd name="T1" fmla="*/ 0 h 61"/>
                    <a:gd name="T2" fmla="*/ 0 w 83"/>
                    <a:gd name="T3" fmla="*/ 31 h 61"/>
                    <a:gd name="T4" fmla="*/ 21 w 83"/>
                    <a:gd name="T5" fmla="*/ 61 h 61"/>
                    <a:gd name="T6" fmla="*/ 62 w 83"/>
                    <a:gd name="T7" fmla="*/ 61 h 61"/>
                    <a:gd name="T8" fmla="*/ 83 w 83"/>
                    <a:gd name="T9" fmla="*/ 31 h 61"/>
                    <a:gd name="T10" fmla="*/ 62 w 83"/>
                    <a:gd name="T11" fmla="*/ 0 h 61"/>
                    <a:gd name="T12" fmla="*/ 21 w 8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3" h="61">
                      <a:moveTo>
                        <a:pt x="21" y="0"/>
                      </a:moveTo>
                      <a:lnTo>
                        <a:pt x="0" y="31"/>
                      </a:lnTo>
                      <a:lnTo>
                        <a:pt x="21" y="61"/>
                      </a:lnTo>
                      <a:lnTo>
                        <a:pt x="62" y="61"/>
                      </a:lnTo>
                      <a:lnTo>
                        <a:pt x="83" y="31"/>
                      </a:lnTo>
                      <a:lnTo>
                        <a:pt x="62" y="0"/>
                      </a:lnTo>
                      <a:lnTo>
                        <a:pt x="21"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1" name="Freeform 869"/>
                <p:cNvSpPr>
                  <a:spLocks/>
                </p:cNvSpPr>
                <p:nvPr/>
              </p:nvSpPr>
              <p:spPr bwMode="auto">
                <a:xfrm>
                  <a:off x="2826" y="1443"/>
                  <a:ext cx="15" cy="12"/>
                </a:xfrm>
                <a:custGeom>
                  <a:avLst/>
                  <a:gdLst>
                    <a:gd name="T0" fmla="*/ 20 w 79"/>
                    <a:gd name="T1" fmla="*/ 0 h 57"/>
                    <a:gd name="T2" fmla="*/ 0 w 79"/>
                    <a:gd name="T3" fmla="*/ 29 h 57"/>
                    <a:gd name="T4" fmla="*/ 20 w 79"/>
                    <a:gd name="T5" fmla="*/ 57 h 57"/>
                    <a:gd name="T6" fmla="*/ 59 w 79"/>
                    <a:gd name="T7" fmla="*/ 57 h 57"/>
                    <a:gd name="T8" fmla="*/ 79 w 79"/>
                    <a:gd name="T9" fmla="*/ 29 h 57"/>
                    <a:gd name="T10" fmla="*/ 59 w 79"/>
                    <a:gd name="T11" fmla="*/ 0 h 57"/>
                    <a:gd name="T12" fmla="*/ 20 w 7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79" h="57">
                      <a:moveTo>
                        <a:pt x="20" y="0"/>
                      </a:moveTo>
                      <a:lnTo>
                        <a:pt x="0" y="29"/>
                      </a:lnTo>
                      <a:lnTo>
                        <a:pt x="20" y="57"/>
                      </a:lnTo>
                      <a:lnTo>
                        <a:pt x="59" y="57"/>
                      </a:lnTo>
                      <a:lnTo>
                        <a:pt x="79" y="29"/>
                      </a:lnTo>
                      <a:lnTo>
                        <a:pt x="59" y="0"/>
                      </a:lnTo>
                      <a:lnTo>
                        <a:pt x="20"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2" name="Freeform 870"/>
                <p:cNvSpPr>
                  <a:spLocks/>
                </p:cNvSpPr>
                <p:nvPr/>
              </p:nvSpPr>
              <p:spPr bwMode="auto">
                <a:xfrm>
                  <a:off x="2826" y="1444"/>
                  <a:ext cx="15" cy="10"/>
                </a:xfrm>
                <a:custGeom>
                  <a:avLst/>
                  <a:gdLst>
                    <a:gd name="T0" fmla="*/ 18 w 73"/>
                    <a:gd name="T1" fmla="*/ 0 h 53"/>
                    <a:gd name="T2" fmla="*/ 0 w 73"/>
                    <a:gd name="T3" fmla="*/ 27 h 53"/>
                    <a:gd name="T4" fmla="*/ 18 w 73"/>
                    <a:gd name="T5" fmla="*/ 53 h 53"/>
                    <a:gd name="T6" fmla="*/ 55 w 73"/>
                    <a:gd name="T7" fmla="*/ 53 h 53"/>
                    <a:gd name="T8" fmla="*/ 73 w 73"/>
                    <a:gd name="T9" fmla="*/ 27 h 53"/>
                    <a:gd name="T10" fmla="*/ 55 w 73"/>
                    <a:gd name="T11" fmla="*/ 0 h 53"/>
                    <a:gd name="T12" fmla="*/ 18 w 73"/>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73" h="53">
                      <a:moveTo>
                        <a:pt x="18" y="0"/>
                      </a:moveTo>
                      <a:lnTo>
                        <a:pt x="0" y="27"/>
                      </a:lnTo>
                      <a:lnTo>
                        <a:pt x="18" y="53"/>
                      </a:lnTo>
                      <a:lnTo>
                        <a:pt x="55" y="53"/>
                      </a:lnTo>
                      <a:lnTo>
                        <a:pt x="73" y="27"/>
                      </a:lnTo>
                      <a:lnTo>
                        <a:pt x="55" y="0"/>
                      </a:lnTo>
                      <a:lnTo>
                        <a:pt x="18"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3" name="Freeform 871"/>
                <p:cNvSpPr>
                  <a:spLocks/>
                </p:cNvSpPr>
                <p:nvPr/>
              </p:nvSpPr>
              <p:spPr bwMode="auto">
                <a:xfrm>
                  <a:off x="2827" y="1444"/>
                  <a:ext cx="13" cy="10"/>
                </a:xfrm>
                <a:custGeom>
                  <a:avLst/>
                  <a:gdLst>
                    <a:gd name="T0" fmla="*/ 17 w 69"/>
                    <a:gd name="T1" fmla="*/ 0 h 51"/>
                    <a:gd name="T2" fmla="*/ 0 w 69"/>
                    <a:gd name="T3" fmla="*/ 26 h 51"/>
                    <a:gd name="T4" fmla="*/ 17 w 69"/>
                    <a:gd name="T5" fmla="*/ 51 h 51"/>
                    <a:gd name="T6" fmla="*/ 52 w 69"/>
                    <a:gd name="T7" fmla="*/ 51 h 51"/>
                    <a:gd name="T8" fmla="*/ 69 w 69"/>
                    <a:gd name="T9" fmla="*/ 26 h 51"/>
                    <a:gd name="T10" fmla="*/ 52 w 69"/>
                    <a:gd name="T11" fmla="*/ 0 h 51"/>
                    <a:gd name="T12" fmla="*/ 17 w 6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9" h="51">
                      <a:moveTo>
                        <a:pt x="17" y="0"/>
                      </a:moveTo>
                      <a:lnTo>
                        <a:pt x="0" y="26"/>
                      </a:lnTo>
                      <a:lnTo>
                        <a:pt x="17" y="51"/>
                      </a:lnTo>
                      <a:lnTo>
                        <a:pt x="52" y="51"/>
                      </a:lnTo>
                      <a:lnTo>
                        <a:pt x="69" y="26"/>
                      </a:lnTo>
                      <a:lnTo>
                        <a:pt x="52" y="0"/>
                      </a:lnTo>
                      <a:lnTo>
                        <a:pt x="17"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4" name="Freeform 872"/>
                <p:cNvSpPr>
                  <a:spLocks/>
                </p:cNvSpPr>
                <p:nvPr/>
              </p:nvSpPr>
              <p:spPr bwMode="auto">
                <a:xfrm>
                  <a:off x="2827" y="1444"/>
                  <a:ext cx="13" cy="10"/>
                </a:xfrm>
                <a:custGeom>
                  <a:avLst/>
                  <a:gdLst>
                    <a:gd name="T0" fmla="*/ 16 w 63"/>
                    <a:gd name="T1" fmla="*/ 0 h 47"/>
                    <a:gd name="T2" fmla="*/ 0 w 63"/>
                    <a:gd name="T3" fmla="*/ 24 h 47"/>
                    <a:gd name="T4" fmla="*/ 16 w 63"/>
                    <a:gd name="T5" fmla="*/ 47 h 47"/>
                    <a:gd name="T6" fmla="*/ 47 w 63"/>
                    <a:gd name="T7" fmla="*/ 47 h 47"/>
                    <a:gd name="T8" fmla="*/ 63 w 63"/>
                    <a:gd name="T9" fmla="*/ 24 h 47"/>
                    <a:gd name="T10" fmla="*/ 47 w 63"/>
                    <a:gd name="T11" fmla="*/ 0 h 47"/>
                    <a:gd name="T12" fmla="*/ 16 w 6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63" h="47">
                      <a:moveTo>
                        <a:pt x="16" y="0"/>
                      </a:moveTo>
                      <a:lnTo>
                        <a:pt x="0" y="24"/>
                      </a:lnTo>
                      <a:lnTo>
                        <a:pt x="16" y="47"/>
                      </a:lnTo>
                      <a:lnTo>
                        <a:pt x="47" y="47"/>
                      </a:lnTo>
                      <a:lnTo>
                        <a:pt x="63" y="24"/>
                      </a:lnTo>
                      <a:lnTo>
                        <a:pt x="47" y="0"/>
                      </a:lnTo>
                      <a:lnTo>
                        <a:pt x="16"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5" name="Freeform 873"/>
                <p:cNvSpPr>
                  <a:spLocks/>
                </p:cNvSpPr>
                <p:nvPr/>
              </p:nvSpPr>
              <p:spPr bwMode="auto">
                <a:xfrm>
                  <a:off x="2828" y="1445"/>
                  <a:ext cx="11" cy="8"/>
                </a:xfrm>
                <a:custGeom>
                  <a:avLst/>
                  <a:gdLst>
                    <a:gd name="T0" fmla="*/ 15 w 59"/>
                    <a:gd name="T1" fmla="*/ 0 h 43"/>
                    <a:gd name="T2" fmla="*/ 0 w 59"/>
                    <a:gd name="T3" fmla="*/ 22 h 43"/>
                    <a:gd name="T4" fmla="*/ 15 w 59"/>
                    <a:gd name="T5" fmla="*/ 43 h 43"/>
                    <a:gd name="T6" fmla="*/ 43 w 59"/>
                    <a:gd name="T7" fmla="*/ 43 h 43"/>
                    <a:gd name="T8" fmla="*/ 59 w 59"/>
                    <a:gd name="T9" fmla="*/ 22 h 43"/>
                    <a:gd name="T10" fmla="*/ 43 w 59"/>
                    <a:gd name="T11" fmla="*/ 0 h 43"/>
                    <a:gd name="T12" fmla="*/ 15 w 5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15" y="0"/>
                      </a:moveTo>
                      <a:lnTo>
                        <a:pt x="0" y="22"/>
                      </a:lnTo>
                      <a:lnTo>
                        <a:pt x="15" y="43"/>
                      </a:lnTo>
                      <a:lnTo>
                        <a:pt x="43" y="43"/>
                      </a:lnTo>
                      <a:lnTo>
                        <a:pt x="59" y="22"/>
                      </a:lnTo>
                      <a:lnTo>
                        <a:pt x="43" y="0"/>
                      </a:lnTo>
                      <a:lnTo>
                        <a:pt x="15"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6" name="Freeform 874"/>
                <p:cNvSpPr>
                  <a:spLocks/>
                </p:cNvSpPr>
                <p:nvPr/>
              </p:nvSpPr>
              <p:spPr bwMode="auto">
                <a:xfrm>
                  <a:off x="2828" y="1445"/>
                  <a:ext cx="11" cy="8"/>
                </a:xfrm>
                <a:custGeom>
                  <a:avLst/>
                  <a:gdLst>
                    <a:gd name="T0" fmla="*/ 14 w 55"/>
                    <a:gd name="T1" fmla="*/ 0 h 39"/>
                    <a:gd name="T2" fmla="*/ 0 w 55"/>
                    <a:gd name="T3" fmla="*/ 20 h 39"/>
                    <a:gd name="T4" fmla="*/ 14 w 55"/>
                    <a:gd name="T5" fmla="*/ 39 h 39"/>
                    <a:gd name="T6" fmla="*/ 40 w 55"/>
                    <a:gd name="T7" fmla="*/ 39 h 39"/>
                    <a:gd name="T8" fmla="*/ 55 w 55"/>
                    <a:gd name="T9" fmla="*/ 20 h 39"/>
                    <a:gd name="T10" fmla="*/ 40 w 55"/>
                    <a:gd name="T11" fmla="*/ 0 h 39"/>
                    <a:gd name="T12" fmla="*/ 14 w 5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5" h="39">
                      <a:moveTo>
                        <a:pt x="14" y="0"/>
                      </a:moveTo>
                      <a:lnTo>
                        <a:pt x="0" y="20"/>
                      </a:lnTo>
                      <a:lnTo>
                        <a:pt x="14" y="39"/>
                      </a:lnTo>
                      <a:lnTo>
                        <a:pt x="40" y="39"/>
                      </a:lnTo>
                      <a:lnTo>
                        <a:pt x="55" y="20"/>
                      </a:lnTo>
                      <a:lnTo>
                        <a:pt x="40" y="0"/>
                      </a:lnTo>
                      <a:lnTo>
                        <a:pt x="14"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7" name="Freeform 875"/>
                <p:cNvSpPr>
                  <a:spLocks/>
                </p:cNvSpPr>
                <p:nvPr/>
              </p:nvSpPr>
              <p:spPr bwMode="auto">
                <a:xfrm>
                  <a:off x="2829" y="1445"/>
                  <a:ext cx="9" cy="8"/>
                </a:xfrm>
                <a:custGeom>
                  <a:avLst/>
                  <a:gdLst>
                    <a:gd name="T0" fmla="*/ 12 w 49"/>
                    <a:gd name="T1" fmla="*/ 0 h 37"/>
                    <a:gd name="T2" fmla="*/ 0 w 49"/>
                    <a:gd name="T3" fmla="*/ 19 h 37"/>
                    <a:gd name="T4" fmla="*/ 12 w 49"/>
                    <a:gd name="T5" fmla="*/ 37 h 37"/>
                    <a:gd name="T6" fmla="*/ 36 w 49"/>
                    <a:gd name="T7" fmla="*/ 37 h 37"/>
                    <a:gd name="T8" fmla="*/ 49 w 49"/>
                    <a:gd name="T9" fmla="*/ 19 h 37"/>
                    <a:gd name="T10" fmla="*/ 36 w 49"/>
                    <a:gd name="T11" fmla="*/ 0 h 37"/>
                    <a:gd name="T12" fmla="*/ 12 w 4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9" h="37">
                      <a:moveTo>
                        <a:pt x="12" y="0"/>
                      </a:moveTo>
                      <a:lnTo>
                        <a:pt x="0" y="19"/>
                      </a:lnTo>
                      <a:lnTo>
                        <a:pt x="12" y="37"/>
                      </a:lnTo>
                      <a:lnTo>
                        <a:pt x="36" y="37"/>
                      </a:lnTo>
                      <a:lnTo>
                        <a:pt x="49" y="19"/>
                      </a:lnTo>
                      <a:lnTo>
                        <a:pt x="36" y="0"/>
                      </a:lnTo>
                      <a:lnTo>
                        <a:pt x="12"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8" name="Freeform 876"/>
                <p:cNvSpPr>
                  <a:spLocks/>
                </p:cNvSpPr>
                <p:nvPr/>
              </p:nvSpPr>
              <p:spPr bwMode="auto">
                <a:xfrm>
                  <a:off x="2829" y="1446"/>
                  <a:ext cx="9" cy="6"/>
                </a:xfrm>
                <a:custGeom>
                  <a:avLst/>
                  <a:gdLst>
                    <a:gd name="T0" fmla="*/ 11 w 45"/>
                    <a:gd name="T1" fmla="*/ 0 h 33"/>
                    <a:gd name="T2" fmla="*/ 0 w 45"/>
                    <a:gd name="T3" fmla="*/ 17 h 33"/>
                    <a:gd name="T4" fmla="*/ 11 w 45"/>
                    <a:gd name="T5" fmla="*/ 33 h 33"/>
                    <a:gd name="T6" fmla="*/ 33 w 45"/>
                    <a:gd name="T7" fmla="*/ 33 h 33"/>
                    <a:gd name="T8" fmla="*/ 45 w 45"/>
                    <a:gd name="T9" fmla="*/ 17 h 33"/>
                    <a:gd name="T10" fmla="*/ 33 w 45"/>
                    <a:gd name="T11" fmla="*/ 0 h 33"/>
                    <a:gd name="T12" fmla="*/ 11 w 45"/>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5" h="33">
                      <a:moveTo>
                        <a:pt x="11" y="0"/>
                      </a:moveTo>
                      <a:lnTo>
                        <a:pt x="0" y="17"/>
                      </a:lnTo>
                      <a:lnTo>
                        <a:pt x="11" y="33"/>
                      </a:lnTo>
                      <a:lnTo>
                        <a:pt x="33" y="33"/>
                      </a:lnTo>
                      <a:lnTo>
                        <a:pt x="45" y="17"/>
                      </a:lnTo>
                      <a:lnTo>
                        <a:pt x="33"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69" name="Freeform 877"/>
                <p:cNvSpPr>
                  <a:spLocks/>
                </p:cNvSpPr>
                <p:nvPr/>
              </p:nvSpPr>
              <p:spPr bwMode="auto">
                <a:xfrm>
                  <a:off x="2829" y="1446"/>
                  <a:ext cx="9" cy="6"/>
                </a:xfrm>
                <a:custGeom>
                  <a:avLst/>
                  <a:gdLst>
                    <a:gd name="T0" fmla="*/ 10 w 41"/>
                    <a:gd name="T1" fmla="*/ 0 h 29"/>
                    <a:gd name="T2" fmla="*/ 0 w 41"/>
                    <a:gd name="T3" fmla="*/ 15 h 29"/>
                    <a:gd name="T4" fmla="*/ 10 w 41"/>
                    <a:gd name="T5" fmla="*/ 29 h 29"/>
                    <a:gd name="T6" fmla="*/ 30 w 41"/>
                    <a:gd name="T7" fmla="*/ 29 h 29"/>
                    <a:gd name="T8" fmla="*/ 41 w 41"/>
                    <a:gd name="T9" fmla="*/ 15 h 29"/>
                    <a:gd name="T10" fmla="*/ 30 w 41"/>
                    <a:gd name="T11" fmla="*/ 0 h 29"/>
                    <a:gd name="T12" fmla="*/ 10 w 41"/>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1" h="29">
                      <a:moveTo>
                        <a:pt x="10" y="0"/>
                      </a:moveTo>
                      <a:lnTo>
                        <a:pt x="0" y="15"/>
                      </a:lnTo>
                      <a:lnTo>
                        <a:pt x="10" y="29"/>
                      </a:lnTo>
                      <a:lnTo>
                        <a:pt x="30" y="29"/>
                      </a:lnTo>
                      <a:lnTo>
                        <a:pt x="41" y="15"/>
                      </a:lnTo>
                      <a:lnTo>
                        <a:pt x="30" y="0"/>
                      </a:lnTo>
                      <a:lnTo>
                        <a:pt x="10"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0" name="Freeform 878"/>
                <p:cNvSpPr>
                  <a:spLocks/>
                </p:cNvSpPr>
                <p:nvPr/>
              </p:nvSpPr>
              <p:spPr bwMode="auto">
                <a:xfrm>
                  <a:off x="2830" y="1446"/>
                  <a:ext cx="7" cy="6"/>
                </a:xfrm>
                <a:custGeom>
                  <a:avLst/>
                  <a:gdLst>
                    <a:gd name="T0" fmla="*/ 9 w 35"/>
                    <a:gd name="T1" fmla="*/ 0 h 27"/>
                    <a:gd name="T2" fmla="*/ 0 w 35"/>
                    <a:gd name="T3" fmla="*/ 14 h 27"/>
                    <a:gd name="T4" fmla="*/ 9 w 35"/>
                    <a:gd name="T5" fmla="*/ 27 h 27"/>
                    <a:gd name="T6" fmla="*/ 25 w 35"/>
                    <a:gd name="T7" fmla="*/ 27 h 27"/>
                    <a:gd name="T8" fmla="*/ 35 w 35"/>
                    <a:gd name="T9" fmla="*/ 14 h 27"/>
                    <a:gd name="T10" fmla="*/ 25 w 35"/>
                    <a:gd name="T11" fmla="*/ 0 h 27"/>
                    <a:gd name="T12" fmla="*/ 9 w 3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9" y="0"/>
                      </a:moveTo>
                      <a:lnTo>
                        <a:pt x="0" y="14"/>
                      </a:lnTo>
                      <a:lnTo>
                        <a:pt x="9" y="27"/>
                      </a:lnTo>
                      <a:lnTo>
                        <a:pt x="25" y="27"/>
                      </a:lnTo>
                      <a:lnTo>
                        <a:pt x="35" y="14"/>
                      </a:lnTo>
                      <a:lnTo>
                        <a:pt x="25" y="0"/>
                      </a:lnTo>
                      <a:lnTo>
                        <a:pt x="9"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1" name="Freeform 879"/>
                <p:cNvSpPr>
                  <a:spLocks/>
                </p:cNvSpPr>
                <p:nvPr/>
              </p:nvSpPr>
              <p:spPr bwMode="auto">
                <a:xfrm>
                  <a:off x="2830" y="1447"/>
                  <a:ext cx="7" cy="4"/>
                </a:xfrm>
                <a:custGeom>
                  <a:avLst/>
                  <a:gdLst>
                    <a:gd name="T0" fmla="*/ 8 w 31"/>
                    <a:gd name="T1" fmla="*/ 0 h 23"/>
                    <a:gd name="T2" fmla="*/ 0 w 31"/>
                    <a:gd name="T3" fmla="*/ 12 h 23"/>
                    <a:gd name="T4" fmla="*/ 8 w 31"/>
                    <a:gd name="T5" fmla="*/ 23 h 23"/>
                    <a:gd name="T6" fmla="*/ 22 w 31"/>
                    <a:gd name="T7" fmla="*/ 23 h 23"/>
                    <a:gd name="T8" fmla="*/ 31 w 31"/>
                    <a:gd name="T9" fmla="*/ 12 h 23"/>
                    <a:gd name="T10" fmla="*/ 22 w 31"/>
                    <a:gd name="T11" fmla="*/ 0 h 23"/>
                    <a:gd name="T12" fmla="*/ 8 w 3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8" y="0"/>
                      </a:moveTo>
                      <a:lnTo>
                        <a:pt x="0" y="12"/>
                      </a:lnTo>
                      <a:lnTo>
                        <a:pt x="8" y="23"/>
                      </a:lnTo>
                      <a:lnTo>
                        <a:pt x="22" y="23"/>
                      </a:lnTo>
                      <a:lnTo>
                        <a:pt x="31" y="12"/>
                      </a:lnTo>
                      <a:lnTo>
                        <a:pt x="22" y="0"/>
                      </a:lnTo>
                      <a:lnTo>
                        <a:pt x="8"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2" name="Freeform 880"/>
                <p:cNvSpPr>
                  <a:spLocks/>
                </p:cNvSpPr>
                <p:nvPr/>
              </p:nvSpPr>
              <p:spPr bwMode="auto">
                <a:xfrm>
                  <a:off x="2831" y="1447"/>
                  <a:ext cx="5" cy="4"/>
                </a:xfrm>
                <a:custGeom>
                  <a:avLst/>
                  <a:gdLst>
                    <a:gd name="T0" fmla="*/ 6 w 24"/>
                    <a:gd name="T1" fmla="*/ 0 h 18"/>
                    <a:gd name="T2" fmla="*/ 0 w 24"/>
                    <a:gd name="T3" fmla="*/ 9 h 18"/>
                    <a:gd name="T4" fmla="*/ 6 w 24"/>
                    <a:gd name="T5" fmla="*/ 18 h 18"/>
                    <a:gd name="T6" fmla="*/ 18 w 24"/>
                    <a:gd name="T7" fmla="*/ 18 h 18"/>
                    <a:gd name="T8" fmla="*/ 24 w 24"/>
                    <a:gd name="T9" fmla="*/ 9 h 18"/>
                    <a:gd name="T10" fmla="*/ 18 w 24"/>
                    <a:gd name="T11" fmla="*/ 0 h 18"/>
                    <a:gd name="T12" fmla="*/ 6 w 2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6" y="0"/>
                      </a:moveTo>
                      <a:lnTo>
                        <a:pt x="0" y="9"/>
                      </a:lnTo>
                      <a:lnTo>
                        <a:pt x="6" y="18"/>
                      </a:lnTo>
                      <a:lnTo>
                        <a:pt x="18" y="18"/>
                      </a:lnTo>
                      <a:lnTo>
                        <a:pt x="24" y="9"/>
                      </a:lnTo>
                      <a:lnTo>
                        <a:pt x="18" y="0"/>
                      </a:lnTo>
                      <a:lnTo>
                        <a:pt x="6"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3" name="Freeform 881"/>
                <p:cNvSpPr>
                  <a:spLocks/>
                </p:cNvSpPr>
                <p:nvPr/>
              </p:nvSpPr>
              <p:spPr bwMode="auto">
                <a:xfrm>
                  <a:off x="2831" y="1448"/>
                  <a:ext cx="4" cy="2"/>
                </a:xfrm>
                <a:custGeom>
                  <a:avLst/>
                  <a:gdLst>
                    <a:gd name="T0" fmla="*/ 5 w 20"/>
                    <a:gd name="T1" fmla="*/ 0 h 14"/>
                    <a:gd name="T2" fmla="*/ 0 w 20"/>
                    <a:gd name="T3" fmla="*/ 7 h 14"/>
                    <a:gd name="T4" fmla="*/ 5 w 20"/>
                    <a:gd name="T5" fmla="*/ 14 h 14"/>
                    <a:gd name="T6" fmla="*/ 15 w 20"/>
                    <a:gd name="T7" fmla="*/ 14 h 14"/>
                    <a:gd name="T8" fmla="*/ 20 w 20"/>
                    <a:gd name="T9" fmla="*/ 7 h 14"/>
                    <a:gd name="T10" fmla="*/ 15 w 20"/>
                    <a:gd name="T11" fmla="*/ 0 h 14"/>
                    <a:gd name="T12" fmla="*/ 5 w 2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5" y="0"/>
                      </a:moveTo>
                      <a:lnTo>
                        <a:pt x="0" y="7"/>
                      </a:lnTo>
                      <a:lnTo>
                        <a:pt x="5" y="14"/>
                      </a:lnTo>
                      <a:lnTo>
                        <a:pt x="15" y="14"/>
                      </a:lnTo>
                      <a:lnTo>
                        <a:pt x="20" y="7"/>
                      </a:lnTo>
                      <a:lnTo>
                        <a:pt x="15" y="0"/>
                      </a:lnTo>
                      <a:lnTo>
                        <a:pt x="5"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4" name="Freeform 882"/>
                <p:cNvSpPr>
                  <a:spLocks/>
                </p:cNvSpPr>
                <p:nvPr/>
              </p:nvSpPr>
              <p:spPr bwMode="auto">
                <a:xfrm>
                  <a:off x="2832" y="1448"/>
                  <a:ext cx="3" cy="2"/>
                </a:xfrm>
                <a:custGeom>
                  <a:avLst/>
                  <a:gdLst>
                    <a:gd name="T0" fmla="*/ 4 w 16"/>
                    <a:gd name="T1" fmla="*/ 0 h 12"/>
                    <a:gd name="T2" fmla="*/ 0 w 16"/>
                    <a:gd name="T3" fmla="*/ 6 h 12"/>
                    <a:gd name="T4" fmla="*/ 4 w 16"/>
                    <a:gd name="T5" fmla="*/ 12 h 12"/>
                    <a:gd name="T6" fmla="*/ 12 w 16"/>
                    <a:gd name="T7" fmla="*/ 12 h 12"/>
                    <a:gd name="T8" fmla="*/ 16 w 16"/>
                    <a:gd name="T9" fmla="*/ 6 h 12"/>
                    <a:gd name="T10" fmla="*/ 12 w 16"/>
                    <a:gd name="T11" fmla="*/ 0 h 12"/>
                    <a:gd name="T12" fmla="*/ 4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4" y="0"/>
                      </a:moveTo>
                      <a:lnTo>
                        <a:pt x="0" y="6"/>
                      </a:lnTo>
                      <a:lnTo>
                        <a:pt x="4" y="12"/>
                      </a:lnTo>
                      <a:lnTo>
                        <a:pt x="12" y="12"/>
                      </a:lnTo>
                      <a:lnTo>
                        <a:pt x="16" y="6"/>
                      </a:lnTo>
                      <a:lnTo>
                        <a:pt x="12" y="0"/>
                      </a:lnTo>
                      <a:lnTo>
                        <a:pt x="4"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5" name="Freeform 883"/>
                <p:cNvSpPr>
                  <a:spLocks/>
                </p:cNvSpPr>
                <p:nvPr/>
              </p:nvSpPr>
              <p:spPr bwMode="auto">
                <a:xfrm>
                  <a:off x="2832" y="1448"/>
                  <a:ext cx="2" cy="2"/>
                </a:xfrm>
                <a:custGeom>
                  <a:avLst/>
                  <a:gdLst>
                    <a:gd name="T0" fmla="*/ 3 w 10"/>
                    <a:gd name="T1" fmla="*/ 0 h 8"/>
                    <a:gd name="T2" fmla="*/ 0 w 10"/>
                    <a:gd name="T3" fmla="*/ 4 h 8"/>
                    <a:gd name="T4" fmla="*/ 3 w 10"/>
                    <a:gd name="T5" fmla="*/ 8 h 8"/>
                    <a:gd name="T6" fmla="*/ 7 w 10"/>
                    <a:gd name="T7" fmla="*/ 8 h 8"/>
                    <a:gd name="T8" fmla="*/ 10 w 10"/>
                    <a:gd name="T9" fmla="*/ 4 h 8"/>
                    <a:gd name="T10" fmla="*/ 7 w 10"/>
                    <a:gd name="T11" fmla="*/ 0 h 8"/>
                    <a:gd name="T12" fmla="*/ 3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3" y="0"/>
                      </a:moveTo>
                      <a:lnTo>
                        <a:pt x="0" y="4"/>
                      </a:lnTo>
                      <a:lnTo>
                        <a:pt x="3" y="8"/>
                      </a:lnTo>
                      <a:lnTo>
                        <a:pt x="7" y="8"/>
                      </a:lnTo>
                      <a:lnTo>
                        <a:pt x="10" y="4"/>
                      </a:lnTo>
                      <a:lnTo>
                        <a:pt x="7" y="0"/>
                      </a:lnTo>
                      <a:lnTo>
                        <a:pt x="3"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5876" name="Freeform 884"/>
                <p:cNvSpPr>
                  <a:spLocks/>
                </p:cNvSpPr>
                <p:nvPr/>
              </p:nvSpPr>
              <p:spPr bwMode="auto">
                <a:xfrm>
                  <a:off x="2833" y="1449"/>
                  <a:ext cx="1" cy="1"/>
                </a:xfrm>
                <a:custGeom>
                  <a:avLst/>
                  <a:gdLst>
                    <a:gd name="T0" fmla="*/ 2 w 6"/>
                    <a:gd name="T1" fmla="*/ 0 h 4"/>
                    <a:gd name="T2" fmla="*/ 0 w 6"/>
                    <a:gd name="T3" fmla="*/ 2 h 4"/>
                    <a:gd name="T4" fmla="*/ 2 w 6"/>
                    <a:gd name="T5" fmla="*/ 4 h 4"/>
                    <a:gd name="T6" fmla="*/ 4 w 6"/>
                    <a:gd name="T7" fmla="*/ 4 h 4"/>
                    <a:gd name="T8" fmla="*/ 6 w 6"/>
                    <a:gd name="T9" fmla="*/ 2 h 4"/>
                    <a:gd name="T10" fmla="*/ 4 w 6"/>
                    <a:gd name="T11" fmla="*/ 0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lnTo>
                        <a:pt x="0" y="2"/>
                      </a:lnTo>
                      <a:lnTo>
                        <a:pt x="2" y="4"/>
                      </a:lnTo>
                      <a:lnTo>
                        <a:pt x="4" y="4"/>
                      </a:lnTo>
                      <a:lnTo>
                        <a:pt x="6" y="2"/>
                      </a:lnTo>
                      <a:lnTo>
                        <a:pt x="4" y="0"/>
                      </a:lnTo>
                      <a:lnTo>
                        <a:pt x="2" y="0"/>
                      </a:lnTo>
                      <a:close/>
                    </a:path>
                  </a:pathLst>
                </a:custGeom>
                <a:solidFill>
                  <a:srgbClr val="FF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grpSp>
        <p:sp>
          <p:nvSpPr>
            <p:cNvPr id="85877" name="Rectangle 885"/>
            <p:cNvSpPr>
              <a:spLocks noChangeArrowheads="1"/>
            </p:cNvSpPr>
            <p:nvPr/>
          </p:nvSpPr>
          <p:spPr bwMode="auto">
            <a:xfrm>
              <a:off x="5076" y="1381"/>
              <a:ext cx="14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FF"/>
                  </a:solidFill>
                  <a:latin typeface="Yagut" pitchFamily="2" charset="0"/>
                </a:rPr>
                <a:t>سخت افزار</a:t>
              </a:r>
              <a:r>
                <a:rPr lang="fa-IR" altLang="fa-IR" sz="400" b="0">
                  <a:solidFill>
                    <a:srgbClr val="0000FF"/>
                  </a:solidFill>
                  <a:latin typeface="Yagut" pitchFamily="2" charset="0"/>
                </a:rPr>
                <a:t>ی</a:t>
              </a:r>
              <a:endParaRPr lang="en-US" altLang="fa-IR" sz="400" b="0">
                <a:cs typeface="Traffic" pitchFamily="2" charset="0"/>
              </a:endParaRPr>
            </a:p>
          </p:txBody>
        </p:sp>
        <p:grpSp>
          <p:nvGrpSpPr>
            <p:cNvPr id="85878" name="Group 886"/>
            <p:cNvGrpSpPr>
              <a:grpSpLocks/>
            </p:cNvGrpSpPr>
            <p:nvPr/>
          </p:nvGrpSpPr>
          <p:grpSpPr bwMode="auto">
            <a:xfrm>
              <a:off x="4993" y="1014"/>
              <a:ext cx="282" cy="207"/>
              <a:chOff x="2764" y="1260"/>
              <a:chExt cx="143" cy="99"/>
            </a:xfrm>
          </p:grpSpPr>
          <p:sp>
            <p:nvSpPr>
              <p:cNvPr id="85879" name="Rectangle 887"/>
              <p:cNvSpPr>
                <a:spLocks noChangeArrowheads="1"/>
              </p:cNvSpPr>
              <p:nvPr/>
            </p:nvSpPr>
            <p:spPr bwMode="auto">
              <a:xfrm>
                <a:off x="2764" y="1260"/>
                <a:ext cx="141" cy="97"/>
              </a:xfrm>
              <a:prstGeom prst="rect">
                <a:avLst/>
              </a:prstGeom>
              <a:solidFill>
                <a:srgbClr val="FFFF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0" name="Rectangle 888"/>
              <p:cNvSpPr>
                <a:spLocks noChangeArrowheads="1"/>
              </p:cNvSpPr>
              <p:nvPr/>
            </p:nvSpPr>
            <p:spPr bwMode="auto">
              <a:xfrm>
                <a:off x="2765" y="1262"/>
                <a:ext cx="142" cy="97"/>
              </a:xfrm>
              <a:prstGeom prst="rect">
                <a:avLst/>
              </a:prstGeom>
              <a:solidFill>
                <a:srgbClr val="9999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5881" name="Group 889"/>
              <p:cNvGrpSpPr>
                <a:grpSpLocks/>
              </p:cNvGrpSpPr>
              <p:nvPr/>
            </p:nvGrpSpPr>
            <p:grpSpPr bwMode="auto">
              <a:xfrm>
                <a:off x="2764" y="1261"/>
                <a:ext cx="142" cy="98"/>
                <a:chOff x="2764" y="1261"/>
                <a:chExt cx="142" cy="98"/>
              </a:xfrm>
            </p:grpSpPr>
            <p:grpSp>
              <p:nvGrpSpPr>
                <p:cNvPr id="85882" name="Group 890"/>
                <p:cNvGrpSpPr>
                  <a:grpSpLocks/>
                </p:cNvGrpSpPr>
                <p:nvPr/>
              </p:nvGrpSpPr>
              <p:grpSpPr bwMode="auto">
                <a:xfrm>
                  <a:off x="2764" y="1261"/>
                  <a:ext cx="142" cy="98"/>
                  <a:chOff x="2764" y="1261"/>
                  <a:chExt cx="142" cy="98"/>
                </a:xfrm>
              </p:grpSpPr>
              <p:sp>
                <p:nvSpPr>
                  <p:cNvPr id="85883" name="Rectangle 891"/>
                  <p:cNvSpPr>
                    <a:spLocks noChangeArrowheads="1"/>
                  </p:cNvSpPr>
                  <p:nvPr/>
                </p:nvSpPr>
                <p:spPr bwMode="auto">
                  <a:xfrm>
                    <a:off x="2764" y="1261"/>
                    <a:ext cx="142"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4" name="Rectangle 892"/>
                  <p:cNvSpPr>
                    <a:spLocks noChangeArrowheads="1"/>
                  </p:cNvSpPr>
                  <p:nvPr/>
                </p:nvSpPr>
                <p:spPr bwMode="auto">
                  <a:xfrm>
                    <a:off x="2764" y="1358"/>
                    <a:ext cx="142"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5" name="Rectangle 893"/>
                  <p:cNvSpPr>
                    <a:spLocks noChangeArrowheads="1"/>
                  </p:cNvSpPr>
                  <p:nvPr/>
                </p:nvSpPr>
                <p:spPr bwMode="auto">
                  <a:xfrm>
                    <a:off x="2764" y="1262"/>
                    <a:ext cx="1" cy="96"/>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6" name="Rectangle 894"/>
                  <p:cNvSpPr>
                    <a:spLocks noChangeArrowheads="1"/>
                  </p:cNvSpPr>
                  <p:nvPr/>
                </p:nvSpPr>
                <p:spPr bwMode="auto">
                  <a:xfrm>
                    <a:off x="2905" y="1262"/>
                    <a:ext cx="1" cy="96"/>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7" name="Rectangle 895"/>
                  <p:cNvSpPr>
                    <a:spLocks noChangeArrowheads="1"/>
                  </p:cNvSpPr>
                  <p:nvPr/>
                </p:nvSpPr>
                <p:spPr bwMode="auto">
                  <a:xfrm>
                    <a:off x="2765" y="1262"/>
                    <a:ext cx="140"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8" name="Rectangle 896"/>
                  <p:cNvSpPr>
                    <a:spLocks noChangeArrowheads="1"/>
                  </p:cNvSpPr>
                  <p:nvPr/>
                </p:nvSpPr>
                <p:spPr bwMode="auto">
                  <a:xfrm>
                    <a:off x="2765" y="1357"/>
                    <a:ext cx="140"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89" name="Rectangle 897"/>
                  <p:cNvSpPr>
                    <a:spLocks noChangeArrowheads="1"/>
                  </p:cNvSpPr>
                  <p:nvPr/>
                </p:nvSpPr>
                <p:spPr bwMode="auto">
                  <a:xfrm>
                    <a:off x="2765" y="1262"/>
                    <a:ext cx="1" cy="95"/>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0" name="Rectangle 898"/>
                  <p:cNvSpPr>
                    <a:spLocks noChangeArrowheads="1"/>
                  </p:cNvSpPr>
                  <p:nvPr/>
                </p:nvSpPr>
                <p:spPr bwMode="auto">
                  <a:xfrm>
                    <a:off x="2904" y="1262"/>
                    <a:ext cx="1" cy="95"/>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1" name="Rectangle 899"/>
                  <p:cNvSpPr>
                    <a:spLocks noChangeArrowheads="1"/>
                  </p:cNvSpPr>
                  <p:nvPr/>
                </p:nvSpPr>
                <p:spPr bwMode="auto">
                  <a:xfrm>
                    <a:off x="2766" y="1262"/>
                    <a:ext cx="138"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2" name="Rectangle 900"/>
                  <p:cNvSpPr>
                    <a:spLocks noChangeArrowheads="1"/>
                  </p:cNvSpPr>
                  <p:nvPr/>
                </p:nvSpPr>
                <p:spPr bwMode="auto">
                  <a:xfrm>
                    <a:off x="2766" y="1356"/>
                    <a:ext cx="138" cy="1"/>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3" name="Rectangle 901"/>
                  <p:cNvSpPr>
                    <a:spLocks noChangeArrowheads="1"/>
                  </p:cNvSpPr>
                  <p:nvPr/>
                </p:nvSpPr>
                <p:spPr bwMode="auto">
                  <a:xfrm>
                    <a:off x="2766" y="1263"/>
                    <a:ext cx="1" cy="93"/>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4" name="Rectangle 902"/>
                  <p:cNvSpPr>
                    <a:spLocks noChangeArrowheads="1"/>
                  </p:cNvSpPr>
                  <p:nvPr/>
                </p:nvSpPr>
                <p:spPr bwMode="auto">
                  <a:xfrm>
                    <a:off x="2903" y="1263"/>
                    <a:ext cx="1" cy="93"/>
                  </a:xfrm>
                  <a:prstGeom prst="rect">
                    <a:avLst/>
                  </a:prstGeom>
                  <a:solidFill>
                    <a:srgbClr val="FF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5" name="Rectangle 903"/>
                  <p:cNvSpPr>
                    <a:spLocks noChangeArrowheads="1"/>
                  </p:cNvSpPr>
                  <p:nvPr/>
                </p:nvSpPr>
                <p:spPr bwMode="auto">
                  <a:xfrm>
                    <a:off x="2767" y="1263"/>
                    <a:ext cx="136"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6" name="Rectangle 904"/>
                  <p:cNvSpPr>
                    <a:spLocks noChangeArrowheads="1"/>
                  </p:cNvSpPr>
                  <p:nvPr/>
                </p:nvSpPr>
                <p:spPr bwMode="auto">
                  <a:xfrm>
                    <a:off x="2767" y="1356"/>
                    <a:ext cx="136"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7" name="Rectangle 905"/>
                  <p:cNvSpPr>
                    <a:spLocks noChangeArrowheads="1"/>
                  </p:cNvSpPr>
                  <p:nvPr/>
                </p:nvSpPr>
                <p:spPr bwMode="auto">
                  <a:xfrm>
                    <a:off x="2767" y="1263"/>
                    <a:ext cx="1" cy="93"/>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8" name="Rectangle 906"/>
                  <p:cNvSpPr>
                    <a:spLocks noChangeArrowheads="1"/>
                  </p:cNvSpPr>
                  <p:nvPr/>
                </p:nvSpPr>
                <p:spPr bwMode="auto">
                  <a:xfrm>
                    <a:off x="2902" y="1263"/>
                    <a:ext cx="1" cy="93"/>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899" name="Rectangle 907"/>
                  <p:cNvSpPr>
                    <a:spLocks noChangeArrowheads="1"/>
                  </p:cNvSpPr>
                  <p:nvPr/>
                </p:nvSpPr>
                <p:spPr bwMode="auto">
                  <a:xfrm>
                    <a:off x="2768" y="1263"/>
                    <a:ext cx="134"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0" name="Rectangle 908"/>
                  <p:cNvSpPr>
                    <a:spLocks noChangeArrowheads="1"/>
                  </p:cNvSpPr>
                  <p:nvPr/>
                </p:nvSpPr>
                <p:spPr bwMode="auto">
                  <a:xfrm>
                    <a:off x="2768" y="1355"/>
                    <a:ext cx="134"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1" name="Rectangle 909"/>
                  <p:cNvSpPr>
                    <a:spLocks noChangeArrowheads="1"/>
                  </p:cNvSpPr>
                  <p:nvPr/>
                </p:nvSpPr>
                <p:spPr bwMode="auto">
                  <a:xfrm>
                    <a:off x="2768" y="1264"/>
                    <a:ext cx="1" cy="9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2" name="Rectangle 910"/>
                  <p:cNvSpPr>
                    <a:spLocks noChangeArrowheads="1"/>
                  </p:cNvSpPr>
                  <p:nvPr/>
                </p:nvSpPr>
                <p:spPr bwMode="auto">
                  <a:xfrm>
                    <a:off x="2901" y="1264"/>
                    <a:ext cx="1" cy="9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3" name="Rectangle 911"/>
                  <p:cNvSpPr>
                    <a:spLocks noChangeArrowheads="1"/>
                  </p:cNvSpPr>
                  <p:nvPr/>
                </p:nvSpPr>
                <p:spPr bwMode="auto">
                  <a:xfrm>
                    <a:off x="2769" y="1264"/>
                    <a:ext cx="132"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4" name="Rectangle 912"/>
                  <p:cNvSpPr>
                    <a:spLocks noChangeArrowheads="1"/>
                  </p:cNvSpPr>
                  <p:nvPr/>
                </p:nvSpPr>
                <p:spPr bwMode="auto">
                  <a:xfrm>
                    <a:off x="2769" y="1355"/>
                    <a:ext cx="132" cy="1"/>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5" name="Rectangle 913"/>
                  <p:cNvSpPr>
                    <a:spLocks noChangeArrowheads="1"/>
                  </p:cNvSpPr>
                  <p:nvPr/>
                </p:nvSpPr>
                <p:spPr bwMode="auto">
                  <a:xfrm>
                    <a:off x="2769" y="1265"/>
                    <a:ext cx="1" cy="90"/>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6" name="Rectangle 914"/>
                  <p:cNvSpPr>
                    <a:spLocks noChangeArrowheads="1"/>
                  </p:cNvSpPr>
                  <p:nvPr/>
                </p:nvSpPr>
                <p:spPr bwMode="auto">
                  <a:xfrm>
                    <a:off x="2900" y="1265"/>
                    <a:ext cx="1" cy="90"/>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7" name="Rectangle 915"/>
                  <p:cNvSpPr>
                    <a:spLocks noChangeArrowheads="1"/>
                  </p:cNvSpPr>
                  <p:nvPr/>
                </p:nvSpPr>
                <p:spPr bwMode="auto">
                  <a:xfrm>
                    <a:off x="2770" y="1265"/>
                    <a:ext cx="130" cy="1"/>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8" name="Rectangle 916"/>
                  <p:cNvSpPr>
                    <a:spLocks noChangeArrowheads="1"/>
                  </p:cNvSpPr>
                  <p:nvPr/>
                </p:nvSpPr>
                <p:spPr bwMode="auto">
                  <a:xfrm>
                    <a:off x="2770" y="1354"/>
                    <a:ext cx="130" cy="1"/>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09" name="Rectangle 917"/>
                  <p:cNvSpPr>
                    <a:spLocks noChangeArrowheads="1"/>
                  </p:cNvSpPr>
                  <p:nvPr/>
                </p:nvSpPr>
                <p:spPr bwMode="auto">
                  <a:xfrm>
                    <a:off x="2770" y="1265"/>
                    <a:ext cx="1" cy="89"/>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0" name="Rectangle 918"/>
                  <p:cNvSpPr>
                    <a:spLocks noChangeArrowheads="1"/>
                  </p:cNvSpPr>
                  <p:nvPr/>
                </p:nvSpPr>
                <p:spPr bwMode="auto">
                  <a:xfrm>
                    <a:off x="2899" y="1265"/>
                    <a:ext cx="1" cy="89"/>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1" name="Rectangle 919"/>
                  <p:cNvSpPr>
                    <a:spLocks noChangeArrowheads="1"/>
                  </p:cNvSpPr>
                  <p:nvPr/>
                </p:nvSpPr>
                <p:spPr bwMode="auto">
                  <a:xfrm>
                    <a:off x="2771" y="1265"/>
                    <a:ext cx="128" cy="1"/>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2" name="Rectangle 920"/>
                  <p:cNvSpPr>
                    <a:spLocks noChangeArrowheads="1"/>
                  </p:cNvSpPr>
                  <p:nvPr/>
                </p:nvSpPr>
                <p:spPr bwMode="auto">
                  <a:xfrm>
                    <a:off x="2771" y="1353"/>
                    <a:ext cx="128" cy="1"/>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3" name="Rectangle 921"/>
                  <p:cNvSpPr>
                    <a:spLocks noChangeArrowheads="1"/>
                  </p:cNvSpPr>
                  <p:nvPr/>
                </p:nvSpPr>
                <p:spPr bwMode="auto">
                  <a:xfrm>
                    <a:off x="2771" y="1266"/>
                    <a:ext cx="1" cy="87"/>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4" name="Rectangle 922"/>
                  <p:cNvSpPr>
                    <a:spLocks noChangeArrowheads="1"/>
                  </p:cNvSpPr>
                  <p:nvPr/>
                </p:nvSpPr>
                <p:spPr bwMode="auto">
                  <a:xfrm>
                    <a:off x="2898" y="1266"/>
                    <a:ext cx="1" cy="87"/>
                  </a:xfrm>
                  <a:prstGeom prst="rect">
                    <a:avLst/>
                  </a:prstGeom>
                  <a:solidFill>
                    <a:srgbClr val="FFFF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5" name="Rectangle 923"/>
                  <p:cNvSpPr>
                    <a:spLocks noChangeArrowheads="1"/>
                  </p:cNvSpPr>
                  <p:nvPr/>
                </p:nvSpPr>
                <p:spPr bwMode="auto">
                  <a:xfrm>
                    <a:off x="2772" y="1266"/>
                    <a:ext cx="126" cy="1"/>
                  </a:xfrm>
                  <a:prstGeom prst="rect">
                    <a:avLst/>
                  </a:prstGeom>
                  <a:solidFill>
                    <a:srgbClr val="FFF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6" name="Rectangle 924"/>
                  <p:cNvSpPr>
                    <a:spLocks noChangeArrowheads="1"/>
                  </p:cNvSpPr>
                  <p:nvPr/>
                </p:nvSpPr>
                <p:spPr bwMode="auto">
                  <a:xfrm>
                    <a:off x="2772" y="1353"/>
                    <a:ext cx="126" cy="1"/>
                  </a:xfrm>
                  <a:prstGeom prst="rect">
                    <a:avLst/>
                  </a:prstGeom>
                  <a:solidFill>
                    <a:srgbClr val="FFF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7" name="Rectangle 925"/>
                  <p:cNvSpPr>
                    <a:spLocks noChangeArrowheads="1"/>
                  </p:cNvSpPr>
                  <p:nvPr/>
                </p:nvSpPr>
                <p:spPr bwMode="auto">
                  <a:xfrm>
                    <a:off x="2772" y="1267"/>
                    <a:ext cx="1" cy="86"/>
                  </a:xfrm>
                  <a:prstGeom prst="rect">
                    <a:avLst/>
                  </a:prstGeom>
                  <a:solidFill>
                    <a:srgbClr val="FFF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8" name="Rectangle 926"/>
                  <p:cNvSpPr>
                    <a:spLocks noChangeArrowheads="1"/>
                  </p:cNvSpPr>
                  <p:nvPr/>
                </p:nvSpPr>
                <p:spPr bwMode="auto">
                  <a:xfrm>
                    <a:off x="2898" y="1267"/>
                    <a:ext cx="1" cy="86"/>
                  </a:xfrm>
                  <a:prstGeom prst="rect">
                    <a:avLst/>
                  </a:prstGeom>
                  <a:solidFill>
                    <a:srgbClr val="FFF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19" name="Rectangle 927"/>
                  <p:cNvSpPr>
                    <a:spLocks noChangeArrowheads="1"/>
                  </p:cNvSpPr>
                  <p:nvPr/>
                </p:nvSpPr>
                <p:spPr bwMode="auto">
                  <a:xfrm>
                    <a:off x="2773" y="1267"/>
                    <a:ext cx="125" cy="1"/>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0" name="Rectangle 928"/>
                  <p:cNvSpPr>
                    <a:spLocks noChangeArrowheads="1"/>
                  </p:cNvSpPr>
                  <p:nvPr/>
                </p:nvSpPr>
                <p:spPr bwMode="auto">
                  <a:xfrm>
                    <a:off x="2773" y="1352"/>
                    <a:ext cx="125" cy="1"/>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1" name="Rectangle 929"/>
                  <p:cNvSpPr>
                    <a:spLocks noChangeArrowheads="1"/>
                  </p:cNvSpPr>
                  <p:nvPr/>
                </p:nvSpPr>
                <p:spPr bwMode="auto">
                  <a:xfrm>
                    <a:off x="2773" y="1267"/>
                    <a:ext cx="1" cy="85"/>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2" name="Rectangle 930"/>
                  <p:cNvSpPr>
                    <a:spLocks noChangeArrowheads="1"/>
                  </p:cNvSpPr>
                  <p:nvPr/>
                </p:nvSpPr>
                <p:spPr bwMode="auto">
                  <a:xfrm>
                    <a:off x="2897" y="1267"/>
                    <a:ext cx="1" cy="85"/>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3" name="Rectangle 931"/>
                  <p:cNvSpPr>
                    <a:spLocks noChangeArrowheads="1"/>
                  </p:cNvSpPr>
                  <p:nvPr/>
                </p:nvSpPr>
                <p:spPr bwMode="auto">
                  <a:xfrm>
                    <a:off x="2774" y="1267"/>
                    <a:ext cx="123" cy="1"/>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4" name="Rectangle 932"/>
                  <p:cNvSpPr>
                    <a:spLocks noChangeArrowheads="1"/>
                  </p:cNvSpPr>
                  <p:nvPr/>
                </p:nvSpPr>
                <p:spPr bwMode="auto">
                  <a:xfrm>
                    <a:off x="2774" y="1351"/>
                    <a:ext cx="123" cy="1"/>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5" name="Rectangle 933"/>
                  <p:cNvSpPr>
                    <a:spLocks noChangeArrowheads="1"/>
                  </p:cNvSpPr>
                  <p:nvPr/>
                </p:nvSpPr>
                <p:spPr bwMode="auto">
                  <a:xfrm>
                    <a:off x="2774" y="1268"/>
                    <a:ext cx="1" cy="83"/>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6" name="Rectangle 934"/>
                  <p:cNvSpPr>
                    <a:spLocks noChangeArrowheads="1"/>
                  </p:cNvSpPr>
                  <p:nvPr/>
                </p:nvSpPr>
                <p:spPr bwMode="auto">
                  <a:xfrm>
                    <a:off x="2896" y="1268"/>
                    <a:ext cx="1" cy="83"/>
                  </a:xfrm>
                  <a:prstGeom prst="rect">
                    <a:avLst/>
                  </a:prstGeom>
                  <a:solidFill>
                    <a:srgbClr val="FFF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7" name="Rectangle 935"/>
                  <p:cNvSpPr>
                    <a:spLocks noChangeArrowheads="1"/>
                  </p:cNvSpPr>
                  <p:nvPr/>
                </p:nvSpPr>
                <p:spPr bwMode="auto">
                  <a:xfrm>
                    <a:off x="2774" y="1268"/>
                    <a:ext cx="122" cy="1"/>
                  </a:xfrm>
                  <a:prstGeom prst="rect">
                    <a:avLst/>
                  </a:prstGeom>
                  <a:solidFill>
                    <a:srgbClr val="FF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8" name="Rectangle 936"/>
                  <p:cNvSpPr>
                    <a:spLocks noChangeArrowheads="1"/>
                  </p:cNvSpPr>
                  <p:nvPr/>
                </p:nvSpPr>
                <p:spPr bwMode="auto">
                  <a:xfrm>
                    <a:off x="2774" y="1351"/>
                    <a:ext cx="122" cy="1"/>
                  </a:xfrm>
                  <a:prstGeom prst="rect">
                    <a:avLst/>
                  </a:prstGeom>
                  <a:solidFill>
                    <a:srgbClr val="FF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29" name="Rectangle 937"/>
                  <p:cNvSpPr>
                    <a:spLocks noChangeArrowheads="1"/>
                  </p:cNvSpPr>
                  <p:nvPr/>
                </p:nvSpPr>
                <p:spPr bwMode="auto">
                  <a:xfrm>
                    <a:off x="2774" y="1268"/>
                    <a:ext cx="1" cy="83"/>
                  </a:xfrm>
                  <a:prstGeom prst="rect">
                    <a:avLst/>
                  </a:prstGeom>
                  <a:solidFill>
                    <a:srgbClr val="FF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0" name="Rectangle 938"/>
                  <p:cNvSpPr>
                    <a:spLocks noChangeArrowheads="1"/>
                  </p:cNvSpPr>
                  <p:nvPr/>
                </p:nvSpPr>
                <p:spPr bwMode="auto">
                  <a:xfrm>
                    <a:off x="2895" y="1268"/>
                    <a:ext cx="1" cy="83"/>
                  </a:xfrm>
                  <a:prstGeom prst="rect">
                    <a:avLst/>
                  </a:prstGeom>
                  <a:solidFill>
                    <a:srgbClr val="FF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1" name="Rectangle 939"/>
                  <p:cNvSpPr>
                    <a:spLocks noChangeArrowheads="1"/>
                  </p:cNvSpPr>
                  <p:nvPr/>
                </p:nvSpPr>
                <p:spPr bwMode="auto">
                  <a:xfrm>
                    <a:off x="2775" y="1268"/>
                    <a:ext cx="120" cy="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2" name="Rectangle 940"/>
                  <p:cNvSpPr>
                    <a:spLocks noChangeArrowheads="1"/>
                  </p:cNvSpPr>
                  <p:nvPr/>
                </p:nvSpPr>
                <p:spPr bwMode="auto">
                  <a:xfrm>
                    <a:off x="2775" y="1350"/>
                    <a:ext cx="120" cy="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3" name="Rectangle 941"/>
                  <p:cNvSpPr>
                    <a:spLocks noChangeArrowheads="1"/>
                  </p:cNvSpPr>
                  <p:nvPr/>
                </p:nvSpPr>
                <p:spPr bwMode="auto">
                  <a:xfrm>
                    <a:off x="2775" y="1269"/>
                    <a:ext cx="1" cy="8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4" name="Rectangle 942"/>
                  <p:cNvSpPr>
                    <a:spLocks noChangeArrowheads="1"/>
                  </p:cNvSpPr>
                  <p:nvPr/>
                </p:nvSpPr>
                <p:spPr bwMode="auto">
                  <a:xfrm>
                    <a:off x="2894" y="1269"/>
                    <a:ext cx="1" cy="8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5" name="Rectangle 943"/>
                  <p:cNvSpPr>
                    <a:spLocks noChangeArrowheads="1"/>
                  </p:cNvSpPr>
                  <p:nvPr/>
                </p:nvSpPr>
                <p:spPr bwMode="auto">
                  <a:xfrm>
                    <a:off x="2776" y="1269"/>
                    <a:ext cx="118" cy="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6" name="Rectangle 944"/>
                  <p:cNvSpPr>
                    <a:spLocks noChangeArrowheads="1"/>
                  </p:cNvSpPr>
                  <p:nvPr/>
                </p:nvSpPr>
                <p:spPr bwMode="auto">
                  <a:xfrm>
                    <a:off x="2776" y="1350"/>
                    <a:ext cx="118" cy="1"/>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7" name="Rectangle 945"/>
                  <p:cNvSpPr>
                    <a:spLocks noChangeArrowheads="1"/>
                  </p:cNvSpPr>
                  <p:nvPr/>
                </p:nvSpPr>
                <p:spPr bwMode="auto">
                  <a:xfrm>
                    <a:off x="2776" y="1270"/>
                    <a:ext cx="1" cy="80"/>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8" name="Rectangle 946"/>
                  <p:cNvSpPr>
                    <a:spLocks noChangeArrowheads="1"/>
                  </p:cNvSpPr>
                  <p:nvPr/>
                </p:nvSpPr>
                <p:spPr bwMode="auto">
                  <a:xfrm>
                    <a:off x="2893" y="1270"/>
                    <a:ext cx="1" cy="80"/>
                  </a:xfrm>
                  <a:prstGeom prst="rect">
                    <a:avLst/>
                  </a:prstGeom>
                  <a:solidFill>
                    <a:srgbClr val="FFFF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39" name="Rectangle 947"/>
                  <p:cNvSpPr>
                    <a:spLocks noChangeArrowheads="1"/>
                  </p:cNvSpPr>
                  <p:nvPr/>
                </p:nvSpPr>
                <p:spPr bwMode="auto">
                  <a:xfrm>
                    <a:off x="2777" y="1270"/>
                    <a:ext cx="116" cy="1"/>
                  </a:xfrm>
                  <a:prstGeom prst="rect">
                    <a:avLst/>
                  </a:prstGeom>
                  <a:solidFill>
                    <a:srgbClr val="FFFF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0" name="Rectangle 948"/>
                  <p:cNvSpPr>
                    <a:spLocks noChangeArrowheads="1"/>
                  </p:cNvSpPr>
                  <p:nvPr/>
                </p:nvSpPr>
                <p:spPr bwMode="auto">
                  <a:xfrm>
                    <a:off x="2777" y="1349"/>
                    <a:ext cx="116" cy="1"/>
                  </a:xfrm>
                  <a:prstGeom prst="rect">
                    <a:avLst/>
                  </a:prstGeom>
                  <a:solidFill>
                    <a:srgbClr val="FFFF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1" name="Rectangle 949"/>
                  <p:cNvSpPr>
                    <a:spLocks noChangeArrowheads="1"/>
                  </p:cNvSpPr>
                  <p:nvPr/>
                </p:nvSpPr>
                <p:spPr bwMode="auto">
                  <a:xfrm>
                    <a:off x="2777" y="1270"/>
                    <a:ext cx="1" cy="79"/>
                  </a:xfrm>
                  <a:prstGeom prst="rect">
                    <a:avLst/>
                  </a:prstGeom>
                  <a:solidFill>
                    <a:srgbClr val="FFFF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2" name="Rectangle 950"/>
                  <p:cNvSpPr>
                    <a:spLocks noChangeArrowheads="1"/>
                  </p:cNvSpPr>
                  <p:nvPr/>
                </p:nvSpPr>
                <p:spPr bwMode="auto">
                  <a:xfrm>
                    <a:off x="2892" y="1270"/>
                    <a:ext cx="1" cy="79"/>
                  </a:xfrm>
                  <a:prstGeom prst="rect">
                    <a:avLst/>
                  </a:prstGeom>
                  <a:solidFill>
                    <a:srgbClr val="FFFF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3" name="Rectangle 951"/>
                  <p:cNvSpPr>
                    <a:spLocks noChangeArrowheads="1"/>
                  </p:cNvSpPr>
                  <p:nvPr/>
                </p:nvSpPr>
                <p:spPr bwMode="auto">
                  <a:xfrm>
                    <a:off x="2778" y="1270"/>
                    <a:ext cx="114" cy="1"/>
                  </a:xfrm>
                  <a:prstGeom prst="rect">
                    <a:avLst/>
                  </a:prstGeom>
                  <a:solidFill>
                    <a:srgbClr val="FFFF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4" name="Rectangle 952"/>
                  <p:cNvSpPr>
                    <a:spLocks noChangeArrowheads="1"/>
                  </p:cNvSpPr>
                  <p:nvPr/>
                </p:nvSpPr>
                <p:spPr bwMode="auto">
                  <a:xfrm>
                    <a:off x="2778" y="1348"/>
                    <a:ext cx="114" cy="1"/>
                  </a:xfrm>
                  <a:prstGeom prst="rect">
                    <a:avLst/>
                  </a:prstGeom>
                  <a:solidFill>
                    <a:srgbClr val="FFFF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5" name="Rectangle 953"/>
                  <p:cNvSpPr>
                    <a:spLocks noChangeArrowheads="1"/>
                  </p:cNvSpPr>
                  <p:nvPr/>
                </p:nvSpPr>
                <p:spPr bwMode="auto">
                  <a:xfrm>
                    <a:off x="2778" y="1271"/>
                    <a:ext cx="1" cy="77"/>
                  </a:xfrm>
                  <a:prstGeom prst="rect">
                    <a:avLst/>
                  </a:prstGeom>
                  <a:solidFill>
                    <a:srgbClr val="FFFF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6" name="Rectangle 954"/>
                  <p:cNvSpPr>
                    <a:spLocks noChangeArrowheads="1"/>
                  </p:cNvSpPr>
                  <p:nvPr/>
                </p:nvSpPr>
                <p:spPr bwMode="auto">
                  <a:xfrm>
                    <a:off x="2891" y="1271"/>
                    <a:ext cx="1" cy="77"/>
                  </a:xfrm>
                  <a:prstGeom prst="rect">
                    <a:avLst/>
                  </a:prstGeom>
                  <a:solidFill>
                    <a:srgbClr val="FFFF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7" name="Rectangle 955"/>
                  <p:cNvSpPr>
                    <a:spLocks noChangeArrowheads="1"/>
                  </p:cNvSpPr>
                  <p:nvPr/>
                </p:nvSpPr>
                <p:spPr bwMode="auto">
                  <a:xfrm>
                    <a:off x="2779" y="1271"/>
                    <a:ext cx="112" cy="1"/>
                  </a:xfrm>
                  <a:prstGeom prst="rect">
                    <a:avLst/>
                  </a:prstGeom>
                  <a:solidFill>
                    <a:srgbClr val="FFFF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8" name="Rectangle 956"/>
                  <p:cNvSpPr>
                    <a:spLocks noChangeArrowheads="1"/>
                  </p:cNvSpPr>
                  <p:nvPr/>
                </p:nvSpPr>
                <p:spPr bwMode="auto">
                  <a:xfrm>
                    <a:off x="2779" y="1348"/>
                    <a:ext cx="112" cy="1"/>
                  </a:xfrm>
                  <a:prstGeom prst="rect">
                    <a:avLst/>
                  </a:prstGeom>
                  <a:solidFill>
                    <a:srgbClr val="FFFF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49" name="Rectangle 957"/>
                  <p:cNvSpPr>
                    <a:spLocks noChangeArrowheads="1"/>
                  </p:cNvSpPr>
                  <p:nvPr/>
                </p:nvSpPr>
                <p:spPr bwMode="auto">
                  <a:xfrm>
                    <a:off x="2779" y="1271"/>
                    <a:ext cx="1" cy="77"/>
                  </a:xfrm>
                  <a:prstGeom prst="rect">
                    <a:avLst/>
                  </a:prstGeom>
                  <a:solidFill>
                    <a:srgbClr val="FFFF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0" name="Rectangle 958"/>
                  <p:cNvSpPr>
                    <a:spLocks noChangeArrowheads="1"/>
                  </p:cNvSpPr>
                  <p:nvPr/>
                </p:nvSpPr>
                <p:spPr bwMode="auto">
                  <a:xfrm>
                    <a:off x="2890" y="1271"/>
                    <a:ext cx="1" cy="77"/>
                  </a:xfrm>
                  <a:prstGeom prst="rect">
                    <a:avLst/>
                  </a:prstGeom>
                  <a:solidFill>
                    <a:srgbClr val="FFFF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1" name="Rectangle 959"/>
                  <p:cNvSpPr>
                    <a:spLocks noChangeArrowheads="1"/>
                  </p:cNvSpPr>
                  <p:nvPr/>
                </p:nvSpPr>
                <p:spPr bwMode="auto">
                  <a:xfrm>
                    <a:off x="2780" y="1271"/>
                    <a:ext cx="110" cy="1"/>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2" name="Rectangle 960"/>
                  <p:cNvSpPr>
                    <a:spLocks noChangeArrowheads="1"/>
                  </p:cNvSpPr>
                  <p:nvPr/>
                </p:nvSpPr>
                <p:spPr bwMode="auto">
                  <a:xfrm>
                    <a:off x="2780" y="1347"/>
                    <a:ext cx="110" cy="1"/>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3" name="Rectangle 961"/>
                  <p:cNvSpPr>
                    <a:spLocks noChangeArrowheads="1"/>
                  </p:cNvSpPr>
                  <p:nvPr/>
                </p:nvSpPr>
                <p:spPr bwMode="auto">
                  <a:xfrm>
                    <a:off x="2780" y="1272"/>
                    <a:ext cx="1" cy="75"/>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4" name="Rectangle 962"/>
                  <p:cNvSpPr>
                    <a:spLocks noChangeArrowheads="1"/>
                  </p:cNvSpPr>
                  <p:nvPr/>
                </p:nvSpPr>
                <p:spPr bwMode="auto">
                  <a:xfrm>
                    <a:off x="2889" y="1272"/>
                    <a:ext cx="1" cy="75"/>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5" name="Rectangle 963"/>
                  <p:cNvSpPr>
                    <a:spLocks noChangeArrowheads="1"/>
                  </p:cNvSpPr>
                  <p:nvPr/>
                </p:nvSpPr>
                <p:spPr bwMode="auto">
                  <a:xfrm>
                    <a:off x="2781" y="1272"/>
                    <a:ext cx="108" cy="1"/>
                  </a:xfrm>
                  <a:prstGeom prst="rect">
                    <a:avLst/>
                  </a:prstGeom>
                  <a:solidFill>
                    <a:srgbClr val="FFFF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6" name="Rectangle 964"/>
                  <p:cNvSpPr>
                    <a:spLocks noChangeArrowheads="1"/>
                  </p:cNvSpPr>
                  <p:nvPr/>
                </p:nvSpPr>
                <p:spPr bwMode="auto">
                  <a:xfrm>
                    <a:off x="2781" y="1346"/>
                    <a:ext cx="108" cy="1"/>
                  </a:xfrm>
                  <a:prstGeom prst="rect">
                    <a:avLst/>
                  </a:prstGeom>
                  <a:solidFill>
                    <a:srgbClr val="FFFF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7" name="Rectangle 965"/>
                  <p:cNvSpPr>
                    <a:spLocks noChangeArrowheads="1"/>
                  </p:cNvSpPr>
                  <p:nvPr/>
                </p:nvSpPr>
                <p:spPr bwMode="auto">
                  <a:xfrm>
                    <a:off x="2781" y="1273"/>
                    <a:ext cx="1" cy="73"/>
                  </a:xfrm>
                  <a:prstGeom prst="rect">
                    <a:avLst/>
                  </a:prstGeom>
                  <a:solidFill>
                    <a:srgbClr val="FFFF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8" name="Rectangle 966"/>
                  <p:cNvSpPr>
                    <a:spLocks noChangeArrowheads="1"/>
                  </p:cNvSpPr>
                  <p:nvPr/>
                </p:nvSpPr>
                <p:spPr bwMode="auto">
                  <a:xfrm>
                    <a:off x="2888" y="1273"/>
                    <a:ext cx="1" cy="73"/>
                  </a:xfrm>
                  <a:prstGeom prst="rect">
                    <a:avLst/>
                  </a:prstGeom>
                  <a:solidFill>
                    <a:srgbClr val="FFFF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59" name="Rectangle 967"/>
                  <p:cNvSpPr>
                    <a:spLocks noChangeArrowheads="1"/>
                  </p:cNvSpPr>
                  <p:nvPr/>
                </p:nvSpPr>
                <p:spPr bwMode="auto">
                  <a:xfrm>
                    <a:off x="2782" y="1273"/>
                    <a:ext cx="106"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0" name="Rectangle 968"/>
                  <p:cNvSpPr>
                    <a:spLocks noChangeArrowheads="1"/>
                  </p:cNvSpPr>
                  <p:nvPr/>
                </p:nvSpPr>
                <p:spPr bwMode="auto">
                  <a:xfrm>
                    <a:off x="2782" y="1346"/>
                    <a:ext cx="106"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1" name="Rectangle 969"/>
                  <p:cNvSpPr>
                    <a:spLocks noChangeArrowheads="1"/>
                  </p:cNvSpPr>
                  <p:nvPr/>
                </p:nvSpPr>
                <p:spPr bwMode="auto">
                  <a:xfrm>
                    <a:off x="2782" y="1274"/>
                    <a:ext cx="1" cy="7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2" name="Rectangle 970"/>
                  <p:cNvSpPr>
                    <a:spLocks noChangeArrowheads="1"/>
                  </p:cNvSpPr>
                  <p:nvPr/>
                </p:nvSpPr>
                <p:spPr bwMode="auto">
                  <a:xfrm>
                    <a:off x="2888" y="1274"/>
                    <a:ext cx="1" cy="7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3" name="Rectangle 971"/>
                  <p:cNvSpPr>
                    <a:spLocks noChangeArrowheads="1"/>
                  </p:cNvSpPr>
                  <p:nvPr/>
                </p:nvSpPr>
                <p:spPr bwMode="auto">
                  <a:xfrm>
                    <a:off x="2783" y="1274"/>
                    <a:ext cx="105" cy="1"/>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4" name="Rectangle 972"/>
                  <p:cNvSpPr>
                    <a:spLocks noChangeArrowheads="1"/>
                  </p:cNvSpPr>
                  <p:nvPr/>
                </p:nvSpPr>
                <p:spPr bwMode="auto">
                  <a:xfrm>
                    <a:off x="2783" y="1345"/>
                    <a:ext cx="105" cy="1"/>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5" name="Rectangle 973"/>
                  <p:cNvSpPr>
                    <a:spLocks noChangeArrowheads="1"/>
                  </p:cNvSpPr>
                  <p:nvPr/>
                </p:nvSpPr>
                <p:spPr bwMode="auto">
                  <a:xfrm>
                    <a:off x="2783" y="1274"/>
                    <a:ext cx="1" cy="71"/>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6" name="Rectangle 974"/>
                  <p:cNvSpPr>
                    <a:spLocks noChangeArrowheads="1"/>
                  </p:cNvSpPr>
                  <p:nvPr/>
                </p:nvSpPr>
                <p:spPr bwMode="auto">
                  <a:xfrm>
                    <a:off x="2887" y="1274"/>
                    <a:ext cx="1" cy="71"/>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7" name="Rectangle 975"/>
                  <p:cNvSpPr>
                    <a:spLocks noChangeArrowheads="1"/>
                  </p:cNvSpPr>
                  <p:nvPr/>
                </p:nvSpPr>
                <p:spPr bwMode="auto">
                  <a:xfrm>
                    <a:off x="2784" y="1274"/>
                    <a:ext cx="103" cy="1"/>
                  </a:xfrm>
                  <a:prstGeom prst="rect">
                    <a:avLst/>
                  </a:prstGeom>
                  <a:solidFill>
                    <a:srgbClr val="FF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8" name="Rectangle 976"/>
                  <p:cNvSpPr>
                    <a:spLocks noChangeArrowheads="1"/>
                  </p:cNvSpPr>
                  <p:nvPr/>
                </p:nvSpPr>
                <p:spPr bwMode="auto">
                  <a:xfrm>
                    <a:off x="2784" y="1345"/>
                    <a:ext cx="103" cy="1"/>
                  </a:xfrm>
                  <a:prstGeom prst="rect">
                    <a:avLst/>
                  </a:prstGeom>
                  <a:solidFill>
                    <a:srgbClr val="FF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69" name="Rectangle 977"/>
                  <p:cNvSpPr>
                    <a:spLocks noChangeArrowheads="1"/>
                  </p:cNvSpPr>
                  <p:nvPr/>
                </p:nvSpPr>
                <p:spPr bwMode="auto">
                  <a:xfrm>
                    <a:off x="2784" y="1275"/>
                    <a:ext cx="1" cy="70"/>
                  </a:xfrm>
                  <a:prstGeom prst="rect">
                    <a:avLst/>
                  </a:prstGeom>
                  <a:solidFill>
                    <a:srgbClr val="FF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0" name="Rectangle 978"/>
                  <p:cNvSpPr>
                    <a:spLocks noChangeArrowheads="1"/>
                  </p:cNvSpPr>
                  <p:nvPr/>
                </p:nvSpPr>
                <p:spPr bwMode="auto">
                  <a:xfrm>
                    <a:off x="2886" y="1275"/>
                    <a:ext cx="1" cy="70"/>
                  </a:xfrm>
                  <a:prstGeom prst="rect">
                    <a:avLst/>
                  </a:prstGeom>
                  <a:solidFill>
                    <a:srgbClr val="FF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1" name="Rectangle 979"/>
                  <p:cNvSpPr>
                    <a:spLocks noChangeArrowheads="1"/>
                  </p:cNvSpPr>
                  <p:nvPr/>
                </p:nvSpPr>
                <p:spPr bwMode="auto">
                  <a:xfrm>
                    <a:off x="2784" y="1275"/>
                    <a:ext cx="102" cy="1"/>
                  </a:xfrm>
                  <a:prstGeom prst="rect">
                    <a:avLst/>
                  </a:prstGeom>
                  <a:solidFill>
                    <a:srgbClr val="FFF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2" name="Rectangle 980"/>
                  <p:cNvSpPr>
                    <a:spLocks noChangeArrowheads="1"/>
                  </p:cNvSpPr>
                  <p:nvPr/>
                </p:nvSpPr>
                <p:spPr bwMode="auto">
                  <a:xfrm>
                    <a:off x="2784" y="1344"/>
                    <a:ext cx="102" cy="1"/>
                  </a:xfrm>
                  <a:prstGeom prst="rect">
                    <a:avLst/>
                  </a:prstGeom>
                  <a:solidFill>
                    <a:srgbClr val="FFF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3" name="Rectangle 981"/>
                  <p:cNvSpPr>
                    <a:spLocks noChangeArrowheads="1"/>
                  </p:cNvSpPr>
                  <p:nvPr/>
                </p:nvSpPr>
                <p:spPr bwMode="auto">
                  <a:xfrm>
                    <a:off x="2784" y="1275"/>
                    <a:ext cx="1" cy="69"/>
                  </a:xfrm>
                  <a:prstGeom prst="rect">
                    <a:avLst/>
                  </a:prstGeom>
                  <a:solidFill>
                    <a:srgbClr val="FFF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4" name="Rectangle 982"/>
                  <p:cNvSpPr>
                    <a:spLocks noChangeArrowheads="1"/>
                  </p:cNvSpPr>
                  <p:nvPr/>
                </p:nvSpPr>
                <p:spPr bwMode="auto">
                  <a:xfrm>
                    <a:off x="2885" y="1275"/>
                    <a:ext cx="1" cy="69"/>
                  </a:xfrm>
                  <a:prstGeom prst="rect">
                    <a:avLst/>
                  </a:prstGeom>
                  <a:solidFill>
                    <a:srgbClr val="FFFF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5" name="Rectangle 983"/>
                  <p:cNvSpPr>
                    <a:spLocks noChangeArrowheads="1"/>
                  </p:cNvSpPr>
                  <p:nvPr/>
                </p:nvSpPr>
                <p:spPr bwMode="auto">
                  <a:xfrm>
                    <a:off x="2785" y="1275"/>
                    <a:ext cx="100" cy="1"/>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6" name="Rectangle 984"/>
                  <p:cNvSpPr>
                    <a:spLocks noChangeArrowheads="1"/>
                  </p:cNvSpPr>
                  <p:nvPr/>
                </p:nvSpPr>
                <p:spPr bwMode="auto">
                  <a:xfrm>
                    <a:off x="2785" y="1343"/>
                    <a:ext cx="100" cy="1"/>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7" name="Rectangle 985"/>
                  <p:cNvSpPr>
                    <a:spLocks noChangeArrowheads="1"/>
                  </p:cNvSpPr>
                  <p:nvPr/>
                </p:nvSpPr>
                <p:spPr bwMode="auto">
                  <a:xfrm>
                    <a:off x="2785" y="1276"/>
                    <a:ext cx="1" cy="67"/>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8" name="Rectangle 986"/>
                  <p:cNvSpPr>
                    <a:spLocks noChangeArrowheads="1"/>
                  </p:cNvSpPr>
                  <p:nvPr/>
                </p:nvSpPr>
                <p:spPr bwMode="auto">
                  <a:xfrm>
                    <a:off x="2884" y="1276"/>
                    <a:ext cx="1" cy="67"/>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79" name="Rectangle 987"/>
                  <p:cNvSpPr>
                    <a:spLocks noChangeArrowheads="1"/>
                  </p:cNvSpPr>
                  <p:nvPr/>
                </p:nvSpPr>
                <p:spPr bwMode="auto">
                  <a:xfrm>
                    <a:off x="2786" y="1276"/>
                    <a:ext cx="98" cy="1"/>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0" name="Rectangle 988"/>
                  <p:cNvSpPr>
                    <a:spLocks noChangeArrowheads="1"/>
                  </p:cNvSpPr>
                  <p:nvPr/>
                </p:nvSpPr>
                <p:spPr bwMode="auto">
                  <a:xfrm>
                    <a:off x="2786" y="1343"/>
                    <a:ext cx="98" cy="1"/>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1" name="Rectangle 989"/>
                  <p:cNvSpPr>
                    <a:spLocks noChangeArrowheads="1"/>
                  </p:cNvSpPr>
                  <p:nvPr/>
                </p:nvSpPr>
                <p:spPr bwMode="auto">
                  <a:xfrm>
                    <a:off x="2786" y="1277"/>
                    <a:ext cx="1" cy="66"/>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2" name="Rectangle 990"/>
                  <p:cNvSpPr>
                    <a:spLocks noChangeArrowheads="1"/>
                  </p:cNvSpPr>
                  <p:nvPr/>
                </p:nvSpPr>
                <p:spPr bwMode="auto">
                  <a:xfrm>
                    <a:off x="2883" y="1277"/>
                    <a:ext cx="1" cy="66"/>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3" name="Rectangle 991"/>
                  <p:cNvSpPr>
                    <a:spLocks noChangeArrowheads="1"/>
                  </p:cNvSpPr>
                  <p:nvPr/>
                </p:nvSpPr>
                <p:spPr bwMode="auto">
                  <a:xfrm>
                    <a:off x="2787" y="1277"/>
                    <a:ext cx="96" cy="1"/>
                  </a:xfrm>
                  <a:prstGeom prst="rect">
                    <a:avLst/>
                  </a:prstGeom>
                  <a:solidFill>
                    <a:srgbClr val="FFF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4" name="Rectangle 992"/>
                  <p:cNvSpPr>
                    <a:spLocks noChangeArrowheads="1"/>
                  </p:cNvSpPr>
                  <p:nvPr/>
                </p:nvSpPr>
                <p:spPr bwMode="auto">
                  <a:xfrm>
                    <a:off x="2787" y="1342"/>
                    <a:ext cx="96" cy="1"/>
                  </a:xfrm>
                  <a:prstGeom prst="rect">
                    <a:avLst/>
                  </a:prstGeom>
                  <a:solidFill>
                    <a:srgbClr val="FFF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5" name="Rectangle 993"/>
                  <p:cNvSpPr>
                    <a:spLocks noChangeArrowheads="1"/>
                  </p:cNvSpPr>
                  <p:nvPr/>
                </p:nvSpPr>
                <p:spPr bwMode="auto">
                  <a:xfrm>
                    <a:off x="2787" y="1277"/>
                    <a:ext cx="1" cy="65"/>
                  </a:xfrm>
                  <a:prstGeom prst="rect">
                    <a:avLst/>
                  </a:prstGeom>
                  <a:solidFill>
                    <a:srgbClr val="FFF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6" name="Rectangle 994"/>
                  <p:cNvSpPr>
                    <a:spLocks noChangeArrowheads="1"/>
                  </p:cNvSpPr>
                  <p:nvPr/>
                </p:nvSpPr>
                <p:spPr bwMode="auto">
                  <a:xfrm>
                    <a:off x="2882" y="1277"/>
                    <a:ext cx="1" cy="65"/>
                  </a:xfrm>
                  <a:prstGeom prst="rect">
                    <a:avLst/>
                  </a:prstGeom>
                  <a:solidFill>
                    <a:srgbClr val="FFFF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7" name="Rectangle 995"/>
                  <p:cNvSpPr>
                    <a:spLocks noChangeArrowheads="1"/>
                  </p:cNvSpPr>
                  <p:nvPr/>
                </p:nvSpPr>
                <p:spPr bwMode="auto">
                  <a:xfrm>
                    <a:off x="2788" y="1277"/>
                    <a:ext cx="94" cy="1"/>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8" name="Rectangle 996"/>
                  <p:cNvSpPr>
                    <a:spLocks noChangeArrowheads="1"/>
                  </p:cNvSpPr>
                  <p:nvPr/>
                </p:nvSpPr>
                <p:spPr bwMode="auto">
                  <a:xfrm>
                    <a:off x="2788" y="1341"/>
                    <a:ext cx="94" cy="1"/>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89" name="Rectangle 997"/>
                  <p:cNvSpPr>
                    <a:spLocks noChangeArrowheads="1"/>
                  </p:cNvSpPr>
                  <p:nvPr/>
                </p:nvSpPr>
                <p:spPr bwMode="auto">
                  <a:xfrm>
                    <a:off x="2788" y="1278"/>
                    <a:ext cx="1" cy="63"/>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0" name="Rectangle 998"/>
                  <p:cNvSpPr>
                    <a:spLocks noChangeArrowheads="1"/>
                  </p:cNvSpPr>
                  <p:nvPr/>
                </p:nvSpPr>
                <p:spPr bwMode="auto">
                  <a:xfrm>
                    <a:off x="2881" y="1278"/>
                    <a:ext cx="1" cy="63"/>
                  </a:xfrm>
                  <a:prstGeom prst="rect">
                    <a:avLst/>
                  </a:prstGeom>
                  <a:solidFill>
                    <a:srgbClr val="FFFF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1" name="Rectangle 999"/>
                  <p:cNvSpPr>
                    <a:spLocks noChangeArrowheads="1"/>
                  </p:cNvSpPr>
                  <p:nvPr/>
                </p:nvSpPr>
                <p:spPr bwMode="auto">
                  <a:xfrm>
                    <a:off x="2789" y="1278"/>
                    <a:ext cx="92" cy="1"/>
                  </a:xfrm>
                  <a:prstGeom prst="rect">
                    <a:avLst/>
                  </a:prstGeom>
                  <a:solidFill>
                    <a:srgbClr val="FFFF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2" name="Rectangle 1000"/>
                  <p:cNvSpPr>
                    <a:spLocks noChangeArrowheads="1"/>
                  </p:cNvSpPr>
                  <p:nvPr/>
                </p:nvSpPr>
                <p:spPr bwMode="auto">
                  <a:xfrm>
                    <a:off x="2789" y="1341"/>
                    <a:ext cx="92" cy="1"/>
                  </a:xfrm>
                  <a:prstGeom prst="rect">
                    <a:avLst/>
                  </a:prstGeom>
                  <a:solidFill>
                    <a:srgbClr val="FFFF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3" name="Rectangle 1001"/>
                  <p:cNvSpPr>
                    <a:spLocks noChangeArrowheads="1"/>
                  </p:cNvSpPr>
                  <p:nvPr/>
                </p:nvSpPr>
                <p:spPr bwMode="auto">
                  <a:xfrm>
                    <a:off x="2789" y="1279"/>
                    <a:ext cx="1" cy="62"/>
                  </a:xfrm>
                  <a:prstGeom prst="rect">
                    <a:avLst/>
                  </a:prstGeom>
                  <a:solidFill>
                    <a:srgbClr val="FFFF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4" name="Rectangle 1002"/>
                  <p:cNvSpPr>
                    <a:spLocks noChangeArrowheads="1"/>
                  </p:cNvSpPr>
                  <p:nvPr/>
                </p:nvSpPr>
                <p:spPr bwMode="auto">
                  <a:xfrm>
                    <a:off x="2880" y="1279"/>
                    <a:ext cx="1" cy="62"/>
                  </a:xfrm>
                  <a:prstGeom prst="rect">
                    <a:avLst/>
                  </a:prstGeom>
                  <a:solidFill>
                    <a:srgbClr val="FFFF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5" name="Rectangle 1003"/>
                  <p:cNvSpPr>
                    <a:spLocks noChangeArrowheads="1"/>
                  </p:cNvSpPr>
                  <p:nvPr/>
                </p:nvSpPr>
                <p:spPr bwMode="auto">
                  <a:xfrm>
                    <a:off x="2790" y="1279"/>
                    <a:ext cx="90" cy="1"/>
                  </a:xfrm>
                  <a:prstGeom prst="rect">
                    <a:avLst/>
                  </a:prstGeom>
                  <a:solidFill>
                    <a:srgbClr val="FF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6" name="Rectangle 1004"/>
                  <p:cNvSpPr>
                    <a:spLocks noChangeArrowheads="1"/>
                  </p:cNvSpPr>
                  <p:nvPr/>
                </p:nvSpPr>
                <p:spPr bwMode="auto">
                  <a:xfrm>
                    <a:off x="2790" y="1340"/>
                    <a:ext cx="90" cy="1"/>
                  </a:xfrm>
                  <a:prstGeom prst="rect">
                    <a:avLst/>
                  </a:prstGeom>
                  <a:solidFill>
                    <a:srgbClr val="FF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7" name="Rectangle 1005"/>
                  <p:cNvSpPr>
                    <a:spLocks noChangeArrowheads="1"/>
                  </p:cNvSpPr>
                  <p:nvPr/>
                </p:nvSpPr>
                <p:spPr bwMode="auto">
                  <a:xfrm>
                    <a:off x="2790" y="1279"/>
                    <a:ext cx="1" cy="61"/>
                  </a:xfrm>
                  <a:prstGeom prst="rect">
                    <a:avLst/>
                  </a:prstGeom>
                  <a:solidFill>
                    <a:srgbClr val="FF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8" name="Rectangle 1006"/>
                  <p:cNvSpPr>
                    <a:spLocks noChangeArrowheads="1"/>
                  </p:cNvSpPr>
                  <p:nvPr/>
                </p:nvSpPr>
                <p:spPr bwMode="auto">
                  <a:xfrm>
                    <a:off x="2879" y="1279"/>
                    <a:ext cx="1" cy="61"/>
                  </a:xfrm>
                  <a:prstGeom prst="rect">
                    <a:avLst/>
                  </a:prstGeom>
                  <a:solidFill>
                    <a:srgbClr val="FF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5999" name="Rectangle 1007"/>
                  <p:cNvSpPr>
                    <a:spLocks noChangeArrowheads="1"/>
                  </p:cNvSpPr>
                  <p:nvPr/>
                </p:nvSpPr>
                <p:spPr bwMode="auto">
                  <a:xfrm>
                    <a:off x="2791" y="1279"/>
                    <a:ext cx="88" cy="1"/>
                  </a:xfrm>
                  <a:prstGeom prst="rect">
                    <a:avLst/>
                  </a:prstGeom>
                  <a:solidFill>
                    <a:srgbClr val="FF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0" name="Rectangle 1008"/>
                  <p:cNvSpPr>
                    <a:spLocks noChangeArrowheads="1"/>
                  </p:cNvSpPr>
                  <p:nvPr/>
                </p:nvSpPr>
                <p:spPr bwMode="auto">
                  <a:xfrm>
                    <a:off x="2791" y="1339"/>
                    <a:ext cx="88" cy="1"/>
                  </a:xfrm>
                  <a:prstGeom prst="rect">
                    <a:avLst/>
                  </a:prstGeom>
                  <a:solidFill>
                    <a:srgbClr val="FF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1" name="Rectangle 1009"/>
                  <p:cNvSpPr>
                    <a:spLocks noChangeArrowheads="1"/>
                  </p:cNvSpPr>
                  <p:nvPr/>
                </p:nvSpPr>
                <p:spPr bwMode="auto">
                  <a:xfrm>
                    <a:off x="2791" y="1280"/>
                    <a:ext cx="1" cy="59"/>
                  </a:xfrm>
                  <a:prstGeom prst="rect">
                    <a:avLst/>
                  </a:prstGeom>
                  <a:solidFill>
                    <a:srgbClr val="FF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2" name="Rectangle 1010"/>
                  <p:cNvSpPr>
                    <a:spLocks noChangeArrowheads="1"/>
                  </p:cNvSpPr>
                  <p:nvPr/>
                </p:nvSpPr>
                <p:spPr bwMode="auto">
                  <a:xfrm>
                    <a:off x="2878" y="1280"/>
                    <a:ext cx="1" cy="59"/>
                  </a:xfrm>
                  <a:prstGeom prst="rect">
                    <a:avLst/>
                  </a:prstGeom>
                  <a:solidFill>
                    <a:srgbClr val="FFFF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3" name="Rectangle 1011"/>
                  <p:cNvSpPr>
                    <a:spLocks noChangeArrowheads="1"/>
                  </p:cNvSpPr>
                  <p:nvPr/>
                </p:nvSpPr>
                <p:spPr bwMode="auto">
                  <a:xfrm>
                    <a:off x="2792" y="1280"/>
                    <a:ext cx="86" cy="1"/>
                  </a:xfrm>
                  <a:prstGeom prst="rect">
                    <a:avLst/>
                  </a:prstGeom>
                  <a:solidFill>
                    <a:srgbClr val="FFF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4" name="Rectangle 1012"/>
                  <p:cNvSpPr>
                    <a:spLocks noChangeArrowheads="1"/>
                  </p:cNvSpPr>
                  <p:nvPr/>
                </p:nvSpPr>
                <p:spPr bwMode="auto">
                  <a:xfrm>
                    <a:off x="2792" y="1339"/>
                    <a:ext cx="86" cy="1"/>
                  </a:xfrm>
                  <a:prstGeom prst="rect">
                    <a:avLst/>
                  </a:prstGeom>
                  <a:solidFill>
                    <a:srgbClr val="FFF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5" name="Rectangle 1013"/>
                  <p:cNvSpPr>
                    <a:spLocks noChangeArrowheads="1"/>
                  </p:cNvSpPr>
                  <p:nvPr/>
                </p:nvSpPr>
                <p:spPr bwMode="auto">
                  <a:xfrm>
                    <a:off x="2792" y="1280"/>
                    <a:ext cx="1" cy="59"/>
                  </a:xfrm>
                  <a:prstGeom prst="rect">
                    <a:avLst/>
                  </a:prstGeom>
                  <a:solidFill>
                    <a:srgbClr val="FFF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6" name="Rectangle 1014"/>
                  <p:cNvSpPr>
                    <a:spLocks noChangeArrowheads="1"/>
                  </p:cNvSpPr>
                  <p:nvPr/>
                </p:nvSpPr>
                <p:spPr bwMode="auto">
                  <a:xfrm>
                    <a:off x="2877" y="1280"/>
                    <a:ext cx="1" cy="59"/>
                  </a:xfrm>
                  <a:prstGeom prst="rect">
                    <a:avLst/>
                  </a:prstGeom>
                  <a:solidFill>
                    <a:srgbClr val="FFF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7" name="Rectangle 1015"/>
                  <p:cNvSpPr>
                    <a:spLocks noChangeArrowheads="1"/>
                  </p:cNvSpPr>
                  <p:nvPr/>
                </p:nvSpPr>
                <p:spPr bwMode="auto">
                  <a:xfrm>
                    <a:off x="2793" y="1280"/>
                    <a:ext cx="84" cy="1"/>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8" name="Rectangle 1016"/>
                  <p:cNvSpPr>
                    <a:spLocks noChangeArrowheads="1"/>
                  </p:cNvSpPr>
                  <p:nvPr/>
                </p:nvSpPr>
                <p:spPr bwMode="auto">
                  <a:xfrm>
                    <a:off x="2793" y="1338"/>
                    <a:ext cx="84" cy="1"/>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09" name="Rectangle 1017"/>
                  <p:cNvSpPr>
                    <a:spLocks noChangeArrowheads="1"/>
                  </p:cNvSpPr>
                  <p:nvPr/>
                </p:nvSpPr>
                <p:spPr bwMode="auto">
                  <a:xfrm>
                    <a:off x="2793" y="1281"/>
                    <a:ext cx="1" cy="57"/>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0" name="Rectangle 1018"/>
                  <p:cNvSpPr>
                    <a:spLocks noChangeArrowheads="1"/>
                  </p:cNvSpPr>
                  <p:nvPr/>
                </p:nvSpPr>
                <p:spPr bwMode="auto">
                  <a:xfrm>
                    <a:off x="2876" y="1281"/>
                    <a:ext cx="1" cy="57"/>
                  </a:xfrm>
                  <a:prstGeom prst="rect">
                    <a:avLst/>
                  </a:prstGeom>
                  <a:solidFill>
                    <a:srgbClr val="FF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1" name="Rectangle 1019"/>
                  <p:cNvSpPr>
                    <a:spLocks noChangeArrowheads="1"/>
                  </p:cNvSpPr>
                  <p:nvPr/>
                </p:nvSpPr>
                <p:spPr bwMode="auto">
                  <a:xfrm>
                    <a:off x="2794" y="1281"/>
                    <a:ext cx="82" cy="1"/>
                  </a:xfrm>
                  <a:prstGeom prst="rect">
                    <a:avLst/>
                  </a:prstGeom>
                  <a:solidFill>
                    <a:srgbClr val="FF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2" name="Rectangle 1020"/>
                  <p:cNvSpPr>
                    <a:spLocks noChangeArrowheads="1"/>
                  </p:cNvSpPr>
                  <p:nvPr/>
                </p:nvSpPr>
                <p:spPr bwMode="auto">
                  <a:xfrm>
                    <a:off x="2794" y="1337"/>
                    <a:ext cx="82" cy="1"/>
                  </a:xfrm>
                  <a:prstGeom prst="rect">
                    <a:avLst/>
                  </a:prstGeom>
                  <a:solidFill>
                    <a:srgbClr val="FF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3" name="Rectangle 1021"/>
                  <p:cNvSpPr>
                    <a:spLocks noChangeArrowheads="1"/>
                  </p:cNvSpPr>
                  <p:nvPr/>
                </p:nvSpPr>
                <p:spPr bwMode="auto">
                  <a:xfrm>
                    <a:off x="2794" y="1282"/>
                    <a:ext cx="1" cy="55"/>
                  </a:xfrm>
                  <a:prstGeom prst="rect">
                    <a:avLst/>
                  </a:prstGeom>
                  <a:solidFill>
                    <a:srgbClr val="FF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4" name="Rectangle 1022"/>
                  <p:cNvSpPr>
                    <a:spLocks noChangeArrowheads="1"/>
                  </p:cNvSpPr>
                  <p:nvPr/>
                </p:nvSpPr>
                <p:spPr bwMode="auto">
                  <a:xfrm>
                    <a:off x="2876" y="1282"/>
                    <a:ext cx="1" cy="55"/>
                  </a:xfrm>
                  <a:prstGeom prst="rect">
                    <a:avLst/>
                  </a:prstGeom>
                  <a:solidFill>
                    <a:srgbClr val="FF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5" name="Rectangle 1023"/>
                  <p:cNvSpPr>
                    <a:spLocks noChangeArrowheads="1"/>
                  </p:cNvSpPr>
                  <p:nvPr/>
                </p:nvSpPr>
                <p:spPr bwMode="auto">
                  <a:xfrm>
                    <a:off x="2795" y="1282"/>
                    <a:ext cx="81" cy="1"/>
                  </a:xfrm>
                  <a:prstGeom prst="rect">
                    <a:avLst/>
                  </a:prstGeom>
                  <a:solidFill>
                    <a:srgbClr val="FFF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6" name="Rectangle 1024"/>
                  <p:cNvSpPr>
                    <a:spLocks noChangeArrowheads="1"/>
                  </p:cNvSpPr>
                  <p:nvPr/>
                </p:nvSpPr>
                <p:spPr bwMode="auto">
                  <a:xfrm>
                    <a:off x="2795" y="1337"/>
                    <a:ext cx="81" cy="1"/>
                  </a:xfrm>
                  <a:prstGeom prst="rect">
                    <a:avLst/>
                  </a:prstGeom>
                  <a:solidFill>
                    <a:srgbClr val="FFF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7" name="Rectangle 1025"/>
                  <p:cNvSpPr>
                    <a:spLocks noChangeArrowheads="1"/>
                  </p:cNvSpPr>
                  <p:nvPr/>
                </p:nvSpPr>
                <p:spPr bwMode="auto">
                  <a:xfrm>
                    <a:off x="2795" y="1282"/>
                    <a:ext cx="1" cy="55"/>
                  </a:xfrm>
                  <a:prstGeom prst="rect">
                    <a:avLst/>
                  </a:prstGeom>
                  <a:solidFill>
                    <a:srgbClr val="FFF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8" name="Rectangle 1026"/>
                  <p:cNvSpPr>
                    <a:spLocks noChangeArrowheads="1"/>
                  </p:cNvSpPr>
                  <p:nvPr/>
                </p:nvSpPr>
                <p:spPr bwMode="auto">
                  <a:xfrm>
                    <a:off x="2875" y="1282"/>
                    <a:ext cx="1" cy="55"/>
                  </a:xfrm>
                  <a:prstGeom prst="rect">
                    <a:avLst/>
                  </a:prstGeom>
                  <a:solidFill>
                    <a:srgbClr val="FFF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19" name="Rectangle 1027"/>
                  <p:cNvSpPr>
                    <a:spLocks noChangeArrowheads="1"/>
                  </p:cNvSpPr>
                  <p:nvPr/>
                </p:nvSpPr>
                <p:spPr bwMode="auto">
                  <a:xfrm>
                    <a:off x="2796" y="1282"/>
                    <a:ext cx="79" cy="1"/>
                  </a:xfrm>
                  <a:prstGeom prst="rect">
                    <a:avLst/>
                  </a:prstGeom>
                  <a:solidFill>
                    <a:srgbClr val="FF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0" name="Rectangle 1028"/>
                  <p:cNvSpPr>
                    <a:spLocks noChangeArrowheads="1"/>
                  </p:cNvSpPr>
                  <p:nvPr/>
                </p:nvSpPr>
                <p:spPr bwMode="auto">
                  <a:xfrm>
                    <a:off x="2796" y="1336"/>
                    <a:ext cx="79" cy="1"/>
                  </a:xfrm>
                  <a:prstGeom prst="rect">
                    <a:avLst/>
                  </a:prstGeom>
                  <a:solidFill>
                    <a:srgbClr val="FF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1" name="Rectangle 1029"/>
                  <p:cNvSpPr>
                    <a:spLocks noChangeArrowheads="1"/>
                  </p:cNvSpPr>
                  <p:nvPr/>
                </p:nvSpPr>
                <p:spPr bwMode="auto">
                  <a:xfrm>
                    <a:off x="2796" y="1283"/>
                    <a:ext cx="1" cy="53"/>
                  </a:xfrm>
                  <a:prstGeom prst="rect">
                    <a:avLst/>
                  </a:prstGeom>
                  <a:solidFill>
                    <a:srgbClr val="FF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2" name="Rectangle 1030"/>
                  <p:cNvSpPr>
                    <a:spLocks noChangeArrowheads="1"/>
                  </p:cNvSpPr>
                  <p:nvPr/>
                </p:nvSpPr>
                <p:spPr bwMode="auto">
                  <a:xfrm>
                    <a:off x="2874" y="1283"/>
                    <a:ext cx="1" cy="53"/>
                  </a:xfrm>
                  <a:prstGeom prst="rect">
                    <a:avLst/>
                  </a:prstGeom>
                  <a:solidFill>
                    <a:srgbClr val="FF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3" name="Rectangle 1031"/>
                  <p:cNvSpPr>
                    <a:spLocks noChangeArrowheads="1"/>
                  </p:cNvSpPr>
                  <p:nvPr/>
                </p:nvSpPr>
                <p:spPr bwMode="auto">
                  <a:xfrm>
                    <a:off x="2796" y="1283"/>
                    <a:ext cx="78" cy="1"/>
                  </a:xfrm>
                  <a:prstGeom prst="rect">
                    <a:avLst/>
                  </a:prstGeom>
                  <a:solidFill>
                    <a:srgbClr val="F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4" name="Rectangle 1032"/>
                  <p:cNvSpPr>
                    <a:spLocks noChangeArrowheads="1"/>
                  </p:cNvSpPr>
                  <p:nvPr/>
                </p:nvSpPr>
                <p:spPr bwMode="auto">
                  <a:xfrm>
                    <a:off x="2796" y="1336"/>
                    <a:ext cx="78" cy="1"/>
                  </a:xfrm>
                  <a:prstGeom prst="rect">
                    <a:avLst/>
                  </a:prstGeom>
                  <a:solidFill>
                    <a:srgbClr val="F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5" name="Rectangle 1033"/>
                  <p:cNvSpPr>
                    <a:spLocks noChangeArrowheads="1"/>
                  </p:cNvSpPr>
                  <p:nvPr/>
                </p:nvSpPr>
                <p:spPr bwMode="auto">
                  <a:xfrm>
                    <a:off x="2796" y="1284"/>
                    <a:ext cx="1" cy="52"/>
                  </a:xfrm>
                  <a:prstGeom prst="rect">
                    <a:avLst/>
                  </a:prstGeom>
                  <a:solidFill>
                    <a:srgbClr val="F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6" name="Rectangle 1034"/>
                  <p:cNvSpPr>
                    <a:spLocks noChangeArrowheads="1"/>
                  </p:cNvSpPr>
                  <p:nvPr/>
                </p:nvSpPr>
                <p:spPr bwMode="auto">
                  <a:xfrm>
                    <a:off x="2873" y="1284"/>
                    <a:ext cx="1" cy="52"/>
                  </a:xfrm>
                  <a:prstGeom prst="rect">
                    <a:avLst/>
                  </a:prstGeom>
                  <a:solidFill>
                    <a:srgbClr val="FFFF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7" name="Rectangle 1035"/>
                  <p:cNvSpPr>
                    <a:spLocks noChangeArrowheads="1"/>
                  </p:cNvSpPr>
                  <p:nvPr/>
                </p:nvSpPr>
                <p:spPr bwMode="auto">
                  <a:xfrm>
                    <a:off x="2797" y="1284"/>
                    <a:ext cx="76" cy="1"/>
                  </a:xfrm>
                  <a:prstGeom prst="rect">
                    <a:avLst/>
                  </a:prstGeom>
                  <a:solidFill>
                    <a:srgbClr val="FF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8" name="Rectangle 1036"/>
                  <p:cNvSpPr>
                    <a:spLocks noChangeArrowheads="1"/>
                  </p:cNvSpPr>
                  <p:nvPr/>
                </p:nvSpPr>
                <p:spPr bwMode="auto">
                  <a:xfrm>
                    <a:off x="2797" y="1335"/>
                    <a:ext cx="76" cy="1"/>
                  </a:xfrm>
                  <a:prstGeom prst="rect">
                    <a:avLst/>
                  </a:prstGeom>
                  <a:solidFill>
                    <a:srgbClr val="FF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29" name="Rectangle 1037"/>
                  <p:cNvSpPr>
                    <a:spLocks noChangeArrowheads="1"/>
                  </p:cNvSpPr>
                  <p:nvPr/>
                </p:nvSpPr>
                <p:spPr bwMode="auto">
                  <a:xfrm>
                    <a:off x="2797" y="1284"/>
                    <a:ext cx="1" cy="51"/>
                  </a:xfrm>
                  <a:prstGeom prst="rect">
                    <a:avLst/>
                  </a:prstGeom>
                  <a:solidFill>
                    <a:srgbClr val="FF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0" name="Rectangle 1038"/>
                  <p:cNvSpPr>
                    <a:spLocks noChangeArrowheads="1"/>
                  </p:cNvSpPr>
                  <p:nvPr/>
                </p:nvSpPr>
                <p:spPr bwMode="auto">
                  <a:xfrm>
                    <a:off x="2872" y="1284"/>
                    <a:ext cx="1" cy="51"/>
                  </a:xfrm>
                  <a:prstGeom prst="rect">
                    <a:avLst/>
                  </a:prstGeom>
                  <a:solidFill>
                    <a:srgbClr val="FF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1" name="Rectangle 1039"/>
                  <p:cNvSpPr>
                    <a:spLocks noChangeArrowheads="1"/>
                  </p:cNvSpPr>
                  <p:nvPr/>
                </p:nvSpPr>
                <p:spPr bwMode="auto">
                  <a:xfrm>
                    <a:off x="2798" y="1284"/>
                    <a:ext cx="74" cy="1"/>
                  </a:xfrm>
                  <a:prstGeom prst="rect">
                    <a:avLst/>
                  </a:prstGeom>
                  <a:solidFill>
                    <a:srgbClr val="FFF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2" name="Rectangle 1040"/>
                  <p:cNvSpPr>
                    <a:spLocks noChangeArrowheads="1"/>
                  </p:cNvSpPr>
                  <p:nvPr/>
                </p:nvSpPr>
                <p:spPr bwMode="auto">
                  <a:xfrm>
                    <a:off x="2798" y="1334"/>
                    <a:ext cx="74" cy="1"/>
                  </a:xfrm>
                  <a:prstGeom prst="rect">
                    <a:avLst/>
                  </a:prstGeom>
                  <a:solidFill>
                    <a:srgbClr val="FFF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3" name="Rectangle 1041"/>
                  <p:cNvSpPr>
                    <a:spLocks noChangeArrowheads="1"/>
                  </p:cNvSpPr>
                  <p:nvPr/>
                </p:nvSpPr>
                <p:spPr bwMode="auto">
                  <a:xfrm>
                    <a:off x="2798" y="1285"/>
                    <a:ext cx="1" cy="49"/>
                  </a:xfrm>
                  <a:prstGeom prst="rect">
                    <a:avLst/>
                  </a:prstGeom>
                  <a:solidFill>
                    <a:srgbClr val="FFF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4" name="Rectangle 1042"/>
                  <p:cNvSpPr>
                    <a:spLocks noChangeArrowheads="1"/>
                  </p:cNvSpPr>
                  <p:nvPr/>
                </p:nvSpPr>
                <p:spPr bwMode="auto">
                  <a:xfrm>
                    <a:off x="2871" y="1285"/>
                    <a:ext cx="1" cy="49"/>
                  </a:xfrm>
                  <a:prstGeom prst="rect">
                    <a:avLst/>
                  </a:prstGeom>
                  <a:solidFill>
                    <a:srgbClr val="FFFF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5" name="Rectangle 1043"/>
                  <p:cNvSpPr>
                    <a:spLocks noChangeArrowheads="1"/>
                  </p:cNvSpPr>
                  <p:nvPr/>
                </p:nvSpPr>
                <p:spPr bwMode="auto">
                  <a:xfrm>
                    <a:off x="2799" y="1285"/>
                    <a:ext cx="72" cy="1"/>
                  </a:xfrm>
                  <a:prstGeom prst="rect">
                    <a:avLst/>
                  </a:prstGeom>
                  <a:solidFill>
                    <a:srgbClr val="FFF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6" name="Rectangle 1044"/>
                  <p:cNvSpPr>
                    <a:spLocks noChangeArrowheads="1"/>
                  </p:cNvSpPr>
                  <p:nvPr/>
                </p:nvSpPr>
                <p:spPr bwMode="auto">
                  <a:xfrm>
                    <a:off x="2799" y="1334"/>
                    <a:ext cx="72" cy="1"/>
                  </a:xfrm>
                  <a:prstGeom prst="rect">
                    <a:avLst/>
                  </a:prstGeom>
                  <a:solidFill>
                    <a:srgbClr val="FFF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7" name="Rectangle 1045"/>
                  <p:cNvSpPr>
                    <a:spLocks noChangeArrowheads="1"/>
                  </p:cNvSpPr>
                  <p:nvPr/>
                </p:nvSpPr>
                <p:spPr bwMode="auto">
                  <a:xfrm>
                    <a:off x="2799" y="1285"/>
                    <a:ext cx="1" cy="49"/>
                  </a:xfrm>
                  <a:prstGeom prst="rect">
                    <a:avLst/>
                  </a:prstGeom>
                  <a:solidFill>
                    <a:srgbClr val="FFF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8" name="Rectangle 1046"/>
                  <p:cNvSpPr>
                    <a:spLocks noChangeArrowheads="1"/>
                  </p:cNvSpPr>
                  <p:nvPr/>
                </p:nvSpPr>
                <p:spPr bwMode="auto">
                  <a:xfrm>
                    <a:off x="2870" y="1285"/>
                    <a:ext cx="1" cy="49"/>
                  </a:xfrm>
                  <a:prstGeom prst="rect">
                    <a:avLst/>
                  </a:prstGeom>
                  <a:solidFill>
                    <a:srgbClr val="FFF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39" name="Rectangle 1047"/>
                  <p:cNvSpPr>
                    <a:spLocks noChangeArrowheads="1"/>
                  </p:cNvSpPr>
                  <p:nvPr/>
                </p:nvSpPr>
                <p:spPr bwMode="auto">
                  <a:xfrm>
                    <a:off x="2800" y="1285"/>
                    <a:ext cx="70" cy="1"/>
                  </a:xfrm>
                  <a:prstGeom prst="rect">
                    <a:avLst/>
                  </a:prstGeom>
                  <a:solidFill>
                    <a:srgbClr val="FF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0" name="Rectangle 1048"/>
                  <p:cNvSpPr>
                    <a:spLocks noChangeArrowheads="1"/>
                  </p:cNvSpPr>
                  <p:nvPr/>
                </p:nvSpPr>
                <p:spPr bwMode="auto">
                  <a:xfrm>
                    <a:off x="2800" y="1333"/>
                    <a:ext cx="70" cy="1"/>
                  </a:xfrm>
                  <a:prstGeom prst="rect">
                    <a:avLst/>
                  </a:prstGeom>
                  <a:solidFill>
                    <a:srgbClr val="FF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1" name="Rectangle 1049"/>
                  <p:cNvSpPr>
                    <a:spLocks noChangeArrowheads="1"/>
                  </p:cNvSpPr>
                  <p:nvPr/>
                </p:nvSpPr>
                <p:spPr bwMode="auto">
                  <a:xfrm>
                    <a:off x="2800" y="1286"/>
                    <a:ext cx="1" cy="47"/>
                  </a:xfrm>
                  <a:prstGeom prst="rect">
                    <a:avLst/>
                  </a:prstGeom>
                  <a:solidFill>
                    <a:srgbClr val="FF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2" name="Rectangle 1050"/>
                  <p:cNvSpPr>
                    <a:spLocks noChangeArrowheads="1"/>
                  </p:cNvSpPr>
                  <p:nvPr/>
                </p:nvSpPr>
                <p:spPr bwMode="auto">
                  <a:xfrm>
                    <a:off x="2869" y="1286"/>
                    <a:ext cx="1" cy="47"/>
                  </a:xfrm>
                  <a:prstGeom prst="rect">
                    <a:avLst/>
                  </a:prstGeom>
                  <a:solidFill>
                    <a:srgbClr val="FF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3" name="Rectangle 1051"/>
                  <p:cNvSpPr>
                    <a:spLocks noChangeArrowheads="1"/>
                  </p:cNvSpPr>
                  <p:nvPr/>
                </p:nvSpPr>
                <p:spPr bwMode="auto">
                  <a:xfrm>
                    <a:off x="2801" y="1286"/>
                    <a:ext cx="68" cy="1"/>
                  </a:xfrm>
                  <a:prstGeom prst="rect">
                    <a:avLst/>
                  </a:prstGeom>
                  <a:solidFill>
                    <a:srgbClr val="F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4" name="Rectangle 1052"/>
                  <p:cNvSpPr>
                    <a:spLocks noChangeArrowheads="1"/>
                  </p:cNvSpPr>
                  <p:nvPr/>
                </p:nvSpPr>
                <p:spPr bwMode="auto">
                  <a:xfrm>
                    <a:off x="2801" y="1332"/>
                    <a:ext cx="68" cy="1"/>
                  </a:xfrm>
                  <a:prstGeom prst="rect">
                    <a:avLst/>
                  </a:prstGeom>
                  <a:solidFill>
                    <a:srgbClr val="F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5" name="Rectangle 1053"/>
                  <p:cNvSpPr>
                    <a:spLocks noChangeArrowheads="1"/>
                  </p:cNvSpPr>
                  <p:nvPr/>
                </p:nvSpPr>
                <p:spPr bwMode="auto">
                  <a:xfrm>
                    <a:off x="2801" y="1287"/>
                    <a:ext cx="1" cy="45"/>
                  </a:xfrm>
                  <a:prstGeom prst="rect">
                    <a:avLst/>
                  </a:prstGeom>
                  <a:solidFill>
                    <a:srgbClr val="F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6" name="Rectangle 1054"/>
                  <p:cNvSpPr>
                    <a:spLocks noChangeArrowheads="1"/>
                  </p:cNvSpPr>
                  <p:nvPr/>
                </p:nvSpPr>
                <p:spPr bwMode="auto">
                  <a:xfrm>
                    <a:off x="2868" y="1287"/>
                    <a:ext cx="1" cy="45"/>
                  </a:xfrm>
                  <a:prstGeom prst="rect">
                    <a:avLst/>
                  </a:prstGeom>
                  <a:solidFill>
                    <a:srgbClr val="F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7" name="Rectangle 1055"/>
                  <p:cNvSpPr>
                    <a:spLocks noChangeArrowheads="1"/>
                  </p:cNvSpPr>
                  <p:nvPr/>
                </p:nvSpPr>
                <p:spPr bwMode="auto">
                  <a:xfrm>
                    <a:off x="2802" y="1287"/>
                    <a:ext cx="66" cy="1"/>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8" name="Rectangle 1056"/>
                  <p:cNvSpPr>
                    <a:spLocks noChangeArrowheads="1"/>
                  </p:cNvSpPr>
                  <p:nvPr/>
                </p:nvSpPr>
                <p:spPr bwMode="auto">
                  <a:xfrm>
                    <a:off x="2802" y="1332"/>
                    <a:ext cx="66" cy="1"/>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49" name="Rectangle 1057"/>
                  <p:cNvSpPr>
                    <a:spLocks noChangeArrowheads="1"/>
                  </p:cNvSpPr>
                  <p:nvPr/>
                </p:nvSpPr>
                <p:spPr bwMode="auto">
                  <a:xfrm>
                    <a:off x="2802" y="1287"/>
                    <a:ext cx="1" cy="45"/>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0" name="Rectangle 1058"/>
                  <p:cNvSpPr>
                    <a:spLocks noChangeArrowheads="1"/>
                  </p:cNvSpPr>
                  <p:nvPr/>
                </p:nvSpPr>
                <p:spPr bwMode="auto">
                  <a:xfrm>
                    <a:off x="2867" y="1287"/>
                    <a:ext cx="1" cy="45"/>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1" name="Rectangle 1059"/>
                  <p:cNvSpPr>
                    <a:spLocks noChangeArrowheads="1"/>
                  </p:cNvSpPr>
                  <p:nvPr/>
                </p:nvSpPr>
                <p:spPr bwMode="auto">
                  <a:xfrm>
                    <a:off x="2803" y="1287"/>
                    <a:ext cx="64" cy="1"/>
                  </a:xfrm>
                  <a:prstGeom prst="rect">
                    <a:avLst/>
                  </a:prstGeom>
                  <a:solidFill>
                    <a:srgbClr val="FFFF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2" name="Rectangle 1060"/>
                  <p:cNvSpPr>
                    <a:spLocks noChangeArrowheads="1"/>
                  </p:cNvSpPr>
                  <p:nvPr/>
                </p:nvSpPr>
                <p:spPr bwMode="auto">
                  <a:xfrm>
                    <a:off x="2803" y="1331"/>
                    <a:ext cx="64" cy="1"/>
                  </a:xfrm>
                  <a:prstGeom prst="rect">
                    <a:avLst/>
                  </a:prstGeom>
                  <a:solidFill>
                    <a:srgbClr val="FFFF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3" name="Rectangle 1061"/>
                  <p:cNvSpPr>
                    <a:spLocks noChangeArrowheads="1"/>
                  </p:cNvSpPr>
                  <p:nvPr/>
                </p:nvSpPr>
                <p:spPr bwMode="auto">
                  <a:xfrm>
                    <a:off x="2803" y="1288"/>
                    <a:ext cx="1" cy="43"/>
                  </a:xfrm>
                  <a:prstGeom prst="rect">
                    <a:avLst/>
                  </a:prstGeom>
                  <a:solidFill>
                    <a:srgbClr val="FFFF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4" name="Rectangle 1062"/>
                  <p:cNvSpPr>
                    <a:spLocks noChangeArrowheads="1"/>
                  </p:cNvSpPr>
                  <p:nvPr/>
                </p:nvSpPr>
                <p:spPr bwMode="auto">
                  <a:xfrm>
                    <a:off x="2866" y="1288"/>
                    <a:ext cx="1" cy="43"/>
                  </a:xfrm>
                  <a:prstGeom prst="rect">
                    <a:avLst/>
                  </a:prstGeom>
                  <a:solidFill>
                    <a:srgbClr val="FFFF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5" name="Rectangle 1063"/>
                  <p:cNvSpPr>
                    <a:spLocks noChangeArrowheads="1"/>
                  </p:cNvSpPr>
                  <p:nvPr/>
                </p:nvSpPr>
                <p:spPr bwMode="auto">
                  <a:xfrm>
                    <a:off x="2804" y="1288"/>
                    <a:ext cx="62" cy="1"/>
                  </a:xfrm>
                  <a:prstGeom prst="rect">
                    <a:avLst/>
                  </a:prstGeom>
                  <a:solidFill>
                    <a:srgbClr val="FFFF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6" name="Rectangle 1064"/>
                  <p:cNvSpPr>
                    <a:spLocks noChangeArrowheads="1"/>
                  </p:cNvSpPr>
                  <p:nvPr/>
                </p:nvSpPr>
                <p:spPr bwMode="auto">
                  <a:xfrm>
                    <a:off x="2804" y="1331"/>
                    <a:ext cx="62" cy="1"/>
                  </a:xfrm>
                  <a:prstGeom prst="rect">
                    <a:avLst/>
                  </a:prstGeom>
                  <a:solidFill>
                    <a:srgbClr val="FFFF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7" name="Rectangle 1065"/>
                  <p:cNvSpPr>
                    <a:spLocks noChangeArrowheads="1"/>
                  </p:cNvSpPr>
                  <p:nvPr/>
                </p:nvSpPr>
                <p:spPr bwMode="auto">
                  <a:xfrm>
                    <a:off x="2804" y="1289"/>
                    <a:ext cx="1" cy="42"/>
                  </a:xfrm>
                  <a:prstGeom prst="rect">
                    <a:avLst/>
                  </a:prstGeom>
                  <a:solidFill>
                    <a:srgbClr val="FFFF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8" name="Rectangle 1066"/>
                  <p:cNvSpPr>
                    <a:spLocks noChangeArrowheads="1"/>
                  </p:cNvSpPr>
                  <p:nvPr/>
                </p:nvSpPr>
                <p:spPr bwMode="auto">
                  <a:xfrm>
                    <a:off x="2865" y="1289"/>
                    <a:ext cx="1" cy="42"/>
                  </a:xfrm>
                  <a:prstGeom prst="rect">
                    <a:avLst/>
                  </a:prstGeom>
                  <a:solidFill>
                    <a:srgbClr val="FFFF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59" name="Rectangle 1067"/>
                  <p:cNvSpPr>
                    <a:spLocks noChangeArrowheads="1"/>
                  </p:cNvSpPr>
                  <p:nvPr/>
                </p:nvSpPr>
                <p:spPr bwMode="auto">
                  <a:xfrm>
                    <a:off x="2805" y="1289"/>
                    <a:ext cx="60" cy="1"/>
                  </a:xfrm>
                  <a:prstGeom prst="rect">
                    <a:avLst/>
                  </a:prstGeom>
                  <a:solidFill>
                    <a:srgbClr val="FFFF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0" name="Rectangle 1068"/>
                  <p:cNvSpPr>
                    <a:spLocks noChangeArrowheads="1"/>
                  </p:cNvSpPr>
                  <p:nvPr/>
                </p:nvSpPr>
                <p:spPr bwMode="auto">
                  <a:xfrm>
                    <a:off x="2805" y="1330"/>
                    <a:ext cx="60" cy="1"/>
                  </a:xfrm>
                  <a:prstGeom prst="rect">
                    <a:avLst/>
                  </a:prstGeom>
                  <a:solidFill>
                    <a:srgbClr val="FFFF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1" name="Rectangle 1069"/>
                  <p:cNvSpPr>
                    <a:spLocks noChangeArrowheads="1"/>
                  </p:cNvSpPr>
                  <p:nvPr/>
                </p:nvSpPr>
                <p:spPr bwMode="auto">
                  <a:xfrm>
                    <a:off x="2805" y="1289"/>
                    <a:ext cx="1" cy="41"/>
                  </a:xfrm>
                  <a:prstGeom prst="rect">
                    <a:avLst/>
                  </a:prstGeom>
                  <a:solidFill>
                    <a:srgbClr val="FFFF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2" name="Rectangle 1070"/>
                  <p:cNvSpPr>
                    <a:spLocks noChangeArrowheads="1"/>
                  </p:cNvSpPr>
                  <p:nvPr/>
                </p:nvSpPr>
                <p:spPr bwMode="auto">
                  <a:xfrm>
                    <a:off x="2865" y="1289"/>
                    <a:ext cx="1" cy="41"/>
                  </a:xfrm>
                  <a:prstGeom prst="rect">
                    <a:avLst/>
                  </a:prstGeom>
                  <a:solidFill>
                    <a:srgbClr val="FFFF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3" name="Rectangle 1071"/>
                  <p:cNvSpPr>
                    <a:spLocks noChangeArrowheads="1"/>
                  </p:cNvSpPr>
                  <p:nvPr/>
                </p:nvSpPr>
                <p:spPr bwMode="auto">
                  <a:xfrm>
                    <a:off x="2806" y="1289"/>
                    <a:ext cx="59" cy="1"/>
                  </a:xfrm>
                  <a:prstGeom prst="rect">
                    <a:avLst/>
                  </a:prstGeom>
                  <a:solidFill>
                    <a:srgbClr val="FF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4" name="Rectangle 1072"/>
                  <p:cNvSpPr>
                    <a:spLocks noChangeArrowheads="1"/>
                  </p:cNvSpPr>
                  <p:nvPr/>
                </p:nvSpPr>
                <p:spPr bwMode="auto">
                  <a:xfrm>
                    <a:off x="2806" y="1329"/>
                    <a:ext cx="59" cy="1"/>
                  </a:xfrm>
                  <a:prstGeom prst="rect">
                    <a:avLst/>
                  </a:prstGeom>
                  <a:solidFill>
                    <a:srgbClr val="FF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5" name="Rectangle 1073"/>
                  <p:cNvSpPr>
                    <a:spLocks noChangeArrowheads="1"/>
                  </p:cNvSpPr>
                  <p:nvPr/>
                </p:nvSpPr>
                <p:spPr bwMode="auto">
                  <a:xfrm>
                    <a:off x="2806" y="1290"/>
                    <a:ext cx="1" cy="39"/>
                  </a:xfrm>
                  <a:prstGeom prst="rect">
                    <a:avLst/>
                  </a:prstGeom>
                  <a:solidFill>
                    <a:srgbClr val="FF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6" name="Rectangle 1074"/>
                  <p:cNvSpPr>
                    <a:spLocks noChangeArrowheads="1"/>
                  </p:cNvSpPr>
                  <p:nvPr/>
                </p:nvSpPr>
                <p:spPr bwMode="auto">
                  <a:xfrm>
                    <a:off x="2864" y="1290"/>
                    <a:ext cx="1" cy="39"/>
                  </a:xfrm>
                  <a:prstGeom prst="rect">
                    <a:avLst/>
                  </a:prstGeom>
                  <a:solidFill>
                    <a:srgbClr val="FF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7" name="Rectangle 1075"/>
                  <p:cNvSpPr>
                    <a:spLocks noChangeArrowheads="1"/>
                  </p:cNvSpPr>
                  <p:nvPr/>
                </p:nvSpPr>
                <p:spPr bwMode="auto">
                  <a:xfrm>
                    <a:off x="2807" y="1290"/>
                    <a:ext cx="57" cy="1"/>
                  </a:xfrm>
                  <a:prstGeom prst="rect">
                    <a:avLst/>
                  </a:prstGeom>
                  <a:solidFill>
                    <a:srgbClr val="FF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8" name="Rectangle 1076"/>
                  <p:cNvSpPr>
                    <a:spLocks noChangeArrowheads="1"/>
                  </p:cNvSpPr>
                  <p:nvPr/>
                </p:nvSpPr>
                <p:spPr bwMode="auto">
                  <a:xfrm>
                    <a:off x="2807" y="1329"/>
                    <a:ext cx="57" cy="1"/>
                  </a:xfrm>
                  <a:prstGeom prst="rect">
                    <a:avLst/>
                  </a:prstGeom>
                  <a:solidFill>
                    <a:srgbClr val="FF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69" name="Rectangle 1077"/>
                  <p:cNvSpPr>
                    <a:spLocks noChangeArrowheads="1"/>
                  </p:cNvSpPr>
                  <p:nvPr/>
                </p:nvSpPr>
                <p:spPr bwMode="auto">
                  <a:xfrm>
                    <a:off x="2807" y="1291"/>
                    <a:ext cx="1" cy="38"/>
                  </a:xfrm>
                  <a:prstGeom prst="rect">
                    <a:avLst/>
                  </a:prstGeom>
                  <a:solidFill>
                    <a:srgbClr val="FF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0" name="Rectangle 1078"/>
                  <p:cNvSpPr>
                    <a:spLocks noChangeArrowheads="1"/>
                  </p:cNvSpPr>
                  <p:nvPr/>
                </p:nvSpPr>
                <p:spPr bwMode="auto">
                  <a:xfrm>
                    <a:off x="2863" y="1291"/>
                    <a:ext cx="1" cy="38"/>
                  </a:xfrm>
                  <a:prstGeom prst="rect">
                    <a:avLst/>
                  </a:prstGeom>
                  <a:solidFill>
                    <a:srgbClr val="FFFF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1" name="Rectangle 1079"/>
                  <p:cNvSpPr>
                    <a:spLocks noChangeArrowheads="1"/>
                  </p:cNvSpPr>
                  <p:nvPr/>
                </p:nvSpPr>
                <p:spPr bwMode="auto">
                  <a:xfrm>
                    <a:off x="2808" y="1291"/>
                    <a:ext cx="55" cy="1"/>
                  </a:xfrm>
                  <a:prstGeom prst="rect">
                    <a:avLst/>
                  </a:prstGeom>
                  <a:solidFill>
                    <a:srgbClr val="FF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2" name="Rectangle 1080"/>
                  <p:cNvSpPr>
                    <a:spLocks noChangeArrowheads="1"/>
                  </p:cNvSpPr>
                  <p:nvPr/>
                </p:nvSpPr>
                <p:spPr bwMode="auto">
                  <a:xfrm>
                    <a:off x="2808" y="1328"/>
                    <a:ext cx="55" cy="1"/>
                  </a:xfrm>
                  <a:prstGeom prst="rect">
                    <a:avLst/>
                  </a:prstGeom>
                  <a:solidFill>
                    <a:srgbClr val="FF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3" name="Rectangle 1081"/>
                  <p:cNvSpPr>
                    <a:spLocks noChangeArrowheads="1"/>
                  </p:cNvSpPr>
                  <p:nvPr/>
                </p:nvSpPr>
                <p:spPr bwMode="auto">
                  <a:xfrm>
                    <a:off x="2808" y="1291"/>
                    <a:ext cx="1" cy="37"/>
                  </a:xfrm>
                  <a:prstGeom prst="rect">
                    <a:avLst/>
                  </a:prstGeom>
                  <a:solidFill>
                    <a:srgbClr val="FF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4" name="Rectangle 1082"/>
                  <p:cNvSpPr>
                    <a:spLocks noChangeArrowheads="1"/>
                  </p:cNvSpPr>
                  <p:nvPr/>
                </p:nvSpPr>
                <p:spPr bwMode="auto">
                  <a:xfrm>
                    <a:off x="2862" y="1291"/>
                    <a:ext cx="1" cy="37"/>
                  </a:xfrm>
                  <a:prstGeom prst="rect">
                    <a:avLst/>
                  </a:prstGeom>
                  <a:solidFill>
                    <a:srgbClr val="FFF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5" name="Rectangle 1083"/>
                  <p:cNvSpPr>
                    <a:spLocks noChangeArrowheads="1"/>
                  </p:cNvSpPr>
                  <p:nvPr/>
                </p:nvSpPr>
                <p:spPr bwMode="auto">
                  <a:xfrm>
                    <a:off x="2808" y="1291"/>
                    <a:ext cx="54" cy="1"/>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6" name="Rectangle 1084"/>
                  <p:cNvSpPr>
                    <a:spLocks noChangeArrowheads="1"/>
                  </p:cNvSpPr>
                  <p:nvPr/>
                </p:nvSpPr>
                <p:spPr bwMode="auto">
                  <a:xfrm>
                    <a:off x="2808" y="1327"/>
                    <a:ext cx="54" cy="1"/>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7" name="Rectangle 1085"/>
                  <p:cNvSpPr>
                    <a:spLocks noChangeArrowheads="1"/>
                  </p:cNvSpPr>
                  <p:nvPr/>
                </p:nvSpPr>
                <p:spPr bwMode="auto">
                  <a:xfrm>
                    <a:off x="2808" y="1292"/>
                    <a:ext cx="1" cy="35"/>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8" name="Rectangle 1086"/>
                  <p:cNvSpPr>
                    <a:spLocks noChangeArrowheads="1"/>
                  </p:cNvSpPr>
                  <p:nvPr/>
                </p:nvSpPr>
                <p:spPr bwMode="auto">
                  <a:xfrm>
                    <a:off x="2861" y="1292"/>
                    <a:ext cx="1" cy="35"/>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79" name="Rectangle 1087"/>
                  <p:cNvSpPr>
                    <a:spLocks noChangeArrowheads="1"/>
                  </p:cNvSpPr>
                  <p:nvPr/>
                </p:nvSpPr>
                <p:spPr bwMode="auto">
                  <a:xfrm>
                    <a:off x="2809" y="1292"/>
                    <a:ext cx="52" cy="1"/>
                  </a:xfrm>
                  <a:prstGeom prst="rect">
                    <a:avLst/>
                  </a:prstGeom>
                  <a:solidFill>
                    <a:srgbClr val="FF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0" name="Rectangle 1088"/>
                  <p:cNvSpPr>
                    <a:spLocks noChangeArrowheads="1"/>
                  </p:cNvSpPr>
                  <p:nvPr/>
                </p:nvSpPr>
                <p:spPr bwMode="auto">
                  <a:xfrm>
                    <a:off x="2809" y="1327"/>
                    <a:ext cx="52" cy="1"/>
                  </a:xfrm>
                  <a:prstGeom prst="rect">
                    <a:avLst/>
                  </a:prstGeom>
                  <a:solidFill>
                    <a:srgbClr val="FF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1" name="Rectangle 1089"/>
                  <p:cNvSpPr>
                    <a:spLocks noChangeArrowheads="1"/>
                  </p:cNvSpPr>
                  <p:nvPr/>
                </p:nvSpPr>
                <p:spPr bwMode="auto">
                  <a:xfrm>
                    <a:off x="2809" y="1292"/>
                    <a:ext cx="1" cy="35"/>
                  </a:xfrm>
                  <a:prstGeom prst="rect">
                    <a:avLst/>
                  </a:prstGeom>
                  <a:solidFill>
                    <a:srgbClr val="FF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2" name="Rectangle 1090"/>
                  <p:cNvSpPr>
                    <a:spLocks noChangeArrowheads="1"/>
                  </p:cNvSpPr>
                  <p:nvPr/>
                </p:nvSpPr>
                <p:spPr bwMode="auto">
                  <a:xfrm>
                    <a:off x="2860" y="1292"/>
                    <a:ext cx="1" cy="35"/>
                  </a:xfrm>
                  <a:prstGeom prst="rect">
                    <a:avLst/>
                  </a:prstGeom>
                  <a:solidFill>
                    <a:srgbClr val="FF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083" name="Rectangle 1091"/>
                <p:cNvSpPr>
                  <a:spLocks noChangeArrowheads="1"/>
                </p:cNvSpPr>
                <p:nvPr/>
              </p:nvSpPr>
              <p:spPr bwMode="auto">
                <a:xfrm>
                  <a:off x="2810" y="1292"/>
                  <a:ext cx="50" cy="1"/>
                </a:xfrm>
                <a:prstGeom prst="rect">
                  <a:avLst/>
                </a:prstGeom>
                <a:solidFill>
                  <a:srgbClr val="FFF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4" name="Rectangle 1092"/>
                <p:cNvSpPr>
                  <a:spLocks noChangeArrowheads="1"/>
                </p:cNvSpPr>
                <p:nvPr/>
              </p:nvSpPr>
              <p:spPr bwMode="auto">
                <a:xfrm>
                  <a:off x="2810" y="1326"/>
                  <a:ext cx="50" cy="1"/>
                </a:xfrm>
                <a:prstGeom prst="rect">
                  <a:avLst/>
                </a:prstGeom>
                <a:solidFill>
                  <a:srgbClr val="FFF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5" name="Rectangle 1093"/>
                <p:cNvSpPr>
                  <a:spLocks noChangeArrowheads="1"/>
                </p:cNvSpPr>
                <p:nvPr/>
              </p:nvSpPr>
              <p:spPr bwMode="auto">
                <a:xfrm>
                  <a:off x="2810" y="1293"/>
                  <a:ext cx="1" cy="33"/>
                </a:xfrm>
                <a:prstGeom prst="rect">
                  <a:avLst/>
                </a:prstGeom>
                <a:solidFill>
                  <a:srgbClr val="FFF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6" name="Rectangle 1094"/>
                <p:cNvSpPr>
                  <a:spLocks noChangeArrowheads="1"/>
                </p:cNvSpPr>
                <p:nvPr/>
              </p:nvSpPr>
              <p:spPr bwMode="auto">
                <a:xfrm>
                  <a:off x="2859" y="1293"/>
                  <a:ext cx="1" cy="33"/>
                </a:xfrm>
                <a:prstGeom prst="rect">
                  <a:avLst/>
                </a:prstGeom>
                <a:solidFill>
                  <a:srgbClr val="FFF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7" name="Rectangle 1095"/>
                <p:cNvSpPr>
                  <a:spLocks noChangeArrowheads="1"/>
                </p:cNvSpPr>
                <p:nvPr/>
              </p:nvSpPr>
              <p:spPr bwMode="auto">
                <a:xfrm>
                  <a:off x="2811" y="1293"/>
                  <a:ext cx="48" cy="1"/>
                </a:xfrm>
                <a:prstGeom prst="rect">
                  <a:avLst/>
                </a:prstGeom>
                <a:solidFill>
                  <a:srgbClr val="F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8" name="Rectangle 1096"/>
                <p:cNvSpPr>
                  <a:spLocks noChangeArrowheads="1"/>
                </p:cNvSpPr>
                <p:nvPr/>
              </p:nvSpPr>
              <p:spPr bwMode="auto">
                <a:xfrm>
                  <a:off x="2811" y="1326"/>
                  <a:ext cx="48" cy="1"/>
                </a:xfrm>
                <a:prstGeom prst="rect">
                  <a:avLst/>
                </a:prstGeom>
                <a:solidFill>
                  <a:srgbClr val="F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89" name="Rectangle 1097"/>
                <p:cNvSpPr>
                  <a:spLocks noChangeArrowheads="1"/>
                </p:cNvSpPr>
                <p:nvPr/>
              </p:nvSpPr>
              <p:spPr bwMode="auto">
                <a:xfrm>
                  <a:off x="2811" y="1294"/>
                  <a:ext cx="1" cy="32"/>
                </a:xfrm>
                <a:prstGeom prst="rect">
                  <a:avLst/>
                </a:prstGeom>
                <a:solidFill>
                  <a:srgbClr val="F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0" name="Rectangle 1098"/>
                <p:cNvSpPr>
                  <a:spLocks noChangeArrowheads="1"/>
                </p:cNvSpPr>
                <p:nvPr/>
              </p:nvSpPr>
              <p:spPr bwMode="auto">
                <a:xfrm>
                  <a:off x="2858" y="1294"/>
                  <a:ext cx="1" cy="32"/>
                </a:xfrm>
                <a:prstGeom prst="rect">
                  <a:avLst/>
                </a:prstGeom>
                <a:solidFill>
                  <a:srgbClr val="F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1" name="Rectangle 1099"/>
                <p:cNvSpPr>
                  <a:spLocks noChangeArrowheads="1"/>
                </p:cNvSpPr>
                <p:nvPr/>
              </p:nvSpPr>
              <p:spPr bwMode="auto">
                <a:xfrm>
                  <a:off x="2812" y="1294"/>
                  <a:ext cx="46" cy="1"/>
                </a:xfrm>
                <a:prstGeom prst="rect">
                  <a:avLst/>
                </a:prstGeom>
                <a:solidFill>
                  <a:srgbClr val="FF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2" name="Rectangle 1100"/>
                <p:cNvSpPr>
                  <a:spLocks noChangeArrowheads="1"/>
                </p:cNvSpPr>
                <p:nvPr/>
              </p:nvSpPr>
              <p:spPr bwMode="auto">
                <a:xfrm>
                  <a:off x="2812" y="1325"/>
                  <a:ext cx="46" cy="1"/>
                </a:xfrm>
                <a:prstGeom prst="rect">
                  <a:avLst/>
                </a:prstGeom>
                <a:solidFill>
                  <a:srgbClr val="FF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3" name="Rectangle 1101"/>
                <p:cNvSpPr>
                  <a:spLocks noChangeArrowheads="1"/>
                </p:cNvSpPr>
                <p:nvPr/>
              </p:nvSpPr>
              <p:spPr bwMode="auto">
                <a:xfrm>
                  <a:off x="2812" y="1294"/>
                  <a:ext cx="1" cy="31"/>
                </a:xfrm>
                <a:prstGeom prst="rect">
                  <a:avLst/>
                </a:prstGeom>
                <a:solidFill>
                  <a:srgbClr val="FF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4" name="Rectangle 1102"/>
                <p:cNvSpPr>
                  <a:spLocks noChangeArrowheads="1"/>
                </p:cNvSpPr>
                <p:nvPr/>
              </p:nvSpPr>
              <p:spPr bwMode="auto">
                <a:xfrm>
                  <a:off x="2857" y="1294"/>
                  <a:ext cx="1" cy="31"/>
                </a:xfrm>
                <a:prstGeom prst="rect">
                  <a:avLst/>
                </a:prstGeom>
                <a:solidFill>
                  <a:srgbClr val="FFFF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5" name="Rectangle 1103"/>
                <p:cNvSpPr>
                  <a:spLocks noChangeArrowheads="1"/>
                </p:cNvSpPr>
                <p:nvPr/>
              </p:nvSpPr>
              <p:spPr bwMode="auto">
                <a:xfrm>
                  <a:off x="2813" y="1294"/>
                  <a:ext cx="44" cy="1"/>
                </a:xfrm>
                <a:prstGeom prst="rect">
                  <a:avLst/>
                </a:prstGeom>
                <a:solidFill>
                  <a:srgbClr val="FF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6" name="Rectangle 1104"/>
                <p:cNvSpPr>
                  <a:spLocks noChangeArrowheads="1"/>
                </p:cNvSpPr>
                <p:nvPr/>
              </p:nvSpPr>
              <p:spPr bwMode="auto">
                <a:xfrm>
                  <a:off x="2813" y="1324"/>
                  <a:ext cx="44" cy="1"/>
                </a:xfrm>
                <a:prstGeom prst="rect">
                  <a:avLst/>
                </a:prstGeom>
                <a:solidFill>
                  <a:srgbClr val="FF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7" name="Rectangle 1105"/>
                <p:cNvSpPr>
                  <a:spLocks noChangeArrowheads="1"/>
                </p:cNvSpPr>
                <p:nvPr/>
              </p:nvSpPr>
              <p:spPr bwMode="auto">
                <a:xfrm>
                  <a:off x="2813" y="1295"/>
                  <a:ext cx="1" cy="29"/>
                </a:xfrm>
                <a:prstGeom prst="rect">
                  <a:avLst/>
                </a:prstGeom>
                <a:solidFill>
                  <a:srgbClr val="FF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8" name="Rectangle 1106"/>
                <p:cNvSpPr>
                  <a:spLocks noChangeArrowheads="1"/>
                </p:cNvSpPr>
                <p:nvPr/>
              </p:nvSpPr>
              <p:spPr bwMode="auto">
                <a:xfrm>
                  <a:off x="2856" y="1295"/>
                  <a:ext cx="1" cy="29"/>
                </a:xfrm>
                <a:prstGeom prst="rect">
                  <a:avLst/>
                </a:prstGeom>
                <a:solidFill>
                  <a:srgbClr val="FF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099" name="Rectangle 1107"/>
                <p:cNvSpPr>
                  <a:spLocks noChangeArrowheads="1"/>
                </p:cNvSpPr>
                <p:nvPr/>
              </p:nvSpPr>
              <p:spPr bwMode="auto">
                <a:xfrm>
                  <a:off x="2814" y="1295"/>
                  <a:ext cx="42" cy="1"/>
                </a:xfrm>
                <a:prstGeom prst="rect">
                  <a:avLst/>
                </a:prstGeom>
                <a:solidFill>
                  <a:srgbClr val="FFFF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0" name="Rectangle 1108"/>
                <p:cNvSpPr>
                  <a:spLocks noChangeArrowheads="1"/>
                </p:cNvSpPr>
                <p:nvPr/>
              </p:nvSpPr>
              <p:spPr bwMode="auto">
                <a:xfrm>
                  <a:off x="2814" y="1323"/>
                  <a:ext cx="42" cy="1"/>
                </a:xfrm>
                <a:prstGeom prst="rect">
                  <a:avLst/>
                </a:prstGeom>
                <a:solidFill>
                  <a:srgbClr val="FFFF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1" name="Rectangle 1109"/>
                <p:cNvSpPr>
                  <a:spLocks noChangeArrowheads="1"/>
                </p:cNvSpPr>
                <p:nvPr/>
              </p:nvSpPr>
              <p:spPr bwMode="auto">
                <a:xfrm>
                  <a:off x="2814" y="1296"/>
                  <a:ext cx="1" cy="27"/>
                </a:xfrm>
                <a:prstGeom prst="rect">
                  <a:avLst/>
                </a:prstGeom>
                <a:solidFill>
                  <a:srgbClr val="FFFF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2" name="Rectangle 1110"/>
                <p:cNvSpPr>
                  <a:spLocks noChangeArrowheads="1"/>
                </p:cNvSpPr>
                <p:nvPr/>
              </p:nvSpPr>
              <p:spPr bwMode="auto">
                <a:xfrm>
                  <a:off x="2855" y="1296"/>
                  <a:ext cx="1" cy="27"/>
                </a:xfrm>
                <a:prstGeom prst="rect">
                  <a:avLst/>
                </a:prstGeom>
                <a:solidFill>
                  <a:srgbClr val="FFFF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3" name="Rectangle 1111"/>
                <p:cNvSpPr>
                  <a:spLocks noChangeArrowheads="1"/>
                </p:cNvSpPr>
                <p:nvPr/>
              </p:nvSpPr>
              <p:spPr bwMode="auto">
                <a:xfrm>
                  <a:off x="2815" y="1296"/>
                  <a:ext cx="40" cy="1"/>
                </a:xfrm>
                <a:prstGeom prst="rect">
                  <a:avLst/>
                </a:prstGeom>
                <a:solidFill>
                  <a:srgbClr val="FFFF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4" name="Rectangle 1112"/>
                <p:cNvSpPr>
                  <a:spLocks noChangeArrowheads="1"/>
                </p:cNvSpPr>
                <p:nvPr/>
              </p:nvSpPr>
              <p:spPr bwMode="auto">
                <a:xfrm>
                  <a:off x="2815" y="1323"/>
                  <a:ext cx="40" cy="1"/>
                </a:xfrm>
                <a:prstGeom prst="rect">
                  <a:avLst/>
                </a:prstGeom>
                <a:solidFill>
                  <a:srgbClr val="FFFF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5" name="Rectangle 1113"/>
                <p:cNvSpPr>
                  <a:spLocks noChangeArrowheads="1"/>
                </p:cNvSpPr>
                <p:nvPr/>
              </p:nvSpPr>
              <p:spPr bwMode="auto">
                <a:xfrm>
                  <a:off x="2815" y="1296"/>
                  <a:ext cx="1" cy="27"/>
                </a:xfrm>
                <a:prstGeom prst="rect">
                  <a:avLst/>
                </a:prstGeom>
                <a:solidFill>
                  <a:srgbClr val="FFFF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6" name="Rectangle 1114"/>
                <p:cNvSpPr>
                  <a:spLocks noChangeArrowheads="1"/>
                </p:cNvSpPr>
                <p:nvPr/>
              </p:nvSpPr>
              <p:spPr bwMode="auto">
                <a:xfrm>
                  <a:off x="2855" y="1296"/>
                  <a:ext cx="1" cy="27"/>
                </a:xfrm>
                <a:prstGeom prst="rect">
                  <a:avLst/>
                </a:prstGeom>
                <a:solidFill>
                  <a:srgbClr val="FFFF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7" name="Rectangle 1115"/>
                <p:cNvSpPr>
                  <a:spLocks noChangeArrowheads="1"/>
                </p:cNvSpPr>
                <p:nvPr/>
              </p:nvSpPr>
              <p:spPr bwMode="auto">
                <a:xfrm>
                  <a:off x="2816" y="1296"/>
                  <a:ext cx="39" cy="1"/>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8" name="Rectangle 1116"/>
                <p:cNvSpPr>
                  <a:spLocks noChangeArrowheads="1"/>
                </p:cNvSpPr>
                <p:nvPr/>
              </p:nvSpPr>
              <p:spPr bwMode="auto">
                <a:xfrm>
                  <a:off x="2816" y="1322"/>
                  <a:ext cx="39" cy="1"/>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09" name="Rectangle 1117"/>
                <p:cNvSpPr>
                  <a:spLocks noChangeArrowheads="1"/>
                </p:cNvSpPr>
                <p:nvPr/>
              </p:nvSpPr>
              <p:spPr bwMode="auto">
                <a:xfrm>
                  <a:off x="2816" y="1297"/>
                  <a:ext cx="1" cy="25"/>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0" name="Rectangle 1118"/>
                <p:cNvSpPr>
                  <a:spLocks noChangeArrowheads="1"/>
                </p:cNvSpPr>
                <p:nvPr/>
              </p:nvSpPr>
              <p:spPr bwMode="auto">
                <a:xfrm>
                  <a:off x="2854" y="1297"/>
                  <a:ext cx="1" cy="25"/>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1" name="Rectangle 1119"/>
                <p:cNvSpPr>
                  <a:spLocks noChangeArrowheads="1"/>
                </p:cNvSpPr>
                <p:nvPr/>
              </p:nvSpPr>
              <p:spPr bwMode="auto">
                <a:xfrm>
                  <a:off x="2817" y="1297"/>
                  <a:ext cx="37" cy="1"/>
                </a:xfrm>
                <a:prstGeom prst="rect">
                  <a:avLst/>
                </a:prstGeom>
                <a:solidFill>
                  <a:srgbClr val="FFFF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2" name="Rectangle 1120"/>
                <p:cNvSpPr>
                  <a:spLocks noChangeArrowheads="1"/>
                </p:cNvSpPr>
                <p:nvPr/>
              </p:nvSpPr>
              <p:spPr bwMode="auto">
                <a:xfrm>
                  <a:off x="2817" y="1322"/>
                  <a:ext cx="37" cy="1"/>
                </a:xfrm>
                <a:prstGeom prst="rect">
                  <a:avLst/>
                </a:prstGeom>
                <a:solidFill>
                  <a:srgbClr val="FFFF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3" name="Rectangle 1121"/>
                <p:cNvSpPr>
                  <a:spLocks noChangeArrowheads="1"/>
                </p:cNvSpPr>
                <p:nvPr/>
              </p:nvSpPr>
              <p:spPr bwMode="auto">
                <a:xfrm>
                  <a:off x="2817" y="1297"/>
                  <a:ext cx="1" cy="25"/>
                </a:xfrm>
                <a:prstGeom prst="rect">
                  <a:avLst/>
                </a:prstGeom>
                <a:solidFill>
                  <a:srgbClr val="FFFF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4" name="Rectangle 1122"/>
                <p:cNvSpPr>
                  <a:spLocks noChangeArrowheads="1"/>
                </p:cNvSpPr>
                <p:nvPr/>
              </p:nvSpPr>
              <p:spPr bwMode="auto">
                <a:xfrm>
                  <a:off x="2853" y="1297"/>
                  <a:ext cx="1" cy="25"/>
                </a:xfrm>
                <a:prstGeom prst="rect">
                  <a:avLst/>
                </a:prstGeom>
                <a:solidFill>
                  <a:srgbClr val="FFFF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5" name="Rectangle 1123"/>
                <p:cNvSpPr>
                  <a:spLocks noChangeArrowheads="1"/>
                </p:cNvSpPr>
                <p:nvPr/>
              </p:nvSpPr>
              <p:spPr bwMode="auto">
                <a:xfrm>
                  <a:off x="2817" y="1297"/>
                  <a:ext cx="36" cy="1"/>
                </a:xfrm>
                <a:prstGeom prst="rect">
                  <a:avLst/>
                </a:prstGeom>
                <a:solidFill>
                  <a:srgbClr val="FF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6" name="Rectangle 1124"/>
                <p:cNvSpPr>
                  <a:spLocks noChangeArrowheads="1"/>
                </p:cNvSpPr>
                <p:nvPr/>
              </p:nvSpPr>
              <p:spPr bwMode="auto">
                <a:xfrm>
                  <a:off x="2817" y="1321"/>
                  <a:ext cx="36" cy="1"/>
                </a:xfrm>
                <a:prstGeom prst="rect">
                  <a:avLst/>
                </a:prstGeom>
                <a:solidFill>
                  <a:srgbClr val="FF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7" name="Rectangle 1125"/>
                <p:cNvSpPr>
                  <a:spLocks noChangeArrowheads="1"/>
                </p:cNvSpPr>
                <p:nvPr/>
              </p:nvSpPr>
              <p:spPr bwMode="auto">
                <a:xfrm>
                  <a:off x="2817" y="1298"/>
                  <a:ext cx="1" cy="23"/>
                </a:xfrm>
                <a:prstGeom prst="rect">
                  <a:avLst/>
                </a:prstGeom>
                <a:solidFill>
                  <a:srgbClr val="FF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8" name="Rectangle 1126"/>
                <p:cNvSpPr>
                  <a:spLocks noChangeArrowheads="1"/>
                </p:cNvSpPr>
                <p:nvPr/>
              </p:nvSpPr>
              <p:spPr bwMode="auto">
                <a:xfrm>
                  <a:off x="2852" y="1298"/>
                  <a:ext cx="1" cy="23"/>
                </a:xfrm>
                <a:prstGeom prst="rect">
                  <a:avLst/>
                </a:prstGeom>
                <a:solidFill>
                  <a:srgbClr val="FF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19" name="Rectangle 1127"/>
                <p:cNvSpPr>
                  <a:spLocks noChangeArrowheads="1"/>
                </p:cNvSpPr>
                <p:nvPr/>
              </p:nvSpPr>
              <p:spPr bwMode="auto">
                <a:xfrm>
                  <a:off x="2818" y="1298"/>
                  <a:ext cx="34" cy="1"/>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0" name="Rectangle 1128"/>
                <p:cNvSpPr>
                  <a:spLocks noChangeArrowheads="1"/>
                </p:cNvSpPr>
                <p:nvPr/>
              </p:nvSpPr>
              <p:spPr bwMode="auto">
                <a:xfrm>
                  <a:off x="2818" y="1320"/>
                  <a:ext cx="34" cy="1"/>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1" name="Rectangle 1129"/>
                <p:cNvSpPr>
                  <a:spLocks noChangeArrowheads="1"/>
                </p:cNvSpPr>
                <p:nvPr/>
              </p:nvSpPr>
              <p:spPr bwMode="auto">
                <a:xfrm>
                  <a:off x="2818" y="1299"/>
                  <a:ext cx="1" cy="21"/>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2" name="Rectangle 1130"/>
                <p:cNvSpPr>
                  <a:spLocks noChangeArrowheads="1"/>
                </p:cNvSpPr>
                <p:nvPr/>
              </p:nvSpPr>
              <p:spPr bwMode="auto">
                <a:xfrm>
                  <a:off x="2851" y="1299"/>
                  <a:ext cx="1" cy="21"/>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3" name="Rectangle 1131"/>
                <p:cNvSpPr>
                  <a:spLocks noChangeArrowheads="1"/>
                </p:cNvSpPr>
                <p:nvPr/>
              </p:nvSpPr>
              <p:spPr bwMode="auto">
                <a:xfrm>
                  <a:off x="2819" y="1299"/>
                  <a:ext cx="32" cy="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4" name="Rectangle 1132"/>
                <p:cNvSpPr>
                  <a:spLocks noChangeArrowheads="1"/>
                </p:cNvSpPr>
                <p:nvPr/>
              </p:nvSpPr>
              <p:spPr bwMode="auto">
                <a:xfrm>
                  <a:off x="2819" y="1320"/>
                  <a:ext cx="32" cy="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5" name="Rectangle 1133"/>
                <p:cNvSpPr>
                  <a:spLocks noChangeArrowheads="1"/>
                </p:cNvSpPr>
                <p:nvPr/>
              </p:nvSpPr>
              <p:spPr bwMode="auto">
                <a:xfrm>
                  <a:off x="2819" y="1299"/>
                  <a:ext cx="1" cy="2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6" name="Rectangle 1134"/>
                <p:cNvSpPr>
                  <a:spLocks noChangeArrowheads="1"/>
                </p:cNvSpPr>
                <p:nvPr/>
              </p:nvSpPr>
              <p:spPr bwMode="auto">
                <a:xfrm>
                  <a:off x="2850" y="1299"/>
                  <a:ext cx="1" cy="2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7" name="Rectangle 1135"/>
                <p:cNvSpPr>
                  <a:spLocks noChangeArrowheads="1"/>
                </p:cNvSpPr>
                <p:nvPr/>
              </p:nvSpPr>
              <p:spPr bwMode="auto">
                <a:xfrm>
                  <a:off x="2820" y="1299"/>
                  <a:ext cx="30" cy="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8" name="Rectangle 1136"/>
                <p:cNvSpPr>
                  <a:spLocks noChangeArrowheads="1"/>
                </p:cNvSpPr>
                <p:nvPr/>
              </p:nvSpPr>
              <p:spPr bwMode="auto">
                <a:xfrm>
                  <a:off x="2820" y="1319"/>
                  <a:ext cx="30" cy="1"/>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29" name="Rectangle 1137"/>
                <p:cNvSpPr>
                  <a:spLocks noChangeArrowheads="1"/>
                </p:cNvSpPr>
                <p:nvPr/>
              </p:nvSpPr>
              <p:spPr bwMode="auto">
                <a:xfrm>
                  <a:off x="2820" y="1300"/>
                  <a:ext cx="1" cy="19"/>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0" name="Rectangle 1138"/>
                <p:cNvSpPr>
                  <a:spLocks noChangeArrowheads="1"/>
                </p:cNvSpPr>
                <p:nvPr/>
              </p:nvSpPr>
              <p:spPr bwMode="auto">
                <a:xfrm>
                  <a:off x="2849" y="1300"/>
                  <a:ext cx="1" cy="19"/>
                </a:xfrm>
                <a:prstGeom prst="rect">
                  <a:avLst/>
                </a:prstGeom>
                <a:solidFill>
                  <a:srgbClr val="FFFF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1" name="Rectangle 1139"/>
                <p:cNvSpPr>
                  <a:spLocks noChangeArrowheads="1"/>
                </p:cNvSpPr>
                <p:nvPr/>
              </p:nvSpPr>
              <p:spPr bwMode="auto">
                <a:xfrm>
                  <a:off x="2821" y="1300"/>
                  <a:ext cx="28" cy="1"/>
                </a:xfrm>
                <a:prstGeom prst="rect">
                  <a:avLst/>
                </a:prstGeom>
                <a:solidFill>
                  <a:srgbClr val="FFF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2" name="Rectangle 1140"/>
                <p:cNvSpPr>
                  <a:spLocks noChangeArrowheads="1"/>
                </p:cNvSpPr>
                <p:nvPr/>
              </p:nvSpPr>
              <p:spPr bwMode="auto">
                <a:xfrm>
                  <a:off x="2821" y="1318"/>
                  <a:ext cx="28" cy="1"/>
                </a:xfrm>
                <a:prstGeom prst="rect">
                  <a:avLst/>
                </a:prstGeom>
                <a:solidFill>
                  <a:srgbClr val="FFF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3" name="Rectangle 1141"/>
                <p:cNvSpPr>
                  <a:spLocks noChangeArrowheads="1"/>
                </p:cNvSpPr>
                <p:nvPr/>
              </p:nvSpPr>
              <p:spPr bwMode="auto">
                <a:xfrm>
                  <a:off x="2821" y="1301"/>
                  <a:ext cx="1" cy="17"/>
                </a:xfrm>
                <a:prstGeom prst="rect">
                  <a:avLst/>
                </a:prstGeom>
                <a:solidFill>
                  <a:srgbClr val="FFF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4" name="Rectangle 1142"/>
                <p:cNvSpPr>
                  <a:spLocks noChangeArrowheads="1"/>
                </p:cNvSpPr>
                <p:nvPr/>
              </p:nvSpPr>
              <p:spPr bwMode="auto">
                <a:xfrm>
                  <a:off x="2848" y="1301"/>
                  <a:ext cx="1" cy="17"/>
                </a:xfrm>
                <a:prstGeom prst="rect">
                  <a:avLst/>
                </a:prstGeom>
                <a:solidFill>
                  <a:srgbClr val="FFFF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5" name="Rectangle 1143"/>
                <p:cNvSpPr>
                  <a:spLocks noChangeArrowheads="1"/>
                </p:cNvSpPr>
                <p:nvPr/>
              </p:nvSpPr>
              <p:spPr bwMode="auto">
                <a:xfrm>
                  <a:off x="2822" y="1301"/>
                  <a:ext cx="26" cy="1"/>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6" name="Rectangle 1144"/>
                <p:cNvSpPr>
                  <a:spLocks noChangeArrowheads="1"/>
                </p:cNvSpPr>
                <p:nvPr/>
              </p:nvSpPr>
              <p:spPr bwMode="auto">
                <a:xfrm>
                  <a:off x="2822" y="1318"/>
                  <a:ext cx="26" cy="1"/>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7" name="Rectangle 1145"/>
                <p:cNvSpPr>
                  <a:spLocks noChangeArrowheads="1"/>
                </p:cNvSpPr>
                <p:nvPr/>
              </p:nvSpPr>
              <p:spPr bwMode="auto">
                <a:xfrm>
                  <a:off x="2822" y="1301"/>
                  <a:ext cx="1" cy="17"/>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8" name="Rectangle 1146"/>
                <p:cNvSpPr>
                  <a:spLocks noChangeArrowheads="1"/>
                </p:cNvSpPr>
                <p:nvPr/>
              </p:nvSpPr>
              <p:spPr bwMode="auto">
                <a:xfrm>
                  <a:off x="2847" y="1301"/>
                  <a:ext cx="1" cy="17"/>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39" name="Rectangle 1147"/>
                <p:cNvSpPr>
                  <a:spLocks noChangeArrowheads="1"/>
                </p:cNvSpPr>
                <p:nvPr/>
              </p:nvSpPr>
              <p:spPr bwMode="auto">
                <a:xfrm>
                  <a:off x="2823" y="1301"/>
                  <a:ext cx="24" cy="1"/>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0" name="Rectangle 1148"/>
                <p:cNvSpPr>
                  <a:spLocks noChangeArrowheads="1"/>
                </p:cNvSpPr>
                <p:nvPr/>
              </p:nvSpPr>
              <p:spPr bwMode="auto">
                <a:xfrm>
                  <a:off x="2823" y="1317"/>
                  <a:ext cx="24" cy="1"/>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1" name="Rectangle 1149"/>
                <p:cNvSpPr>
                  <a:spLocks noChangeArrowheads="1"/>
                </p:cNvSpPr>
                <p:nvPr/>
              </p:nvSpPr>
              <p:spPr bwMode="auto">
                <a:xfrm>
                  <a:off x="2823" y="1302"/>
                  <a:ext cx="1" cy="15"/>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2" name="Rectangle 1150"/>
                <p:cNvSpPr>
                  <a:spLocks noChangeArrowheads="1"/>
                </p:cNvSpPr>
                <p:nvPr/>
              </p:nvSpPr>
              <p:spPr bwMode="auto">
                <a:xfrm>
                  <a:off x="2846" y="1302"/>
                  <a:ext cx="1" cy="15"/>
                </a:xfrm>
                <a:prstGeom prst="rect">
                  <a:avLst/>
                </a:prstGeom>
                <a:solidFill>
                  <a:srgbClr val="FF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3" name="Rectangle 1151"/>
                <p:cNvSpPr>
                  <a:spLocks noChangeArrowheads="1"/>
                </p:cNvSpPr>
                <p:nvPr/>
              </p:nvSpPr>
              <p:spPr bwMode="auto">
                <a:xfrm>
                  <a:off x="2824" y="1302"/>
                  <a:ext cx="22" cy="1"/>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4" name="Rectangle 1152"/>
                <p:cNvSpPr>
                  <a:spLocks noChangeArrowheads="1"/>
                </p:cNvSpPr>
                <p:nvPr/>
              </p:nvSpPr>
              <p:spPr bwMode="auto">
                <a:xfrm>
                  <a:off x="2824" y="1317"/>
                  <a:ext cx="22" cy="1"/>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5" name="Rectangle 1153"/>
                <p:cNvSpPr>
                  <a:spLocks noChangeArrowheads="1"/>
                </p:cNvSpPr>
                <p:nvPr/>
              </p:nvSpPr>
              <p:spPr bwMode="auto">
                <a:xfrm>
                  <a:off x="2824" y="1302"/>
                  <a:ext cx="1" cy="15"/>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6" name="Rectangle 1154"/>
                <p:cNvSpPr>
                  <a:spLocks noChangeArrowheads="1"/>
                </p:cNvSpPr>
                <p:nvPr/>
              </p:nvSpPr>
              <p:spPr bwMode="auto">
                <a:xfrm>
                  <a:off x="2845" y="1302"/>
                  <a:ext cx="1" cy="15"/>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7" name="Rectangle 1155"/>
                <p:cNvSpPr>
                  <a:spLocks noChangeArrowheads="1"/>
                </p:cNvSpPr>
                <p:nvPr/>
              </p:nvSpPr>
              <p:spPr bwMode="auto">
                <a:xfrm>
                  <a:off x="2825" y="1302"/>
                  <a:ext cx="20" cy="1"/>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8" name="Rectangle 1156"/>
                <p:cNvSpPr>
                  <a:spLocks noChangeArrowheads="1"/>
                </p:cNvSpPr>
                <p:nvPr/>
              </p:nvSpPr>
              <p:spPr bwMode="auto">
                <a:xfrm>
                  <a:off x="2825" y="1316"/>
                  <a:ext cx="20" cy="1"/>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49" name="Rectangle 1157"/>
                <p:cNvSpPr>
                  <a:spLocks noChangeArrowheads="1"/>
                </p:cNvSpPr>
                <p:nvPr/>
              </p:nvSpPr>
              <p:spPr bwMode="auto">
                <a:xfrm>
                  <a:off x="2825" y="1303"/>
                  <a:ext cx="1" cy="13"/>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0" name="Rectangle 1158"/>
                <p:cNvSpPr>
                  <a:spLocks noChangeArrowheads="1"/>
                </p:cNvSpPr>
                <p:nvPr/>
              </p:nvSpPr>
              <p:spPr bwMode="auto">
                <a:xfrm>
                  <a:off x="2844" y="1303"/>
                  <a:ext cx="1" cy="13"/>
                </a:xfrm>
                <a:prstGeom prst="rect">
                  <a:avLst/>
                </a:prstGeom>
                <a:solidFill>
                  <a:srgbClr val="FFF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1" name="Rectangle 1159"/>
                <p:cNvSpPr>
                  <a:spLocks noChangeArrowheads="1"/>
                </p:cNvSpPr>
                <p:nvPr/>
              </p:nvSpPr>
              <p:spPr bwMode="auto">
                <a:xfrm>
                  <a:off x="2826" y="1303"/>
                  <a:ext cx="18"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2" name="Rectangle 1160"/>
                <p:cNvSpPr>
                  <a:spLocks noChangeArrowheads="1"/>
                </p:cNvSpPr>
                <p:nvPr/>
              </p:nvSpPr>
              <p:spPr bwMode="auto">
                <a:xfrm>
                  <a:off x="2826" y="1315"/>
                  <a:ext cx="18"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3" name="Rectangle 1161"/>
                <p:cNvSpPr>
                  <a:spLocks noChangeArrowheads="1"/>
                </p:cNvSpPr>
                <p:nvPr/>
              </p:nvSpPr>
              <p:spPr bwMode="auto">
                <a:xfrm>
                  <a:off x="2826" y="1304"/>
                  <a:ext cx="1" cy="1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4" name="Rectangle 1162"/>
                <p:cNvSpPr>
                  <a:spLocks noChangeArrowheads="1"/>
                </p:cNvSpPr>
                <p:nvPr/>
              </p:nvSpPr>
              <p:spPr bwMode="auto">
                <a:xfrm>
                  <a:off x="2843" y="1304"/>
                  <a:ext cx="1" cy="1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5" name="Rectangle 1163"/>
                <p:cNvSpPr>
                  <a:spLocks noChangeArrowheads="1"/>
                </p:cNvSpPr>
                <p:nvPr/>
              </p:nvSpPr>
              <p:spPr bwMode="auto">
                <a:xfrm>
                  <a:off x="2827" y="1304"/>
                  <a:ext cx="16"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6" name="Rectangle 1164"/>
                <p:cNvSpPr>
                  <a:spLocks noChangeArrowheads="1"/>
                </p:cNvSpPr>
                <p:nvPr/>
              </p:nvSpPr>
              <p:spPr bwMode="auto">
                <a:xfrm>
                  <a:off x="2827" y="1315"/>
                  <a:ext cx="16"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7" name="Rectangle 1165"/>
                <p:cNvSpPr>
                  <a:spLocks noChangeArrowheads="1"/>
                </p:cNvSpPr>
                <p:nvPr/>
              </p:nvSpPr>
              <p:spPr bwMode="auto">
                <a:xfrm>
                  <a:off x="2827" y="1304"/>
                  <a:ext cx="1" cy="1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8" name="Rectangle 1166"/>
                <p:cNvSpPr>
                  <a:spLocks noChangeArrowheads="1"/>
                </p:cNvSpPr>
                <p:nvPr/>
              </p:nvSpPr>
              <p:spPr bwMode="auto">
                <a:xfrm>
                  <a:off x="2843" y="1304"/>
                  <a:ext cx="1" cy="1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59" name="Rectangle 1167"/>
                <p:cNvSpPr>
                  <a:spLocks noChangeArrowheads="1"/>
                </p:cNvSpPr>
                <p:nvPr/>
              </p:nvSpPr>
              <p:spPr bwMode="auto">
                <a:xfrm>
                  <a:off x="2828" y="1304"/>
                  <a:ext cx="15"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0" name="Rectangle 1168"/>
                <p:cNvSpPr>
                  <a:spLocks noChangeArrowheads="1"/>
                </p:cNvSpPr>
                <p:nvPr/>
              </p:nvSpPr>
              <p:spPr bwMode="auto">
                <a:xfrm>
                  <a:off x="2828" y="1314"/>
                  <a:ext cx="15" cy="1"/>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1" name="Rectangle 1169"/>
                <p:cNvSpPr>
                  <a:spLocks noChangeArrowheads="1"/>
                </p:cNvSpPr>
                <p:nvPr/>
              </p:nvSpPr>
              <p:spPr bwMode="auto">
                <a:xfrm>
                  <a:off x="2828" y="1305"/>
                  <a:ext cx="1" cy="9"/>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2" name="Rectangle 1170"/>
                <p:cNvSpPr>
                  <a:spLocks noChangeArrowheads="1"/>
                </p:cNvSpPr>
                <p:nvPr/>
              </p:nvSpPr>
              <p:spPr bwMode="auto">
                <a:xfrm>
                  <a:off x="2842" y="1305"/>
                  <a:ext cx="1" cy="9"/>
                </a:xfrm>
                <a:prstGeom prst="rect">
                  <a:avLst/>
                </a:prstGeom>
                <a:solidFill>
                  <a:srgbClr val="FFF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3" name="Rectangle 1171"/>
                <p:cNvSpPr>
                  <a:spLocks noChangeArrowheads="1"/>
                </p:cNvSpPr>
                <p:nvPr/>
              </p:nvSpPr>
              <p:spPr bwMode="auto">
                <a:xfrm>
                  <a:off x="2829" y="1305"/>
                  <a:ext cx="13"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4" name="Rectangle 1172"/>
                <p:cNvSpPr>
                  <a:spLocks noChangeArrowheads="1"/>
                </p:cNvSpPr>
                <p:nvPr/>
              </p:nvSpPr>
              <p:spPr bwMode="auto">
                <a:xfrm>
                  <a:off x="2829" y="1313"/>
                  <a:ext cx="13"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5" name="Rectangle 1173"/>
                <p:cNvSpPr>
                  <a:spLocks noChangeArrowheads="1"/>
                </p:cNvSpPr>
                <p:nvPr/>
              </p:nvSpPr>
              <p:spPr bwMode="auto">
                <a:xfrm>
                  <a:off x="2829" y="1306"/>
                  <a:ext cx="1" cy="7"/>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6" name="Rectangle 1174"/>
                <p:cNvSpPr>
                  <a:spLocks noChangeArrowheads="1"/>
                </p:cNvSpPr>
                <p:nvPr/>
              </p:nvSpPr>
              <p:spPr bwMode="auto">
                <a:xfrm>
                  <a:off x="2841" y="1306"/>
                  <a:ext cx="1" cy="7"/>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7" name="Rectangle 1175"/>
                <p:cNvSpPr>
                  <a:spLocks noChangeArrowheads="1"/>
                </p:cNvSpPr>
                <p:nvPr/>
              </p:nvSpPr>
              <p:spPr bwMode="auto">
                <a:xfrm>
                  <a:off x="2829" y="1306"/>
                  <a:ext cx="12"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8" name="Rectangle 1176"/>
                <p:cNvSpPr>
                  <a:spLocks noChangeArrowheads="1"/>
                </p:cNvSpPr>
                <p:nvPr/>
              </p:nvSpPr>
              <p:spPr bwMode="auto">
                <a:xfrm>
                  <a:off x="2829" y="1313"/>
                  <a:ext cx="12"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69" name="Rectangle 1177"/>
                <p:cNvSpPr>
                  <a:spLocks noChangeArrowheads="1"/>
                </p:cNvSpPr>
                <p:nvPr/>
              </p:nvSpPr>
              <p:spPr bwMode="auto">
                <a:xfrm>
                  <a:off x="2829" y="1306"/>
                  <a:ext cx="1" cy="7"/>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0" name="Rectangle 1178"/>
                <p:cNvSpPr>
                  <a:spLocks noChangeArrowheads="1"/>
                </p:cNvSpPr>
                <p:nvPr/>
              </p:nvSpPr>
              <p:spPr bwMode="auto">
                <a:xfrm>
                  <a:off x="2840" y="1306"/>
                  <a:ext cx="1" cy="7"/>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1" name="Rectangle 1179"/>
                <p:cNvSpPr>
                  <a:spLocks noChangeArrowheads="1"/>
                </p:cNvSpPr>
                <p:nvPr/>
              </p:nvSpPr>
              <p:spPr bwMode="auto">
                <a:xfrm>
                  <a:off x="2830" y="1306"/>
                  <a:ext cx="10"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2" name="Rectangle 1180"/>
                <p:cNvSpPr>
                  <a:spLocks noChangeArrowheads="1"/>
                </p:cNvSpPr>
                <p:nvPr/>
              </p:nvSpPr>
              <p:spPr bwMode="auto">
                <a:xfrm>
                  <a:off x="2830" y="1312"/>
                  <a:ext cx="10" cy="1"/>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3" name="Rectangle 1181"/>
                <p:cNvSpPr>
                  <a:spLocks noChangeArrowheads="1"/>
                </p:cNvSpPr>
                <p:nvPr/>
              </p:nvSpPr>
              <p:spPr bwMode="auto">
                <a:xfrm>
                  <a:off x="2830" y="1307"/>
                  <a:ext cx="1" cy="5"/>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4" name="Rectangle 1182"/>
                <p:cNvSpPr>
                  <a:spLocks noChangeArrowheads="1"/>
                </p:cNvSpPr>
                <p:nvPr/>
              </p:nvSpPr>
              <p:spPr bwMode="auto">
                <a:xfrm>
                  <a:off x="2839" y="1307"/>
                  <a:ext cx="1" cy="5"/>
                </a:xfrm>
                <a:prstGeom prst="rect">
                  <a:avLst/>
                </a:prstGeom>
                <a:solidFill>
                  <a:srgbClr val="FFF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5" name="Rectangle 1183"/>
                <p:cNvSpPr>
                  <a:spLocks noChangeArrowheads="1"/>
                </p:cNvSpPr>
                <p:nvPr/>
              </p:nvSpPr>
              <p:spPr bwMode="auto">
                <a:xfrm>
                  <a:off x="2831" y="1307"/>
                  <a:ext cx="8"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6" name="Rectangle 1184"/>
                <p:cNvSpPr>
                  <a:spLocks noChangeArrowheads="1"/>
                </p:cNvSpPr>
                <p:nvPr/>
              </p:nvSpPr>
              <p:spPr bwMode="auto">
                <a:xfrm>
                  <a:off x="2831" y="1312"/>
                  <a:ext cx="8"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7" name="Rectangle 1185"/>
                <p:cNvSpPr>
                  <a:spLocks noChangeArrowheads="1"/>
                </p:cNvSpPr>
                <p:nvPr/>
              </p:nvSpPr>
              <p:spPr bwMode="auto">
                <a:xfrm>
                  <a:off x="2831" y="1308"/>
                  <a:ext cx="1" cy="4"/>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8" name="Rectangle 1186"/>
                <p:cNvSpPr>
                  <a:spLocks noChangeArrowheads="1"/>
                </p:cNvSpPr>
                <p:nvPr/>
              </p:nvSpPr>
              <p:spPr bwMode="auto">
                <a:xfrm>
                  <a:off x="2838" y="1308"/>
                  <a:ext cx="1" cy="4"/>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79" name="Rectangle 1187"/>
                <p:cNvSpPr>
                  <a:spLocks noChangeArrowheads="1"/>
                </p:cNvSpPr>
                <p:nvPr/>
              </p:nvSpPr>
              <p:spPr bwMode="auto">
                <a:xfrm>
                  <a:off x="2832" y="1308"/>
                  <a:ext cx="6"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0" name="Rectangle 1188"/>
                <p:cNvSpPr>
                  <a:spLocks noChangeArrowheads="1"/>
                </p:cNvSpPr>
                <p:nvPr/>
              </p:nvSpPr>
              <p:spPr bwMode="auto">
                <a:xfrm>
                  <a:off x="2832" y="1311"/>
                  <a:ext cx="6"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1" name="Rectangle 1189"/>
                <p:cNvSpPr>
                  <a:spLocks noChangeArrowheads="1"/>
                </p:cNvSpPr>
                <p:nvPr/>
              </p:nvSpPr>
              <p:spPr bwMode="auto">
                <a:xfrm>
                  <a:off x="2832" y="1308"/>
                  <a:ext cx="1" cy="3"/>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2" name="Rectangle 1190"/>
                <p:cNvSpPr>
                  <a:spLocks noChangeArrowheads="1"/>
                </p:cNvSpPr>
                <p:nvPr/>
              </p:nvSpPr>
              <p:spPr bwMode="auto">
                <a:xfrm>
                  <a:off x="2837" y="1308"/>
                  <a:ext cx="1" cy="3"/>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3" name="Rectangle 1191"/>
                <p:cNvSpPr>
                  <a:spLocks noChangeArrowheads="1"/>
                </p:cNvSpPr>
                <p:nvPr/>
              </p:nvSpPr>
              <p:spPr bwMode="auto">
                <a:xfrm>
                  <a:off x="2833" y="1308"/>
                  <a:ext cx="4"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4" name="Rectangle 1192"/>
                <p:cNvSpPr>
                  <a:spLocks noChangeArrowheads="1"/>
                </p:cNvSpPr>
                <p:nvPr/>
              </p:nvSpPr>
              <p:spPr bwMode="auto">
                <a:xfrm>
                  <a:off x="2833" y="1310"/>
                  <a:ext cx="4"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5" name="Rectangle 1193"/>
                <p:cNvSpPr>
                  <a:spLocks noChangeArrowheads="1"/>
                </p:cNvSpPr>
                <p:nvPr/>
              </p:nvSpPr>
              <p:spPr bwMode="auto">
                <a:xfrm>
                  <a:off x="2833" y="1309"/>
                  <a:ext cx="1"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6" name="Rectangle 1194"/>
                <p:cNvSpPr>
                  <a:spLocks noChangeArrowheads="1"/>
                </p:cNvSpPr>
                <p:nvPr/>
              </p:nvSpPr>
              <p:spPr bwMode="auto">
                <a:xfrm>
                  <a:off x="2836" y="1309"/>
                  <a:ext cx="1" cy="1"/>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87" name="Rectangle 1195"/>
                <p:cNvSpPr>
                  <a:spLocks noChangeArrowheads="1"/>
                </p:cNvSpPr>
                <p:nvPr/>
              </p:nvSpPr>
              <p:spPr bwMode="auto">
                <a:xfrm>
                  <a:off x="2834" y="1309"/>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188" name="Freeform 1196"/>
              <p:cNvSpPr>
                <a:spLocks/>
              </p:cNvSpPr>
              <p:nvPr/>
            </p:nvSpPr>
            <p:spPr bwMode="auto">
              <a:xfrm>
                <a:off x="2764" y="1261"/>
                <a:ext cx="142" cy="12"/>
              </a:xfrm>
              <a:custGeom>
                <a:avLst/>
                <a:gdLst>
                  <a:gd name="T0" fmla="*/ 0 w 707"/>
                  <a:gd name="T1" fmla="*/ 0 h 61"/>
                  <a:gd name="T2" fmla="*/ 61 w 707"/>
                  <a:gd name="T3" fmla="*/ 61 h 61"/>
                  <a:gd name="T4" fmla="*/ 646 w 707"/>
                  <a:gd name="T5" fmla="*/ 61 h 61"/>
                  <a:gd name="T6" fmla="*/ 707 w 707"/>
                  <a:gd name="T7" fmla="*/ 0 h 61"/>
                  <a:gd name="T8" fmla="*/ 0 w 707"/>
                  <a:gd name="T9" fmla="*/ 0 h 61"/>
                </a:gdLst>
                <a:ahLst/>
                <a:cxnLst>
                  <a:cxn ang="0">
                    <a:pos x="T0" y="T1"/>
                  </a:cxn>
                  <a:cxn ang="0">
                    <a:pos x="T2" y="T3"/>
                  </a:cxn>
                  <a:cxn ang="0">
                    <a:pos x="T4" y="T5"/>
                  </a:cxn>
                  <a:cxn ang="0">
                    <a:pos x="T6" y="T7"/>
                  </a:cxn>
                  <a:cxn ang="0">
                    <a:pos x="T8" y="T9"/>
                  </a:cxn>
                </a:cxnLst>
                <a:rect l="0" t="0" r="r" b="b"/>
                <a:pathLst>
                  <a:path w="707" h="61">
                    <a:moveTo>
                      <a:pt x="0" y="0"/>
                    </a:moveTo>
                    <a:lnTo>
                      <a:pt x="61" y="61"/>
                    </a:lnTo>
                    <a:lnTo>
                      <a:pt x="646" y="61"/>
                    </a:lnTo>
                    <a:lnTo>
                      <a:pt x="707" y="0"/>
                    </a:lnTo>
                    <a:lnTo>
                      <a:pt x="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189" name="Freeform 1197"/>
              <p:cNvSpPr>
                <a:spLocks/>
              </p:cNvSpPr>
              <p:nvPr/>
            </p:nvSpPr>
            <p:spPr bwMode="auto">
              <a:xfrm>
                <a:off x="2764" y="1261"/>
                <a:ext cx="13" cy="97"/>
              </a:xfrm>
              <a:custGeom>
                <a:avLst/>
                <a:gdLst>
                  <a:gd name="T0" fmla="*/ 0 w 61"/>
                  <a:gd name="T1" fmla="*/ 0 h 486"/>
                  <a:gd name="T2" fmla="*/ 0 w 61"/>
                  <a:gd name="T3" fmla="*/ 486 h 486"/>
                  <a:gd name="T4" fmla="*/ 61 w 61"/>
                  <a:gd name="T5" fmla="*/ 426 h 486"/>
                  <a:gd name="T6" fmla="*/ 61 w 61"/>
                  <a:gd name="T7" fmla="*/ 61 h 486"/>
                  <a:gd name="T8" fmla="*/ 0 w 61"/>
                  <a:gd name="T9" fmla="*/ 0 h 486"/>
                </a:gdLst>
                <a:ahLst/>
                <a:cxnLst>
                  <a:cxn ang="0">
                    <a:pos x="T0" y="T1"/>
                  </a:cxn>
                  <a:cxn ang="0">
                    <a:pos x="T2" y="T3"/>
                  </a:cxn>
                  <a:cxn ang="0">
                    <a:pos x="T4" y="T5"/>
                  </a:cxn>
                  <a:cxn ang="0">
                    <a:pos x="T6" y="T7"/>
                  </a:cxn>
                  <a:cxn ang="0">
                    <a:pos x="T8" y="T9"/>
                  </a:cxn>
                </a:cxnLst>
                <a:rect l="0" t="0" r="r" b="b"/>
                <a:pathLst>
                  <a:path w="61" h="486">
                    <a:moveTo>
                      <a:pt x="0" y="0"/>
                    </a:moveTo>
                    <a:lnTo>
                      <a:pt x="0" y="486"/>
                    </a:lnTo>
                    <a:lnTo>
                      <a:pt x="61" y="426"/>
                    </a:lnTo>
                    <a:lnTo>
                      <a:pt x="61" y="61"/>
                    </a:lnTo>
                    <a:lnTo>
                      <a:pt x="0" y="0"/>
                    </a:lnTo>
                    <a:close/>
                  </a:path>
                </a:pathLst>
              </a:custGeom>
              <a:solidFill>
                <a:srgbClr val="FFFF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190" name="Freeform 1198"/>
              <p:cNvSpPr>
                <a:spLocks/>
              </p:cNvSpPr>
              <p:nvPr/>
            </p:nvSpPr>
            <p:spPr bwMode="auto">
              <a:xfrm>
                <a:off x="2764" y="1346"/>
                <a:ext cx="142" cy="12"/>
              </a:xfrm>
              <a:custGeom>
                <a:avLst/>
                <a:gdLst>
                  <a:gd name="T0" fmla="*/ 0 w 707"/>
                  <a:gd name="T1" fmla="*/ 60 h 60"/>
                  <a:gd name="T2" fmla="*/ 707 w 707"/>
                  <a:gd name="T3" fmla="*/ 60 h 60"/>
                  <a:gd name="T4" fmla="*/ 646 w 707"/>
                  <a:gd name="T5" fmla="*/ 0 h 60"/>
                  <a:gd name="T6" fmla="*/ 61 w 707"/>
                  <a:gd name="T7" fmla="*/ 0 h 60"/>
                  <a:gd name="T8" fmla="*/ 0 w 707"/>
                  <a:gd name="T9" fmla="*/ 60 h 60"/>
                </a:gdLst>
                <a:ahLst/>
                <a:cxnLst>
                  <a:cxn ang="0">
                    <a:pos x="T0" y="T1"/>
                  </a:cxn>
                  <a:cxn ang="0">
                    <a:pos x="T2" y="T3"/>
                  </a:cxn>
                  <a:cxn ang="0">
                    <a:pos x="T4" y="T5"/>
                  </a:cxn>
                  <a:cxn ang="0">
                    <a:pos x="T6" y="T7"/>
                  </a:cxn>
                  <a:cxn ang="0">
                    <a:pos x="T8" y="T9"/>
                  </a:cxn>
                </a:cxnLst>
                <a:rect l="0" t="0" r="r" b="b"/>
                <a:pathLst>
                  <a:path w="707" h="60">
                    <a:moveTo>
                      <a:pt x="0" y="60"/>
                    </a:moveTo>
                    <a:lnTo>
                      <a:pt x="707" y="60"/>
                    </a:lnTo>
                    <a:lnTo>
                      <a:pt x="646" y="0"/>
                    </a:lnTo>
                    <a:lnTo>
                      <a:pt x="61" y="0"/>
                    </a:lnTo>
                    <a:lnTo>
                      <a:pt x="0" y="60"/>
                    </a:lnTo>
                    <a:close/>
                  </a:path>
                </a:pathLst>
              </a:custGeom>
              <a:solidFill>
                <a:srgbClr val="CDCD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191" name="Freeform 1199"/>
              <p:cNvSpPr>
                <a:spLocks/>
              </p:cNvSpPr>
              <p:nvPr/>
            </p:nvSpPr>
            <p:spPr bwMode="auto">
              <a:xfrm>
                <a:off x="2894" y="1261"/>
                <a:ext cx="12" cy="97"/>
              </a:xfrm>
              <a:custGeom>
                <a:avLst/>
                <a:gdLst>
                  <a:gd name="T0" fmla="*/ 61 w 61"/>
                  <a:gd name="T1" fmla="*/ 486 h 486"/>
                  <a:gd name="T2" fmla="*/ 61 w 61"/>
                  <a:gd name="T3" fmla="*/ 0 h 486"/>
                  <a:gd name="T4" fmla="*/ 0 w 61"/>
                  <a:gd name="T5" fmla="*/ 61 h 486"/>
                  <a:gd name="T6" fmla="*/ 0 w 61"/>
                  <a:gd name="T7" fmla="*/ 426 h 486"/>
                  <a:gd name="T8" fmla="*/ 61 w 61"/>
                  <a:gd name="T9" fmla="*/ 486 h 486"/>
                </a:gdLst>
                <a:ahLst/>
                <a:cxnLst>
                  <a:cxn ang="0">
                    <a:pos x="T0" y="T1"/>
                  </a:cxn>
                  <a:cxn ang="0">
                    <a:pos x="T2" y="T3"/>
                  </a:cxn>
                  <a:cxn ang="0">
                    <a:pos x="T4" y="T5"/>
                  </a:cxn>
                  <a:cxn ang="0">
                    <a:pos x="T6" y="T7"/>
                  </a:cxn>
                  <a:cxn ang="0">
                    <a:pos x="T8" y="T9"/>
                  </a:cxn>
                </a:cxnLst>
                <a:rect l="0" t="0" r="r" b="b"/>
                <a:pathLst>
                  <a:path w="61" h="486">
                    <a:moveTo>
                      <a:pt x="61" y="486"/>
                    </a:moveTo>
                    <a:lnTo>
                      <a:pt x="61" y="0"/>
                    </a:lnTo>
                    <a:lnTo>
                      <a:pt x="0" y="61"/>
                    </a:lnTo>
                    <a:lnTo>
                      <a:pt x="0" y="426"/>
                    </a:lnTo>
                    <a:lnTo>
                      <a:pt x="61" y="486"/>
                    </a:lnTo>
                    <a:close/>
                  </a:path>
                </a:pathLst>
              </a:custGeom>
              <a:solidFill>
                <a:srgbClr val="9999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6192" name="Rectangle 1200"/>
            <p:cNvSpPr>
              <a:spLocks noChangeArrowheads="1"/>
            </p:cNvSpPr>
            <p:nvPr/>
          </p:nvSpPr>
          <p:spPr bwMode="auto">
            <a:xfrm>
              <a:off x="5095" y="1096"/>
              <a:ext cx="96"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رايانه ای</a:t>
              </a:r>
              <a:endParaRPr lang="en-US" altLang="fa-IR" sz="400" b="0">
                <a:cs typeface="Traffic" pitchFamily="2" charset="0"/>
              </a:endParaRPr>
            </a:p>
          </p:txBody>
        </p:sp>
        <p:grpSp>
          <p:nvGrpSpPr>
            <p:cNvPr id="86193" name="Group 1201"/>
            <p:cNvGrpSpPr>
              <a:grpSpLocks/>
            </p:cNvGrpSpPr>
            <p:nvPr/>
          </p:nvGrpSpPr>
          <p:grpSpPr bwMode="auto">
            <a:xfrm>
              <a:off x="4661" y="1135"/>
              <a:ext cx="276" cy="207"/>
              <a:chOff x="2596" y="1318"/>
              <a:chExt cx="140" cy="99"/>
            </a:xfrm>
          </p:grpSpPr>
          <p:sp>
            <p:nvSpPr>
              <p:cNvPr id="86194" name="Rectangle 1202"/>
              <p:cNvSpPr>
                <a:spLocks noChangeArrowheads="1"/>
              </p:cNvSpPr>
              <p:nvPr/>
            </p:nvSpPr>
            <p:spPr bwMode="auto">
              <a:xfrm>
                <a:off x="2596" y="1318"/>
                <a:ext cx="139" cy="97"/>
              </a:xfrm>
              <a:prstGeom prst="rect">
                <a:avLst/>
              </a:prstGeom>
              <a:solidFill>
                <a:srgbClr val="CFD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95" name="Rectangle 1203"/>
              <p:cNvSpPr>
                <a:spLocks noChangeArrowheads="1"/>
              </p:cNvSpPr>
              <p:nvPr/>
            </p:nvSpPr>
            <p:spPr bwMode="auto">
              <a:xfrm>
                <a:off x="2597" y="1319"/>
                <a:ext cx="139" cy="98"/>
              </a:xfrm>
              <a:prstGeom prst="rect">
                <a:avLst/>
              </a:prstGeom>
              <a:solidFill>
                <a:srgbClr val="6974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6196" name="Group 1204"/>
              <p:cNvGrpSpPr>
                <a:grpSpLocks/>
              </p:cNvGrpSpPr>
              <p:nvPr/>
            </p:nvGrpSpPr>
            <p:grpSpPr bwMode="auto">
              <a:xfrm>
                <a:off x="2596" y="1319"/>
                <a:ext cx="140" cy="98"/>
                <a:chOff x="2596" y="1319"/>
                <a:chExt cx="140" cy="98"/>
              </a:xfrm>
            </p:grpSpPr>
            <p:grpSp>
              <p:nvGrpSpPr>
                <p:cNvPr id="86197" name="Group 1205"/>
                <p:cNvGrpSpPr>
                  <a:grpSpLocks/>
                </p:cNvGrpSpPr>
                <p:nvPr/>
              </p:nvGrpSpPr>
              <p:grpSpPr bwMode="auto">
                <a:xfrm>
                  <a:off x="2596" y="1319"/>
                  <a:ext cx="140" cy="98"/>
                  <a:chOff x="2596" y="1319"/>
                  <a:chExt cx="140" cy="98"/>
                </a:xfrm>
              </p:grpSpPr>
              <p:sp>
                <p:nvSpPr>
                  <p:cNvPr id="86198" name="Rectangle 1206"/>
                  <p:cNvSpPr>
                    <a:spLocks noChangeArrowheads="1"/>
                  </p:cNvSpPr>
                  <p:nvPr/>
                </p:nvSpPr>
                <p:spPr bwMode="auto">
                  <a:xfrm>
                    <a:off x="2596" y="1319"/>
                    <a:ext cx="139"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199" name="Rectangle 1207"/>
                  <p:cNvSpPr>
                    <a:spLocks noChangeArrowheads="1"/>
                  </p:cNvSpPr>
                  <p:nvPr/>
                </p:nvSpPr>
                <p:spPr bwMode="auto">
                  <a:xfrm>
                    <a:off x="2596" y="1416"/>
                    <a:ext cx="139"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0" name="Rectangle 1208"/>
                  <p:cNvSpPr>
                    <a:spLocks noChangeArrowheads="1"/>
                  </p:cNvSpPr>
                  <p:nvPr/>
                </p:nvSpPr>
                <p:spPr bwMode="auto">
                  <a:xfrm>
                    <a:off x="2596" y="1319"/>
                    <a:ext cx="1" cy="97"/>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1" name="Rectangle 1209"/>
                  <p:cNvSpPr>
                    <a:spLocks noChangeArrowheads="1"/>
                  </p:cNvSpPr>
                  <p:nvPr/>
                </p:nvSpPr>
                <p:spPr bwMode="auto">
                  <a:xfrm>
                    <a:off x="2735" y="1319"/>
                    <a:ext cx="1" cy="97"/>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2" name="Rectangle 1210"/>
                  <p:cNvSpPr>
                    <a:spLocks noChangeArrowheads="1"/>
                  </p:cNvSpPr>
                  <p:nvPr/>
                </p:nvSpPr>
                <p:spPr bwMode="auto">
                  <a:xfrm>
                    <a:off x="2597" y="1319"/>
                    <a:ext cx="138"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3" name="Rectangle 1211"/>
                  <p:cNvSpPr>
                    <a:spLocks noChangeArrowheads="1"/>
                  </p:cNvSpPr>
                  <p:nvPr/>
                </p:nvSpPr>
                <p:spPr bwMode="auto">
                  <a:xfrm>
                    <a:off x="2597" y="1415"/>
                    <a:ext cx="138"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4" name="Rectangle 1212"/>
                  <p:cNvSpPr>
                    <a:spLocks noChangeArrowheads="1"/>
                  </p:cNvSpPr>
                  <p:nvPr/>
                </p:nvSpPr>
                <p:spPr bwMode="auto">
                  <a:xfrm>
                    <a:off x="2597" y="1320"/>
                    <a:ext cx="1" cy="95"/>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5" name="Rectangle 1213"/>
                  <p:cNvSpPr>
                    <a:spLocks noChangeArrowheads="1"/>
                  </p:cNvSpPr>
                  <p:nvPr/>
                </p:nvSpPr>
                <p:spPr bwMode="auto">
                  <a:xfrm>
                    <a:off x="2734" y="1320"/>
                    <a:ext cx="1" cy="95"/>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6" name="Rectangle 1214"/>
                  <p:cNvSpPr>
                    <a:spLocks noChangeArrowheads="1"/>
                  </p:cNvSpPr>
                  <p:nvPr/>
                </p:nvSpPr>
                <p:spPr bwMode="auto">
                  <a:xfrm>
                    <a:off x="2598" y="1320"/>
                    <a:ext cx="136"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7" name="Rectangle 1215"/>
                  <p:cNvSpPr>
                    <a:spLocks noChangeArrowheads="1"/>
                  </p:cNvSpPr>
                  <p:nvPr/>
                </p:nvSpPr>
                <p:spPr bwMode="auto">
                  <a:xfrm>
                    <a:off x="2598" y="1414"/>
                    <a:ext cx="136" cy="1"/>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8" name="Rectangle 1216"/>
                  <p:cNvSpPr>
                    <a:spLocks noChangeArrowheads="1"/>
                  </p:cNvSpPr>
                  <p:nvPr/>
                </p:nvSpPr>
                <p:spPr bwMode="auto">
                  <a:xfrm>
                    <a:off x="2598" y="1320"/>
                    <a:ext cx="1" cy="94"/>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09" name="Rectangle 1217"/>
                  <p:cNvSpPr>
                    <a:spLocks noChangeArrowheads="1"/>
                  </p:cNvSpPr>
                  <p:nvPr/>
                </p:nvSpPr>
                <p:spPr bwMode="auto">
                  <a:xfrm>
                    <a:off x="2733" y="1320"/>
                    <a:ext cx="1" cy="94"/>
                  </a:xfrm>
                  <a:prstGeom prst="rect">
                    <a:avLst/>
                  </a:prstGeom>
                  <a:solidFill>
                    <a:srgbClr val="AF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0" name="Rectangle 1218"/>
                  <p:cNvSpPr>
                    <a:spLocks noChangeArrowheads="1"/>
                  </p:cNvSpPr>
                  <p:nvPr/>
                </p:nvSpPr>
                <p:spPr bwMode="auto">
                  <a:xfrm>
                    <a:off x="2599" y="1320"/>
                    <a:ext cx="134" cy="1"/>
                  </a:xfrm>
                  <a:prstGeom prst="rect">
                    <a:avLst/>
                  </a:prstGeom>
                  <a:solidFill>
                    <a:srgbClr val="B0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1" name="Rectangle 1219"/>
                  <p:cNvSpPr>
                    <a:spLocks noChangeArrowheads="1"/>
                  </p:cNvSpPr>
                  <p:nvPr/>
                </p:nvSpPr>
                <p:spPr bwMode="auto">
                  <a:xfrm>
                    <a:off x="2599" y="1414"/>
                    <a:ext cx="134" cy="1"/>
                  </a:xfrm>
                  <a:prstGeom prst="rect">
                    <a:avLst/>
                  </a:prstGeom>
                  <a:solidFill>
                    <a:srgbClr val="B0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2" name="Rectangle 1220"/>
                  <p:cNvSpPr>
                    <a:spLocks noChangeArrowheads="1"/>
                  </p:cNvSpPr>
                  <p:nvPr/>
                </p:nvSpPr>
                <p:spPr bwMode="auto">
                  <a:xfrm>
                    <a:off x="2599" y="1321"/>
                    <a:ext cx="1" cy="93"/>
                  </a:xfrm>
                  <a:prstGeom prst="rect">
                    <a:avLst/>
                  </a:prstGeom>
                  <a:solidFill>
                    <a:srgbClr val="B0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3" name="Rectangle 1221"/>
                  <p:cNvSpPr>
                    <a:spLocks noChangeArrowheads="1"/>
                  </p:cNvSpPr>
                  <p:nvPr/>
                </p:nvSpPr>
                <p:spPr bwMode="auto">
                  <a:xfrm>
                    <a:off x="2732" y="1321"/>
                    <a:ext cx="1" cy="93"/>
                  </a:xfrm>
                  <a:prstGeom prst="rect">
                    <a:avLst/>
                  </a:prstGeom>
                  <a:solidFill>
                    <a:srgbClr val="B0C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4" name="Rectangle 1222"/>
                  <p:cNvSpPr>
                    <a:spLocks noChangeArrowheads="1"/>
                  </p:cNvSpPr>
                  <p:nvPr/>
                </p:nvSpPr>
                <p:spPr bwMode="auto">
                  <a:xfrm>
                    <a:off x="2600" y="1321"/>
                    <a:ext cx="132" cy="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5" name="Rectangle 1223"/>
                  <p:cNvSpPr>
                    <a:spLocks noChangeArrowheads="1"/>
                  </p:cNvSpPr>
                  <p:nvPr/>
                </p:nvSpPr>
                <p:spPr bwMode="auto">
                  <a:xfrm>
                    <a:off x="2600" y="1413"/>
                    <a:ext cx="132" cy="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6" name="Rectangle 1224"/>
                  <p:cNvSpPr>
                    <a:spLocks noChangeArrowheads="1"/>
                  </p:cNvSpPr>
                  <p:nvPr/>
                </p:nvSpPr>
                <p:spPr bwMode="auto">
                  <a:xfrm>
                    <a:off x="2600" y="1321"/>
                    <a:ext cx="1" cy="92"/>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7" name="Rectangle 1225"/>
                  <p:cNvSpPr>
                    <a:spLocks noChangeArrowheads="1"/>
                  </p:cNvSpPr>
                  <p:nvPr/>
                </p:nvSpPr>
                <p:spPr bwMode="auto">
                  <a:xfrm>
                    <a:off x="2731" y="1321"/>
                    <a:ext cx="1" cy="92"/>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8" name="Rectangle 1226"/>
                  <p:cNvSpPr>
                    <a:spLocks noChangeArrowheads="1"/>
                  </p:cNvSpPr>
                  <p:nvPr/>
                </p:nvSpPr>
                <p:spPr bwMode="auto">
                  <a:xfrm>
                    <a:off x="2601" y="1321"/>
                    <a:ext cx="130" cy="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19" name="Rectangle 1227"/>
                  <p:cNvSpPr>
                    <a:spLocks noChangeArrowheads="1"/>
                  </p:cNvSpPr>
                  <p:nvPr/>
                </p:nvSpPr>
                <p:spPr bwMode="auto">
                  <a:xfrm>
                    <a:off x="2601" y="1413"/>
                    <a:ext cx="130" cy="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0" name="Rectangle 1228"/>
                  <p:cNvSpPr>
                    <a:spLocks noChangeArrowheads="1"/>
                  </p:cNvSpPr>
                  <p:nvPr/>
                </p:nvSpPr>
                <p:spPr bwMode="auto">
                  <a:xfrm>
                    <a:off x="2601" y="1322"/>
                    <a:ext cx="1" cy="9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1" name="Rectangle 1229"/>
                  <p:cNvSpPr>
                    <a:spLocks noChangeArrowheads="1"/>
                  </p:cNvSpPr>
                  <p:nvPr/>
                </p:nvSpPr>
                <p:spPr bwMode="auto">
                  <a:xfrm>
                    <a:off x="2730" y="1322"/>
                    <a:ext cx="1" cy="91"/>
                  </a:xfrm>
                  <a:prstGeom prst="rect">
                    <a:avLst/>
                  </a:prstGeom>
                  <a:solidFill>
                    <a:srgbClr val="B0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2" name="Rectangle 1230"/>
                  <p:cNvSpPr>
                    <a:spLocks noChangeArrowheads="1"/>
                  </p:cNvSpPr>
                  <p:nvPr/>
                </p:nvSpPr>
                <p:spPr bwMode="auto">
                  <a:xfrm>
                    <a:off x="2601" y="1322"/>
                    <a:ext cx="129" cy="1"/>
                  </a:xfrm>
                  <a:prstGeom prst="rect">
                    <a:avLst/>
                  </a:prstGeom>
                  <a:solidFill>
                    <a:srgbClr val="B1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3" name="Rectangle 1231"/>
                  <p:cNvSpPr>
                    <a:spLocks noChangeArrowheads="1"/>
                  </p:cNvSpPr>
                  <p:nvPr/>
                </p:nvSpPr>
                <p:spPr bwMode="auto">
                  <a:xfrm>
                    <a:off x="2601" y="1412"/>
                    <a:ext cx="129" cy="1"/>
                  </a:xfrm>
                  <a:prstGeom prst="rect">
                    <a:avLst/>
                  </a:prstGeom>
                  <a:solidFill>
                    <a:srgbClr val="B1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4" name="Rectangle 1232"/>
                  <p:cNvSpPr>
                    <a:spLocks noChangeArrowheads="1"/>
                  </p:cNvSpPr>
                  <p:nvPr/>
                </p:nvSpPr>
                <p:spPr bwMode="auto">
                  <a:xfrm>
                    <a:off x="2601" y="1323"/>
                    <a:ext cx="1" cy="89"/>
                  </a:xfrm>
                  <a:prstGeom prst="rect">
                    <a:avLst/>
                  </a:prstGeom>
                  <a:solidFill>
                    <a:srgbClr val="B1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5" name="Rectangle 1233"/>
                  <p:cNvSpPr>
                    <a:spLocks noChangeArrowheads="1"/>
                  </p:cNvSpPr>
                  <p:nvPr/>
                </p:nvSpPr>
                <p:spPr bwMode="auto">
                  <a:xfrm>
                    <a:off x="2730" y="1323"/>
                    <a:ext cx="1" cy="89"/>
                  </a:xfrm>
                  <a:prstGeom prst="rect">
                    <a:avLst/>
                  </a:prstGeom>
                  <a:solidFill>
                    <a:srgbClr val="B1C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6" name="Rectangle 1234"/>
                  <p:cNvSpPr>
                    <a:spLocks noChangeArrowheads="1"/>
                  </p:cNvSpPr>
                  <p:nvPr/>
                </p:nvSpPr>
                <p:spPr bwMode="auto">
                  <a:xfrm>
                    <a:off x="2602" y="1323"/>
                    <a:ext cx="128" cy="1"/>
                  </a:xfrm>
                  <a:prstGeom prst="rect">
                    <a:avLst/>
                  </a:prstGeom>
                  <a:solidFill>
                    <a:srgbClr val="B1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7" name="Rectangle 1235"/>
                  <p:cNvSpPr>
                    <a:spLocks noChangeArrowheads="1"/>
                  </p:cNvSpPr>
                  <p:nvPr/>
                </p:nvSpPr>
                <p:spPr bwMode="auto">
                  <a:xfrm>
                    <a:off x="2602" y="1411"/>
                    <a:ext cx="128" cy="1"/>
                  </a:xfrm>
                  <a:prstGeom prst="rect">
                    <a:avLst/>
                  </a:prstGeom>
                  <a:solidFill>
                    <a:srgbClr val="B1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8" name="Rectangle 1236"/>
                  <p:cNvSpPr>
                    <a:spLocks noChangeArrowheads="1"/>
                  </p:cNvSpPr>
                  <p:nvPr/>
                </p:nvSpPr>
                <p:spPr bwMode="auto">
                  <a:xfrm>
                    <a:off x="2602" y="1323"/>
                    <a:ext cx="1" cy="88"/>
                  </a:xfrm>
                  <a:prstGeom prst="rect">
                    <a:avLst/>
                  </a:prstGeom>
                  <a:solidFill>
                    <a:srgbClr val="B1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29" name="Rectangle 1237"/>
                  <p:cNvSpPr>
                    <a:spLocks noChangeArrowheads="1"/>
                  </p:cNvSpPr>
                  <p:nvPr/>
                </p:nvSpPr>
                <p:spPr bwMode="auto">
                  <a:xfrm>
                    <a:off x="2729" y="1323"/>
                    <a:ext cx="1" cy="88"/>
                  </a:xfrm>
                  <a:prstGeom prst="rect">
                    <a:avLst/>
                  </a:prstGeom>
                  <a:solidFill>
                    <a:srgbClr val="B1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0" name="Rectangle 1238"/>
                  <p:cNvSpPr>
                    <a:spLocks noChangeArrowheads="1"/>
                  </p:cNvSpPr>
                  <p:nvPr/>
                </p:nvSpPr>
                <p:spPr bwMode="auto">
                  <a:xfrm>
                    <a:off x="2603" y="1323"/>
                    <a:ext cx="126" cy="1"/>
                  </a:xfrm>
                  <a:prstGeom prst="rect">
                    <a:avLst/>
                  </a:prstGeom>
                  <a:solidFill>
                    <a:srgbClr val="B2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1" name="Rectangle 1239"/>
                  <p:cNvSpPr>
                    <a:spLocks noChangeArrowheads="1"/>
                  </p:cNvSpPr>
                  <p:nvPr/>
                </p:nvSpPr>
                <p:spPr bwMode="auto">
                  <a:xfrm>
                    <a:off x="2603" y="1411"/>
                    <a:ext cx="126" cy="1"/>
                  </a:xfrm>
                  <a:prstGeom prst="rect">
                    <a:avLst/>
                  </a:prstGeom>
                  <a:solidFill>
                    <a:srgbClr val="B2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2" name="Rectangle 1240"/>
                  <p:cNvSpPr>
                    <a:spLocks noChangeArrowheads="1"/>
                  </p:cNvSpPr>
                  <p:nvPr/>
                </p:nvSpPr>
                <p:spPr bwMode="auto">
                  <a:xfrm>
                    <a:off x="2603" y="1324"/>
                    <a:ext cx="1" cy="87"/>
                  </a:xfrm>
                  <a:prstGeom prst="rect">
                    <a:avLst/>
                  </a:prstGeom>
                  <a:solidFill>
                    <a:srgbClr val="B2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3" name="Rectangle 1241"/>
                  <p:cNvSpPr>
                    <a:spLocks noChangeArrowheads="1"/>
                  </p:cNvSpPr>
                  <p:nvPr/>
                </p:nvSpPr>
                <p:spPr bwMode="auto">
                  <a:xfrm>
                    <a:off x="2728" y="1324"/>
                    <a:ext cx="1" cy="87"/>
                  </a:xfrm>
                  <a:prstGeom prst="rect">
                    <a:avLst/>
                  </a:prstGeom>
                  <a:solidFill>
                    <a:srgbClr val="B2C3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4" name="Rectangle 1242"/>
                  <p:cNvSpPr>
                    <a:spLocks noChangeArrowheads="1"/>
                  </p:cNvSpPr>
                  <p:nvPr/>
                </p:nvSpPr>
                <p:spPr bwMode="auto">
                  <a:xfrm>
                    <a:off x="2604" y="1324"/>
                    <a:ext cx="124" cy="1"/>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5" name="Rectangle 1243"/>
                  <p:cNvSpPr>
                    <a:spLocks noChangeArrowheads="1"/>
                  </p:cNvSpPr>
                  <p:nvPr/>
                </p:nvSpPr>
                <p:spPr bwMode="auto">
                  <a:xfrm>
                    <a:off x="2604" y="1410"/>
                    <a:ext cx="124" cy="1"/>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6" name="Rectangle 1244"/>
                  <p:cNvSpPr>
                    <a:spLocks noChangeArrowheads="1"/>
                  </p:cNvSpPr>
                  <p:nvPr/>
                </p:nvSpPr>
                <p:spPr bwMode="auto">
                  <a:xfrm>
                    <a:off x="2604" y="1324"/>
                    <a:ext cx="1" cy="86"/>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7" name="Rectangle 1245"/>
                  <p:cNvSpPr>
                    <a:spLocks noChangeArrowheads="1"/>
                  </p:cNvSpPr>
                  <p:nvPr/>
                </p:nvSpPr>
                <p:spPr bwMode="auto">
                  <a:xfrm>
                    <a:off x="2727" y="1324"/>
                    <a:ext cx="1" cy="86"/>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8" name="Rectangle 1246"/>
                  <p:cNvSpPr>
                    <a:spLocks noChangeArrowheads="1"/>
                  </p:cNvSpPr>
                  <p:nvPr/>
                </p:nvSpPr>
                <p:spPr bwMode="auto">
                  <a:xfrm>
                    <a:off x="2605" y="1324"/>
                    <a:ext cx="122" cy="1"/>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39" name="Rectangle 1247"/>
                  <p:cNvSpPr>
                    <a:spLocks noChangeArrowheads="1"/>
                  </p:cNvSpPr>
                  <p:nvPr/>
                </p:nvSpPr>
                <p:spPr bwMode="auto">
                  <a:xfrm>
                    <a:off x="2605" y="1409"/>
                    <a:ext cx="122" cy="1"/>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0" name="Rectangle 1248"/>
                  <p:cNvSpPr>
                    <a:spLocks noChangeArrowheads="1"/>
                  </p:cNvSpPr>
                  <p:nvPr/>
                </p:nvSpPr>
                <p:spPr bwMode="auto">
                  <a:xfrm>
                    <a:off x="2605" y="1325"/>
                    <a:ext cx="1" cy="84"/>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1" name="Rectangle 1249"/>
                  <p:cNvSpPr>
                    <a:spLocks noChangeArrowheads="1"/>
                  </p:cNvSpPr>
                  <p:nvPr/>
                </p:nvSpPr>
                <p:spPr bwMode="auto">
                  <a:xfrm>
                    <a:off x="2726" y="1325"/>
                    <a:ext cx="1" cy="84"/>
                  </a:xfrm>
                  <a:prstGeom prst="rect">
                    <a:avLst/>
                  </a:prstGeom>
                  <a:solidFill>
                    <a:srgbClr val="B3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2" name="Rectangle 1250"/>
                  <p:cNvSpPr>
                    <a:spLocks noChangeArrowheads="1"/>
                  </p:cNvSpPr>
                  <p:nvPr/>
                </p:nvSpPr>
                <p:spPr bwMode="auto">
                  <a:xfrm>
                    <a:off x="2606" y="1325"/>
                    <a:ext cx="120" cy="1"/>
                  </a:xfrm>
                  <a:prstGeom prst="rect">
                    <a:avLst/>
                  </a:prstGeom>
                  <a:solidFill>
                    <a:srgbClr val="B4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3" name="Rectangle 1251"/>
                  <p:cNvSpPr>
                    <a:spLocks noChangeArrowheads="1"/>
                  </p:cNvSpPr>
                  <p:nvPr/>
                </p:nvSpPr>
                <p:spPr bwMode="auto">
                  <a:xfrm>
                    <a:off x="2606" y="1409"/>
                    <a:ext cx="120" cy="1"/>
                  </a:xfrm>
                  <a:prstGeom prst="rect">
                    <a:avLst/>
                  </a:prstGeom>
                  <a:solidFill>
                    <a:srgbClr val="B4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4" name="Rectangle 1252"/>
                  <p:cNvSpPr>
                    <a:spLocks noChangeArrowheads="1"/>
                  </p:cNvSpPr>
                  <p:nvPr/>
                </p:nvSpPr>
                <p:spPr bwMode="auto">
                  <a:xfrm>
                    <a:off x="2606" y="1326"/>
                    <a:ext cx="1" cy="83"/>
                  </a:xfrm>
                  <a:prstGeom prst="rect">
                    <a:avLst/>
                  </a:prstGeom>
                  <a:solidFill>
                    <a:srgbClr val="B4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5" name="Rectangle 1253"/>
                  <p:cNvSpPr>
                    <a:spLocks noChangeArrowheads="1"/>
                  </p:cNvSpPr>
                  <p:nvPr/>
                </p:nvSpPr>
                <p:spPr bwMode="auto">
                  <a:xfrm>
                    <a:off x="2725" y="1326"/>
                    <a:ext cx="1" cy="83"/>
                  </a:xfrm>
                  <a:prstGeom prst="rect">
                    <a:avLst/>
                  </a:prstGeom>
                  <a:solidFill>
                    <a:srgbClr val="B4C4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6" name="Rectangle 1254"/>
                  <p:cNvSpPr>
                    <a:spLocks noChangeArrowheads="1"/>
                  </p:cNvSpPr>
                  <p:nvPr/>
                </p:nvSpPr>
                <p:spPr bwMode="auto">
                  <a:xfrm>
                    <a:off x="2607" y="1326"/>
                    <a:ext cx="118" cy="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7" name="Rectangle 1255"/>
                  <p:cNvSpPr>
                    <a:spLocks noChangeArrowheads="1"/>
                  </p:cNvSpPr>
                  <p:nvPr/>
                </p:nvSpPr>
                <p:spPr bwMode="auto">
                  <a:xfrm>
                    <a:off x="2607" y="1408"/>
                    <a:ext cx="118" cy="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8" name="Rectangle 1256"/>
                  <p:cNvSpPr>
                    <a:spLocks noChangeArrowheads="1"/>
                  </p:cNvSpPr>
                  <p:nvPr/>
                </p:nvSpPr>
                <p:spPr bwMode="auto">
                  <a:xfrm>
                    <a:off x="2607" y="1326"/>
                    <a:ext cx="1" cy="82"/>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49" name="Rectangle 1257"/>
                  <p:cNvSpPr>
                    <a:spLocks noChangeArrowheads="1"/>
                  </p:cNvSpPr>
                  <p:nvPr/>
                </p:nvSpPr>
                <p:spPr bwMode="auto">
                  <a:xfrm>
                    <a:off x="2724" y="1326"/>
                    <a:ext cx="1" cy="82"/>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0" name="Rectangle 1258"/>
                  <p:cNvSpPr>
                    <a:spLocks noChangeArrowheads="1"/>
                  </p:cNvSpPr>
                  <p:nvPr/>
                </p:nvSpPr>
                <p:spPr bwMode="auto">
                  <a:xfrm>
                    <a:off x="2608" y="1326"/>
                    <a:ext cx="116" cy="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1" name="Rectangle 1259"/>
                  <p:cNvSpPr>
                    <a:spLocks noChangeArrowheads="1"/>
                  </p:cNvSpPr>
                  <p:nvPr/>
                </p:nvSpPr>
                <p:spPr bwMode="auto">
                  <a:xfrm>
                    <a:off x="2608" y="1408"/>
                    <a:ext cx="116" cy="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2" name="Rectangle 1260"/>
                  <p:cNvSpPr>
                    <a:spLocks noChangeArrowheads="1"/>
                  </p:cNvSpPr>
                  <p:nvPr/>
                </p:nvSpPr>
                <p:spPr bwMode="auto">
                  <a:xfrm>
                    <a:off x="2608" y="1327"/>
                    <a:ext cx="1" cy="8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3" name="Rectangle 1261"/>
                  <p:cNvSpPr>
                    <a:spLocks noChangeArrowheads="1"/>
                  </p:cNvSpPr>
                  <p:nvPr/>
                </p:nvSpPr>
                <p:spPr bwMode="auto">
                  <a:xfrm>
                    <a:off x="2724" y="1327"/>
                    <a:ext cx="1" cy="81"/>
                  </a:xfrm>
                  <a:prstGeom prst="rect">
                    <a:avLst/>
                  </a:prstGeom>
                  <a:solidFill>
                    <a:srgbClr val="B5C5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4" name="Rectangle 1262"/>
                  <p:cNvSpPr>
                    <a:spLocks noChangeArrowheads="1"/>
                  </p:cNvSpPr>
                  <p:nvPr/>
                </p:nvSpPr>
                <p:spPr bwMode="auto">
                  <a:xfrm>
                    <a:off x="2608" y="1327"/>
                    <a:ext cx="116" cy="1"/>
                  </a:xfrm>
                  <a:prstGeom prst="rect">
                    <a:avLst/>
                  </a:prstGeom>
                  <a:solidFill>
                    <a:srgbClr val="B6C6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5" name="Rectangle 1263"/>
                  <p:cNvSpPr>
                    <a:spLocks noChangeArrowheads="1"/>
                  </p:cNvSpPr>
                  <p:nvPr/>
                </p:nvSpPr>
                <p:spPr bwMode="auto">
                  <a:xfrm>
                    <a:off x="2608" y="1407"/>
                    <a:ext cx="116" cy="1"/>
                  </a:xfrm>
                  <a:prstGeom prst="rect">
                    <a:avLst/>
                  </a:prstGeom>
                  <a:solidFill>
                    <a:srgbClr val="B6C6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6" name="Rectangle 1264"/>
                  <p:cNvSpPr>
                    <a:spLocks noChangeArrowheads="1"/>
                  </p:cNvSpPr>
                  <p:nvPr/>
                </p:nvSpPr>
                <p:spPr bwMode="auto">
                  <a:xfrm>
                    <a:off x="2608" y="1328"/>
                    <a:ext cx="1" cy="79"/>
                  </a:xfrm>
                  <a:prstGeom prst="rect">
                    <a:avLst/>
                  </a:prstGeom>
                  <a:solidFill>
                    <a:srgbClr val="B6C6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7" name="Rectangle 1265"/>
                  <p:cNvSpPr>
                    <a:spLocks noChangeArrowheads="1"/>
                  </p:cNvSpPr>
                  <p:nvPr/>
                </p:nvSpPr>
                <p:spPr bwMode="auto">
                  <a:xfrm>
                    <a:off x="2723" y="1328"/>
                    <a:ext cx="1" cy="79"/>
                  </a:xfrm>
                  <a:prstGeom prst="rect">
                    <a:avLst/>
                  </a:prstGeom>
                  <a:solidFill>
                    <a:srgbClr val="B6C6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8" name="Rectangle 1266"/>
                  <p:cNvSpPr>
                    <a:spLocks noChangeArrowheads="1"/>
                  </p:cNvSpPr>
                  <p:nvPr/>
                </p:nvSpPr>
                <p:spPr bwMode="auto">
                  <a:xfrm>
                    <a:off x="2609" y="1328"/>
                    <a:ext cx="114" cy="1"/>
                  </a:xfrm>
                  <a:prstGeom prst="rect">
                    <a:avLst/>
                  </a:prstGeom>
                  <a:solidFill>
                    <a:srgbClr val="B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59" name="Rectangle 1267"/>
                  <p:cNvSpPr>
                    <a:spLocks noChangeArrowheads="1"/>
                  </p:cNvSpPr>
                  <p:nvPr/>
                </p:nvSpPr>
                <p:spPr bwMode="auto">
                  <a:xfrm>
                    <a:off x="2609" y="1406"/>
                    <a:ext cx="114" cy="1"/>
                  </a:xfrm>
                  <a:prstGeom prst="rect">
                    <a:avLst/>
                  </a:prstGeom>
                  <a:solidFill>
                    <a:srgbClr val="B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0" name="Rectangle 1268"/>
                  <p:cNvSpPr>
                    <a:spLocks noChangeArrowheads="1"/>
                  </p:cNvSpPr>
                  <p:nvPr/>
                </p:nvSpPr>
                <p:spPr bwMode="auto">
                  <a:xfrm>
                    <a:off x="2609" y="1328"/>
                    <a:ext cx="1" cy="78"/>
                  </a:xfrm>
                  <a:prstGeom prst="rect">
                    <a:avLst/>
                  </a:prstGeom>
                  <a:solidFill>
                    <a:srgbClr val="B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1" name="Rectangle 1269"/>
                  <p:cNvSpPr>
                    <a:spLocks noChangeArrowheads="1"/>
                  </p:cNvSpPr>
                  <p:nvPr/>
                </p:nvSpPr>
                <p:spPr bwMode="auto">
                  <a:xfrm>
                    <a:off x="2722" y="1328"/>
                    <a:ext cx="1" cy="78"/>
                  </a:xfrm>
                  <a:prstGeom prst="rect">
                    <a:avLst/>
                  </a:prstGeom>
                  <a:solidFill>
                    <a:srgbClr val="B7C7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2" name="Rectangle 1270"/>
                  <p:cNvSpPr>
                    <a:spLocks noChangeArrowheads="1"/>
                  </p:cNvSpPr>
                  <p:nvPr/>
                </p:nvSpPr>
                <p:spPr bwMode="auto">
                  <a:xfrm>
                    <a:off x="2610" y="1328"/>
                    <a:ext cx="112" cy="1"/>
                  </a:xfrm>
                  <a:prstGeom prst="rect">
                    <a:avLst/>
                  </a:prstGeom>
                  <a:solidFill>
                    <a:srgbClr val="B8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3" name="Rectangle 1271"/>
                  <p:cNvSpPr>
                    <a:spLocks noChangeArrowheads="1"/>
                  </p:cNvSpPr>
                  <p:nvPr/>
                </p:nvSpPr>
                <p:spPr bwMode="auto">
                  <a:xfrm>
                    <a:off x="2610" y="1406"/>
                    <a:ext cx="112" cy="1"/>
                  </a:xfrm>
                  <a:prstGeom prst="rect">
                    <a:avLst/>
                  </a:prstGeom>
                  <a:solidFill>
                    <a:srgbClr val="B8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4" name="Rectangle 1272"/>
                  <p:cNvSpPr>
                    <a:spLocks noChangeArrowheads="1"/>
                  </p:cNvSpPr>
                  <p:nvPr/>
                </p:nvSpPr>
                <p:spPr bwMode="auto">
                  <a:xfrm>
                    <a:off x="2610" y="1329"/>
                    <a:ext cx="1" cy="77"/>
                  </a:xfrm>
                  <a:prstGeom prst="rect">
                    <a:avLst/>
                  </a:prstGeom>
                  <a:solidFill>
                    <a:srgbClr val="B8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5" name="Rectangle 1273"/>
                  <p:cNvSpPr>
                    <a:spLocks noChangeArrowheads="1"/>
                  </p:cNvSpPr>
                  <p:nvPr/>
                </p:nvSpPr>
                <p:spPr bwMode="auto">
                  <a:xfrm>
                    <a:off x="2721" y="1329"/>
                    <a:ext cx="1" cy="77"/>
                  </a:xfrm>
                  <a:prstGeom prst="rect">
                    <a:avLst/>
                  </a:prstGeom>
                  <a:solidFill>
                    <a:srgbClr val="B8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6" name="Rectangle 1274"/>
                  <p:cNvSpPr>
                    <a:spLocks noChangeArrowheads="1"/>
                  </p:cNvSpPr>
                  <p:nvPr/>
                </p:nvSpPr>
                <p:spPr bwMode="auto">
                  <a:xfrm>
                    <a:off x="2611" y="1329"/>
                    <a:ext cx="110" cy="1"/>
                  </a:xfrm>
                  <a:prstGeom prst="rect">
                    <a:avLst/>
                  </a:prstGeom>
                  <a:solidFill>
                    <a:srgbClr val="B9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7" name="Rectangle 1275"/>
                  <p:cNvSpPr>
                    <a:spLocks noChangeArrowheads="1"/>
                  </p:cNvSpPr>
                  <p:nvPr/>
                </p:nvSpPr>
                <p:spPr bwMode="auto">
                  <a:xfrm>
                    <a:off x="2611" y="1405"/>
                    <a:ext cx="110" cy="1"/>
                  </a:xfrm>
                  <a:prstGeom prst="rect">
                    <a:avLst/>
                  </a:prstGeom>
                  <a:solidFill>
                    <a:srgbClr val="B9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8" name="Rectangle 1276"/>
                  <p:cNvSpPr>
                    <a:spLocks noChangeArrowheads="1"/>
                  </p:cNvSpPr>
                  <p:nvPr/>
                </p:nvSpPr>
                <p:spPr bwMode="auto">
                  <a:xfrm>
                    <a:off x="2611" y="1329"/>
                    <a:ext cx="1" cy="76"/>
                  </a:xfrm>
                  <a:prstGeom prst="rect">
                    <a:avLst/>
                  </a:prstGeom>
                  <a:solidFill>
                    <a:srgbClr val="B9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69" name="Rectangle 1277"/>
                  <p:cNvSpPr>
                    <a:spLocks noChangeArrowheads="1"/>
                  </p:cNvSpPr>
                  <p:nvPr/>
                </p:nvSpPr>
                <p:spPr bwMode="auto">
                  <a:xfrm>
                    <a:off x="2720" y="1329"/>
                    <a:ext cx="1" cy="76"/>
                  </a:xfrm>
                  <a:prstGeom prst="rect">
                    <a:avLst/>
                  </a:prstGeom>
                  <a:solidFill>
                    <a:srgbClr val="B9C8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0" name="Rectangle 1278"/>
                  <p:cNvSpPr>
                    <a:spLocks noChangeArrowheads="1"/>
                  </p:cNvSpPr>
                  <p:nvPr/>
                </p:nvSpPr>
                <p:spPr bwMode="auto">
                  <a:xfrm>
                    <a:off x="2612" y="1329"/>
                    <a:ext cx="108" cy="1"/>
                  </a:xfrm>
                  <a:prstGeom prst="rect">
                    <a:avLst/>
                  </a:prstGeom>
                  <a:solidFill>
                    <a:srgbClr val="BAC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1" name="Rectangle 1279"/>
                  <p:cNvSpPr>
                    <a:spLocks noChangeArrowheads="1"/>
                  </p:cNvSpPr>
                  <p:nvPr/>
                </p:nvSpPr>
                <p:spPr bwMode="auto">
                  <a:xfrm>
                    <a:off x="2612" y="1405"/>
                    <a:ext cx="108" cy="1"/>
                  </a:xfrm>
                  <a:prstGeom prst="rect">
                    <a:avLst/>
                  </a:prstGeom>
                  <a:solidFill>
                    <a:srgbClr val="BAC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2" name="Rectangle 1280"/>
                  <p:cNvSpPr>
                    <a:spLocks noChangeArrowheads="1"/>
                  </p:cNvSpPr>
                  <p:nvPr/>
                </p:nvSpPr>
                <p:spPr bwMode="auto">
                  <a:xfrm>
                    <a:off x="2612" y="1330"/>
                    <a:ext cx="1" cy="75"/>
                  </a:xfrm>
                  <a:prstGeom prst="rect">
                    <a:avLst/>
                  </a:prstGeom>
                  <a:solidFill>
                    <a:srgbClr val="BAC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3" name="Rectangle 1281"/>
                  <p:cNvSpPr>
                    <a:spLocks noChangeArrowheads="1"/>
                  </p:cNvSpPr>
                  <p:nvPr/>
                </p:nvSpPr>
                <p:spPr bwMode="auto">
                  <a:xfrm>
                    <a:off x="2719" y="1330"/>
                    <a:ext cx="1" cy="75"/>
                  </a:xfrm>
                  <a:prstGeom prst="rect">
                    <a:avLst/>
                  </a:prstGeom>
                  <a:solidFill>
                    <a:srgbClr val="BAC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4" name="Rectangle 1282"/>
                  <p:cNvSpPr>
                    <a:spLocks noChangeArrowheads="1"/>
                  </p:cNvSpPr>
                  <p:nvPr/>
                </p:nvSpPr>
                <p:spPr bwMode="auto">
                  <a:xfrm>
                    <a:off x="2613" y="1330"/>
                    <a:ext cx="106" cy="1"/>
                  </a:xfrm>
                  <a:prstGeom prst="rect">
                    <a:avLst/>
                  </a:prstGeom>
                  <a:solidFill>
                    <a:srgbClr val="BBC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5" name="Rectangle 1283"/>
                  <p:cNvSpPr>
                    <a:spLocks noChangeArrowheads="1"/>
                  </p:cNvSpPr>
                  <p:nvPr/>
                </p:nvSpPr>
                <p:spPr bwMode="auto">
                  <a:xfrm>
                    <a:off x="2613" y="1404"/>
                    <a:ext cx="106" cy="1"/>
                  </a:xfrm>
                  <a:prstGeom prst="rect">
                    <a:avLst/>
                  </a:prstGeom>
                  <a:solidFill>
                    <a:srgbClr val="BBC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6" name="Rectangle 1284"/>
                  <p:cNvSpPr>
                    <a:spLocks noChangeArrowheads="1"/>
                  </p:cNvSpPr>
                  <p:nvPr/>
                </p:nvSpPr>
                <p:spPr bwMode="auto">
                  <a:xfrm>
                    <a:off x="2613" y="1331"/>
                    <a:ext cx="1" cy="73"/>
                  </a:xfrm>
                  <a:prstGeom prst="rect">
                    <a:avLst/>
                  </a:prstGeom>
                  <a:solidFill>
                    <a:srgbClr val="BBC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7" name="Rectangle 1285"/>
                  <p:cNvSpPr>
                    <a:spLocks noChangeArrowheads="1"/>
                  </p:cNvSpPr>
                  <p:nvPr/>
                </p:nvSpPr>
                <p:spPr bwMode="auto">
                  <a:xfrm>
                    <a:off x="2718" y="1331"/>
                    <a:ext cx="1" cy="73"/>
                  </a:xfrm>
                  <a:prstGeom prst="rect">
                    <a:avLst/>
                  </a:prstGeom>
                  <a:solidFill>
                    <a:srgbClr val="BBCA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8" name="Rectangle 1286"/>
                  <p:cNvSpPr>
                    <a:spLocks noChangeArrowheads="1"/>
                  </p:cNvSpPr>
                  <p:nvPr/>
                </p:nvSpPr>
                <p:spPr bwMode="auto">
                  <a:xfrm>
                    <a:off x="2613" y="1331"/>
                    <a:ext cx="105" cy="1"/>
                  </a:xfrm>
                  <a:prstGeom prst="rect">
                    <a:avLst/>
                  </a:prstGeom>
                  <a:solidFill>
                    <a:srgbClr val="BC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79" name="Rectangle 1287"/>
                  <p:cNvSpPr>
                    <a:spLocks noChangeArrowheads="1"/>
                  </p:cNvSpPr>
                  <p:nvPr/>
                </p:nvSpPr>
                <p:spPr bwMode="auto">
                  <a:xfrm>
                    <a:off x="2613" y="1403"/>
                    <a:ext cx="105" cy="1"/>
                  </a:xfrm>
                  <a:prstGeom prst="rect">
                    <a:avLst/>
                  </a:prstGeom>
                  <a:solidFill>
                    <a:srgbClr val="BC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0" name="Rectangle 1288"/>
                  <p:cNvSpPr>
                    <a:spLocks noChangeArrowheads="1"/>
                  </p:cNvSpPr>
                  <p:nvPr/>
                </p:nvSpPr>
                <p:spPr bwMode="auto">
                  <a:xfrm>
                    <a:off x="2613" y="1331"/>
                    <a:ext cx="1" cy="72"/>
                  </a:xfrm>
                  <a:prstGeom prst="rect">
                    <a:avLst/>
                  </a:prstGeom>
                  <a:solidFill>
                    <a:srgbClr val="BC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1" name="Rectangle 1289"/>
                  <p:cNvSpPr>
                    <a:spLocks noChangeArrowheads="1"/>
                  </p:cNvSpPr>
                  <p:nvPr/>
                </p:nvSpPr>
                <p:spPr bwMode="auto">
                  <a:xfrm>
                    <a:off x="2717" y="1331"/>
                    <a:ext cx="1" cy="72"/>
                  </a:xfrm>
                  <a:prstGeom prst="rect">
                    <a:avLst/>
                  </a:prstGeom>
                  <a:solidFill>
                    <a:srgbClr val="BC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2" name="Rectangle 1290"/>
                  <p:cNvSpPr>
                    <a:spLocks noChangeArrowheads="1"/>
                  </p:cNvSpPr>
                  <p:nvPr/>
                </p:nvSpPr>
                <p:spPr bwMode="auto">
                  <a:xfrm>
                    <a:off x="2614" y="1331"/>
                    <a:ext cx="103" cy="1"/>
                  </a:xfrm>
                  <a:prstGeom prst="rect">
                    <a:avLst/>
                  </a:prstGeom>
                  <a:solidFill>
                    <a:srgbClr val="BD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3" name="Rectangle 1291"/>
                  <p:cNvSpPr>
                    <a:spLocks noChangeArrowheads="1"/>
                  </p:cNvSpPr>
                  <p:nvPr/>
                </p:nvSpPr>
                <p:spPr bwMode="auto">
                  <a:xfrm>
                    <a:off x="2614" y="1403"/>
                    <a:ext cx="103" cy="1"/>
                  </a:xfrm>
                  <a:prstGeom prst="rect">
                    <a:avLst/>
                  </a:prstGeom>
                  <a:solidFill>
                    <a:srgbClr val="BD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4" name="Rectangle 1292"/>
                  <p:cNvSpPr>
                    <a:spLocks noChangeArrowheads="1"/>
                  </p:cNvSpPr>
                  <p:nvPr/>
                </p:nvSpPr>
                <p:spPr bwMode="auto">
                  <a:xfrm>
                    <a:off x="2614" y="1332"/>
                    <a:ext cx="1" cy="71"/>
                  </a:xfrm>
                  <a:prstGeom prst="rect">
                    <a:avLst/>
                  </a:prstGeom>
                  <a:solidFill>
                    <a:srgbClr val="BD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5" name="Rectangle 1293"/>
                  <p:cNvSpPr>
                    <a:spLocks noChangeArrowheads="1"/>
                  </p:cNvSpPr>
                  <p:nvPr/>
                </p:nvSpPr>
                <p:spPr bwMode="auto">
                  <a:xfrm>
                    <a:off x="2717" y="1332"/>
                    <a:ext cx="1" cy="71"/>
                  </a:xfrm>
                  <a:prstGeom prst="rect">
                    <a:avLst/>
                  </a:prstGeom>
                  <a:solidFill>
                    <a:srgbClr val="BDC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6" name="Rectangle 1294"/>
                  <p:cNvSpPr>
                    <a:spLocks noChangeArrowheads="1"/>
                  </p:cNvSpPr>
                  <p:nvPr/>
                </p:nvSpPr>
                <p:spPr bwMode="auto">
                  <a:xfrm>
                    <a:off x="2615" y="1332"/>
                    <a:ext cx="102" cy="1"/>
                  </a:xfrm>
                  <a:prstGeom prst="rect">
                    <a:avLst/>
                  </a:prstGeom>
                  <a:solidFill>
                    <a:srgbClr val="BF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7" name="Rectangle 1295"/>
                  <p:cNvSpPr>
                    <a:spLocks noChangeArrowheads="1"/>
                  </p:cNvSpPr>
                  <p:nvPr/>
                </p:nvSpPr>
                <p:spPr bwMode="auto">
                  <a:xfrm>
                    <a:off x="2615" y="1402"/>
                    <a:ext cx="102" cy="1"/>
                  </a:xfrm>
                  <a:prstGeom prst="rect">
                    <a:avLst/>
                  </a:prstGeom>
                  <a:solidFill>
                    <a:srgbClr val="BF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8" name="Rectangle 1296"/>
                  <p:cNvSpPr>
                    <a:spLocks noChangeArrowheads="1"/>
                  </p:cNvSpPr>
                  <p:nvPr/>
                </p:nvSpPr>
                <p:spPr bwMode="auto">
                  <a:xfrm>
                    <a:off x="2615" y="1332"/>
                    <a:ext cx="1" cy="70"/>
                  </a:xfrm>
                  <a:prstGeom prst="rect">
                    <a:avLst/>
                  </a:prstGeom>
                  <a:solidFill>
                    <a:srgbClr val="BF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89" name="Rectangle 1297"/>
                  <p:cNvSpPr>
                    <a:spLocks noChangeArrowheads="1"/>
                  </p:cNvSpPr>
                  <p:nvPr/>
                </p:nvSpPr>
                <p:spPr bwMode="auto">
                  <a:xfrm>
                    <a:off x="2716" y="1332"/>
                    <a:ext cx="1" cy="70"/>
                  </a:xfrm>
                  <a:prstGeom prst="rect">
                    <a:avLst/>
                  </a:prstGeom>
                  <a:solidFill>
                    <a:srgbClr val="BF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0" name="Rectangle 1298"/>
                  <p:cNvSpPr>
                    <a:spLocks noChangeArrowheads="1"/>
                  </p:cNvSpPr>
                  <p:nvPr/>
                </p:nvSpPr>
                <p:spPr bwMode="auto">
                  <a:xfrm>
                    <a:off x="2616" y="1332"/>
                    <a:ext cx="100" cy="1"/>
                  </a:xfrm>
                  <a:prstGeom prst="rect">
                    <a:avLst/>
                  </a:prstGeom>
                  <a:solidFill>
                    <a:srgbClr val="C0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1" name="Rectangle 1299"/>
                  <p:cNvSpPr>
                    <a:spLocks noChangeArrowheads="1"/>
                  </p:cNvSpPr>
                  <p:nvPr/>
                </p:nvSpPr>
                <p:spPr bwMode="auto">
                  <a:xfrm>
                    <a:off x="2616" y="1402"/>
                    <a:ext cx="100" cy="1"/>
                  </a:xfrm>
                  <a:prstGeom prst="rect">
                    <a:avLst/>
                  </a:prstGeom>
                  <a:solidFill>
                    <a:srgbClr val="C0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2" name="Rectangle 1300"/>
                  <p:cNvSpPr>
                    <a:spLocks noChangeArrowheads="1"/>
                  </p:cNvSpPr>
                  <p:nvPr/>
                </p:nvSpPr>
                <p:spPr bwMode="auto">
                  <a:xfrm>
                    <a:off x="2616" y="1333"/>
                    <a:ext cx="1" cy="69"/>
                  </a:xfrm>
                  <a:prstGeom prst="rect">
                    <a:avLst/>
                  </a:prstGeom>
                  <a:solidFill>
                    <a:srgbClr val="C0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3" name="Rectangle 1301"/>
                  <p:cNvSpPr>
                    <a:spLocks noChangeArrowheads="1"/>
                  </p:cNvSpPr>
                  <p:nvPr/>
                </p:nvSpPr>
                <p:spPr bwMode="auto">
                  <a:xfrm>
                    <a:off x="2715" y="1333"/>
                    <a:ext cx="1" cy="69"/>
                  </a:xfrm>
                  <a:prstGeom prst="rect">
                    <a:avLst/>
                  </a:prstGeom>
                  <a:solidFill>
                    <a:srgbClr val="C0C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4" name="Rectangle 1302"/>
                  <p:cNvSpPr>
                    <a:spLocks noChangeArrowheads="1"/>
                  </p:cNvSpPr>
                  <p:nvPr/>
                </p:nvSpPr>
                <p:spPr bwMode="auto">
                  <a:xfrm>
                    <a:off x="2617" y="1333"/>
                    <a:ext cx="98" cy="1"/>
                  </a:xfrm>
                  <a:prstGeom prst="rect">
                    <a:avLst/>
                  </a:prstGeom>
                  <a:solidFill>
                    <a:srgbClr val="C1C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5" name="Rectangle 1303"/>
                  <p:cNvSpPr>
                    <a:spLocks noChangeArrowheads="1"/>
                  </p:cNvSpPr>
                  <p:nvPr/>
                </p:nvSpPr>
                <p:spPr bwMode="auto">
                  <a:xfrm>
                    <a:off x="2617" y="1401"/>
                    <a:ext cx="98" cy="1"/>
                  </a:xfrm>
                  <a:prstGeom prst="rect">
                    <a:avLst/>
                  </a:prstGeom>
                  <a:solidFill>
                    <a:srgbClr val="C1C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6" name="Rectangle 1304"/>
                  <p:cNvSpPr>
                    <a:spLocks noChangeArrowheads="1"/>
                  </p:cNvSpPr>
                  <p:nvPr/>
                </p:nvSpPr>
                <p:spPr bwMode="auto">
                  <a:xfrm>
                    <a:off x="2617" y="1334"/>
                    <a:ext cx="1" cy="67"/>
                  </a:xfrm>
                  <a:prstGeom prst="rect">
                    <a:avLst/>
                  </a:prstGeom>
                  <a:solidFill>
                    <a:srgbClr val="C1C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7" name="Rectangle 1305"/>
                  <p:cNvSpPr>
                    <a:spLocks noChangeArrowheads="1"/>
                  </p:cNvSpPr>
                  <p:nvPr/>
                </p:nvSpPr>
                <p:spPr bwMode="auto">
                  <a:xfrm>
                    <a:off x="2714" y="1334"/>
                    <a:ext cx="1" cy="67"/>
                  </a:xfrm>
                  <a:prstGeom prst="rect">
                    <a:avLst/>
                  </a:prstGeom>
                  <a:solidFill>
                    <a:srgbClr val="C1CE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8" name="Rectangle 1306"/>
                  <p:cNvSpPr>
                    <a:spLocks noChangeArrowheads="1"/>
                  </p:cNvSpPr>
                  <p:nvPr/>
                </p:nvSpPr>
                <p:spPr bwMode="auto">
                  <a:xfrm>
                    <a:off x="2618" y="1334"/>
                    <a:ext cx="96" cy="1"/>
                  </a:xfrm>
                  <a:prstGeom prst="rect">
                    <a:avLst/>
                  </a:prstGeom>
                  <a:solidFill>
                    <a:srgbClr val="C3C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299" name="Rectangle 1307"/>
                  <p:cNvSpPr>
                    <a:spLocks noChangeArrowheads="1"/>
                  </p:cNvSpPr>
                  <p:nvPr/>
                </p:nvSpPr>
                <p:spPr bwMode="auto">
                  <a:xfrm>
                    <a:off x="2618" y="1400"/>
                    <a:ext cx="96" cy="1"/>
                  </a:xfrm>
                  <a:prstGeom prst="rect">
                    <a:avLst/>
                  </a:prstGeom>
                  <a:solidFill>
                    <a:srgbClr val="C3C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0" name="Rectangle 1308"/>
                  <p:cNvSpPr>
                    <a:spLocks noChangeArrowheads="1"/>
                  </p:cNvSpPr>
                  <p:nvPr/>
                </p:nvSpPr>
                <p:spPr bwMode="auto">
                  <a:xfrm>
                    <a:off x="2618" y="1334"/>
                    <a:ext cx="1" cy="66"/>
                  </a:xfrm>
                  <a:prstGeom prst="rect">
                    <a:avLst/>
                  </a:prstGeom>
                  <a:solidFill>
                    <a:srgbClr val="C3C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1" name="Rectangle 1309"/>
                  <p:cNvSpPr>
                    <a:spLocks noChangeArrowheads="1"/>
                  </p:cNvSpPr>
                  <p:nvPr/>
                </p:nvSpPr>
                <p:spPr bwMode="auto">
                  <a:xfrm>
                    <a:off x="2713" y="1334"/>
                    <a:ext cx="1" cy="66"/>
                  </a:xfrm>
                  <a:prstGeom prst="rect">
                    <a:avLst/>
                  </a:prstGeom>
                  <a:solidFill>
                    <a:srgbClr val="C3C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2" name="Rectangle 1310"/>
                  <p:cNvSpPr>
                    <a:spLocks noChangeArrowheads="1"/>
                  </p:cNvSpPr>
                  <p:nvPr/>
                </p:nvSpPr>
                <p:spPr bwMode="auto">
                  <a:xfrm>
                    <a:off x="2619" y="1334"/>
                    <a:ext cx="94" cy="1"/>
                  </a:xfrm>
                  <a:prstGeom prst="rect">
                    <a:avLst/>
                  </a:prstGeom>
                  <a:solidFill>
                    <a:srgbClr val="C4D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3" name="Rectangle 1311"/>
                  <p:cNvSpPr>
                    <a:spLocks noChangeArrowheads="1"/>
                  </p:cNvSpPr>
                  <p:nvPr/>
                </p:nvSpPr>
                <p:spPr bwMode="auto">
                  <a:xfrm>
                    <a:off x="2619" y="1400"/>
                    <a:ext cx="94" cy="1"/>
                  </a:xfrm>
                  <a:prstGeom prst="rect">
                    <a:avLst/>
                  </a:prstGeom>
                  <a:solidFill>
                    <a:srgbClr val="C4D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4" name="Rectangle 1312"/>
                  <p:cNvSpPr>
                    <a:spLocks noChangeArrowheads="1"/>
                  </p:cNvSpPr>
                  <p:nvPr/>
                </p:nvSpPr>
                <p:spPr bwMode="auto">
                  <a:xfrm>
                    <a:off x="2619" y="1335"/>
                    <a:ext cx="1" cy="65"/>
                  </a:xfrm>
                  <a:prstGeom prst="rect">
                    <a:avLst/>
                  </a:prstGeom>
                  <a:solidFill>
                    <a:srgbClr val="C4D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5" name="Rectangle 1313"/>
                  <p:cNvSpPr>
                    <a:spLocks noChangeArrowheads="1"/>
                  </p:cNvSpPr>
                  <p:nvPr/>
                </p:nvSpPr>
                <p:spPr bwMode="auto">
                  <a:xfrm>
                    <a:off x="2712" y="1335"/>
                    <a:ext cx="1" cy="65"/>
                  </a:xfrm>
                  <a:prstGeom prst="rect">
                    <a:avLst/>
                  </a:prstGeom>
                  <a:solidFill>
                    <a:srgbClr val="C4D0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6" name="Rectangle 1314"/>
                  <p:cNvSpPr>
                    <a:spLocks noChangeArrowheads="1"/>
                  </p:cNvSpPr>
                  <p:nvPr/>
                </p:nvSpPr>
                <p:spPr bwMode="auto">
                  <a:xfrm>
                    <a:off x="2619" y="1335"/>
                    <a:ext cx="93" cy="1"/>
                  </a:xfrm>
                  <a:prstGeom prst="rect">
                    <a:avLst/>
                  </a:prstGeom>
                  <a:solidFill>
                    <a:srgbClr val="C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7" name="Rectangle 1315"/>
                  <p:cNvSpPr>
                    <a:spLocks noChangeArrowheads="1"/>
                  </p:cNvSpPr>
                  <p:nvPr/>
                </p:nvSpPr>
                <p:spPr bwMode="auto">
                  <a:xfrm>
                    <a:off x="2619" y="1399"/>
                    <a:ext cx="93" cy="1"/>
                  </a:xfrm>
                  <a:prstGeom prst="rect">
                    <a:avLst/>
                  </a:prstGeom>
                  <a:solidFill>
                    <a:srgbClr val="C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8" name="Rectangle 1316"/>
                  <p:cNvSpPr>
                    <a:spLocks noChangeArrowheads="1"/>
                  </p:cNvSpPr>
                  <p:nvPr/>
                </p:nvSpPr>
                <p:spPr bwMode="auto">
                  <a:xfrm>
                    <a:off x="2619" y="1335"/>
                    <a:ext cx="1" cy="64"/>
                  </a:xfrm>
                  <a:prstGeom prst="rect">
                    <a:avLst/>
                  </a:prstGeom>
                  <a:solidFill>
                    <a:srgbClr val="C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09" name="Rectangle 1317"/>
                  <p:cNvSpPr>
                    <a:spLocks noChangeArrowheads="1"/>
                  </p:cNvSpPr>
                  <p:nvPr/>
                </p:nvSpPr>
                <p:spPr bwMode="auto">
                  <a:xfrm>
                    <a:off x="2712" y="1335"/>
                    <a:ext cx="1" cy="64"/>
                  </a:xfrm>
                  <a:prstGeom prst="rect">
                    <a:avLst/>
                  </a:prstGeom>
                  <a:solidFill>
                    <a:srgbClr val="C5D1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0" name="Rectangle 1318"/>
                  <p:cNvSpPr>
                    <a:spLocks noChangeArrowheads="1"/>
                  </p:cNvSpPr>
                  <p:nvPr/>
                </p:nvSpPr>
                <p:spPr bwMode="auto">
                  <a:xfrm>
                    <a:off x="2620" y="1335"/>
                    <a:ext cx="92" cy="1"/>
                  </a:xfrm>
                  <a:prstGeom prst="rect">
                    <a:avLst/>
                  </a:prstGeom>
                  <a:solidFill>
                    <a:srgbClr val="C7D3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1" name="Rectangle 1319"/>
                  <p:cNvSpPr>
                    <a:spLocks noChangeArrowheads="1"/>
                  </p:cNvSpPr>
                  <p:nvPr/>
                </p:nvSpPr>
                <p:spPr bwMode="auto">
                  <a:xfrm>
                    <a:off x="2620" y="1399"/>
                    <a:ext cx="92" cy="1"/>
                  </a:xfrm>
                  <a:prstGeom prst="rect">
                    <a:avLst/>
                  </a:prstGeom>
                  <a:solidFill>
                    <a:srgbClr val="C7D3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2" name="Rectangle 1320"/>
                  <p:cNvSpPr>
                    <a:spLocks noChangeArrowheads="1"/>
                  </p:cNvSpPr>
                  <p:nvPr/>
                </p:nvSpPr>
                <p:spPr bwMode="auto">
                  <a:xfrm>
                    <a:off x="2620" y="1336"/>
                    <a:ext cx="1" cy="63"/>
                  </a:xfrm>
                  <a:prstGeom prst="rect">
                    <a:avLst/>
                  </a:prstGeom>
                  <a:solidFill>
                    <a:srgbClr val="C7D3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3" name="Rectangle 1321"/>
                  <p:cNvSpPr>
                    <a:spLocks noChangeArrowheads="1"/>
                  </p:cNvSpPr>
                  <p:nvPr/>
                </p:nvSpPr>
                <p:spPr bwMode="auto">
                  <a:xfrm>
                    <a:off x="2711" y="1336"/>
                    <a:ext cx="1" cy="63"/>
                  </a:xfrm>
                  <a:prstGeom prst="rect">
                    <a:avLst/>
                  </a:prstGeom>
                  <a:solidFill>
                    <a:srgbClr val="C7D3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4" name="Rectangle 1322"/>
                  <p:cNvSpPr>
                    <a:spLocks noChangeArrowheads="1"/>
                  </p:cNvSpPr>
                  <p:nvPr/>
                </p:nvSpPr>
                <p:spPr bwMode="auto">
                  <a:xfrm>
                    <a:off x="2621" y="1336"/>
                    <a:ext cx="90" cy="1"/>
                  </a:xfrm>
                  <a:prstGeom prst="rect">
                    <a:avLst/>
                  </a:prstGeom>
                  <a:solidFill>
                    <a:srgbClr val="C9D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5" name="Rectangle 1323"/>
                  <p:cNvSpPr>
                    <a:spLocks noChangeArrowheads="1"/>
                  </p:cNvSpPr>
                  <p:nvPr/>
                </p:nvSpPr>
                <p:spPr bwMode="auto">
                  <a:xfrm>
                    <a:off x="2621" y="1398"/>
                    <a:ext cx="90" cy="1"/>
                  </a:xfrm>
                  <a:prstGeom prst="rect">
                    <a:avLst/>
                  </a:prstGeom>
                  <a:solidFill>
                    <a:srgbClr val="C9D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6" name="Rectangle 1324"/>
                  <p:cNvSpPr>
                    <a:spLocks noChangeArrowheads="1"/>
                  </p:cNvSpPr>
                  <p:nvPr/>
                </p:nvSpPr>
                <p:spPr bwMode="auto">
                  <a:xfrm>
                    <a:off x="2621" y="1336"/>
                    <a:ext cx="1" cy="62"/>
                  </a:xfrm>
                  <a:prstGeom prst="rect">
                    <a:avLst/>
                  </a:prstGeom>
                  <a:solidFill>
                    <a:srgbClr val="C9D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7" name="Rectangle 1325"/>
                  <p:cNvSpPr>
                    <a:spLocks noChangeArrowheads="1"/>
                  </p:cNvSpPr>
                  <p:nvPr/>
                </p:nvSpPr>
                <p:spPr bwMode="auto">
                  <a:xfrm>
                    <a:off x="2710" y="1336"/>
                    <a:ext cx="1" cy="62"/>
                  </a:xfrm>
                  <a:prstGeom prst="rect">
                    <a:avLst/>
                  </a:prstGeom>
                  <a:solidFill>
                    <a:srgbClr val="C9D4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8" name="Rectangle 1326"/>
                  <p:cNvSpPr>
                    <a:spLocks noChangeArrowheads="1"/>
                  </p:cNvSpPr>
                  <p:nvPr/>
                </p:nvSpPr>
                <p:spPr bwMode="auto">
                  <a:xfrm>
                    <a:off x="2622" y="1336"/>
                    <a:ext cx="88" cy="1"/>
                  </a:xfrm>
                  <a:prstGeom prst="rect">
                    <a:avLst/>
                  </a:prstGeom>
                  <a:solidFill>
                    <a:srgbClr val="CAD5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19" name="Rectangle 1327"/>
                  <p:cNvSpPr>
                    <a:spLocks noChangeArrowheads="1"/>
                  </p:cNvSpPr>
                  <p:nvPr/>
                </p:nvSpPr>
                <p:spPr bwMode="auto">
                  <a:xfrm>
                    <a:off x="2622" y="1397"/>
                    <a:ext cx="88" cy="1"/>
                  </a:xfrm>
                  <a:prstGeom prst="rect">
                    <a:avLst/>
                  </a:prstGeom>
                  <a:solidFill>
                    <a:srgbClr val="CAD5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0" name="Rectangle 1328"/>
                  <p:cNvSpPr>
                    <a:spLocks noChangeArrowheads="1"/>
                  </p:cNvSpPr>
                  <p:nvPr/>
                </p:nvSpPr>
                <p:spPr bwMode="auto">
                  <a:xfrm>
                    <a:off x="2622" y="1337"/>
                    <a:ext cx="1" cy="60"/>
                  </a:xfrm>
                  <a:prstGeom prst="rect">
                    <a:avLst/>
                  </a:prstGeom>
                  <a:solidFill>
                    <a:srgbClr val="CAD5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1" name="Rectangle 1329"/>
                  <p:cNvSpPr>
                    <a:spLocks noChangeArrowheads="1"/>
                  </p:cNvSpPr>
                  <p:nvPr/>
                </p:nvSpPr>
                <p:spPr bwMode="auto">
                  <a:xfrm>
                    <a:off x="2709" y="1337"/>
                    <a:ext cx="1" cy="60"/>
                  </a:xfrm>
                  <a:prstGeom prst="rect">
                    <a:avLst/>
                  </a:prstGeom>
                  <a:solidFill>
                    <a:srgbClr val="CAD5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2" name="Rectangle 1330"/>
                  <p:cNvSpPr>
                    <a:spLocks noChangeArrowheads="1"/>
                  </p:cNvSpPr>
                  <p:nvPr/>
                </p:nvSpPr>
                <p:spPr bwMode="auto">
                  <a:xfrm>
                    <a:off x="2623" y="1337"/>
                    <a:ext cx="86" cy="1"/>
                  </a:xfrm>
                  <a:prstGeom prst="rect">
                    <a:avLst/>
                  </a:prstGeom>
                  <a:solidFill>
                    <a:srgbClr val="CBD6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3" name="Rectangle 1331"/>
                  <p:cNvSpPr>
                    <a:spLocks noChangeArrowheads="1"/>
                  </p:cNvSpPr>
                  <p:nvPr/>
                </p:nvSpPr>
                <p:spPr bwMode="auto">
                  <a:xfrm>
                    <a:off x="2623" y="1397"/>
                    <a:ext cx="86" cy="1"/>
                  </a:xfrm>
                  <a:prstGeom prst="rect">
                    <a:avLst/>
                  </a:prstGeom>
                  <a:solidFill>
                    <a:srgbClr val="CBD6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4" name="Rectangle 1332"/>
                  <p:cNvSpPr>
                    <a:spLocks noChangeArrowheads="1"/>
                  </p:cNvSpPr>
                  <p:nvPr/>
                </p:nvSpPr>
                <p:spPr bwMode="auto">
                  <a:xfrm>
                    <a:off x="2623" y="1338"/>
                    <a:ext cx="1" cy="59"/>
                  </a:xfrm>
                  <a:prstGeom prst="rect">
                    <a:avLst/>
                  </a:prstGeom>
                  <a:solidFill>
                    <a:srgbClr val="CBD6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5" name="Rectangle 1333"/>
                  <p:cNvSpPr>
                    <a:spLocks noChangeArrowheads="1"/>
                  </p:cNvSpPr>
                  <p:nvPr/>
                </p:nvSpPr>
                <p:spPr bwMode="auto">
                  <a:xfrm>
                    <a:off x="2708" y="1338"/>
                    <a:ext cx="1" cy="59"/>
                  </a:xfrm>
                  <a:prstGeom prst="rect">
                    <a:avLst/>
                  </a:prstGeom>
                  <a:solidFill>
                    <a:srgbClr val="CBD6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6" name="Rectangle 1334"/>
                  <p:cNvSpPr>
                    <a:spLocks noChangeArrowheads="1"/>
                  </p:cNvSpPr>
                  <p:nvPr/>
                </p:nvSpPr>
                <p:spPr bwMode="auto">
                  <a:xfrm>
                    <a:off x="2624" y="1338"/>
                    <a:ext cx="84" cy="1"/>
                  </a:xfrm>
                  <a:prstGeom prst="rect">
                    <a:avLst/>
                  </a:prstGeom>
                  <a:solidFill>
                    <a:srgbClr val="CD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7" name="Rectangle 1335"/>
                  <p:cNvSpPr>
                    <a:spLocks noChangeArrowheads="1"/>
                  </p:cNvSpPr>
                  <p:nvPr/>
                </p:nvSpPr>
                <p:spPr bwMode="auto">
                  <a:xfrm>
                    <a:off x="2624" y="1396"/>
                    <a:ext cx="84" cy="1"/>
                  </a:xfrm>
                  <a:prstGeom prst="rect">
                    <a:avLst/>
                  </a:prstGeom>
                  <a:solidFill>
                    <a:srgbClr val="CD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8" name="Rectangle 1336"/>
                  <p:cNvSpPr>
                    <a:spLocks noChangeArrowheads="1"/>
                  </p:cNvSpPr>
                  <p:nvPr/>
                </p:nvSpPr>
                <p:spPr bwMode="auto">
                  <a:xfrm>
                    <a:off x="2624" y="1338"/>
                    <a:ext cx="1" cy="58"/>
                  </a:xfrm>
                  <a:prstGeom prst="rect">
                    <a:avLst/>
                  </a:prstGeom>
                  <a:solidFill>
                    <a:srgbClr val="CD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29" name="Rectangle 1337"/>
                  <p:cNvSpPr>
                    <a:spLocks noChangeArrowheads="1"/>
                  </p:cNvSpPr>
                  <p:nvPr/>
                </p:nvSpPr>
                <p:spPr bwMode="auto">
                  <a:xfrm>
                    <a:off x="2707" y="1338"/>
                    <a:ext cx="1" cy="58"/>
                  </a:xfrm>
                  <a:prstGeom prst="rect">
                    <a:avLst/>
                  </a:prstGeom>
                  <a:solidFill>
                    <a:srgbClr val="CDD7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0" name="Rectangle 1338"/>
                  <p:cNvSpPr>
                    <a:spLocks noChangeArrowheads="1"/>
                  </p:cNvSpPr>
                  <p:nvPr/>
                </p:nvSpPr>
                <p:spPr bwMode="auto">
                  <a:xfrm>
                    <a:off x="2625" y="1338"/>
                    <a:ext cx="82" cy="1"/>
                  </a:xfrm>
                  <a:prstGeom prst="rect">
                    <a:avLst/>
                  </a:prstGeom>
                  <a:solidFill>
                    <a:srgbClr val="CFD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1" name="Rectangle 1339"/>
                  <p:cNvSpPr>
                    <a:spLocks noChangeArrowheads="1"/>
                  </p:cNvSpPr>
                  <p:nvPr/>
                </p:nvSpPr>
                <p:spPr bwMode="auto">
                  <a:xfrm>
                    <a:off x="2625" y="1396"/>
                    <a:ext cx="82" cy="1"/>
                  </a:xfrm>
                  <a:prstGeom prst="rect">
                    <a:avLst/>
                  </a:prstGeom>
                  <a:solidFill>
                    <a:srgbClr val="CFD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2" name="Rectangle 1340"/>
                  <p:cNvSpPr>
                    <a:spLocks noChangeArrowheads="1"/>
                  </p:cNvSpPr>
                  <p:nvPr/>
                </p:nvSpPr>
                <p:spPr bwMode="auto">
                  <a:xfrm>
                    <a:off x="2625" y="1339"/>
                    <a:ext cx="1" cy="57"/>
                  </a:xfrm>
                  <a:prstGeom prst="rect">
                    <a:avLst/>
                  </a:prstGeom>
                  <a:solidFill>
                    <a:srgbClr val="CFD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3" name="Rectangle 1341"/>
                  <p:cNvSpPr>
                    <a:spLocks noChangeArrowheads="1"/>
                  </p:cNvSpPr>
                  <p:nvPr/>
                </p:nvSpPr>
                <p:spPr bwMode="auto">
                  <a:xfrm>
                    <a:off x="2706" y="1339"/>
                    <a:ext cx="1" cy="57"/>
                  </a:xfrm>
                  <a:prstGeom prst="rect">
                    <a:avLst/>
                  </a:prstGeom>
                  <a:solidFill>
                    <a:srgbClr val="CFD9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4" name="Rectangle 1342"/>
                  <p:cNvSpPr>
                    <a:spLocks noChangeArrowheads="1"/>
                  </p:cNvSpPr>
                  <p:nvPr/>
                </p:nvSpPr>
                <p:spPr bwMode="auto">
                  <a:xfrm>
                    <a:off x="2625" y="1339"/>
                    <a:ext cx="81" cy="1"/>
                  </a:xfrm>
                  <a:prstGeom prst="rect">
                    <a:avLst/>
                  </a:prstGeom>
                  <a:solidFill>
                    <a:srgbClr val="D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5" name="Rectangle 1343"/>
                  <p:cNvSpPr>
                    <a:spLocks noChangeArrowheads="1"/>
                  </p:cNvSpPr>
                  <p:nvPr/>
                </p:nvSpPr>
                <p:spPr bwMode="auto">
                  <a:xfrm>
                    <a:off x="2625" y="1395"/>
                    <a:ext cx="81" cy="1"/>
                  </a:xfrm>
                  <a:prstGeom prst="rect">
                    <a:avLst/>
                  </a:prstGeom>
                  <a:solidFill>
                    <a:srgbClr val="D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6" name="Rectangle 1344"/>
                  <p:cNvSpPr>
                    <a:spLocks noChangeArrowheads="1"/>
                  </p:cNvSpPr>
                  <p:nvPr/>
                </p:nvSpPr>
                <p:spPr bwMode="auto">
                  <a:xfrm>
                    <a:off x="2625" y="1339"/>
                    <a:ext cx="1" cy="56"/>
                  </a:xfrm>
                  <a:prstGeom prst="rect">
                    <a:avLst/>
                  </a:prstGeom>
                  <a:solidFill>
                    <a:srgbClr val="D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7" name="Rectangle 1345"/>
                  <p:cNvSpPr>
                    <a:spLocks noChangeArrowheads="1"/>
                  </p:cNvSpPr>
                  <p:nvPr/>
                </p:nvSpPr>
                <p:spPr bwMode="auto">
                  <a:xfrm>
                    <a:off x="2706" y="1339"/>
                    <a:ext cx="1" cy="56"/>
                  </a:xfrm>
                  <a:prstGeom prst="rect">
                    <a:avLst/>
                  </a:prstGeom>
                  <a:solidFill>
                    <a:srgbClr val="D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8" name="Rectangle 1346"/>
                  <p:cNvSpPr>
                    <a:spLocks noChangeArrowheads="1"/>
                  </p:cNvSpPr>
                  <p:nvPr/>
                </p:nvSpPr>
                <p:spPr bwMode="auto">
                  <a:xfrm>
                    <a:off x="2626" y="1339"/>
                    <a:ext cx="80" cy="1"/>
                  </a:xfrm>
                  <a:prstGeom prst="rect">
                    <a:avLst/>
                  </a:prstGeom>
                  <a:solidFill>
                    <a:srgbClr val="D2DB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39" name="Rectangle 1347"/>
                  <p:cNvSpPr>
                    <a:spLocks noChangeArrowheads="1"/>
                  </p:cNvSpPr>
                  <p:nvPr/>
                </p:nvSpPr>
                <p:spPr bwMode="auto">
                  <a:xfrm>
                    <a:off x="2626" y="1394"/>
                    <a:ext cx="80" cy="1"/>
                  </a:xfrm>
                  <a:prstGeom prst="rect">
                    <a:avLst/>
                  </a:prstGeom>
                  <a:solidFill>
                    <a:srgbClr val="D2DB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0" name="Rectangle 1348"/>
                  <p:cNvSpPr>
                    <a:spLocks noChangeArrowheads="1"/>
                  </p:cNvSpPr>
                  <p:nvPr/>
                </p:nvSpPr>
                <p:spPr bwMode="auto">
                  <a:xfrm>
                    <a:off x="2626" y="1340"/>
                    <a:ext cx="1" cy="54"/>
                  </a:xfrm>
                  <a:prstGeom prst="rect">
                    <a:avLst/>
                  </a:prstGeom>
                  <a:solidFill>
                    <a:srgbClr val="D2DB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1" name="Rectangle 1349"/>
                  <p:cNvSpPr>
                    <a:spLocks noChangeArrowheads="1"/>
                  </p:cNvSpPr>
                  <p:nvPr/>
                </p:nvSpPr>
                <p:spPr bwMode="auto">
                  <a:xfrm>
                    <a:off x="2705" y="1340"/>
                    <a:ext cx="1" cy="54"/>
                  </a:xfrm>
                  <a:prstGeom prst="rect">
                    <a:avLst/>
                  </a:prstGeom>
                  <a:solidFill>
                    <a:srgbClr val="D2DB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2" name="Rectangle 1350"/>
                  <p:cNvSpPr>
                    <a:spLocks noChangeArrowheads="1"/>
                  </p:cNvSpPr>
                  <p:nvPr/>
                </p:nvSpPr>
                <p:spPr bwMode="auto">
                  <a:xfrm>
                    <a:off x="2627" y="1340"/>
                    <a:ext cx="78" cy="1"/>
                  </a:xfrm>
                  <a:prstGeom prst="rect">
                    <a:avLst/>
                  </a:prstGeom>
                  <a:solidFill>
                    <a:srgbClr val="D4D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3" name="Rectangle 1351"/>
                  <p:cNvSpPr>
                    <a:spLocks noChangeArrowheads="1"/>
                  </p:cNvSpPr>
                  <p:nvPr/>
                </p:nvSpPr>
                <p:spPr bwMode="auto">
                  <a:xfrm>
                    <a:off x="2627" y="1394"/>
                    <a:ext cx="78" cy="1"/>
                  </a:xfrm>
                  <a:prstGeom prst="rect">
                    <a:avLst/>
                  </a:prstGeom>
                  <a:solidFill>
                    <a:srgbClr val="D4D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4" name="Rectangle 1352"/>
                  <p:cNvSpPr>
                    <a:spLocks noChangeArrowheads="1"/>
                  </p:cNvSpPr>
                  <p:nvPr/>
                </p:nvSpPr>
                <p:spPr bwMode="auto">
                  <a:xfrm>
                    <a:off x="2627" y="1341"/>
                    <a:ext cx="1" cy="53"/>
                  </a:xfrm>
                  <a:prstGeom prst="rect">
                    <a:avLst/>
                  </a:prstGeom>
                  <a:solidFill>
                    <a:srgbClr val="D4D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5" name="Rectangle 1353"/>
                  <p:cNvSpPr>
                    <a:spLocks noChangeArrowheads="1"/>
                  </p:cNvSpPr>
                  <p:nvPr/>
                </p:nvSpPr>
                <p:spPr bwMode="auto">
                  <a:xfrm>
                    <a:off x="2704" y="1341"/>
                    <a:ext cx="1" cy="53"/>
                  </a:xfrm>
                  <a:prstGeom prst="rect">
                    <a:avLst/>
                  </a:prstGeom>
                  <a:solidFill>
                    <a:srgbClr val="D4D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6" name="Rectangle 1354"/>
                  <p:cNvSpPr>
                    <a:spLocks noChangeArrowheads="1"/>
                  </p:cNvSpPr>
                  <p:nvPr/>
                </p:nvSpPr>
                <p:spPr bwMode="auto">
                  <a:xfrm>
                    <a:off x="2628" y="1341"/>
                    <a:ext cx="76" cy="1"/>
                  </a:xfrm>
                  <a:prstGeom prst="rect">
                    <a:avLst/>
                  </a:prstGeom>
                  <a:solidFill>
                    <a:srgbClr val="D5D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7" name="Rectangle 1355"/>
                  <p:cNvSpPr>
                    <a:spLocks noChangeArrowheads="1"/>
                  </p:cNvSpPr>
                  <p:nvPr/>
                </p:nvSpPr>
                <p:spPr bwMode="auto">
                  <a:xfrm>
                    <a:off x="2628" y="1393"/>
                    <a:ext cx="76" cy="1"/>
                  </a:xfrm>
                  <a:prstGeom prst="rect">
                    <a:avLst/>
                  </a:prstGeom>
                  <a:solidFill>
                    <a:srgbClr val="D5D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8" name="Rectangle 1356"/>
                  <p:cNvSpPr>
                    <a:spLocks noChangeArrowheads="1"/>
                  </p:cNvSpPr>
                  <p:nvPr/>
                </p:nvSpPr>
                <p:spPr bwMode="auto">
                  <a:xfrm>
                    <a:off x="2628" y="1341"/>
                    <a:ext cx="1" cy="52"/>
                  </a:xfrm>
                  <a:prstGeom prst="rect">
                    <a:avLst/>
                  </a:prstGeom>
                  <a:solidFill>
                    <a:srgbClr val="D5D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49" name="Rectangle 1357"/>
                  <p:cNvSpPr>
                    <a:spLocks noChangeArrowheads="1"/>
                  </p:cNvSpPr>
                  <p:nvPr/>
                </p:nvSpPr>
                <p:spPr bwMode="auto">
                  <a:xfrm>
                    <a:off x="2703" y="1341"/>
                    <a:ext cx="1" cy="52"/>
                  </a:xfrm>
                  <a:prstGeom prst="rect">
                    <a:avLst/>
                  </a:prstGeom>
                  <a:solidFill>
                    <a:srgbClr val="D5D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0" name="Rectangle 1358"/>
                  <p:cNvSpPr>
                    <a:spLocks noChangeArrowheads="1"/>
                  </p:cNvSpPr>
                  <p:nvPr/>
                </p:nvSpPr>
                <p:spPr bwMode="auto">
                  <a:xfrm>
                    <a:off x="2629" y="1341"/>
                    <a:ext cx="74" cy="1"/>
                  </a:xfrm>
                  <a:prstGeom prst="rect">
                    <a:avLst/>
                  </a:prstGeom>
                  <a:solidFill>
                    <a:srgbClr val="D7D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1" name="Rectangle 1359"/>
                  <p:cNvSpPr>
                    <a:spLocks noChangeArrowheads="1"/>
                  </p:cNvSpPr>
                  <p:nvPr/>
                </p:nvSpPr>
                <p:spPr bwMode="auto">
                  <a:xfrm>
                    <a:off x="2629" y="1392"/>
                    <a:ext cx="74" cy="1"/>
                  </a:xfrm>
                  <a:prstGeom prst="rect">
                    <a:avLst/>
                  </a:prstGeom>
                  <a:solidFill>
                    <a:srgbClr val="D7D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2" name="Rectangle 1360"/>
                  <p:cNvSpPr>
                    <a:spLocks noChangeArrowheads="1"/>
                  </p:cNvSpPr>
                  <p:nvPr/>
                </p:nvSpPr>
                <p:spPr bwMode="auto">
                  <a:xfrm>
                    <a:off x="2629" y="1342"/>
                    <a:ext cx="1" cy="50"/>
                  </a:xfrm>
                  <a:prstGeom prst="rect">
                    <a:avLst/>
                  </a:prstGeom>
                  <a:solidFill>
                    <a:srgbClr val="D7D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3" name="Rectangle 1361"/>
                  <p:cNvSpPr>
                    <a:spLocks noChangeArrowheads="1"/>
                  </p:cNvSpPr>
                  <p:nvPr/>
                </p:nvSpPr>
                <p:spPr bwMode="auto">
                  <a:xfrm>
                    <a:off x="2702" y="1342"/>
                    <a:ext cx="1" cy="50"/>
                  </a:xfrm>
                  <a:prstGeom prst="rect">
                    <a:avLst/>
                  </a:prstGeom>
                  <a:solidFill>
                    <a:srgbClr val="D7DF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4" name="Rectangle 1362"/>
                  <p:cNvSpPr>
                    <a:spLocks noChangeArrowheads="1"/>
                  </p:cNvSpPr>
                  <p:nvPr/>
                </p:nvSpPr>
                <p:spPr bwMode="auto">
                  <a:xfrm>
                    <a:off x="2630" y="1342"/>
                    <a:ext cx="72" cy="1"/>
                  </a:xfrm>
                  <a:prstGeom prst="rect">
                    <a:avLst/>
                  </a:prstGeom>
                  <a:solidFill>
                    <a:srgbClr val="D8E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5" name="Rectangle 1363"/>
                  <p:cNvSpPr>
                    <a:spLocks noChangeArrowheads="1"/>
                  </p:cNvSpPr>
                  <p:nvPr/>
                </p:nvSpPr>
                <p:spPr bwMode="auto">
                  <a:xfrm>
                    <a:off x="2630" y="1392"/>
                    <a:ext cx="72" cy="1"/>
                  </a:xfrm>
                  <a:prstGeom prst="rect">
                    <a:avLst/>
                  </a:prstGeom>
                  <a:solidFill>
                    <a:srgbClr val="D8E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6" name="Rectangle 1364"/>
                  <p:cNvSpPr>
                    <a:spLocks noChangeArrowheads="1"/>
                  </p:cNvSpPr>
                  <p:nvPr/>
                </p:nvSpPr>
                <p:spPr bwMode="auto">
                  <a:xfrm>
                    <a:off x="2630" y="1343"/>
                    <a:ext cx="1" cy="49"/>
                  </a:xfrm>
                  <a:prstGeom prst="rect">
                    <a:avLst/>
                  </a:prstGeom>
                  <a:solidFill>
                    <a:srgbClr val="D8E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7" name="Rectangle 1365"/>
                  <p:cNvSpPr>
                    <a:spLocks noChangeArrowheads="1"/>
                  </p:cNvSpPr>
                  <p:nvPr/>
                </p:nvSpPr>
                <p:spPr bwMode="auto">
                  <a:xfrm>
                    <a:off x="2701" y="1343"/>
                    <a:ext cx="1" cy="49"/>
                  </a:xfrm>
                  <a:prstGeom prst="rect">
                    <a:avLst/>
                  </a:prstGeom>
                  <a:solidFill>
                    <a:srgbClr val="D8E0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8" name="Rectangle 1366"/>
                  <p:cNvSpPr>
                    <a:spLocks noChangeArrowheads="1"/>
                  </p:cNvSpPr>
                  <p:nvPr/>
                </p:nvSpPr>
                <p:spPr bwMode="auto">
                  <a:xfrm>
                    <a:off x="2631" y="1343"/>
                    <a:ext cx="70" cy="1"/>
                  </a:xfrm>
                  <a:prstGeom prst="rect">
                    <a:avLst/>
                  </a:prstGeom>
                  <a:solidFill>
                    <a:srgbClr val="DAE2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59" name="Rectangle 1367"/>
                  <p:cNvSpPr>
                    <a:spLocks noChangeArrowheads="1"/>
                  </p:cNvSpPr>
                  <p:nvPr/>
                </p:nvSpPr>
                <p:spPr bwMode="auto">
                  <a:xfrm>
                    <a:off x="2631" y="1391"/>
                    <a:ext cx="70" cy="1"/>
                  </a:xfrm>
                  <a:prstGeom prst="rect">
                    <a:avLst/>
                  </a:prstGeom>
                  <a:solidFill>
                    <a:srgbClr val="DAE2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0" name="Rectangle 1368"/>
                  <p:cNvSpPr>
                    <a:spLocks noChangeArrowheads="1"/>
                  </p:cNvSpPr>
                  <p:nvPr/>
                </p:nvSpPr>
                <p:spPr bwMode="auto">
                  <a:xfrm>
                    <a:off x="2631" y="1343"/>
                    <a:ext cx="1" cy="48"/>
                  </a:xfrm>
                  <a:prstGeom prst="rect">
                    <a:avLst/>
                  </a:prstGeom>
                  <a:solidFill>
                    <a:srgbClr val="DAE2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1" name="Rectangle 1369"/>
                  <p:cNvSpPr>
                    <a:spLocks noChangeArrowheads="1"/>
                  </p:cNvSpPr>
                  <p:nvPr/>
                </p:nvSpPr>
                <p:spPr bwMode="auto">
                  <a:xfrm>
                    <a:off x="2700" y="1343"/>
                    <a:ext cx="1" cy="48"/>
                  </a:xfrm>
                  <a:prstGeom prst="rect">
                    <a:avLst/>
                  </a:prstGeom>
                  <a:solidFill>
                    <a:srgbClr val="DAE2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2" name="Rectangle 1370"/>
                  <p:cNvSpPr>
                    <a:spLocks noChangeArrowheads="1"/>
                  </p:cNvSpPr>
                  <p:nvPr/>
                </p:nvSpPr>
                <p:spPr bwMode="auto">
                  <a:xfrm>
                    <a:off x="2631" y="1343"/>
                    <a:ext cx="69" cy="1"/>
                  </a:xfrm>
                  <a:prstGeom prst="rect">
                    <a:avLst/>
                  </a:prstGeom>
                  <a:solidFill>
                    <a:srgbClr val="DCE3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3" name="Rectangle 1371"/>
                  <p:cNvSpPr>
                    <a:spLocks noChangeArrowheads="1"/>
                  </p:cNvSpPr>
                  <p:nvPr/>
                </p:nvSpPr>
                <p:spPr bwMode="auto">
                  <a:xfrm>
                    <a:off x="2631" y="1391"/>
                    <a:ext cx="69" cy="1"/>
                  </a:xfrm>
                  <a:prstGeom prst="rect">
                    <a:avLst/>
                  </a:prstGeom>
                  <a:solidFill>
                    <a:srgbClr val="DCE3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4" name="Rectangle 1372"/>
                  <p:cNvSpPr>
                    <a:spLocks noChangeArrowheads="1"/>
                  </p:cNvSpPr>
                  <p:nvPr/>
                </p:nvSpPr>
                <p:spPr bwMode="auto">
                  <a:xfrm>
                    <a:off x="2631" y="1344"/>
                    <a:ext cx="1" cy="47"/>
                  </a:xfrm>
                  <a:prstGeom prst="rect">
                    <a:avLst/>
                  </a:prstGeom>
                  <a:solidFill>
                    <a:srgbClr val="DCE3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5" name="Rectangle 1373"/>
                  <p:cNvSpPr>
                    <a:spLocks noChangeArrowheads="1"/>
                  </p:cNvSpPr>
                  <p:nvPr/>
                </p:nvSpPr>
                <p:spPr bwMode="auto">
                  <a:xfrm>
                    <a:off x="2699" y="1344"/>
                    <a:ext cx="1" cy="47"/>
                  </a:xfrm>
                  <a:prstGeom prst="rect">
                    <a:avLst/>
                  </a:prstGeom>
                  <a:solidFill>
                    <a:srgbClr val="DCE3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6" name="Rectangle 1374"/>
                  <p:cNvSpPr>
                    <a:spLocks noChangeArrowheads="1"/>
                  </p:cNvSpPr>
                  <p:nvPr/>
                </p:nvSpPr>
                <p:spPr bwMode="auto">
                  <a:xfrm>
                    <a:off x="2632" y="1344"/>
                    <a:ext cx="67" cy="1"/>
                  </a:xfrm>
                  <a:prstGeom prst="rect">
                    <a:avLst/>
                  </a:prstGeom>
                  <a:solidFill>
                    <a:srgbClr val="DEE4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7" name="Rectangle 1375"/>
                  <p:cNvSpPr>
                    <a:spLocks noChangeArrowheads="1"/>
                  </p:cNvSpPr>
                  <p:nvPr/>
                </p:nvSpPr>
                <p:spPr bwMode="auto">
                  <a:xfrm>
                    <a:off x="2632" y="1390"/>
                    <a:ext cx="67" cy="1"/>
                  </a:xfrm>
                  <a:prstGeom prst="rect">
                    <a:avLst/>
                  </a:prstGeom>
                  <a:solidFill>
                    <a:srgbClr val="DEE4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8" name="Rectangle 1376"/>
                  <p:cNvSpPr>
                    <a:spLocks noChangeArrowheads="1"/>
                  </p:cNvSpPr>
                  <p:nvPr/>
                </p:nvSpPr>
                <p:spPr bwMode="auto">
                  <a:xfrm>
                    <a:off x="2632" y="1344"/>
                    <a:ext cx="1" cy="46"/>
                  </a:xfrm>
                  <a:prstGeom prst="rect">
                    <a:avLst/>
                  </a:prstGeom>
                  <a:solidFill>
                    <a:srgbClr val="DEE4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69" name="Rectangle 1377"/>
                  <p:cNvSpPr>
                    <a:spLocks noChangeArrowheads="1"/>
                  </p:cNvSpPr>
                  <p:nvPr/>
                </p:nvSpPr>
                <p:spPr bwMode="auto">
                  <a:xfrm>
                    <a:off x="2699" y="1344"/>
                    <a:ext cx="1" cy="46"/>
                  </a:xfrm>
                  <a:prstGeom prst="rect">
                    <a:avLst/>
                  </a:prstGeom>
                  <a:solidFill>
                    <a:srgbClr val="DEE4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0" name="Rectangle 1378"/>
                  <p:cNvSpPr>
                    <a:spLocks noChangeArrowheads="1"/>
                  </p:cNvSpPr>
                  <p:nvPr/>
                </p:nvSpPr>
                <p:spPr bwMode="auto">
                  <a:xfrm>
                    <a:off x="2633" y="1344"/>
                    <a:ext cx="66" cy="1"/>
                  </a:xfrm>
                  <a:prstGeom prst="rect">
                    <a:avLst/>
                  </a:prstGeom>
                  <a:solidFill>
                    <a:srgbClr val="DF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1" name="Rectangle 1379"/>
                  <p:cNvSpPr>
                    <a:spLocks noChangeArrowheads="1"/>
                  </p:cNvSpPr>
                  <p:nvPr/>
                </p:nvSpPr>
                <p:spPr bwMode="auto">
                  <a:xfrm>
                    <a:off x="2633" y="1390"/>
                    <a:ext cx="66" cy="1"/>
                  </a:xfrm>
                  <a:prstGeom prst="rect">
                    <a:avLst/>
                  </a:prstGeom>
                  <a:solidFill>
                    <a:srgbClr val="DF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2" name="Rectangle 1380"/>
                  <p:cNvSpPr>
                    <a:spLocks noChangeArrowheads="1"/>
                  </p:cNvSpPr>
                  <p:nvPr/>
                </p:nvSpPr>
                <p:spPr bwMode="auto">
                  <a:xfrm>
                    <a:off x="2633" y="1345"/>
                    <a:ext cx="1" cy="45"/>
                  </a:xfrm>
                  <a:prstGeom prst="rect">
                    <a:avLst/>
                  </a:prstGeom>
                  <a:solidFill>
                    <a:srgbClr val="DF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3" name="Rectangle 1381"/>
                  <p:cNvSpPr>
                    <a:spLocks noChangeArrowheads="1"/>
                  </p:cNvSpPr>
                  <p:nvPr/>
                </p:nvSpPr>
                <p:spPr bwMode="auto">
                  <a:xfrm>
                    <a:off x="2698" y="1345"/>
                    <a:ext cx="1" cy="45"/>
                  </a:xfrm>
                  <a:prstGeom prst="rect">
                    <a:avLst/>
                  </a:prstGeom>
                  <a:solidFill>
                    <a:srgbClr val="DFE5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4" name="Rectangle 1382"/>
                  <p:cNvSpPr>
                    <a:spLocks noChangeArrowheads="1"/>
                  </p:cNvSpPr>
                  <p:nvPr/>
                </p:nvSpPr>
                <p:spPr bwMode="auto">
                  <a:xfrm>
                    <a:off x="2634" y="1345"/>
                    <a:ext cx="64" cy="1"/>
                  </a:xfrm>
                  <a:prstGeom prst="rect">
                    <a:avLst/>
                  </a:prstGeom>
                  <a:solidFill>
                    <a:srgbClr val="E1E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5" name="Rectangle 1383"/>
                  <p:cNvSpPr>
                    <a:spLocks noChangeArrowheads="1"/>
                  </p:cNvSpPr>
                  <p:nvPr/>
                </p:nvSpPr>
                <p:spPr bwMode="auto">
                  <a:xfrm>
                    <a:off x="2634" y="1389"/>
                    <a:ext cx="64" cy="1"/>
                  </a:xfrm>
                  <a:prstGeom prst="rect">
                    <a:avLst/>
                  </a:prstGeom>
                  <a:solidFill>
                    <a:srgbClr val="E1E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6" name="Rectangle 1384"/>
                  <p:cNvSpPr>
                    <a:spLocks noChangeArrowheads="1"/>
                  </p:cNvSpPr>
                  <p:nvPr/>
                </p:nvSpPr>
                <p:spPr bwMode="auto">
                  <a:xfrm>
                    <a:off x="2634" y="1346"/>
                    <a:ext cx="1" cy="43"/>
                  </a:xfrm>
                  <a:prstGeom prst="rect">
                    <a:avLst/>
                  </a:prstGeom>
                  <a:solidFill>
                    <a:srgbClr val="E1E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7" name="Rectangle 1385"/>
                  <p:cNvSpPr>
                    <a:spLocks noChangeArrowheads="1"/>
                  </p:cNvSpPr>
                  <p:nvPr/>
                </p:nvSpPr>
                <p:spPr bwMode="auto">
                  <a:xfrm>
                    <a:off x="2697" y="1346"/>
                    <a:ext cx="1" cy="43"/>
                  </a:xfrm>
                  <a:prstGeom prst="rect">
                    <a:avLst/>
                  </a:prstGeom>
                  <a:solidFill>
                    <a:srgbClr val="E1E7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8" name="Rectangle 1386"/>
                  <p:cNvSpPr>
                    <a:spLocks noChangeArrowheads="1"/>
                  </p:cNvSpPr>
                  <p:nvPr/>
                </p:nvSpPr>
                <p:spPr bwMode="auto">
                  <a:xfrm>
                    <a:off x="2635" y="1346"/>
                    <a:ext cx="62" cy="1"/>
                  </a:xfrm>
                  <a:prstGeom prst="rect">
                    <a:avLst/>
                  </a:prstGeom>
                  <a:solidFill>
                    <a:srgbClr val="E2E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79" name="Rectangle 1387"/>
                  <p:cNvSpPr>
                    <a:spLocks noChangeArrowheads="1"/>
                  </p:cNvSpPr>
                  <p:nvPr/>
                </p:nvSpPr>
                <p:spPr bwMode="auto">
                  <a:xfrm>
                    <a:off x="2635" y="1388"/>
                    <a:ext cx="62" cy="1"/>
                  </a:xfrm>
                  <a:prstGeom prst="rect">
                    <a:avLst/>
                  </a:prstGeom>
                  <a:solidFill>
                    <a:srgbClr val="E2E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0" name="Rectangle 1388"/>
                  <p:cNvSpPr>
                    <a:spLocks noChangeArrowheads="1"/>
                  </p:cNvSpPr>
                  <p:nvPr/>
                </p:nvSpPr>
                <p:spPr bwMode="auto">
                  <a:xfrm>
                    <a:off x="2635" y="1346"/>
                    <a:ext cx="1" cy="42"/>
                  </a:xfrm>
                  <a:prstGeom prst="rect">
                    <a:avLst/>
                  </a:prstGeom>
                  <a:solidFill>
                    <a:srgbClr val="E2E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1" name="Rectangle 1389"/>
                  <p:cNvSpPr>
                    <a:spLocks noChangeArrowheads="1"/>
                  </p:cNvSpPr>
                  <p:nvPr/>
                </p:nvSpPr>
                <p:spPr bwMode="auto">
                  <a:xfrm>
                    <a:off x="2696" y="1346"/>
                    <a:ext cx="1" cy="42"/>
                  </a:xfrm>
                  <a:prstGeom prst="rect">
                    <a:avLst/>
                  </a:prstGeom>
                  <a:solidFill>
                    <a:srgbClr val="E2E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2" name="Rectangle 1390"/>
                  <p:cNvSpPr>
                    <a:spLocks noChangeArrowheads="1"/>
                  </p:cNvSpPr>
                  <p:nvPr/>
                </p:nvSpPr>
                <p:spPr bwMode="auto">
                  <a:xfrm>
                    <a:off x="2636" y="1346"/>
                    <a:ext cx="60" cy="1"/>
                  </a:xfrm>
                  <a:prstGeom prst="rect">
                    <a:avLst/>
                  </a:prstGeom>
                  <a:solidFill>
                    <a:srgbClr val="E3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3" name="Rectangle 1391"/>
                  <p:cNvSpPr>
                    <a:spLocks noChangeArrowheads="1"/>
                  </p:cNvSpPr>
                  <p:nvPr/>
                </p:nvSpPr>
                <p:spPr bwMode="auto">
                  <a:xfrm>
                    <a:off x="2636" y="1388"/>
                    <a:ext cx="60" cy="1"/>
                  </a:xfrm>
                  <a:prstGeom prst="rect">
                    <a:avLst/>
                  </a:prstGeom>
                  <a:solidFill>
                    <a:srgbClr val="E3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4" name="Rectangle 1392"/>
                  <p:cNvSpPr>
                    <a:spLocks noChangeArrowheads="1"/>
                  </p:cNvSpPr>
                  <p:nvPr/>
                </p:nvSpPr>
                <p:spPr bwMode="auto">
                  <a:xfrm>
                    <a:off x="2636" y="1347"/>
                    <a:ext cx="1" cy="41"/>
                  </a:xfrm>
                  <a:prstGeom prst="rect">
                    <a:avLst/>
                  </a:prstGeom>
                  <a:solidFill>
                    <a:srgbClr val="E3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5" name="Rectangle 1393"/>
                  <p:cNvSpPr>
                    <a:spLocks noChangeArrowheads="1"/>
                  </p:cNvSpPr>
                  <p:nvPr/>
                </p:nvSpPr>
                <p:spPr bwMode="auto">
                  <a:xfrm>
                    <a:off x="2695" y="1347"/>
                    <a:ext cx="1" cy="41"/>
                  </a:xfrm>
                  <a:prstGeom prst="rect">
                    <a:avLst/>
                  </a:prstGeom>
                  <a:solidFill>
                    <a:srgbClr val="E3E9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6" name="Rectangle 1394"/>
                  <p:cNvSpPr>
                    <a:spLocks noChangeArrowheads="1"/>
                  </p:cNvSpPr>
                  <p:nvPr/>
                </p:nvSpPr>
                <p:spPr bwMode="auto">
                  <a:xfrm>
                    <a:off x="2637" y="1347"/>
                    <a:ext cx="58" cy="1"/>
                  </a:xfrm>
                  <a:prstGeom prst="rect">
                    <a:avLst/>
                  </a:prstGeom>
                  <a:solidFill>
                    <a:srgbClr val="E5E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7" name="Rectangle 1395"/>
                  <p:cNvSpPr>
                    <a:spLocks noChangeArrowheads="1"/>
                  </p:cNvSpPr>
                  <p:nvPr/>
                </p:nvSpPr>
                <p:spPr bwMode="auto">
                  <a:xfrm>
                    <a:off x="2637" y="1387"/>
                    <a:ext cx="58" cy="1"/>
                  </a:xfrm>
                  <a:prstGeom prst="rect">
                    <a:avLst/>
                  </a:prstGeom>
                  <a:solidFill>
                    <a:srgbClr val="E5E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8" name="Rectangle 1396"/>
                  <p:cNvSpPr>
                    <a:spLocks noChangeArrowheads="1"/>
                  </p:cNvSpPr>
                  <p:nvPr/>
                </p:nvSpPr>
                <p:spPr bwMode="auto">
                  <a:xfrm>
                    <a:off x="2637" y="1347"/>
                    <a:ext cx="1" cy="40"/>
                  </a:xfrm>
                  <a:prstGeom prst="rect">
                    <a:avLst/>
                  </a:prstGeom>
                  <a:solidFill>
                    <a:srgbClr val="E5E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89" name="Rectangle 1397"/>
                  <p:cNvSpPr>
                    <a:spLocks noChangeArrowheads="1"/>
                  </p:cNvSpPr>
                  <p:nvPr/>
                </p:nvSpPr>
                <p:spPr bwMode="auto">
                  <a:xfrm>
                    <a:off x="2694" y="1347"/>
                    <a:ext cx="1" cy="40"/>
                  </a:xfrm>
                  <a:prstGeom prst="rect">
                    <a:avLst/>
                  </a:prstGeom>
                  <a:solidFill>
                    <a:srgbClr val="E5EA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0" name="Rectangle 1398"/>
                  <p:cNvSpPr>
                    <a:spLocks noChangeArrowheads="1"/>
                  </p:cNvSpPr>
                  <p:nvPr/>
                </p:nvSpPr>
                <p:spPr bwMode="auto">
                  <a:xfrm>
                    <a:off x="2638" y="1347"/>
                    <a:ext cx="56" cy="1"/>
                  </a:xfrm>
                  <a:prstGeom prst="rect">
                    <a:avLst/>
                  </a:prstGeom>
                  <a:solidFill>
                    <a:srgbClr val="E7EB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1" name="Rectangle 1399"/>
                  <p:cNvSpPr>
                    <a:spLocks noChangeArrowheads="1"/>
                  </p:cNvSpPr>
                  <p:nvPr/>
                </p:nvSpPr>
                <p:spPr bwMode="auto">
                  <a:xfrm>
                    <a:off x="2638" y="1387"/>
                    <a:ext cx="56" cy="1"/>
                  </a:xfrm>
                  <a:prstGeom prst="rect">
                    <a:avLst/>
                  </a:prstGeom>
                  <a:solidFill>
                    <a:srgbClr val="E7EB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2" name="Rectangle 1400"/>
                  <p:cNvSpPr>
                    <a:spLocks noChangeArrowheads="1"/>
                  </p:cNvSpPr>
                  <p:nvPr/>
                </p:nvSpPr>
                <p:spPr bwMode="auto">
                  <a:xfrm>
                    <a:off x="2638" y="1348"/>
                    <a:ext cx="1" cy="39"/>
                  </a:xfrm>
                  <a:prstGeom prst="rect">
                    <a:avLst/>
                  </a:prstGeom>
                  <a:solidFill>
                    <a:srgbClr val="E7EB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3" name="Rectangle 1401"/>
                  <p:cNvSpPr>
                    <a:spLocks noChangeArrowheads="1"/>
                  </p:cNvSpPr>
                  <p:nvPr/>
                </p:nvSpPr>
                <p:spPr bwMode="auto">
                  <a:xfrm>
                    <a:off x="2693" y="1348"/>
                    <a:ext cx="1" cy="39"/>
                  </a:xfrm>
                  <a:prstGeom prst="rect">
                    <a:avLst/>
                  </a:prstGeom>
                  <a:solidFill>
                    <a:srgbClr val="E7EB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4" name="Rectangle 1402"/>
                  <p:cNvSpPr>
                    <a:spLocks noChangeArrowheads="1"/>
                  </p:cNvSpPr>
                  <p:nvPr/>
                </p:nvSpPr>
                <p:spPr bwMode="auto">
                  <a:xfrm>
                    <a:off x="2638" y="1348"/>
                    <a:ext cx="55" cy="1"/>
                  </a:xfrm>
                  <a:prstGeom prst="rect">
                    <a:avLst/>
                  </a:prstGeom>
                  <a:solidFill>
                    <a:srgbClr val="E8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5" name="Rectangle 1403"/>
                  <p:cNvSpPr>
                    <a:spLocks noChangeArrowheads="1"/>
                  </p:cNvSpPr>
                  <p:nvPr/>
                </p:nvSpPr>
                <p:spPr bwMode="auto">
                  <a:xfrm>
                    <a:off x="2638" y="1386"/>
                    <a:ext cx="55" cy="1"/>
                  </a:xfrm>
                  <a:prstGeom prst="rect">
                    <a:avLst/>
                  </a:prstGeom>
                  <a:solidFill>
                    <a:srgbClr val="E8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6" name="Rectangle 1404"/>
                  <p:cNvSpPr>
                    <a:spLocks noChangeArrowheads="1"/>
                  </p:cNvSpPr>
                  <p:nvPr/>
                </p:nvSpPr>
                <p:spPr bwMode="auto">
                  <a:xfrm>
                    <a:off x="2638" y="1349"/>
                    <a:ext cx="1" cy="37"/>
                  </a:xfrm>
                  <a:prstGeom prst="rect">
                    <a:avLst/>
                  </a:prstGeom>
                  <a:solidFill>
                    <a:srgbClr val="E8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7" name="Rectangle 1405"/>
                  <p:cNvSpPr>
                    <a:spLocks noChangeArrowheads="1"/>
                  </p:cNvSpPr>
                  <p:nvPr/>
                </p:nvSpPr>
                <p:spPr bwMode="auto">
                  <a:xfrm>
                    <a:off x="2693" y="1349"/>
                    <a:ext cx="1" cy="37"/>
                  </a:xfrm>
                  <a:prstGeom prst="rect">
                    <a:avLst/>
                  </a:prstGeom>
                  <a:solidFill>
                    <a:srgbClr val="E8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398" name="Rectangle 1406"/>
                <p:cNvSpPr>
                  <a:spLocks noChangeArrowheads="1"/>
                </p:cNvSpPr>
                <p:nvPr/>
              </p:nvSpPr>
              <p:spPr bwMode="auto">
                <a:xfrm>
                  <a:off x="2639" y="1349"/>
                  <a:ext cx="54" cy="1"/>
                </a:xfrm>
                <a:prstGeom prst="rect">
                  <a:avLst/>
                </a:prstGeom>
                <a:solidFill>
                  <a:srgbClr val="E9E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399" name="Rectangle 1407"/>
                <p:cNvSpPr>
                  <a:spLocks noChangeArrowheads="1"/>
                </p:cNvSpPr>
                <p:nvPr/>
              </p:nvSpPr>
              <p:spPr bwMode="auto">
                <a:xfrm>
                  <a:off x="2639" y="1385"/>
                  <a:ext cx="54" cy="1"/>
                </a:xfrm>
                <a:prstGeom prst="rect">
                  <a:avLst/>
                </a:prstGeom>
                <a:solidFill>
                  <a:srgbClr val="E9E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0" name="Rectangle 1408"/>
                <p:cNvSpPr>
                  <a:spLocks noChangeArrowheads="1"/>
                </p:cNvSpPr>
                <p:nvPr/>
              </p:nvSpPr>
              <p:spPr bwMode="auto">
                <a:xfrm>
                  <a:off x="2639" y="1349"/>
                  <a:ext cx="1" cy="36"/>
                </a:xfrm>
                <a:prstGeom prst="rect">
                  <a:avLst/>
                </a:prstGeom>
                <a:solidFill>
                  <a:srgbClr val="E9E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1" name="Rectangle 1409"/>
                <p:cNvSpPr>
                  <a:spLocks noChangeArrowheads="1"/>
                </p:cNvSpPr>
                <p:nvPr/>
              </p:nvSpPr>
              <p:spPr bwMode="auto">
                <a:xfrm>
                  <a:off x="2692" y="1349"/>
                  <a:ext cx="1" cy="36"/>
                </a:xfrm>
                <a:prstGeom prst="rect">
                  <a:avLst/>
                </a:prstGeom>
                <a:solidFill>
                  <a:srgbClr val="E9E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2" name="Rectangle 1410"/>
                <p:cNvSpPr>
                  <a:spLocks noChangeArrowheads="1"/>
                </p:cNvSpPr>
                <p:nvPr/>
              </p:nvSpPr>
              <p:spPr bwMode="auto">
                <a:xfrm>
                  <a:off x="2640" y="1349"/>
                  <a:ext cx="52" cy="1"/>
                </a:xfrm>
                <a:prstGeom prst="rect">
                  <a:avLst/>
                </a:prstGeom>
                <a:solidFill>
                  <a:srgbClr val="EB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3" name="Rectangle 1411"/>
                <p:cNvSpPr>
                  <a:spLocks noChangeArrowheads="1"/>
                </p:cNvSpPr>
                <p:nvPr/>
              </p:nvSpPr>
              <p:spPr bwMode="auto">
                <a:xfrm>
                  <a:off x="2640" y="1385"/>
                  <a:ext cx="52" cy="1"/>
                </a:xfrm>
                <a:prstGeom prst="rect">
                  <a:avLst/>
                </a:prstGeom>
                <a:solidFill>
                  <a:srgbClr val="EB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4" name="Rectangle 1412"/>
                <p:cNvSpPr>
                  <a:spLocks noChangeArrowheads="1"/>
                </p:cNvSpPr>
                <p:nvPr/>
              </p:nvSpPr>
              <p:spPr bwMode="auto">
                <a:xfrm>
                  <a:off x="2640" y="1350"/>
                  <a:ext cx="1" cy="35"/>
                </a:xfrm>
                <a:prstGeom prst="rect">
                  <a:avLst/>
                </a:prstGeom>
                <a:solidFill>
                  <a:srgbClr val="EB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5" name="Rectangle 1413"/>
                <p:cNvSpPr>
                  <a:spLocks noChangeArrowheads="1"/>
                </p:cNvSpPr>
                <p:nvPr/>
              </p:nvSpPr>
              <p:spPr bwMode="auto">
                <a:xfrm>
                  <a:off x="2691" y="1350"/>
                  <a:ext cx="1" cy="35"/>
                </a:xfrm>
                <a:prstGeom prst="rect">
                  <a:avLst/>
                </a:prstGeom>
                <a:solidFill>
                  <a:srgbClr val="EB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6" name="Rectangle 1414"/>
                <p:cNvSpPr>
                  <a:spLocks noChangeArrowheads="1"/>
                </p:cNvSpPr>
                <p:nvPr/>
              </p:nvSpPr>
              <p:spPr bwMode="auto">
                <a:xfrm>
                  <a:off x="2641" y="1350"/>
                  <a:ext cx="50" cy="1"/>
                </a:xfrm>
                <a:prstGeom prst="rect">
                  <a:avLst/>
                </a:prstGeom>
                <a:solidFill>
                  <a:srgbClr val="EC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7" name="Rectangle 1415"/>
                <p:cNvSpPr>
                  <a:spLocks noChangeArrowheads="1"/>
                </p:cNvSpPr>
                <p:nvPr/>
              </p:nvSpPr>
              <p:spPr bwMode="auto">
                <a:xfrm>
                  <a:off x="2641" y="1384"/>
                  <a:ext cx="50" cy="1"/>
                </a:xfrm>
                <a:prstGeom prst="rect">
                  <a:avLst/>
                </a:prstGeom>
                <a:solidFill>
                  <a:srgbClr val="EC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8" name="Rectangle 1416"/>
                <p:cNvSpPr>
                  <a:spLocks noChangeArrowheads="1"/>
                </p:cNvSpPr>
                <p:nvPr/>
              </p:nvSpPr>
              <p:spPr bwMode="auto">
                <a:xfrm>
                  <a:off x="2641" y="1350"/>
                  <a:ext cx="1" cy="34"/>
                </a:xfrm>
                <a:prstGeom prst="rect">
                  <a:avLst/>
                </a:prstGeom>
                <a:solidFill>
                  <a:srgbClr val="EC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09" name="Rectangle 1417"/>
                <p:cNvSpPr>
                  <a:spLocks noChangeArrowheads="1"/>
                </p:cNvSpPr>
                <p:nvPr/>
              </p:nvSpPr>
              <p:spPr bwMode="auto">
                <a:xfrm>
                  <a:off x="2690" y="1350"/>
                  <a:ext cx="1" cy="34"/>
                </a:xfrm>
                <a:prstGeom prst="rect">
                  <a:avLst/>
                </a:prstGeom>
                <a:solidFill>
                  <a:srgbClr val="ECEF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0" name="Rectangle 1418"/>
                <p:cNvSpPr>
                  <a:spLocks noChangeArrowheads="1"/>
                </p:cNvSpPr>
                <p:nvPr/>
              </p:nvSpPr>
              <p:spPr bwMode="auto">
                <a:xfrm>
                  <a:off x="2642" y="1350"/>
                  <a:ext cx="48" cy="1"/>
                </a:xfrm>
                <a:prstGeom prst="rect">
                  <a:avLst/>
                </a:prstGeom>
                <a:solidFill>
                  <a:srgbClr val="EDF1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1" name="Rectangle 1419"/>
                <p:cNvSpPr>
                  <a:spLocks noChangeArrowheads="1"/>
                </p:cNvSpPr>
                <p:nvPr/>
              </p:nvSpPr>
              <p:spPr bwMode="auto">
                <a:xfrm>
                  <a:off x="2642" y="1384"/>
                  <a:ext cx="48" cy="1"/>
                </a:xfrm>
                <a:prstGeom prst="rect">
                  <a:avLst/>
                </a:prstGeom>
                <a:solidFill>
                  <a:srgbClr val="EDF1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2" name="Rectangle 1420"/>
                <p:cNvSpPr>
                  <a:spLocks noChangeArrowheads="1"/>
                </p:cNvSpPr>
                <p:nvPr/>
              </p:nvSpPr>
              <p:spPr bwMode="auto">
                <a:xfrm>
                  <a:off x="2642" y="1351"/>
                  <a:ext cx="1" cy="33"/>
                </a:xfrm>
                <a:prstGeom prst="rect">
                  <a:avLst/>
                </a:prstGeom>
                <a:solidFill>
                  <a:srgbClr val="EDF1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3" name="Rectangle 1421"/>
                <p:cNvSpPr>
                  <a:spLocks noChangeArrowheads="1"/>
                </p:cNvSpPr>
                <p:nvPr/>
              </p:nvSpPr>
              <p:spPr bwMode="auto">
                <a:xfrm>
                  <a:off x="2689" y="1351"/>
                  <a:ext cx="1" cy="33"/>
                </a:xfrm>
                <a:prstGeom prst="rect">
                  <a:avLst/>
                </a:prstGeom>
                <a:solidFill>
                  <a:srgbClr val="EDF1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4" name="Rectangle 1422"/>
                <p:cNvSpPr>
                  <a:spLocks noChangeArrowheads="1"/>
                </p:cNvSpPr>
                <p:nvPr/>
              </p:nvSpPr>
              <p:spPr bwMode="auto">
                <a:xfrm>
                  <a:off x="2643" y="1351"/>
                  <a:ext cx="46" cy="1"/>
                </a:xfrm>
                <a:prstGeom prst="rect">
                  <a:avLst/>
                </a:prstGeom>
                <a:solidFill>
                  <a:srgbClr val="EEF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5" name="Rectangle 1423"/>
                <p:cNvSpPr>
                  <a:spLocks noChangeArrowheads="1"/>
                </p:cNvSpPr>
                <p:nvPr/>
              </p:nvSpPr>
              <p:spPr bwMode="auto">
                <a:xfrm>
                  <a:off x="2643" y="1383"/>
                  <a:ext cx="46" cy="1"/>
                </a:xfrm>
                <a:prstGeom prst="rect">
                  <a:avLst/>
                </a:prstGeom>
                <a:solidFill>
                  <a:srgbClr val="EEF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6" name="Rectangle 1424"/>
                <p:cNvSpPr>
                  <a:spLocks noChangeArrowheads="1"/>
                </p:cNvSpPr>
                <p:nvPr/>
              </p:nvSpPr>
              <p:spPr bwMode="auto">
                <a:xfrm>
                  <a:off x="2643" y="1351"/>
                  <a:ext cx="1" cy="32"/>
                </a:xfrm>
                <a:prstGeom prst="rect">
                  <a:avLst/>
                </a:prstGeom>
                <a:solidFill>
                  <a:srgbClr val="EEF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7" name="Rectangle 1425"/>
                <p:cNvSpPr>
                  <a:spLocks noChangeArrowheads="1"/>
                </p:cNvSpPr>
                <p:nvPr/>
              </p:nvSpPr>
              <p:spPr bwMode="auto">
                <a:xfrm>
                  <a:off x="2688" y="1351"/>
                  <a:ext cx="1" cy="32"/>
                </a:xfrm>
                <a:prstGeom prst="rect">
                  <a:avLst/>
                </a:prstGeom>
                <a:solidFill>
                  <a:srgbClr val="EEF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8" name="Rectangle 1426"/>
                <p:cNvSpPr>
                  <a:spLocks noChangeArrowheads="1"/>
                </p:cNvSpPr>
                <p:nvPr/>
              </p:nvSpPr>
              <p:spPr bwMode="auto">
                <a:xfrm>
                  <a:off x="2643" y="1351"/>
                  <a:ext cx="45" cy="1"/>
                </a:xfrm>
                <a:prstGeom prst="rect">
                  <a:avLst/>
                </a:prstGeom>
                <a:solidFill>
                  <a:srgbClr val="F0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19" name="Rectangle 1427"/>
                <p:cNvSpPr>
                  <a:spLocks noChangeArrowheads="1"/>
                </p:cNvSpPr>
                <p:nvPr/>
              </p:nvSpPr>
              <p:spPr bwMode="auto">
                <a:xfrm>
                  <a:off x="2643" y="1382"/>
                  <a:ext cx="45" cy="1"/>
                </a:xfrm>
                <a:prstGeom prst="rect">
                  <a:avLst/>
                </a:prstGeom>
                <a:solidFill>
                  <a:srgbClr val="F0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0" name="Rectangle 1428"/>
                <p:cNvSpPr>
                  <a:spLocks noChangeArrowheads="1"/>
                </p:cNvSpPr>
                <p:nvPr/>
              </p:nvSpPr>
              <p:spPr bwMode="auto">
                <a:xfrm>
                  <a:off x="2643" y="1352"/>
                  <a:ext cx="1" cy="30"/>
                </a:xfrm>
                <a:prstGeom prst="rect">
                  <a:avLst/>
                </a:prstGeom>
                <a:solidFill>
                  <a:srgbClr val="F0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1" name="Rectangle 1429"/>
                <p:cNvSpPr>
                  <a:spLocks noChangeArrowheads="1"/>
                </p:cNvSpPr>
                <p:nvPr/>
              </p:nvSpPr>
              <p:spPr bwMode="auto">
                <a:xfrm>
                  <a:off x="2688" y="1352"/>
                  <a:ext cx="1" cy="30"/>
                </a:xfrm>
                <a:prstGeom prst="rect">
                  <a:avLst/>
                </a:prstGeom>
                <a:solidFill>
                  <a:srgbClr val="F0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2" name="Rectangle 1430"/>
                <p:cNvSpPr>
                  <a:spLocks noChangeArrowheads="1"/>
                </p:cNvSpPr>
                <p:nvPr/>
              </p:nvSpPr>
              <p:spPr bwMode="auto">
                <a:xfrm>
                  <a:off x="2644" y="1352"/>
                  <a:ext cx="44" cy="1"/>
                </a:xfrm>
                <a:prstGeom prst="rect">
                  <a:avLst/>
                </a:prstGeom>
                <a:solidFill>
                  <a:srgbClr val="F1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3" name="Rectangle 1431"/>
                <p:cNvSpPr>
                  <a:spLocks noChangeArrowheads="1"/>
                </p:cNvSpPr>
                <p:nvPr/>
              </p:nvSpPr>
              <p:spPr bwMode="auto">
                <a:xfrm>
                  <a:off x="2644" y="1382"/>
                  <a:ext cx="44" cy="1"/>
                </a:xfrm>
                <a:prstGeom prst="rect">
                  <a:avLst/>
                </a:prstGeom>
                <a:solidFill>
                  <a:srgbClr val="F1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4" name="Rectangle 1432"/>
                <p:cNvSpPr>
                  <a:spLocks noChangeArrowheads="1"/>
                </p:cNvSpPr>
                <p:nvPr/>
              </p:nvSpPr>
              <p:spPr bwMode="auto">
                <a:xfrm>
                  <a:off x="2644" y="1353"/>
                  <a:ext cx="1" cy="29"/>
                </a:xfrm>
                <a:prstGeom prst="rect">
                  <a:avLst/>
                </a:prstGeom>
                <a:solidFill>
                  <a:srgbClr val="F1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5" name="Rectangle 1433"/>
                <p:cNvSpPr>
                  <a:spLocks noChangeArrowheads="1"/>
                </p:cNvSpPr>
                <p:nvPr/>
              </p:nvSpPr>
              <p:spPr bwMode="auto">
                <a:xfrm>
                  <a:off x="2686" y="1353"/>
                  <a:ext cx="2" cy="29"/>
                </a:xfrm>
                <a:prstGeom prst="rect">
                  <a:avLst/>
                </a:prstGeom>
                <a:solidFill>
                  <a:srgbClr val="F1F3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6" name="Rectangle 1434"/>
                <p:cNvSpPr>
                  <a:spLocks noChangeArrowheads="1"/>
                </p:cNvSpPr>
                <p:nvPr/>
              </p:nvSpPr>
              <p:spPr bwMode="auto">
                <a:xfrm>
                  <a:off x="2645" y="1353"/>
                  <a:ext cx="41" cy="1"/>
                </a:xfrm>
                <a:prstGeom prst="rect">
                  <a:avLst/>
                </a:prstGeom>
                <a:solidFill>
                  <a:srgbClr val="F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7" name="Rectangle 1435"/>
                <p:cNvSpPr>
                  <a:spLocks noChangeArrowheads="1"/>
                </p:cNvSpPr>
                <p:nvPr/>
              </p:nvSpPr>
              <p:spPr bwMode="auto">
                <a:xfrm>
                  <a:off x="2645" y="1381"/>
                  <a:ext cx="41" cy="1"/>
                </a:xfrm>
                <a:prstGeom prst="rect">
                  <a:avLst/>
                </a:prstGeom>
                <a:solidFill>
                  <a:srgbClr val="F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8" name="Rectangle 1436"/>
                <p:cNvSpPr>
                  <a:spLocks noChangeArrowheads="1"/>
                </p:cNvSpPr>
                <p:nvPr/>
              </p:nvSpPr>
              <p:spPr bwMode="auto">
                <a:xfrm>
                  <a:off x="2645" y="1353"/>
                  <a:ext cx="1" cy="28"/>
                </a:xfrm>
                <a:prstGeom prst="rect">
                  <a:avLst/>
                </a:prstGeom>
                <a:solidFill>
                  <a:srgbClr val="F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29" name="Rectangle 1437"/>
                <p:cNvSpPr>
                  <a:spLocks noChangeArrowheads="1"/>
                </p:cNvSpPr>
                <p:nvPr/>
              </p:nvSpPr>
              <p:spPr bwMode="auto">
                <a:xfrm>
                  <a:off x="2686" y="1353"/>
                  <a:ext cx="1" cy="28"/>
                </a:xfrm>
                <a:prstGeom prst="rect">
                  <a:avLst/>
                </a:prstGeom>
                <a:solidFill>
                  <a:srgbClr val="F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0" name="Rectangle 1438"/>
                <p:cNvSpPr>
                  <a:spLocks noChangeArrowheads="1"/>
                </p:cNvSpPr>
                <p:nvPr/>
              </p:nvSpPr>
              <p:spPr bwMode="auto">
                <a:xfrm>
                  <a:off x="2646" y="1353"/>
                  <a:ext cx="40" cy="1"/>
                </a:xfrm>
                <a:prstGeom prst="rect">
                  <a:avLst/>
                </a:prstGeom>
                <a:solidFill>
                  <a:srgbClr val="F3F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1" name="Rectangle 1439"/>
                <p:cNvSpPr>
                  <a:spLocks noChangeArrowheads="1"/>
                </p:cNvSpPr>
                <p:nvPr/>
              </p:nvSpPr>
              <p:spPr bwMode="auto">
                <a:xfrm>
                  <a:off x="2646" y="1381"/>
                  <a:ext cx="40" cy="1"/>
                </a:xfrm>
                <a:prstGeom prst="rect">
                  <a:avLst/>
                </a:prstGeom>
                <a:solidFill>
                  <a:srgbClr val="F3F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2" name="Rectangle 1440"/>
                <p:cNvSpPr>
                  <a:spLocks noChangeArrowheads="1"/>
                </p:cNvSpPr>
                <p:nvPr/>
              </p:nvSpPr>
              <p:spPr bwMode="auto">
                <a:xfrm>
                  <a:off x="2646" y="1354"/>
                  <a:ext cx="1" cy="27"/>
                </a:xfrm>
                <a:prstGeom prst="rect">
                  <a:avLst/>
                </a:prstGeom>
                <a:solidFill>
                  <a:srgbClr val="F3F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3" name="Rectangle 1441"/>
                <p:cNvSpPr>
                  <a:spLocks noChangeArrowheads="1"/>
                </p:cNvSpPr>
                <p:nvPr/>
              </p:nvSpPr>
              <p:spPr bwMode="auto">
                <a:xfrm>
                  <a:off x="2685" y="1354"/>
                  <a:ext cx="1" cy="27"/>
                </a:xfrm>
                <a:prstGeom prst="rect">
                  <a:avLst/>
                </a:prstGeom>
                <a:solidFill>
                  <a:srgbClr val="F3F5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4" name="Rectangle 1442"/>
                <p:cNvSpPr>
                  <a:spLocks noChangeArrowheads="1"/>
                </p:cNvSpPr>
                <p:nvPr/>
              </p:nvSpPr>
              <p:spPr bwMode="auto">
                <a:xfrm>
                  <a:off x="2647" y="1354"/>
                  <a:ext cx="38" cy="1"/>
                </a:xfrm>
                <a:prstGeom prst="rect">
                  <a:avLst/>
                </a:prstGeom>
                <a:solidFill>
                  <a:srgbClr val="F4F6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5" name="Rectangle 1443"/>
                <p:cNvSpPr>
                  <a:spLocks noChangeArrowheads="1"/>
                </p:cNvSpPr>
                <p:nvPr/>
              </p:nvSpPr>
              <p:spPr bwMode="auto">
                <a:xfrm>
                  <a:off x="2647" y="1380"/>
                  <a:ext cx="38" cy="1"/>
                </a:xfrm>
                <a:prstGeom prst="rect">
                  <a:avLst/>
                </a:prstGeom>
                <a:solidFill>
                  <a:srgbClr val="F4F6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6" name="Rectangle 1444"/>
                <p:cNvSpPr>
                  <a:spLocks noChangeArrowheads="1"/>
                </p:cNvSpPr>
                <p:nvPr/>
              </p:nvSpPr>
              <p:spPr bwMode="auto">
                <a:xfrm>
                  <a:off x="2647" y="1354"/>
                  <a:ext cx="1" cy="26"/>
                </a:xfrm>
                <a:prstGeom prst="rect">
                  <a:avLst/>
                </a:prstGeom>
                <a:solidFill>
                  <a:srgbClr val="F4F6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7" name="Rectangle 1445"/>
                <p:cNvSpPr>
                  <a:spLocks noChangeArrowheads="1"/>
                </p:cNvSpPr>
                <p:nvPr/>
              </p:nvSpPr>
              <p:spPr bwMode="auto">
                <a:xfrm>
                  <a:off x="2684" y="1354"/>
                  <a:ext cx="1" cy="26"/>
                </a:xfrm>
                <a:prstGeom prst="rect">
                  <a:avLst/>
                </a:prstGeom>
                <a:solidFill>
                  <a:srgbClr val="F4F6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8" name="Rectangle 1446"/>
                <p:cNvSpPr>
                  <a:spLocks noChangeArrowheads="1"/>
                </p:cNvSpPr>
                <p:nvPr/>
              </p:nvSpPr>
              <p:spPr bwMode="auto">
                <a:xfrm>
                  <a:off x="2648" y="1354"/>
                  <a:ext cx="36" cy="1"/>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39" name="Rectangle 1447"/>
                <p:cNvSpPr>
                  <a:spLocks noChangeArrowheads="1"/>
                </p:cNvSpPr>
                <p:nvPr/>
              </p:nvSpPr>
              <p:spPr bwMode="auto">
                <a:xfrm>
                  <a:off x="2648" y="1379"/>
                  <a:ext cx="36" cy="1"/>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0" name="Rectangle 1448"/>
                <p:cNvSpPr>
                  <a:spLocks noChangeArrowheads="1"/>
                </p:cNvSpPr>
                <p:nvPr/>
              </p:nvSpPr>
              <p:spPr bwMode="auto">
                <a:xfrm>
                  <a:off x="2648" y="1355"/>
                  <a:ext cx="1" cy="24"/>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1" name="Rectangle 1449"/>
                <p:cNvSpPr>
                  <a:spLocks noChangeArrowheads="1"/>
                </p:cNvSpPr>
                <p:nvPr/>
              </p:nvSpPr>
              <p:spPr bwMode="auto">
                <a:xfrm>
                  <a:off x="2683" y="1355"/>
                  <a:ext cx="1" cy="24"/>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2" name="Rectangle 1450"/>
                <p:cNvSpPr>
                  <a:spLocks noChangeArrowheads="1"/>
                </p:cNvSpPr>
                <p:nvPr/>
              </p:nvSpPr>
              <p:spPr bwMode="auto">
                <a:xfrm>
                  <a:off x="2649" y="1355"/>
                  <a:ext cx="34" cy="1"/>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3" name="Rectangle 1451"/>
                <p:cNvSpPr>
                  <a:spLocks noChangeArrowheads="1"/>
                </p:cNvSpPr>
                <p:nvPr/>
              </p:nvSpPr>
              <p:spPr bwMode="auto">
                <a:xfrm>
                  <a:off x="2649" y="1379"/>
                  <a:ext cx="34" cy="1"/>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4" name="Rectangle 1452"/>
                <p:cNvSpPr>
                  <a:spLocks noChangeArrowheads="1"/>
                </p:cNvSpPr>
                <p:nvPr/>
              </p:nvSpPr>
              <p:spPr bwMode="auto">
                <a:xfrm>
                  <a:off x="2649" y="1356"/>
                  <a:ext cx="1" cy="23"/>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5" name="Rectangle 1453"/>
                <p:cNvSpPr>
                  <a:spLocks noChangeArrowheads="1"/>
                </p:cNvSpPr>
                <p:nvPr/>
              </p:nvSpPr>
              <p:spPr bwMode="auto">
                <a:xfrm>
                  <a:off x="2682" y="1356"/>
                  <a:ext cx="1" cy="23"/>
                </a:xfrm>
                <a:prstGeom prst="rect">
                  <a:avLst/>
                </a:prstGeom>
                <a:solidFill>
                  <a:srgbClr val="F5F7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6" name="Rectangle 1454"/>
                <p:cNvSpPr>
                  <a:spLocks noChangeArrowheads="1"/>
                </p:cNvSpPr>
                <p:nvPr/>
              </p:nvSpPr>
              <p:spPr bwMode="auto">
                <a:xfrm>
                  <a:off x="2649" y="1356"/>
                  <a:ext cx="33" cy="1"/>
                </a:xfrm>
                <a:prstGeom prst="rect">
                  <a:avLst/>
                </a:prstGeom>
                <a:solidFill>
                  <a:srgbClr val="F6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7" name="Rectangle 1455"/>
                <p:cNvSpPr>
                  <a:spLocks noChangeArrowheads="1"/>
                </p:cNvSpPr>
                <p:nvPr/>
              </p:nvSpPr>
              <p:spPr bwMode="auto">
                <a:xfrm>
                  <a:off x="2649" y="1378"/>
                  <a:ext cx="33" cy="1"/>
                </a:xfrm>
                <a:prstGeom prst="rect">
                  <a:avLst/>
                </a:prstGeom>
                <a:solidFill>
                  <a:srgbClr val="F6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8" name="Rectangle 1456"/>
                <p:cNvSpPr>
                  <a:spLocks noChangeArrowheads="1"/>
                </p:cNvSpPr>
                <p:nvPr/>
              </p:nvSpPr>
              <p:spPr bwMode="auto">
                <a:xfrm>
                  <a:off x="2649" y="1356"/>
                  <a:ext cx="1" cy="22"/>
                </a:xfrm>
                <a:prstGeom prst="rect">
                  <a:avLst/>
                </a:prstGeom>
                <a:solidFill>
                  <a:srgbClr val="F6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49" name="Rectangle 1457"/>
                <p:cNvSpPr>
                  <a:spLocks noChangeArrowheads="1"/>
                </p:cNvSpPr>
                <p:nvPr/>
              </p:nvSpPr>
              <p:spPr bwMode="auto">
                <a:xfrm>
                  <a:off x="2681" y="1356"/>
                  <a:ext cx="1" cy="22"/>
                </a:xfrm>
                <a:prstGeom prst="rect">
                  <a:avLst/>
                </a:prstGeom>
                <a:solidFill>
                  <a:srgbClr val="F6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0" name="Rectangle 1458"/>
                <p:cNvSpPr>
                  <a:spLocks noChangeArrowheads="1"/>
                </p:cNvSpPr>
                <p:nvPr/>
              </p:nvSpPr>
              <p:spPr bwMode="auto">
                <a:xfrm>
                  <a:off x="2650" y="1356"/>
                  <a:ext cx="31" cy="1"/>
                </a:xfrm>
                <a:prstGeom prst="rect">
                  <a:avLst/>
                </a:prstGeom>
                <a:solidFill>
                  <a:srgbClr val="F7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1" name="Rectangle 1459"/>
                <p:cNvSpPr>
                  <a:spLocks noChangeArrowheads="1"/>
                </p:cNvSpPr>
                <p:nvPr/>
              </p:nvSpPr>
              <p:spPr bwMode="auto">
                <a:xfrm>
                  <a:off x="2650" y="1378"/>
                  <a:ext cx="31" cy="1"/>
                </a:xfrm>
                <a:prstGeom prst="rect">
                  <a:avLst/>
                </a:prstGeom>
                <a:solidFill>
                  <a:srgbClr val="F7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2" name="Rectangle 1460"/>
                <p:cNvSpPr>
                  <a:spLocks noChangeArrowheads="1"/>
                </p:cNvSpPr>
                <p:nvPr/>
              </p:nvSpPr>
              <p:spPr bwMode="auto">
                <a:xfrm>
                  <a:off x="2650" y="1357"/>
                  <a:ext cx="1" cy="21"/>
                </a:xfrm>
                <a:prstGeom prst="rect">
                  <a:avLst/>
                </a:prstGeom>
                <a:solidFill>
                  <a:srgbClr val="F7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3" name="Rectangle 1461"/>
                <p:cNvSpPr>
                  <a:spLocks noChangeArrowheads="1"/>
                </p:cNvSpPr>
                <p:nvPr/>
              </p:nvSpPr>
              <p:spPr bwMode="auto">
                <a:xfrm>
                  <a:off x="2681" y="1357"/>
                  <a:ext cx="1" cy="21"/>
                </a:xfrm>
                <a:prstGeom prst="rect">
                  <a:avLst/>
                </a:prstGeom>
                <a:solidFill>
                  <a:srgbClr val="F7F8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4" name="Rectangle 1462"/>
                <p:cNvSpPr>
                  <a:spLocks noChangeArrowheads="1"/>
                </p:cNvSpPr>
                <p:nvPr/>
              </p:nvSpPr>
              <p:spPr bwMode="auto">
                <a:xfrm>
                  <a:off x="2651" y="1357"/>
                  <a:ext cx="30" cy="1"/>
                </a:xfrm>
                <a:prstGeom prst="rect">
                  <a:avLst/>
                </a:prstGeom>
                <a:solidFill>
                  <a:srgbClr val="F8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5" name="Rectangle 1463"/>
                <p:cNvSpPr>
                  <a:spLocks noChangeArrowheads="1"/>
                </p:cNvSpPr>
                <p:nvPr/>
              </p:nvSpPr>
              <p:spPr bwMode="auto">
                <a:xfrm>
                  <a:off x="2651" y="1377"/>
                  <a:ext cx="30" cy="1"/>
                </a:xfrm>
                <a:prstGeom prst="rect">
                  <a:avLst/>
                </a:prstGeom>
                <a:solidFill>
                  <a:srgbClr val="F8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6" name="Rectangle 1464"/>
                <p:cNvSpPr>
                  <a:spLocks noChangeArrowheads="1"/>
                </p:cNvSpPr>
                <p:nvPr/>
              </p:nvSpPr>
              <p:spPr bwMode="auto">
                <a:xfrm>
                  <a:off x="2651" y="1357"/>
                  <a:ext cx="1" cy="20"/>
                </a:xfrm>
                <a:prstGeom prst="rect">
                  <a:avLst/>
                </a:prstGeom>
                <a:solidFill>
                  <a:srgbClr val="F8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7" name="Rectangle 1465"/>
                <p:cNvSpPr>
                  <a:spLocks noChangeArrowheads="1"/>
                </p:cNvSpPr>
                <p:nvPr/>
              </p:nvSpPr>
              <p:spPr bwMode="auto">
                <a:xfrm>
                  <a:off x="2680" y="1357"/>
                  <a:ext cx="1" cy="20"/>
                </a:xfrm>
                <a:prstGeom prst="rect">
                  <a:avLst/>
                </a:prstGeom>
                <a:solidFill>
                  <a:srgbClr val="F8F9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8" name="Rectangle 1466"/>
                <p:cNvSpPr>
                  <a:spLocks noChangeArrowheads="1"/>
                </p:cNvSpPr>
                <p:nvPr/>
              </p:nvSpPr>
              <p:spPr bwMode="auto">
                <a:xfrm>
                  <a:off x="2652" y="1357"/>
                  <a:ext cx="28" cy="1"/>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59" name="Rectangle 1467"/>
                <p:cNvSpPr>
                  <a:spLocks noChangeArrowheads="1"/>
                </p:cNvSpPr>
                <p:nvPr/>
              </p:nvSpPr>
              <p:spPr bwMode="auto">
                <a:xfrm>
                  <a:off x="2652" y="1376"/>
                  <a:ext cx="28" cy="1"/>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0" name="Rectangle 1468"/>
                <p:cNvSpPr>
                  <a:spLocks noChangeArrowheads="1"/>
                </p:cNvSpPr>
                <p:nvPr/>
              </p:nvSpPr>
              <p:spPr bwMode="auto">
                <a:xfrm>
                  <a:off x="2652" y="1358"/>
                  <a:ext cx="1" cy="18"/>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1" name="Rectangle 1469"/>
                <p:cNvSpPr>
                  <a:spLocks noChangeArrowheads="1"/>
                </p:cNvSpPr>
                <p:nvPr/>
              </p:nvSpPr>
              <p:spPr bwMode="auto">
                <a:xfrm>
                  <a:off x="2679" y="1358"/>
                  <a:ext cx="1" cy="18"/>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2" name="Rectangle 1470"/>
                <p:cNvSpPr>
                  <a:spLocks noChangeArrowheads="1"/>
                </p:cNvSpPr>
                <p:nvPr/>
              </p:nvSpPr>
              <p:spPr bwMode="auto">
                <a:xfrm>
                  <a:off x="2653" y="1358"/>
                  <a:ext cx="26" cy="1"/>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3" name="Rectangle 1471"/>
                <p:cNvSpPr>
                  <a:spLocks noChangeArrowheads="1"/>
                </p:cNvSpPr>
                <p:nvPr/>
              </p:nvSpPr>
              <p:spPr bwMode="auto">
                <a:xfrm>
                  <a:off x="2653" y="1376"/>
                  <a:ext cx="26" cy="1"/>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4" name="Rectangle 1472"/>
                <p:cNvSpPr>
                  <a:spLocks noChangeArrowheads="1"/>
                </p:cNvSpPr>
                <p:nvPr/>
              </p:nvSpPr>
              <p:spPr bwMode="auto">
                <a:xfrm>
                  <a:off x="2653" y="1359"/>
                  <a:ext cx="1" cy="17"/>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5" name="Rectangle 1473"/>
                <p:cNvSpPr>
                  <a:spLocks noChangeArrowheads="1"/>
                </p:cNvSpPr>
                <p:nvPr/>
              </p:nvSpPr>
              <p:spPr bwMode="auto">
                <a:xfrm>
                  <a:off x="2678" y="1359"/>
                  <a:ext cx="1" cy="17"/>
                </a:xfrm>
                <a:prstGeom prst="rect">
                  <a:avLst/>
                </a:prstGeom>
                <a:solidFill>
                  <a:srgbClr val="F9FA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6" name="Rectangle 1474"/>
                <p:cNvSpPr>
                  <a:spLocks noChangeArrowheads="1"/>
                </p:cNvSpPr>
                <p:nvPr/>
              </p:nvSpPr>
              <p:spPr bwMode="auto">
                <a:xfrm>
                  <a:off x="2654" y="1359"/>
                  <a:ext cx="24" cy="1"/>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7" name="Rectangle 1475"/>
                <p:cNvSpPr>
                  <a:spLocks noChangeArrowheads="1"/>
                </p:cNvSpPr>
                <p:nvPr/>
              </p:nvSpPr>
              <p:spPr bwMode="auto">
                <a:xfrm>
                  <a:off x="2654" y="1375"/>
                  <a:ext cx="24" cy="1"/>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8" name="Rectangle 1476"/>
                <p:cNvSpPr>
                  <a:spLocks noChangeArrowheads="1"/>
                </p:cNvSpPr>
                <p:nvPr/>
              </p:nvSpPr>
              <p:spPr bwMode="auto">
                <a:xfrm>
                  <a:off x="2654" y="1359"/>
                  <a:ext cx="1" cy="16"/>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69" name="Rectangle 1477"/>
                <p:cNvSpPr>
                  <a:spLocks noChangeArrowheads="1"/>
                </p:cNvSpPr>
                <p:nvPr/>
              </p:nvSpPr>
              <p:spPr bwMode="auto">
                <a:xfrm>
                  <a:off x="2677" y="1359"/>
                  <a:ext cx="1" cy="16"/>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0" name="Rectangle 1478"/>
                <p:cNvSpPr>
                  <a:spLocks noChangeArrowheads="1"/>
                </p:cNvSpPr>
                <p:nvPr/>
              </p:nvSpPr>
              <p:spPr bwMode="auto">
                <a:xfrm>
                  <a:off x="2655" y="1359"/>
                  <a:ext cx="22" cy="1"/>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1" name="Rectangle 1479"/>
                <p:cNvSpPr>
                  <a:spLocks noChangeArrowheads="1"/>
                </p:cNvSpPr>
                <p:nvPr/>
              </p:nvSpPr>
              <p:spPr bwMode="auto">
                <a:xfrm>
                  <a:off x="2655" y="1374"/>
                  <a:ext cx="22" cy="1"/>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2" name="Rectangle 1480"/>
                <p:cNvSpPr>
                  <a:spLocks noChangeArrowheads="1"/>
                </p:cNvSpPr>
                <p:nvPr/>
              </p:nvSpPr>
              <p:spPr bwMode="auto">
                <a:xfrm>
                  <a:off x="2655" y="1360"/>
                  <a:ext cx="1" cy="14"/>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3" name="Rectangle 1481"/>
                <p:cNvSpPr>
                  <a:spLocks noChangeArrowheads="1"/>
                </p:cNvSpPr>
                <p:nvPr/>
              </p:nvSpPr>
              <p:spPr bwMode="auto">
                <a:xfrm>
                  <a:off x="2676" y="1360"/>
                  <a:ext cx="1" cy="14"/>
                </a:xfrm>
                <a:prstGeom prst="rect">
                  <a:avLst/>
                </a:prstGeom>
                <a:solidFill>
                  <a:srgbClr val="FA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4" name="Rectangle 1482"/>
                <p:cNvSpPr>
                  <a:spLocks noChangeArrowheads="1"/>
                </p:cNvSpPr>
                <p:nvPr/>
              </p:nvSpPr>
              <p:spPr bwMode="auto">
                <a:xfrm>
                  <a:off x="2656" y="1360"/>
                  <a:ext cx="20" cy="1"/>
                </a:xfrm>
                <a:prstGeom prst="rect">
                  <a:avLst/>
                </a:prstGeom>
                <a:solidFill>
                  <a:srgbClr val="FB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5" name="Rectangle 1483"/>
                <p:cNvSpPr>
                  <a:spLocks noChangeArrowheads="1"/>
                </p:cNvSpPr>
                <p:nvPr/>
              </p:nvSpPr>
              <p:spPr bwMode="auto">
                <a:xfrm>
                  <a:off x="2656" y="1374"/>
                  <a:ext cx="20" cy="1"/>
                </a:xfrm>
                <a:prstGeom prst="rect">
                  <a:avLst/>
                </a:prstGeom>
                <a:solidFill>
                  <a:srgbClr val="FB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6" name="Rectangle 1484"/>
                <p:cNvSpPr>
                  <a:spLocks noChangeArrowheads="1"/>
                </p:cNvSpPr>
                <p:nvPr/>
              </p:nvSpPr>
              <p:spPr bwMode="auto">
                <a:xfrm>
                  <a:off x="2656" y="1361"/>
                  <a:ext cx="1" cy="13"/>
                </a:xfrm>
                <a:prstGeom prst="rect">
                  <a:avLst/>
                </a:prstGeom>
                <a:solidFill>
                  <a:srgbClr val="FB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7" name="Rectangle 1485"/>
                <p:cNvSpPr>
                  <a:spLocks noChangeArrowheads="1"/>
                </p:cNvSpPr>
                <p:nvPr/>
              </p:nvSpPr>
              <p:spPr bwMode="auto">
                <a:xfrm>
                  <a:off x="2675" y="1361"/>
                  <a:ext cx="1" cy="13"/>
                </a:xfrm>
                <a:prstGeom prst="rect">
                  <a:avLst/>
                </a:prstGeom>
                <a:solidFill>
                  <a:srgbClr val="FBFB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8" name="Rectangle 1486"/>
                <p:cNvSpPr>
                  <a:spLocks noChangeArrowheads="1"/>
                </p:cNvSpPr>
                <p:nvPr/>
              </p:nvSpPr>
              <p:spPr bwMode="auto">
                <a:xfrm>
                  <a:off x="2656" y="1361"/>
                  <a:ext cx="19" cy="1"/>
                </a:xfrm>
                <a:prstGeom prst="rect">
                  <a:avLst/>
                </a:prstGeom>
                <a:solidFill>
                  <a:srgbClr val="FB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79" name="Rectangle 1487"/>
                <p:cNvSpPr>
                  <a:spLocks noChangeArrowheads="1"/>
                </p:cNvSpPr>
                <p:nvPr/>
              </p:nvSpPr>
              <p:spPr bwMode="auto">
                <a:xfrm>
                  <a:off x="2656" y="1373"/>
                  <a:ext cx="19" cy="1"/>
                </a:xfrm>
                <a:prstGeom prst="rect">
                  <a:avLst/>
                </a:prstGeom>
                <a:solidFill>
                  <a:srgbClr val="FB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0" name="Rectangle 1488"/>
                <p:cNvSpPr>
                  <a:spLocks noChangeArrowheads="1"/>
                </p:cNvSpPr>
                <p:nvPr/>
              </p:nvSpPr>
              <p:spPr bwMode="auto">
                <a:xfrm>
                  <a:off x="2656" y="1361"/>
                  <a:ext cx="1" cy="12"/>
                </a:xfrm>
                <a:prstGeom prst="rect">
                  <a:avLst/>
                </a:prstGeom>
                <a:solidFill>
                  <a:srgbClr val="FB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1" name="Rectangle 1489"/>
                <p:cNvSpPr>
                  <a:spLocks noChangeArrowheads="1"/>
                </p:cNvSpPr>
                <p:nvPr/>
              </p:nvSpPr>
              <p:spPr bwMode="auto">
                <a:xfrm>
                  <a:off x="2675" y="1361"/>
                  <a:ext cx="1" cy="12"/>
                </a:xfrm>
                <a:prstGeom prst="rect">
                  <a:avLst/>
                </a:prstGeom>
                <a:solidFill>
                  <a:srgbClr val="FB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2" name="Rectangle 1490"/>
                <p:cNvSpPr>
                  <a:spLocks noChangeArrowheads="1"/>
                </p:cNvSpPr>
                <p:nvPr/>
              </p:nvSpPr>
              <p:spPr bwMode="auto">
                <a:xfrm>
                  <a:off x="2657" y="1361"/>
                  <a:ext cx="18" cy="1"/>
                </a:xfrm>
                <a:prstGeom prst="rect">
                  <a:avLst/>
                </a:prstGeom>
                <a:solidFill>
                  <a:srgbClr val="FC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3" name="Rectangle 1491"/>
                <p:cNvSpPr>
                  <a:spLocks noChangeArrowheads="1"/>
                </p:cNvSpPr>
                <p:nvPr/>
              </p:nvSpPr>
              <p:spPr bwMode="auto">
                <a:xfrm>
                  <a:off x="2657" y="1373"/>
                  <a:ext cx="18" cy="1"/>
                </a:xfrm>
                <a:prstGeom prst="rect">
                  <a:avLst/>
                </a:prstGeom>
                <a:solidFill>
                  <a:srgbClr val="FC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4" name="Rectangle 1492"/>
                <p:cNvSpPr>
                  <a:spLocks noChangeArrowheads="1"/>
                </p:cNvSpPr>
                <p:nvPr/>
              </p:nvSpPr>
              <p:spPr bwMode="auto">
                <a:xfrm>
                  <a:off x="2657" y="1362"/>
                  <a:ext cx="1" cy="11"/>
                </a:xfrm>
                <a:prstGeom prst="rect">
                  <a:avLst/>
                </a:prstGeom>
                <a:solidFill>
                  <a:srgbClr val="FC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5" name="Rectangle 1493"/>
                <p:cNvSpPr>
                  <a:spLocks noChangeArrowheads="1"/>
                </p:cNvSpPr>
                <p:nvPr/>
              </p:nvSpPr>
              <p:spPr bwMode="auto">
                <a:xfrm>
                  <a:off x="2674" y="1362"/>
                  <a:ext cx="1" cy="11"/>
                </a:xfrm>
                <a:prstGeom prst="rect">
                  <a:avLst/>
                </a:prstGeom>
                <a:solidFill>
                  <a:srgbClr val="FCFC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6" name="Rectangle 1494"/>
                <p:cNvSpPr>
                  <a:spLocks noChangeArrowheads="1"/>
                </p:cNvSpPr>
                <p:nvPr/>
              </p:nvSpPr>
              <p:spPr bwMode="auto">
                <a:xfrm>
                  <a:off x="2658" y="1362"/>
                  <a:ext cx="16" cy="1"/>
                </a:xfrm>
                <a:prstGeom prst="rect">
                  <a:avLst/>
                </a:prstGeom>
                <a:solidFill>
                  <a:srgbClr val="FC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7" name="Rectangle 1495"/>
                <p:cNvSpPr>
                  <a:spLocks noChangeArrowheads="1"/>
                </p:cNvSpPr>
                <p:nvPr/>
              </p:nvSpPr>
              <p:spPr bwMode="auto">
                <a:xfrm>
                  <a:off x="2658" y="1372"/>
                  <a:ext cx="16" cy="1"/>
                </a:xfrm>
                <a:prstGeom prst="rect">
                  <a:avLst/>
                </a:prstGeom>
                <a:solidFill>
                  <a:srgbClr val="FC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8" name="Rectangle 1496"/>
                <p:cNvSpPr>
                  <a:spLocks noChangeArrowheads="1"/>
                </p:cNvSpPr>
                <p:nvPr/>
              </p:nvSpPr>
              <p:spPr bwMode="auto">
                <a:xfrm>
                  <a:off x="2658" y="1362"/>
                  <a:ext cx="1" cy="10"/>
                </a:xfrm>
                <a:prstGeom prst="rect">
                  <a:avLst/>
                </a:prstGeom>
                <a:solidFill>
                  <a:srgbClr val="FC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89" name="Rectangle 1497"/>
                <p:cNvSpPr>
                  <a:spLocks noChangeArrowheads="1"/>
                </p:cNvSpPr>
                <p:nvPr/>
              </p:nvSpPr>
              <p:spPr bwMode="auto">
                <a:xfrm>
                  <a:off x="2673" y="1362"/>
                  <a:ext cx="1" cy="10"/>
                </a:xfrm>
                <a:prstGeom prst="rect">
                  <a:avLst/>
                </a:prstGeom>
                <a:solidFill>
                  <a:srgbClr val="FC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0" name="Rectangle 1498"/>
                <p:cNvSpPr>
                  <a:spLocks noChangeArrowheads="1"/>
                </p:cNvSpPr>
                <p:nvPr/>
              </p:nvSpPr>
              <p:spPr bwMode="auto">
                <a:xfrm>
                  <a:off x="2659" y="1362"/>
                  <a:ext cx="14"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1" name="Rectangle 1499"/>
                <p:cNvSpPr>
                  <a:spLocks noChangeArrowheads="1"/>
                </p:cNvSpPr>
                <p:nvPr/>
              </p:nvSpPr>
              <p:spPr bwMode="auto">
                <a:xfrm>
                  <a:off x="2659" y="1371"/>
                  <a:ext cx="14"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2" name="Rectangle 1500"/>
                <p:cNvSpPr>
                  <a:spLocks noChangeArrowheads="1"/>
                </p:cNvSpPr>
                <p:nvPr/>
              </p:nvSpPr>
              <p:spPr bwMode="auto">
                <a:xfrm>
                  <a:off x="2659" y="1363"/>
                  <a:ext cx="1" cy="8"/>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3" name="Rectangle 1501"/>
                <p:cNvSpPr>
                  <a:spLocks noChangeArrowheads="1"/>
                </p:cNvSpPr>
                <p:nvPr/>
              </p:nvSpPr>
              <p:spPr bwMode="auto">
                <a:xfrm>
                  <a:off x="2672" y="1363"/>
                  <a:ext cx="1" cy="8"/>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4" name="Rectangle 1502"/>
                <p:cNvSpPr>
                  <a:spLocks noChangeArrowheads="1"/>
                </p:cNvSpPr>
                <p:nvPr/>
              </p:nvSpPr>
              <p:spPr bwMode="auto">
                <a:xfrm>
                  <a:off x="2660" y="1363"/>
                  <a:ext cx="12"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5" name="Rectangle 1503"/>
                <p:cNvSpPr>
                  <a:spLocks noChangeArrowheads="1"/>
                </p:cNvSpPr>
                <p:nvPr/>
              </p:nvSpPr>
              <p:spPr bwMode="auto">
                <a:xfrm>
                  <a:off x="2660" y="1371"/>
                  <a:ext cx="12"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6" name="Rectangle 1504"/>
                <p:cNvSpPr>
                  <a:spLocks noChangeArrowheads="1"/>
                </p:cNvSpPr>
                <p:nvPr/>
              </p:nvSpPr>
              <p:spPr bwMode="auto">
                <a:xfrm>
                  <a:off x="2660" y="1364"/>
                  <a:ext cx="1" cy="7"/>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7" name="Rectangle 1505"/>
                <p:cNvSpPr>
                  <a:spLocks noChangeArrowheads="1"/>
                </p:cNvSpPr>
                <p:nvPr/>
              </p:nvSpPr>
              <p:spPr bwMode="auto">
                <a:xfrm>
                  <a:off x="2671" y="1364"/>
                  <a:ext cx="1" cy="7"/>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8" name="Rectangle 1506"/>
                <p:cNvSpPr>
                  <a:spLocks noChangeArrowheads="1"/>
                </p:cNvSpPr>
                <p:nvPr/>
              </p:nvSpPr>
              <p:spPr bwMode="auto">
                <a:xfrm>
                  <a:off x="2661" y="1364"/>
                  <a:ext cx="10"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499" name="Rectangle 1507"/>
                <p:cNvSpPr>
                  <a:spLocks noChangeArrowheads="1"/>
                </p:cNvSpPr>
                <p:nvPr/>
              </p:nvSpPr>
              <p:spPr bwMode="auto">
                <a:xfrm>
                  <a:off x="2661" y="1370"/>
                  <a:ext cx="10" cy="1"/>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0" name="Rectangle 1508"/>
                <p:cNvSpPr>
                  <a:spLocks noChangeArrowheads="1"/>
                </p:cNvSpPr>
                <p:nvPr/>
              </p:nvSpPr>
              <p:spPr bwMode="auto">
                <a:xfrm>
                  <a:off x="2661" y="1364"/>
                  <a:ext cx="1" cy="6"/>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1" name="Rectangle 1509"/>
                <p:cNvSpPr>
                  <a:spLocks noChangeArrowheads="1"/>
                </p:cNvSpPr>
                <p:nvPr/>
              </p:nvSpPr>
              <p:spPr bwMode="auto">
                <a:xfrm>
                  <a:off x="2670" y="1364"/>
                  <a:ext cx="1" cy="6"/>
                </a:xfrm>
                <a:prstGeom prst="rect">
                  <a:avLst/>
                </a:prstGeom>
                <a:solidFill>
                  <a:srgbClr val="FDFD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2" name="Rectangle 1510"/>
                <p:cNvSpPr>
                  <a:spLocks noChangeArrowheads="1"/>
                </p:cNvSpPr>
                <p:nvPr/>
              </p:nvSpPr>
              <p:spPr bwMode="auto">
                <a:xfrm>
                  <a:off x="2661" y="1364"/>
                  <a:ext cx="9" cy="1"/>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3" name="Rectangle 1511"/>
                <p:cNvSpPr>
                  <a:spLocks noChangeArrowheads="1"/>
                </p:cNvSpPr>
                <p:nvPr/>
              </p:nvSpPr>
              <p:spPr bwMode="auto">
                <a:xfrm>
                  <a:off x="2661" y="1370"/>
                  <a:ext cx="9" cy="1"/>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4" name="Rectangle 1512"/>
                <p:cNvSpPr>
                  <a:spLocks noChangeArrowheads="1"/>
                </p:cNvSpPr>
                <p:nvPr/>
              </p:nvSpPr>
              <p:spPr bwMode="auto">
                <a:xfrm>
                  <a:off x="2661" y="1365"/>
                  <a:ext cx="1" cy="5"/>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5" name="Rectangle 1513"/>
                <p:cNvSpPr>
                  <a:spLocks noChangeArrowheads="1"/>
                </p:cNvSpPr>
                <p:nvPr/>
              </p:nvSpPr>
              <p:spPr bwMode="auto">
                <a:xfrm>
                  <a:off x="2669" y="1365"/>
                  <a:ext cx="1" cy="5"/>
                </a:xfrm>
                <a:prstGeom prst="rect">
                  <a:avLst/>
                </a:prstGeom>
                <a:solidFill>
                  <a:srgbClr val="FD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6" name="Rectangle 1514"/>
                <p:cNvSpPr>
                  <a:spLocks noChangeArrowheads="1"/>
                </p:cNvSpPr>
                <p:nvPr/>
              </p:nvSpPr>
              <p:spPr bwMode="auto">
                <a:xfrm>
                  <a:off x="2662" y="1365"/>
                  <a:ext cx="7"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7" name="Rectangle 1515"/>
                <p:cNvSpPr>
                  <a:spLocks noChangeArrowheads="1"/>
                </p:cNvSpPr>
                <p:nvPr/>
              </p:nvSpPr>
              <p:spPr bwMode="auto">
                <a:xfrm>
                  <a:off x="2662" y="1369"/>
                  <a:ext cx="7"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8" name="Rectangle 1516"/>
                <p:cNvSpPr>
                  <a:spLocks noChangeArrowheads="1"/>
                </p:cNvSpPr>
                <p:nvPr/>
              </p:nvSpPr>
              <p:spPr bwMode="auto">
                <a:xfrm>
                  <a:off x="2662" y="1365"/>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09" name="Rectangle 1517"/>
                <p:cNvSpPr>
                  <a:spLocks noChangeArrowheads="1"/>
                </p:cNvSpPr>
                <p:nvPr/>
              </p:nvSpPr>
              <p:spPr bwMode="auto">
                <a:xfrm>
                  <a:off x="2668" y="1365"/>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0" name="Rectangle 1518"/>
                <p:cNvSpPr>
                  <a:spLocks noChangeArrowheads="1"/>
                </p:cNvSpPr>
                <p:nvPr/>
              </p:nvSpPr>
              <p:spPr bwMode="auto">
                <a:xfrm>
                  <a:off x="2663" y="1365"/>
                  <a:ext cx="5"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1" name="Rectangle 1519"/>
                <p:cNvSpPr>
                  <a:spLocks noChangeArrowheads="1"/>
                </p:cNvSpPr>
                <p:nvPr/>
              </p:nvSpPr>
              <p:spPr bwMode="auto">
                <a:xfrm>
                  <a:off x="2663" y="1368"/>
                  <a:ext cx="5"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2" name="Rectangle 1520"/>
                <p:cNvSpPr>
                  <a:spLocks noChangeArrowheads="1"/>
                </p:cNvSpPr>
                <p:nvPr/>
              </p:nvSpPr>
              <p:spPr bwMode="auto">
                <a:xfrm>
                  <a:off x="2663" y="1366"/>
                  <a:ext cx="1" cy="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3" name="Rectangle 1521"/>
                <p:cNvSpPr>
                  <a:spLocks noChangeArrowheads="1"/>
                </p:cNvSpPr>
                <p:nvPr/>
              </p:nvSpPr>
              <p:spPr bwMode="auto">
                <a:xfrm>
                  <a:off x="2668" y="1366"/>
                  <a:ext cx="1" cy="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4" name="Rectangle 1522"/>
                <p:cNvSpPr>
                  <a:spLocks noChangeArrowheads="1"/>
                </p:cNvSpPr>
                <p:nvPr/>
              </p:nvSpPr>
              <p:spPr bwMode="auto">
                <a:xfrm>
                  <a:off x="2664" y="1366"/>
                  <a:ext cx="4"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5" name="Rectangle 1523"/>
                <p:cNvSpPr>
                  <a:spLocks noChangeArrowheads="1"/>
                </p:cNvSpPr>
                <p:nvPr/>
              </p:nvSpPr>
              <p:spPr bwMode="auto">
                <a:xfrm>
                  <a:off x="2664" y="1368"/>
                  <a:ext cx="4"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6" name="Rectangle 1524"/>
                <p:cNvSpPr>
                  <a:spLocks noChangeArrowheads="1"/>
                </p:cNvSpPr>
                <p:nvPr/>
              </p:nvSpPr>
              <p:spPr bwMode="auto">
                <a:xfrm>
                  <a:off x="2664" y="1367"/>
                  <a:ext cx="1"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7" name="Rectangle 1525"/>
                <p:cNvSpPr>
                  <a:spLocks noChangeArrowheads="1"/>
                </p:cNvSpPr>
                <p:nvPr/>
              </p:nvSpPr>
              <p:spPr bwMode="auto">
                <a:xfrm>
                  <a:off x="2667" y="1367"/>
                  <a:ext cx="1"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18" name="Rectangle 1526"/>
                <p:cNvSpPr>
                  <a:spLocks noChangeArrowheads="1"/>
                </p:cNvSpPr>
                <p:nvPr/>
              </p:nvSpPr>
              <p:spPr bwMode="auto">
                <a:xfrm>
                  <a:off x="2665" y="1367"/>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519" name="Freeform 1527"/>
              <p:cNvSpPr>
                <a:spLocks/>
              </p:cNvSpPr>
              <p:nvPr/>
            </p:nvSpPr>
            <p:spPr bwMode="auto">
              <a:xfrm>
                <a:off x="2596" y="1319"/>
                <a:ext cx="139" cy="12"/>
              </a:xfrm>
              <a:custGeom>
                <a:avLst/>
                <a:gdLst>
                  <a:gd name="T0" fmla="*/ 0 w 695"/>
                  <a:gd name="T1" fmla="*/ 0 h 61"/>
                  <a:gd name="T2" fmla="*/ 61 w 695"/>
                  <a:gd name="T3" fmla="*/ 61 h 61"/>
                  <a:gd name="T4" fmla="*/ 635 w 695"/>
                  <a:gd name="T5" fmla="*/ 61 h 61"/>
                  <a:gd name="T6" fmla="*/ 695 w 695"/>
                  <a:gd name="T7" fmla="*/ 0 h 61"/>
                  <a:gd name="T8" fmla="*/ 0 w 695"/>
                  <a:gd name="T9" fmla="*/ 0 h 61"/>
                </a:gdLst>
                <a:ahLst/>
                <a:cxnLst>
                  <a:cxn ang="0">
                    <a:pos x="T0" y="T1"/>
                  </a:cxn>
                  <a:cxn ang="0">
                    <a:pos x="T2" y="T3"/>
                  </a:cxn>
                  <a:cxn ang="0">
                    <a:pos x="T4" y="T5"/>
                  </a:cxn>
                  <a:cxn ang="0">
                    <a:pos x="T6" y="T7"/>
                  </a:cxn>
                  <a:cxn ang="0">
                    <a:pos x="T8" y="T9"/>
                  </a:cxn>
                </a:cxnLst>
                <a:rect l="0" t="0" r="r" b="b"/>
                <a:pathLst>
                  <a:path w="695" h="61">
                    <a:moveTo>
                      <a:pt x="0" y="0"/>
                    </a:moveTo>
                    <a:lnTo>
                      <a:pt x="61" y="61"/>
                    </a:lnTo>
                    <a:lnTo>
                      <a:pt x="635" y="61"/>
                    </a:lnTo>
                    <a:lnTo>
                      <a:pt x="695" y="0"/>
                    </a:lnTo>
                    <a:lnTo>
                      <a:pt x="0" y="0"/>
                    </a:lnTo>
                    <a:close/>
                  </a:path>
                </a:pathLst>
              </a:custGeom>
              <a:solidFill>
                <a:srgbClr val="BFCD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520" name="Freeform 1528"/>
              <p:cNvSpPr>
                <a:spLocks/>
              </p:cNvSpPr>
              <p:nvPr/>
            </p:nvSpPr>
            <p:spPr bwMode="auto">
              <a:xfrm>
                <a:off x="2596" y="1319"/>
                <a:ext cx="13" cy="97"/>
              </a:xfrm>
              <a:custGeom>
                <a:avLst/>
                <a:gdLst>
                  <a:gd name="T0" fmla="*/ 0 w 61"/>
                  <a:gd name="T1" fmla="*/ 0 h 487"/>
                  <a:gd name="T2" fmla="*/ 0 w 61"/>
                  <a:gd name="T3" fmla="*/ 487 h 487"/>
                  <a:gd name="T4" fmla="*/ 61 w 61"/>
                  <a:gd name="T5" fmla="*/ 426 h 487"/>
                  <a:gd name="T6" fmla="*/ 61 w 61"/>
                  <a:gd name="T7" fmla="*/ 61 h 487"/>
                  <a:gd name="T8" fmla="*/ 0 w 61"/>
                  <a:gd name="T9" fmla="*/ 0 h 487"/>
                </a:gdLst>
                <a:ahLst/>
                <a:cxnLst>
                  <a:cxn ang="0">
                    <a:pos x="T0" y="T1"/>
                  </a:cxn>
                  <a:cxn ang="0">
                    <a:pos x="T2" y="T3"/>
                  </a:cxn>
                  <a:cxn ang="0">
                    <a:pos x="T4" y="T5"/>
                  </a:cxn>
                  <a:cxn ang="0">
                    <a:pos x="T6" y="T7"/>
                  </a:cxn>
                  <a:cxn ang="0">
                    <a:pos x="T8" y="T9"/>
                  </a:cxn>
                </a:cxnLst>
                <a:rect l="0" t="0" r="r" b="b"/>
                <a:pathLst>
                  <a:path w="61" h="487">
                    <a:moveTo>
                      <a:pt x="0" y="0"/>
                    </a:moveTo>
                    <a:lnTo>
                      <a:pt x="0" y="487"/>
                    </a:lnTo>
                    <a:lnTo>
                      <a:pt x="61" y="426"/>
                    </a:lnTo>
                    <a:lnTo>
                      <a:pt x="61" y="61"/>
                    </a:lnTo>
                    <a:lnTo>
                      <a:pt x="0" y="0"/>
                    </a:lnTo>
                    <a:close/>
                  </a:path>
                </a:pathLst>
              </a:custGeom>
              <a:solidFill>
                <a:srgbClr val="CFDA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521" name="Freeform 1529"/>
              <p:cNvSpPr>
                <a:spLocks/>
              </p:cNvSpPr>
              <p:nvPr/>
            </p:nvSpPr>
            <p:spPr bwMode="auto">
              <a:xfrm>
                <a:off x="2596" y="1404"/>
                <a:ext cx="139" cy="12"/>
              </a:xfrm>
              <a:custGeom>
                <a:avLst/>
                <a:gdLst>
                  <a:gd name="T0" fmla="*/ 0 w 695"/>
                  <a:gd name="T1" fmla="*/ 61 h 61"/>
                  <a:gd name="T2" fmla="*/ 695 w 695"/>
                  <a:gd name="T3" fmla="*/ 61 h 61"/>
                  <a:gd name="T4" fmla="*/ 635 w 695"/>
                  <a:gd name="T5" fmla="*/ 0 h 61"/>
                  <a:gd name="T6" fmla="*/ 61 w 695"/>
                  <a:gd name="T7" fmla="*/ 0 h 61"/>
                  <a:gd name="T8" fmla="*/ 0 w 695"/>
                  <a:gd name="T9" fmla="*/ 61 h 61"/>
                </a:gdLst>
                <a:ahLst/>
                <a:cxnLst>
                  <a:cxn ang="0">
                    <a:pos x="T0" y="T1"/>
                  </a:cxn>
                  <a:cxn ang="0">
                    <a:pos x="T2" y="T3"/>
                  </a:cxn>
                  <a:cxn ang="0">
                    <a:pos x="T4" y="T5"/>
                  </a:cxn>
                  <a:cxn ang="0">
                    <a:pos x="T6" y="T7"/>
                  </a:cxn>
                  <a:cxn ang="0">
                    <a:pos x="T8" y="T9"/>
                  </a:cxn>
                </a:cxnLst>
                <a:rect l="0" t="0" r="r" b="b"/>
                <a:pathLst>
                  <a:path w="695" h="61">
                    <a:moveTo>
                      <a:pt x="0" y="61"/>
                    </a:moveTo>
                    <a:lnTo>
                      <a:pt x="695" y="61"/>
                    </a:lnTo>
                    <a:lnTo>
                      <a:pt x="635" y="0"/>
                    </a:lnTo>
                    <a:lnTo>
                      <a:pt x="61" y="0"/>
                    </a:lnTo>
                    <a:lnTo>
                      <a:pt x="0" y="61"/>
                    </a:lnTo>
                    <a:close/>
                  </a:path>
                </a:pathLst>
              </a:custGeom>
              <a:solidFill>
                <a:srgbClr val="8D9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522" name="Freeform 1530"/>
              <p:cNvSpPr>
                <a:spLocks/>
              </p:cNvSpPr>
              <p:nvPr/>
            </p:nvSpPr>
            <p:spPr bwMode="auto">
              <a:xfrm>
                <a:off x="2723" y="1319"/>
                <a:ext cx="12" cy="97"/>
              </a:xfrm>
              <a:custGeom>
                <a:avLst/>
                <a:gdLst>
                  <a:gd name="T0" fmla="*/ 60 w 60"/>
                  <a:gd name="T1" fmla="*/ 487 h 487"/>
                  <a:gd name="T2" fmla="*/ 60 w 60"/>
                  <a:gd name="T3" fmla="*/ 0 h 487"/>
                  <a:gd name="T4" fmla="*/ 0 w 60"/>
                  <a:gd name="T5" fmla="*/ 61 h 487"/>
                  <a:gd name="T6" fmla="*/ 0 w 60"/>
                  <a:gd name="T7" fmla="*/ 426 h 487"/>
                  <a:gd name="T8" fmla="*/ 60 w 60"/>
                  <a:gd name="T9" fmla="*/ 487 h 487"/>
                </a:gdLst>
                <a:ahLst/>
                <a:cxnLst>
                  <a:cxn ang="0">
                    <a:pos x="T0" y="T1"/>
                  </a:cxn>
                  <a:cxn ang="0">
                    <a:pos x="T2" y="T3"/>
                  </a:cxn>
                  <a:cxn ang="0">
                    <a:pos x="T4" y="T5"/>
                  </a:cxn>
                  <a:cxn ang="0">
                    <a:pos x="T6" y="T7"/>
                  </a:cxn>
                  <a:cxn ang="0">
                    <a:pos x="T8" y="T9"/>
                  </a:cxn>
                </a:cxnLst>
                <a:rect l="0" t="0" r="r" b="b"/>
                <a:pathLst>
                  <a:path w="60" h="487">
                    <a:moveTo>
                      <a:pt x="60" y="487"/>
                    </a:moveTo>
                    <a:lnTo>
                      <a:pt x="60" y="0"/>
                    </a:lnTo>
                    <a:lnTo>
                      <a:pt x="0" y="61"/>
                    </a:lnTo>
                    <a:lnTo>
                      <a:pt x="0" y="426"/>
                    </a:lnTo>
                    <a:lnTo>
                      <a:pt x="60" y="487"/>
                    </a:lnTo>
                    <a:close/>
                  </a:path>
                </a:pathLst>
              </a:custGeom>
              <a:solidFill>
                <a:srgbClr val="6974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6523" name="Rectangle 1531"/>
            <p:cNvSpPr>
              <a:spLocks noChangeArrowheads="1"/>
            </p:cNvSpPr>
            <p:nvPr/>
          </p:nvSpPr>
          <p:spPr bwMode="auto">
            <a:xfrm>
              <a:off x="4766" y="1212"/>
              <a:ext cx="9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ساختمان</a:t>
              </a:r>
              <a:endParaRPr lang="en-US" altLang="fa-IR" sz="400" b="0">
                <a:cs typeface="Traffic" pitchFamily="2" charset="0"/>
              </a:endParaRPr>
            </a:p>
          </p:txBody>
        </p:sp>
        <p:grpSp>
          <p:nvGrpSpPr>
            <p:cNvPr id="86524" name="Group 1532"/>
            <p:cNvGrpSpPr>
              <a:grpSpLocks/>
            </p:cNvGrpSpPr>
            <p:nvPr/>
          </p:nvGrpSpPr>
          <p:grpSpPr bwMode="auto">
            <a:xfrm>
              <a:off x="5297" y="1125"/>
              <a:ext cx="278" cy="204"/>
              <a:chOff x="2918" y="1313"/>
              <a:chExt cx="141" cy="98"/>
            </a:xfrm>
          </p:grpSpPr>
          <p:sp>
            <p:nvSpPr>
              <p:cNvPr id="86525" name="Rectangle 1533"/>
              <p:cNvSpPr>
                <a:spLocks noChangeArrowheads="1"/>
              </p:cNvSpPr>
              <p:nvPr/>
            </p:nvSpPr>
            <p:spPr bwMode="auto">
              <a:xfrm>
                <a:off x="2918" y="1313"/>
                <a:ext cx="139" cy="97"/>
              </a:xfrm>
              <a:prstGeom prst="rect">
                <a:avLst/>
              </a:prstGeom>
              <a:solidFill>
                <a:srgbClr val="E5F4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26" name="Rectangle 1534"/>
              <p:cNvSpPr>
                <a:spLocks noChangeArrowheads="1"/>
              </p:cNvSpPr>
              <p:nvPr/>
            </p:nvSpPr>
            <p:spPr bwMode="auto">
              <a:xfrm>
                <a:off x="2920" y="1314"/>
                <a:ext cx="139" cy="97"/>
              </a:xfrm>
              <a:prstGeom prst="rect">
                <a:avLst/>
              </a:prstGeom>
              <a:solidFill>
                <a:srgbClr val="7F8E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6527" name="Group 1535"/>
              <p:cNvGrpSpPr>
                <a:grpSpLocks/>
              </p:cNvGrpSpPr>
              <p:nvPr/>
            </p:nvGrpSpPr>
            <p:grpSpPr bwMode="auto">
              <a:xfrm>
                <a:off x="2919" y="1313"/>
                <a:ext cx="139" cy="98"/>
                <a:chOff x="2919" y="1313"/>
                <a:chExt cx="139" cy="98"/>
              </a:xfrm>
            </p:grpSpPr>
            <p:grpSp>
              <p:nvGrpSpPr>
                <p:cNvPr id="86528" name="Group 1536"/>
                <p:cNvGrpSpPr>
                  <a:grpSpLocks/>
                </p:cNvGrpSpPr>
                <p:nvPr/>
              </p:nvGrpSpPr>
              <p:grpSpPr bwMode="auto">
                <a:xfrm>
                  <a:off x="2919" y="1313"/>
                  <a:ext cx="139" cy="98"/>
                  <a:chOff x="2919" y="1313"/>
                  <a:chExt cx="139" cy="98"/>
                </a:xfrm>
              </p:grpSpPr>
              <p:sp>
                <p:nvSpPr>
                  <p:cNvPr id="86529" name="Rectangle 1537"/>
                  <p:cNvSpPr>
                    <a:spLocks noChangeArrowheads="1"/>
                  </p:cNvSpPr>
                  <p:nvPr/>
                </p:nvSpPr>
                <p:spPr bwMode="auto">
                  <a:xfrm>
                    <a:off x="2919" y="1313"/>
                    <a:ext cx="139"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0" name="Rectangle 1538"/>
                  <p:cNvSpPr>
                    <a:spLocks noChangeArrowheads="1"/>
                  </p:cNvSpPr>
                  <p:nvPr/>
                </p:nvSpPr>
                <p:spPr bwMode="auto">
                  <a:xfrm>
                    <a:off x="2919" y="1410"/>
                    <a:ext cx="139"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1" name="Rectangle 1539"/>
                  <p:cNvSpPr>
                    <a:spLocks noChangeArrowheads="1"/>
                  </p:cNvSpPr>
                  <p:nvPr/>
                </p:nvSpPr>
                <p:spPr bwMode="auto">
                  <a:xfrm>
                    <a:off x="2919" y="1314"/>
                    <a:ext cx="1" cy="96"/>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2" name="Rectangle 1540"/>
                  <p:cNvSpPr>
                    <a:spLocks noChangeArrowheads="1"/>
                  </p:cNvSpPr>
                  <p:nvPr/>
                </p:nvSpPr>
                <p:spPr bwMode="auto">
                  <a:xfrm>
                    <a:off x="3057" y="1314"/>
                    <a:ext cx="1" cy="96"/>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3" name="Rectangle 1541"/>
                  <p:cNvSpPr>
                    <a:spLocks noChangeArrowheads="1"/>
                  </p:cNvSpPr>
                  <p:nvPr/>
                </p:nvSpPr>
                <p:spPr bwMode="auto">
                  <a:xfrm>
                    <a:off x="2920" y="1314"/>
                    <a:ext cx="137"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4" name="Rectangle 1542"/>
                  <p:cNvSpPr>
                    <a:spLocks noChangeArrowheads="1"/>
                  </p:cNvSpPr>
                  <p:nvPr/>
                </p:nvSpPr>
                <p:spPr bwMode="auto">
                  <a:xfrm>
                    <a:off x="2920" y="1409"/>
                    <a:ext cx="137"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5" name="Rectangle 1543"/>
                  <p:cNvSpPr>
                    <a:spLocks noChangeArrowheads="1"/>
                  </p:cNvSpPr>
                  <p:nvPr/>
                </p:nvSpPr>
                <p:spPr bwMode="auto">
                  <a:xfrm>
                    <a:off x="2920" y="1315"/>
                    <a:ext cx="1" cy="94"/>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6" name="Rectangle 1544"/>
                  <p:cNvSpPr>
                    <a:spLocks noChangeArrowheads="1"/>
                  </p:cNvSpPr>
                  <p:nvPr/>
                </p:nvSpPr>
                <p:spPr bwMode="auto">
                  <a:xfrm>
                    <a:off x="3056" y="1315"/>
                    <a:ext cx="1" cy="94"/>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7" name="Rectangle 1545"/>
                  <p:cNvSpPr>
                    <a:spLocks noChangeArrowheads="1"/>
                  </p:cNvSpPr>
                  <p:nvPr/>
                </p:nvSpPr>
                <p:spPr bwMode="auto">
                  <a:xfrm>
                    <a:off x="2921" y="1315"/>
                    <a:ext cx="135"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8" name="Rectangle 1546"/>
                  <p:cNvSpPr>
                    <a:spLocks noChangeArrowheads="1"/>
                  </p:cNvSpPr>
                  <p:nvPr/>
                </p:nvSpPr>
                <p:spPr bwMode="auto">
                  <a:xfrm>
                    <a:off x="2921" y="1408"/>
                    <a:ext cx="135" cy="1"/>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39" name="Rectangle 1547"/>
                  <p:cNvSpPr>
                    <a:spLocks noChangeArrowheads="1"/>
                  </p:cNvSpPr>
                  <p:nvPr/>
                </p:nvSpPr>
                <p:spPr bwMode="auto">
                  <a:xfrm>
                    <a:off x="2921" y="1316"/>
                    <a:ext cx="2" cy="92"/>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0" name="Rectangle 1548"/>
                  <p:cNvSpPr>
                    <a:spLocks noChangeArrowheads="1"/>
                  </p:cNvSpPr>
                  <p:nvPr/>
                </p:nvSpPr>
                <p:spPr bwMode="auto">
                  <a:xfrm>
                    <a:off x="3055" y="1316"/>
                    <a:ext cx="1" cy="92"/>
                  </a:xfrm>
                  <a:prstGeom prst="rect">
                    <a:avLst/>
                  </a:prstGeom>
                  <a:solidFill>
                    <a:srgbClr val="D4EC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1" name="Rectangle 1549"/>
                  <p:cNvSpPr>
                    <a:spLocks noChangeArrowheads="1"/>
                  </p:cNvSpPr>
                  <p:nvPr/>
                </p:nvSpPr>
                <p:spPr bwMode="auto">
                  <a:xfrm>
                    <a:off x="2923" y="1316"/>
                    <a:ext cx="132" cy="1"/>
                  </a:xfrm>
                  <a:prstGeom prst="rect">
                    <a:avLst/>
                  </a:prstGeom>
                  <a:solidFill>
                    <a:srgbClr val="D4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2" name="Rectangle 1550"/>
                  <p:cNvSpPr>
                    <a:spLocks noChangeArrowheads="1"/>
                  </p:cNvSpPr>
                  <p:nvPr/>
                </p:nvSpPr>
                <p:spPr bwMode="auto">
                  <a:xfrm>
                    <a:off x="2923" y="1407"/>
                    <a:ext cx="132" cy="1"/>
                  </a:xfrm>
                  <a:prstGeom prst="rect">
                    <a:avLst/>
                  </a:prstGeom>
                  <a:solidFill>
                    <a:srgbClr val="D4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3" name="Rectangle 1551"/>
                  <p:cNvSpPr>
                    <a:spLocks noChangeArrowheads="1"/>
                  </p:cNvSpPr>
                  <p:nvPr/>
                </p:nvSpPr>
                <p:spPr bwMode="auto">
                  <a:xfrm>
                    <a:off x="2923" y="1317"/>
                    <a:ext cx="1" cy="90"/>
                  </a:xfrm>
                  <a:prstGeom prst="rect">
                    <a:avLst/>
                  </a:prstGeom>
                  <a:solidFill>
                    <a:srgbClr val="D4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4" name="Rectangle 1552"/>
                  <p:cNvSpPr>
                    <a:spLocks noChangeArrowheads="1"/>
                  </p:cNvSpPr>
                  <p:nvPr/>
                </p:nvSpPr>
                <p:spPr bwMode="auto">
                  <a:xfrm>
                    <a:off x="3054" y="1317"/>
                    <a:ext cx="1" cy="90"/>
                  </a:xfrm>
                  <a:prstGeom prst="rect">
                    <a:avLst/>
                  </a:prstGeom>
                  <a:solidFill>
                    <a:srgbClr val="D4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5" name="Rectangle 1553"/>
                  <p:cNvSpPr>
                    <a:spLocks noChangeArrowheads="1"/>
                  </p:cNvSpPr>
                  <p:nvPr/>
                </p:nvSpPr>
                <p:spPr bwMode="auto">
                  <a:xfrm>
                    <a:off x="2924" y="1317"/>
                    <a:ext cx="130" cy="1"/>
                  </a:xfrm>
                  <a:prstGeom prst="rect">
                    <a:avLst/>
                  </a:prstGeom>
                  <a:solidFill>
                    <a:srgbClr val="D5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6" name="Rectangle 1554"/>
                  <p:cNvSpPr>
                    <a:spLocks noChangeArrowheads="1"/>
                  </p:cNvSpPr>
                  <p:nvPr/>
                </p:nvSpPr>
                <p:spPr bwMode="auto">
                  <a:xfrm>
                    <a:off x="2924" y="1407"/>
                    <a:ext cx="130" cy="1"/>
                  </a:xfrm>
                  <a:prstGeom prst="rect">
                    <a:avLst/>
                  </a:prstGeom>
                  <a:solidFill>
                    <a:srgbClr val="D5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7" name="Rectangle 1555"/>
                  <p:cNvSpPr>
                    <a:spLocks noChangeArrowheads="1"/>
                  </p:cNvSpPr>
                  <p:nvPr/>
                </p:nvSpPr>
                <p:spPr bwMode="auto">
                  <a:xfrm>
                    <a:off x="2924" y="1317"/>
                    <a:ext cx="1" cy="90"/>
                  </a:xfrm>
                  <a:prstGeom prst="rect">
                    <a:avLst/>
                  </a:prstGeom>
                  <a:solidFill>
                    <a:srgbClr val="D5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8" name="Rectangle 1556"/>
                  <p:cNvSpPr>
                    <a:spLocks noChangeArrowheads="1"/>
                  </p:cNvSpPr>
                  <p:nvPr/>
                </p:nvSpPr>
                <p:spPr bwMode="auto">
                  <a:xfrm>
                    <a:off x="3052" y="1317"/>
                    <a:ext cx="2" cy="90"/>
                  </a:xfrm>
                  <a:prstGeom prst="rect">
                    <a:avLst/>
                  </a:prstGeom>
                  <a:solidFill>
                    <a:srgbClr val="D5EC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49" name="Rectangle 1557"/>
                  <p:cNvSpPr>
                    <a:spLocks noChangeArrowheads="1"/>
                  </p:cNvSpPr>
                  <p:nvPr/>
                </p:nvSpPr>
                <p:spPr bwMode="auto">
                  <a:xfrm>
                    <a:off x="2925" y="1317"/>
                    <a:ext cx="127" cy="1"/>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0" name="Rectangle 1558"/>
                  <p:cNvSpPr>
                    <a:spLocks noChangeArrowheads="1"/>
                  </p:cNvSpPr>
                  <p:nvPr/>
                </p:nvSpPr>
                <p:spPr bwMode="auto">
                  <a:xfrm>
                    <a:off x="2925" y="1406"/>
                    <a:ext cx="127" cy="1"/>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1" name="Rectangle 1559"/>
                  <p:cNvSpPr>
                    <a:spLocks noChangeArrowheads="1"/>
                  </p:cNvSpPr>
                  <p:nvPr/>
                </p:nvSpPr>
                <p:spPr bwMode="auto">
                  <a:xfrm>
                    <a:off x="2925" y="1318"/>
                    <a:ext cx="1" cy="88"/>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2" name="Rectangle 1560"/>
                  <p:cNvSpPr>
                    <a:spLocks noChangeArrowheads="1"/>
                  </p:cNvSpPr>
                  <p:nvPr/>
                </p:nvSpPr>
                <p:spPr bwMode="auto">
                  <a:xfrm>
                    <a:off x="3051" y="1318"/>
                    <a:ext cx="1" cy="88"/>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3" name="Rectangle 1561"/>
                  <p:cNvSpPr>
                    <a:spLocks noChangeArrowheads="1"/>
                  </p:cNvSpPr>
                  <p:nvPr/>
                </p:nvSpPr>
                <p:spPr bwMode="auto">
                  <a:xfrm>
                    <a:off x="2926" y="1318"/>
                    <a:ext cx="125" cy="1"/>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4" name="Rectangle 1562"/>
                  <p:cNvSpPr>
                    <a:spLocks noChangeArrowheads="1"/>
                  </p:cNvSpPr>
                  <p:nvPr/>
                </p:nvSpPr>
                <p:spPr bwMode="auto">
                  <a:xfrm>
                    <a:off x="2926" y="1405"/>
                    <a:ext cx="125" cy="1"/>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5" name="Rectangle 1563"/>
                  <p:cNvSpPr>
                    <a:spLocks noChangeArrowheads="1"/>
                  </p:cNvSpPr>
                  <p:nvPr/>
                </p:nvSpPr>
                <p:spPr bwMode="auto">
                  <a:xfrm>
                    <a:off x="2926" y="1319"/>
                    <a:ext cx="1" cy="86"/>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6" name="Rectangle 1564"/>
                  <p:cNvSpPr>
                    <a:spLocks noChangeArrowheads="1"/>
                  </p:cNvSpPr>
                  <p:nvPr/>
                </p:nvSpPr>
                <p:spPr bwMode="auto">
                  <a:xfrm>
                    <a:off x="3050" y="1319"/>
                    <a:ext cx="1" cy="86"/>
                  </a:xfrm>
                  <a:prstGeom prst="rect">
                    <a:avLst/>
                  </a:prstGeom>
                  <a:solidFill>
                    <a:srgbClr val="D5EC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7" name="Rectangle 1565"/>
                  <p:cNvSpPr>
                    <a:spLocks noChangeArrowheads="1"/>
                  </p:cNvSpPr>
                  <p:nvPr/>
                </p:nvSpPr>
                <p:spPr bwMode="auto">
                  <a:xfrm>
                    <a:off x="2927" y="1319"/>
                    <a:ext cx="123" cy="1"/>
                  </a:xfrm>
                  <a:prstGeom prst="rect">
                    <a:avLst/>
                  </a:prstGeom>
                  <a:solidFill>
                    <a:srgbClr val="D6E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8" name="Rectangle 1566"/>
                  <p:cNvSpPr>
                    <a:spLocks noChangeArrowheads="1"/>
                  </p:cNvSpPr>
                  <p:nvPr/>
                </p:nvSpPr>
                <p:spPr bwMode="auto">
                  <a:xfrm>
                    <a:off x="2927" y="1404"/>
                    <a:ext cx="123" cy="1"/>
                  </a:xfrm>
                  <a:prstGeom prst="rect">
                    <a:avLst/>
                  </a:prstGeom>
                  <a:solidFill>
                    <a:srgbClr val="D6E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59" name="Rectangle 1567"/>
                  <p:cNvSpPr>
                    <a:spLocks noChangeArrowheads="1"/>
                  </p:cNvSpPr>
                  <p:nvPr/>
                </p:nvSpPr>
                <p:spPr bwMode="auto">
                  <a:xfrm>
                    <a:off x="2927" y="1320"/>
                    <a:ext cx="2" cy="84"/>
                  </a:xfrm>
                  <a:prstGeom prst="rect">
                    <a:avLst/>
                  </a:prstGeom>
                  <a:solidFill>
                    <a:srgbClr val="D6E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0" name="Rectangle 1568"/>
                  <p:cNvSpPr>
                    <a:spLocks noChangeArrowheads="1"/>
                  </p:cNvSpPr>
                  <p:nvPr/>
                </p:nvSpPr>
                <p:spPr bwMode="auto">
                  <a:xfrm>
                    <a:off x="3049" y="1320"/>
                    <a:ext cx="1" cy="84"/>
                  </a:xfrm>
                  <a:prstGeom prst="rect">
                    <a:avLst/>
                  </a:prstGeom>
                  <a:solidFill>
                    <a:srgbClr val="D6EC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1" name="Rectangle 1569"/>
                  <p:cNvSpPr>
                    <a:spLocks noChangeArrowheads="1"/>
                  </p:cNvSpPr>
                  <p:nvPr/>
                </p:nvSpPr>
                <p:spPr bwMode="auto">
                  <a:xfrm>
                    <a:off x="2929" y="1320"/>
                    <a:ext cx="120" cy="1"/>
                  </a:xfrm>
                  <a:prstGeom prst="rect">
                    <a:avLst/>
                  </a:prstGeom>
                  <a:solidFill>
                    <a:srgbClr val="D6E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2" name="Rectangle 1570"/>
                  <p:cNvSpPr>
                    <a:spLocks noChangeArrowheads="1"/>
                  </p:cNvSpPr>
                  <p:nvPr/>
                </p:nvSpPr>
                <p:spPr bwMode="auto">
                  <a:xfrm>
                    <a:off x="2929" y="1403"/>
                    <a:ext cx="120" cy="1"/>
                  </a:xfrm>
                  <a:prstGeom prst="rect">
                    <a:avLst/>
                  </a:prstGeom>
                  <a:solidFill>
                    <a:srgbClr val="D6E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3" name="Rectangle 1571"/>
                  <p:cNvSpPr>
                    <a:spLocks noChangeArrowheads="1"/>
                  </p:cNvSpPr>
                  <p:nvPr/>
                </p:nvSpPr>
                <p:spPr bwMode="auto">
                  <a:xfrm>
                    <a:off x="2929" y="1321"/>
                    <a:ext cx="1" cy="82"/>
                  </a:xfrm>
                  <a:prstGeom prst="rect">
                    <a:avLst/>
                  </a:prstGeom>
                  <a:solidFill>
                    <a:srgbClr val="D6E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4" name="Rectangle 1572"/>
                  <p:cNvSpPr>
                    <a:spLocks noChangeArrowheads="1"/>
                  </p:cNvSpPr>
                  <p:nvPr/>
                </p:nvSpPr>
                <p:spPr bwMode="auto">
                  <a:xfrm>
                    <a:off x="3047" y="1321"/>
                    <a:ext cx="2" cy="82"/>
                  </a:xfrm>
                  <a:prstGeom prst="rect">
                    <a:avLst/>
                  </a:prstGeom>
                  <a:solidFill>
                    <a:srgbClr val="D6E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5" name="Rectangle 1573"/>
                  <p:cNvSpPr>
                    <a:spLocks noChangeArrowheads="1"/>
                  </p:cNvSpPr>
                  <p:nvPr/>
                </p:nvSpPr>
                <p:spPr bwMode="auto">
                  <a:xfrm>
                    <a:off x="2930" y="1321"/>
                    <a:ext cx="117" cy="1"/>
                  </a:xfrm>
                  <a:prstGeom prst="rect">
                    <a:avLst/>
                  </a:prstGeom>
                  <a:solidFill>
                    <a:srgbClr val="D7E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6" name="Rectangle 1574"/>
                  <p:cNvSpPr>
                    <a:spLocks noChangeArrowheads="1"/>
                  </p:cNvSpPr>
                  <p:nvPr/>
                </p:nvSpPr>
                <p:spPr bwMode="auto">
                  <a:xfrm>
                    <a:off x="2930" y="1402"/>
                    <a:ext cx="117" cy="1"/>
                  </a:xfrm>
                  <a:prstGeom prst="rect">
                    <a:avLst/>
                  </a:prstGeom>
                  <a:solidFill>
                    <a:srgbClr val="D7E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7" name="Rectangle 1575"/>
                  <p:cNvSpPr>
                    <a:spLocks noChangeArrowheads="1"/>
                  </p:cNvSpPr>
                  <p:nvPr/>
                </p:nvSpPr>
                <p:spPr bwMode="auto">
                  <a:xfrm>
                    <a:off x="2930" y="1322"/>
                    <a:ext cx="1" cy="80"/>
                  </a:xfrm>
                  <a:prstGeom prst="rect">
                    <a:avLst/>
                  </a:prstGeom>
                  <a:solidFill>
                    <a:srgbClr val="D7E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8" name="Rectangle 1576"/>
                  <p:cNvSpPr>
                    <a:spLocks noChangeArrowheads="1"/>
                  </p:cNvSpPr>
                  <p:nvPr/>
                </p:nvSpPr>
                <p:spPr bwMode="auto">
                  <a:xfrm>
                    <a:off x="3046" y="1322"/>
                    <a:ext cx="1" cy="80"/>
                  </a:xfrm>
                  <a:prstGeom prst="rect">
                    <a:avLst/>
                  </a:prstGeom>
                  <a:solidFill>
                    <a:srgbClr val="D7ED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69" name="Rectangle 1577"/>
                  <p:cNvSpPr>
                    <a:spLocks noChangeArrowheads="1"/>
                  </p:cNvSpPr>
                  <p:nvPr/>
                </p:nvSpPr>
                <p:spPr bwMode="auto">
                  <a:xfrm>
                    <a:off x="2931" y="1322"/>
                    <a:ext cx="115" cy="1"/>
                  </a:xfrm>
                  <a:prstGeom prst="rect">
                    <a:avLst/>
                  </a:prstGeom>
                  <a:solidFill>
                    <a:srgbClr val="D7E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0" name="Rectangle 1578"/>
                  <p:cNvSpPr>
                    <a:spLocks noChangeArrowheads="1"/>
                  </p:cNvSpPr>
                  <p:nvPr/>
                </p:nvSpPr>
                <p:spPr bwMode="auto">
                  <a:xfrm>
                    <a:off x="2931" y="1402"/>
                    <a:ext cx="115" cy="1"/>
                  </a:xfrm>
                  <a:prstGeom prst="rect">
                    <a:avLst/>
                  </a:prstGeom>
                  <a:solidFill>
                    <a:srgbClr val="D7E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1" name="Rectangle 1579"/>
                  <p:cNvSpPr>
                    <a:spLocks noChangeArrowheads="1"/>
                  </p:cNvSpPr>
                  <p:nvPr/>
                </p:nvSpPr>
                <p:spPr bwMode="auto">
                  <a:xfrm>
                    <a:off x="2931" y="1322"/>
                    <a:ext cx="1" cy="80"/>
                  </a:xfrm>
                  <a:prstGeom prst="rect">
                    <a:avLst/>
                  </a:prstGeom>
                  <a:solidFill>
                    <a:srgbClr val="D7E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2" name="Rectangle 1580"/>
                  <p:cNvSpPr>
                    <a:spLocks noChangeArrowheads="1"/>
                  </p:cNvSpPr>
                  <p:nvPr/>
                </p:nvSpPr>
                <p:spPr bwMode="auto">
                  <a:xfrm>
                    <a:off x="3045" y="1322"/>
                    <a:ext cx="1" cy="80"/>
                  </a:xfrm>
                  <a:prstGeom prst="rect">
                    <a:avLst/>
                  </a:prstGeom>
                  <a:solidFill>
                    <a:srgbClr val="D7ED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3" name="Rectangle 1581"/>
                  <p:cNvSpPr>
                    <a:spLocks noChangeArrowheads="1"/>
                  </p:cNvSpPr>
                  <p:nvPr/>
                </p:nvSpPr>
                <p:spPr bwMode="auto">
                  <a:xfrm>
                    <a:off x="2932" y="1322"/>
                    <a:ext cx="113" cy="1"/>
                  </a:xfrm>
                  <a:prstGeom prst="rect">
                    <a:avLst/>
                  </a:prstGeom>
                  <a:solidFill>
                    <a:srgbClr val="D8E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4" name="Rectangle 1582"/>
                  <p:cNvSpPr>
                    <a:spLocks noChangeArrowheads="1"/>
                  </p:cNvSpPr>
                  <p:nvPr/>
                </p:nvSpPr>
                <p:spPr bwMode="auto">
                  <a:xfrm>
                    <a:off x="2932" y="1401"/>
                    <a:ext cx="113" cy="1"/>
                  </a:xfrm>
                  <a:prstGeom prst="rect">
                    <a:avLst/>
                  </a:prstGeom>
                  <a:solidFill>
                    <a:srgbClr val="D8E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5" name="Rectangle 1583"/>
                  <p:cNvSpPr>
                    <a:spLocks noChangeArrowheads="1"/>
                  </p:cNvSpPr>
                  <p:nvPr/>
                </p:nvSpPr>
                <p:spPr bwMode="auto">
                  <a:xfrm>
                    <a:off x="2932" y="1323"/>
                    <a:ext cx="1" cy="78"/>
                  </a:xfrm>
                  <a:prstGeom prst="rect">
                    <a:avLst/>
                  </a:prstGeom>
                  <a:solidFill>
                    <a:srgbClr val="D8E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6" name="Rectangle 1584"/>
                  <p:cNvSpPr>
                    <a:spLocks noChangeArrowheads="1"/>
                  </p:cNvSpPr>
                  <p:nvPr/>
                </p:nvSpPr>
                <p:spPr bwMode="auto">
                  <a:xfrm>
                    <a:off x="3044" y="1323"/>
                    <a:ext cx="1" cy="78"/>
                  </a:xfrm>
                  <a:prstGeom prst="rect">
                    <a:avLst/>
                  </a:prstGeom>
                  <a:solidFill>
                    <a:srgbClr val="D8E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7" name="Rectangle 1585"/>
                  <p:cNvSpPr>
                    <a:spLocks noChangeArrowheads="1"/>
                  </p:cNvSpPr>
                  <p:nvPr/>
                </p:nvSpPr>
                <p:spPr bwMode="auto">
                  <a:xfrm>
                    <a:off x="2933" y="1323"/>
                    <a:ext cx="111" cy="1"/>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8" name="Rectangle 1586"/>
                  <p:cNvSpPr>
                    <a:spLocks noChangeArrowheads="1"/>
                  </p:cNvSpPr>
                  <p:nvPr/>
                </p:nvSpPr>
                <p:spPr bwMode="auto">
                  <a:xfrm>
                    <a:off x="2933" y="1400"/>
                    <a:ext cx="111" cy="1"/>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79" name="Rectangle 1587"/>
                  <p:cNvSpPr>
                    <a:spLocks noChangeArrowheads="1"/>
                  </p:cNvSpPr>
                  <p:nvPr/>
                </p:nvSpPr>
                <p:spPr bwMode="auto">
                  <a:xfrm>
                    <a:off x="2933" y="1324"/>
                    <a:ext cx="1" cy="76"/>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0" name="Rectangle 1588"/>
                  <p:cNvSpPr>
                    <a:spLocks noChangeArrowheads="1"/>
                  </p:cNvSpPr>
                  <p:nvPr/>
                </p:nvSpPr>
                <p:spPr bwMode="auto">
                  <a:xfrm>
                    <a:off x="3043" y="1324"/>
                    <a:ext cx="1" cy="76"/>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1" name="Rectangle 1589"/>
                  <p:cNvSpPr>
                    <a:spLocks noChangeArrowheads="1"/>
                  </p:cNvSpPr>
                  <p:nvPr/>
                </p:nvSpPr>
                <p:spPr bwMode="auto">
                  <a:xfrm>
                    <a:off x="2934" y="1324"/>
                    <a:ext cx="109" cy="1"/>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2" name="Rectangle 1590"/>
                  <p:cNvSpPr>
                    <a:spLocks noChangeArrowheads="1"/>
                  </p:cNvSpPr>
                  <p:nvPr/>
                </p:nvSpPr>
                <p:spPr bwMode="auto">
                  <a:xfrm>
                    <a:off x="2934" y="1399"/>
                    <a:ext cx="109" cy="1"/>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3" name="Rectangle 1591"/>
                  <p:cNvSpPr>
                    <a:spLocks noChangeArrowheads="1"/>
                  </p:cNvSpPr>
                  <p:nvPr/>
                </p:nvSpPr>
                <p:spPr bwMode="auto">
                  <a:xfrm>
                    <a:off x="2934" y="1325"/>
                    <a:ext cx="2" cy="74"/>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4" name="Rectangle 1592"/>
                  <p:cNvSpPr>
                    <a:spLocks noChangeArrowheads="1"/>
                  </p:cNvSpPr>
                  <p:nvPr/>
                </p:nvSpPr>
                <p:spPr bwMode="auto">
                  <a:xfrm>
                    <a:off x="3041" y="1325"/>
                    <a:ext cx="2" cy="74"/>
                  </a:xfrm>
                  <a:prstGeom prst="rect">
                    <a:avLst/>
                  </a:prstGeom>
                  <a:solidFill>
                    <a:srgbClr val="D9EE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5" name="Rectangle 1593"/>
                  <p:cNvSpPr>
                    <a:spLocks noChangeArrowheads="1"/>
                  </p:cNvSpPr>
                  <p:nvPr/>
                </p:nvSpPr>
                <p:spPr bwMode="auto">
                  <a:xfrm>
                    <a:off x="2936" y="1325"/>
                    <a:ext cx="105" cy="1"/>
                  </a:xfrm>
                  <a:prstGeom prst="rect">
                    <a:avLst/>
                  </a:prstGeom>
                  <a:solidFill>
                    <a:srgbClr val="DAEE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6" name="Rectangle 1594"/>
                  <p:cNvSpPr>
                    <a:spLocks noChangeArrowheads="1"/>
                  </p:cNvSpPr>
                  <p:nvPr/>
                </p:nvSpPr>
                <p:spPr bwMode="auto">
                  <a:xfrm>
                    <a:off x="2936" y="1398"/>
                    <a:ext cx="105" cy="1"/>
                  </a:xfrm>
                  <a:prstGeom prst="rect">
                    <a:avLst/>
                  </a:prstGeom>
                  <a:solidFill>
                    <a:srgbClr val="DAEE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7" name="Rectangle 1595"/>
                  <p:cNvSpPr>
                    <a:spLocks noChangeArrowheads="1"/>
                  </p:cNvSpPr>
                  <p:nvPr/>
                </p:nvSpPr>
                <p:spPr bwMode="auto">
                  <a:xfrm>
                    <a:off x="2936" y="1326"/>
                    <a:ext cx="1" cy="72"/>
                  </a:xfrm>
                  <a:prstGeom prst="rect">
                    <a:avLst/>
                  </a:prstGeom>
                  <a:solidFill>
                    <a:srgbClr val="DAEE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8" name="Rectangle 1596"/>
                  <p:cNvSpPr>
                    <a:spLocks noChangeArrowheads="1"/>
                  </p:cNvSpPr>
                  <p:nvPr/>
                </p:nvSpPr>
                <p:spPr bwMode="auto">
                  <a:xfrm>
                    <a:off x="3040" y="1326"/>
                    <a:ext cx="1" cy="72"/>
                  </a:xfrm>
                  <a:prstGeom prst="rect">
                    <a:avLst/>
                  </a:prstGeom>
                  <a:solidFill>
                    <a:srgbClr val="DAEE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89" name="Rectangle 1597"/>
                  <p:cNvSpPr>
                    <a:spLocks noChangeArrowheads="1"/>
                  </p:cNvSpPr>
                  <p:nvPr/>
                </p:nvSpPr>
                <p:spPr bwMode="auto">
                  <a:xfrm>
                    <a:off x="2937" y="1326"/>
                    <a:ext cx="103" cy="1"/>
                  </a:xfrm>
                  <a:prstGeom prst="rect">
                    <a:avLst/>
                  </a:prstGeom>
                  <a:solidFill>
                    <a:srgbClr val="DBE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0" name="Rectangle 1598"/>
                  <p:cNvSpPr>
                    <a:spLocks noChangeArrowheads="1"/>
                  </p:cNvSpPr>
                  <p:nvPr/>
                </p:nvSpPr>
                <p:spPr bwMode="auto">
                  <a:xfrm>
                    <a:off x="2937" y="1397"/>
                    <a:ext cx="103" cy="1"/>
                  </a:xfrm>
                  <a:prstGeom prst="rect">
                    <a:avLst/>
                  </a:prstGeom>
                  <a:solidFill>
                    <a:srgbClr val="DBE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1" name="Rectangle 1599"/>
                  <p:cNvSpPr>
                    <a:spLocks noChangeArrowheads="1"/>
                  </p:cNvSpPr>
                  <p:nvPr/>
                </p:nvSpPr>
                <p:spPr bwMode="auto">
                  <a:xfrm>
                    <a:off x="2937" y="1327"/>
                    <a:ext cx="1" cy="70"/>
                  </a:xfrm>
                  <a:prstGeom prst="rect">
                    <a:avLst/>
                  </a:prstGeom>
                  <a:solidFill>
                    <a:srgbClr val="DBE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2" name="Rectangle 1600"/>
                  <p:cNvSpPr>
                    <a:spLocks noChangeArrowheads="1"/>
                  </p:cNvSpPr>
                  <p:nvPr/>
                </p:nvSpPr>
                <p:spPr bwMode="auto">
                  <a:xfrm>
                    <a:off x="3039" y="1327"/>
                    <a:ext cx="1" cy="70"/>
                  </a:xfrm>
                  <a:prstGeom prst="rect">
                    <a:avLst/>
                  </a:prstGeom>
                  <a:solidFill>
                    <a:srgbClr val="DBE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3" name="Rectangle 1601"/>
                  <p:cNvSpPr>
                    <a:spLocks noChangeArrowheads="1"/>
                  </p:cNvSpPr>
                  <p:nvPr/>
                </p:nvSpPr>
                <p:spPr bwMode="auto">
                  <a:xfrm>
                    <a:off x="2938" y="1327"/>
                    <a:ext cx="101" cy="1"/>
                  </a:xfrm>
                  <a:prstGeom prst="rect">
                    <a:avLst/>
                  </a:prstGeom>
                  <a:solidFill>
                    <a:srgbClr val="DCEF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4" name="Rectangle 1602"/>
                  <p:cNvSpPr>
                    <a:spLocks noChangeArrowheads="1"/>
                  </p:cNvSpPr>
                  <p:nvPr/>
                </p:nvSpPr>
                <p:spPr bwMode="auto">
                  <a:xfrm>
                    <a:off x="2938" y="1397"/>
                    <a:ext cx="101" cy="1"/>
                  </a:xfrm>
                  <a:prstGeom prst="rect">
                    <a:avLst/>
                  </a:prstGeom>
                  <a:solidFill>
                    <a:srgbClr val="DCEF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5" name="Rectangle 1603"/>
                  <p:cNvSpPr>
                    <a:spLocks noChangeArrowheads="1"/>
                  </p:cNvSpPr>
                  <p:nvPr/>
                </p:nvSpPr>
                <p:spPr bwMode="auto">
                  <a:xfrm>
                    <a:off x="2938" y="1328"/>
                    <a:ext cx="1" cy="69"/>
                  </a:xfrm>
                  <a:prstGeom prst="rect">
                    <a:avLst/>
                  </a:prstGeom>
                  <a:solidFill>
                    <a:srgbClr val="DCEF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6" name="Rectangle 1604"/>
                  <p:cNvSpPr>
                    <a:spLocks noChangeArrowheads="1"/>
                  </p:cNvSpPr>
                  <p:nvPr/>
                </p:nvSpPr>
                <p:spPr bwMode="auto">
                  <a:xfrm>
                    <a:off x="3038" y="1328"/>
                    <a:ext cx="1" cy="69"/>
                  </a:xfrm>
                  <a:prstGeom prst="rect">
                    <a:avLst/>
                  </a:prstGeom>
                  <a:solidFill>
                    <a:srgbClr val="DCEF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7" name="Rectangle 1605"/>
                  <p:cNvSpPr>
                    <a:spLocks noChangeArrowheads="1"/>
                  </p:cNvSpPr>
                  <p:nvPr/>
                </p:nvSpPr>
                <p:spPr bwMode="auto">
                  <a:xfrm>
                    <a:off x="2939" y="1328"/>
                    <a:ext cx="99" cy="1"/>
                  </a:xfrm>
                  <a:prstGeom prst="rect">
                    <a:avLst/>
                  </a:prstGeom>
                  <a:solidFill>
                    <a:srgbClr val="DDE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8" name="Rectangle 1606"/>
                  <p:cNvSpPr>
                    <a:spLocks noChangeArrowheads="1"/>
                  </p:cNvSpPr>
                  <p:nvPr/>
                </p:nvSpPr>
                <p:spPr bwMode="auto">
                  <a:xfrm>
                    <a:off x="2939" y="1396"/>
                    <a:ext cx="99" cy="1"/>
                  </a:xfrm>
                  <a:prstGeom prst="rect">
                    <a:avLst/>
                  </a:prstGeom>
                  <a:solidFill>
                    <a:srgbClr val="DDE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599" name="Rectangle 1607"/>
                  <p:cNvSpPr>
                    <a:spLocks noChangeArrowheads="1"/>
                  </p:cNvSpPr>
                  <p:nvPr/>
                </p:nvSpPr>
                <p:spPr bwMode="auto">
                  <a:xfrm>
                    <a:off x="2939" y="1328"/>
                    <a:ext cx="2" cy="68"/>
                  </a:xfrm>
                  <a:prstGeom prst="rect">
                    <a:avLst/>
                  </a:prstGeom>
                  <a:solidFill>
                    <a:srgbClr val="DDE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0" name="Rectangle 1608"/>
                  <p:cNvSpPr>
                    <a:spLocks noChangeArrowheads="1"/>
                  </p:cNvSpPr>
                  <p:nvPr/>
                </p:nvSpPr>
                <p:spPr bwMode="auto">
                  <a:xfrm>
                    <a:off x="3037" y="1328"/>
                    <a:ext cx="1" cy="68"/>
                  </a:xfrm>
                  <a:prstGeom prst="rect">
                    <a:avLst/>
                  </a:prstGeom>
                  <a:solidFill>
                    <a:srgbClr val="DDE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1" name="Rectangle 1609"/>
                  <p:cNvSpPr>
                    <a:spLocks noChangeArrowheads="1"/>
                  </p:cNvSpPr>
                  <p:nvPr/>
                </p:nvSpPr>
                <p:spPr bwMode="auto">
                  <a:xfrm>
                    <a:off x="2941" y="1328"/>
                    <a:ext cx="96" cy="1"/>
                  </a:xfrm>
                  <a:prstGeom prst="rect">
                    <a:avLst/>
                  </a:prstGeom>
                  <a:solidFill>
                    <a:srgbClr val="DEF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2" name="Rectangle 1610"/>
                  <p:cNvSpPr>
                    <a:spLocks noChangeArrowheads="1"/>
                  </p:cNvSpPr>
                  <p:nvPr/>
                </p:nvSpPr>
                <p:spPr bwMode="auto">
                  <a:xfrm>
                    <a:off x="2941" y="1395"/>
                    <a:ext cx="96" cy="1"/>
                  </a:xfrm>
                  <a:prstGeom prst="rect">
                    <a:avLst/>
                  </a:prstGeom>
                  <a:solidFill>
                    <a:srgbClr val="DEF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3" name="Rectangle 1611"/>
                  <p:cNvSpPr>
                    <a:spLocks noChangeArrowheads="1"/>
                  </p:cNvSpPr>
                  <p:nvPr/>
                </p:nvSpPr>
                <p:spPr bwMode="auto">
                  <a:xfrm>
                    <a:off x="2941" y="1329"/>
                    <a:ext cx="1" cy="66"/>
                  </a:xfrm>
                  <a:prstGeom prst="rect">
                    <a:avLst/>
                  </a:prstGeom>
                  <a:solidFill>
                    <a:srgbClr val="DEF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4" name="Rectangle 1612"/>
                  <p:cNvSpPr>
                    <a:spLocks noChangeArrowheads="1"/>
                  </p:cNvSpPr>
                  <p:nvPr/>
                </p:nvSpPr>
                <p:spPr bwMode="auto">
                  <a:xfrm>
                    <a:off x="3035" y="1329"/>
                    <a:ext cx="2" cy="66"/>
                  </a:xfrm>
                  <a:prstGeom prst="rect">
                    <a:avLst/>
                  </a:prstGeom>
                  <a:solidFill>
                    <a:srgbClr val="DEF0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5" name="Rectangle 1613"/>
                  <p:cNvSpPr>
                    <a:spLocks noChangeArrowheads="1"/>
                  </p:cNvSpPr>
                  <p:nvPr/>
                </p:nvSpPr>
                <p:spPr bwMode="auto">
                  <a:xfrm>
                    <a:off x="2942" y="1329"/>
                    <a:ext cx="93" cy="1"/>
                  </a:xfrm>
                  <a:prstGeom prst="rect">
                    <a:avLst/>
                  </a:prstGeom>
                  <a:solidFill>
                    <a:srgbClr val="DFF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6" name="Rectangle 1614"/>
                  <p:cNvSpPr>
                    <a:spLocks noChangeArrowheads="1"/>
                  </p:cNvSpPr>
                  <p:nvPr/>
                </p:nvSpPr>
                <p:spPr bwMode="auto">
                  <a:xfrm>
                    <a:off x="2942" y="1394"/>
                    <a:ext cx="93" cy="1"/>
                  </a:xfrm>
                  <a:prstGeom prst="rect">
                    <a:avLst/>
                  </a:prstGeom>
                  <a:solidFill>
                    <a:srgbClr val="DFF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7" name="Rectangle 1615"/>
                  <p:cNvSpPr>
                    <a:spLocks noChangeArrowheads="1"/>
                  </p:cNvSpPr>
                  <p:nvPr/>
                </p:nvSpPr>
                <p:spPr bwMode="auto">
                  <a:xfrm>
                    <a:off x="2942" y="1330"/>
                    <a:ext cx="1" cy="64"/>
                  </a:xfrm>
                  <a:prstGeom prst="rect">
                    <a:avLst/>
                  </a:prstGeom>
                  <a:solidFill>
                    <a:srgbClr val="DFF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8" name="Rectangle 1616"/>
                  <p:cNvSpPr>
                    <a:spLocks noChangeArrowheads="1"/>
                  </p:cNvSpPr>
                  <p:nvPr/>
                </p:nvSpPr>
                <p:spPr bwMode="auto">
                  <a:xfrm>
                    <a:off x="3034" y="1330"/>
                    <a:ext cx="1" cy="64"/>
                  </a:xfrm>
                  <a:prstGeom prst="rect">
                    <a:avLst/>
                  </a:prstGeom>
                  <a:solidFill>
                    <a:srgbClr val="DFF0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09" name="Rectangle 1617"/>
                  <p:cNvSpPr>
                    <a:spLocks noChangeArrowheads="1"/>
                  </p:cNvSpPr>
                  <p:nvPr/>
                </p:nvSpPr>
                <p:spPr bwMode="auto">
                  <a:xfrm>
                    <a:off x="2943" y="1330"/>
                    <a:ext cx="91" cy="1"/>
                  </a:xfrm>
                  <a:prstGeom prst="rect">
                    <a:avLst/>
                  </a:prstGeom>
                  <a:solidFill>
                    <a:srgbClr val="E0F1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0" name="Rectangle 1618"/>
                  <p:cNvSpPr>
                    <a:spLocks noChangeArrowheads="1"/>
                  </p:cNvSpPr>
                  <p:nvPr/>
                </p:nvSpPr>
                <p:spPr bwMode="auto">
                  <a:xfrm>
                    <a:off x="2943" y="1393"/>
                    <a:ext cx="91" cy="1"/>
                  </a:xfrm>
                  <a:prstGeom prst="rect">
                    <a:avLst/>
                  </a:prstGeom>
                  <a:solidFill>
                    <a:srgbClr val="E0F1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1" name="Rectangle 1619"/>
                  <p:cNvSpPr>
                    <a:spLocks noChangeArrowheads="1"/>
                  </p:cNvSpPr>
                  <p:nvPr/>
                </p:nvSpPr>
                <p:spPr bwMode="auto">
                  <a:xfrm>
                    <a:off x="2943" y="1331"/>
                    <a:ext cx="1" cy="62"/>
                  </a:xfrm>
                  <a:prstGeom prst="rect">
                    <a:avLst/>
                  </a:prstGeom>
                  <a:solidFill>
                    <a:srgbClr val="E0F1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2" name="Rectangle 1620"/>
                  <p:cNvSpPr>
                    <a:spLocks noChangeArrowheads="1"/>
                  </p:cNvSpPr>
                  <p:nvPr/>
                </p:nvSpPr>
                <p:spPr bwMode="auto">
                  <a:xfrm>
                    <a:off x="3033" y="1331"/>
                    <a:ext cx="1" cy="62"/>
                  </a:xfrm>
                  <a:prstGeom prst="rect">
                    <a:avLst/>
                  </a:prstGeom>
                  <a:solidFill>
                    <a:srgbClr val="E0F1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3" name="Rectangle 1621"/>
                  <p:cNvSpPr>
                    <a:spLocks noChangeArrowheads="1"/>
                  </p:cNvSpPr>
                  <p:nvPr/>
                </p:nvSpPr>
                <p:spPr bwMode="auto">
                  <a:xfrm>
                    <a:off x="2944" y="1331"/>
                    <a:ext cx="89" cy="1"/>
                  </a:xfrm>
                  <a:prstGeom prst="rect">
                    <a:avLst/>
                  </a:prstGeom>
                  <a:solidFill>
                    <a:srgbClr val="E1F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4" name="Rectangle 1622"/>
                  <p:cNvSpPr>
                    <a:spLocks noChangeArrowheads="1"/>
                  </p:cNvSpPr>
                  <p:nvPr/>
                </p:nvSpPr>
                <p:spPr bwMode="auto">
                  <a:xfrm>
                    <a:off x="2944" y="1392"/>
                    <a:ext cx="89" cy="1"/>
                  </a:xfrm>
                  <a:prstGeom prst="rect">
                    <a:avLst/>
                  </a:prstGeom>
                  <a:solidFill>
                    <a:srgbClr val="E1F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5" name="Rectangle 1623"/>
                  <p:cNvSpPr>
                    <a:spLocks noChangeArrowheads="1"/>
                  </p:cNvSpPr>
                  <p:nvPr/>
                </p:nvSpPr>
                <p:spPr bwMode="auto">
                  <a:xfrm>
                    <a:off x="2944" y="1332"/>
                    <a:ext cx="1" cy="60"/>
                  </a:xfrm>
                  <a:prstGeom prst="rect">
                    <a:avLst/>
                  </a:prstGeom>
                  <a:solidFill>
                    <a:srgbClr val="E1F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6" name="Rectangle 1624"/>
                  <p:cNvSpPr>
                    <a:spLocks noChangeArrowheads="1"/>
                  </p:cNvSpPr>
                  <p:nvPr/>
                </p:nvSpPr>
                <p:spPr bwMode="auto">
                  <a:xfrm>
                    <a:off x="3032" y="1332"/>
                    <a:ext cx="1" cy="60"/>
                  </a:xfrm>
                  <a:prstGeom prst="rect">
                    <a:avLst/>
                  </a:prstGeom>
                  <a:solidFill>
                    <a:srgbClr val="E1F1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7" name="Rectangle 1625"/>
                  <p:cNvSpPr>
                    <a:spLocks noChangeArrowheads="1"/>
                  </p:cNvSpPr>
                  <p:nvPr/>
                </p:nvSpPr>
                <p:spPr bwMode="auto">
                  <a:xfrm>
                    <a:off x="2945" y="1332"/>
                    <a:ext cx="87" cy="1"/>
                  </a:xfrm>
                  <a:prstGeom prst="rect">
                    <a:avLst/>
                  </a:prstGeom>
                  <a:solidFill>
                    <a:srgbClr val="E2F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8" name="Rectangle 1626"/>
                  <p:cNvSpPr>
                    <a:spLocks noChangeArrowheads="1"/>
                  </p:cNvSpPr>
                  <p:nvPr/>
                </p:nvSpPr>
                <p:spPr bwMode="auto">
                  <a:xfrm>
                    <a:off x="2945" y="1391"/>
                    <a:ext cx="87" cy="1"/>
                  </a:xfrm>
                  <a:prstGeom prst="rect">
                    <a:avLst/>
                  </a:prstGeom>
                  <a:solidFill>
                    <a:srgbClr val="E2F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19" name="Rectangle 1627"/>
                  <p:cNvSpPr>
                    <a:spLocks noChangeArrowheads="1"/>
                  </p:cNvSpPr>
                  <p:nvPr/>
                </p:nvSpPr>
                <p:spPr bwMode="auto">
                  <a:xfrm>
                    <a:off x="2945" y="1333"/>
                    <a:ext cx="2" cy="58"/>
                  </a:xfrm>
                  <a:prstGeom prst="rect">
                    <a:avLst/>
                  </a:prstGeom>
                  <a:solidFill>
                    <a:srgbClr val="E2F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0" name="Rectangle 1628"/>
                  <p:cNvSpPr>
                    <a:spLocks noChangeArrowheads="1"/>
                  </p:cNvSpPr>
                  <p:nvPr/>
                </p:nvSpPr>
                <p:spPr bwMode="auto">
                  <a:xfrm>
                    <a:off x="3031" y="1333"/>
                    <a:ext cx="1" cy="58"/>
                  </a:xfrm>
                  <a:prstGeom prst="rect">
                    <a:avLst/>
                  </a:prstGeom>
                  <a:solidFill>
                    <a:srgbClr val="E2F2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1" name="Rectangle 1629"/>
                  <p:cNvSpPr>
                    <a:spLocks noChangeArrowheads="1"/>
                  </p:cNvSpPr>
                  <p:nvPr/>
                </p:nvSpPr>
                <p:spPr bwMode="auto">
                  <a:xfrm>
                    <a:off x="2947" y="1333"/>
                    <a:ext cx="84" cy="1"/>
                  </a:xfrm>
                  <a:prstGeom prst="rect">
                    <a:avLst/>
                  </a:prstGeom>
                  <a:solidFill>
                    <a:srgbClr val="E3F2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2" name="Rectangle 1630"/>
                  <p:cNvSpPr>
                    <a:spLocks noChangeArrowheads="1"/>
                  </p:cNvSpPr>
                  <p:nvPr/>
                </p:nvSpPr>
                <p:spPr bwMode="auto">
                  <a:xfrm>
                    <a:off x="2947" y="1391"/>
                    <a:ext cx="84" cy="1"/>
                  </a:xfrm>
                  <a:prstGeom prst="rect">
                    <a:avLst/>
                  </a:prstGeom>
                  <a:solidFill>
                    <a:srgbClr val="E3F2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3" name="Rectangle 1631"/>
                  <p:cNvSpPr>
                    <a:spLocks noChangeArrowheads="1"/>
                  </p:cNvSpPr>
                  <p:nvPr/>
                </p:nvSpPr>
                <p:spPr bwMode="auto">
                  <a:xfrm>
                    <a:off x="2947" y="1333"/>
                    <a:ext cx="1" cy="58"/>
                  </a:xfrm>
                  <a:prstGeom prst="rect">
                    <a:avLst/>
                  </a:prstGeom>
                  <a:solidFill>
                    <a:srgbClr val="E3F2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4" name="Rectangle 1632"/>
                  <p:cNvSpPr>
                    <a:spLocks noChangeArrowheads="1"/>
                  </p:cNvSpPr>
                  <p:nvPr/>
                </p:nvSpPr>
                <p:spPr bwMode="auto">
                  <a:xfrm>
                    <a:off x="3029" y="1333"/>
                    <a:ext cx="2" cy="58"/>
                  </a:xfrm>
                  <a:prstGeom prst="rect">
                    <a:avLst/>
                  </a:prstGeom>
                  <a:solidFill>
                    <a:srgbClr val="E3F2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5" name="Rectangle 1633"/>
                  <p:cNvSpPr>
                    <a:spLocks noChangeArrowheads="1"/>
                  </p:cNvSpPr>
                  <p:nvPr/>
                </p:nvSpPr>
                <p:spPr bwMode="auto">
                  <a:xfrm>
                    <a:off x="2948" y="1333"/>
                    <a:ext cx="81" cy="1"/>
                  </a:xfrm>
                  <a:prstGeom prst="rect">
                    <a:avLst/>
                  </a:prstGeom>
                  <a:solidFill>
                    <a:srgbClr val="E5F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6" name="Rectangle 1634"/>
                  <p:cNvSpPr>
                    <a:spLocks noChangeArrowheads="1"/>
                  </p:cNvSpPr>
                  <p:nvPr/>
                </p:nvSpPr>
                <p:spPr bwMode="auto">
                  <a:xfrm>
                    <a:off x="2948" y="1390"/>
                    <a:ext cx="81" cy="1"/>
                  </a:xfrm>
                  <a:prstGeom prst="rect">
                    <a:avLst/>
                  </a:prstGeom>
                  <a:solidFill>
                    <a:srgbClr val="E5F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7" name="Rectangle 1635"/>
                  <p:cNvSpPr>
                    <a:spLocks noChangeArrowheads="1"/>
                  </p:cNvSpPr>
                  <p:nvPr/>
                </p:nvSpPr>
                <p:spPr bwMode="auto">
                  <a:xfrm>
                    <a:off x="2948" y="1334"/>
                    <a:ext cx="1" cy="56"/>
                  </a:xfrm>
                  <a:prstGeom prst="rect">
                    <a:avLst/>
                  </a:prstGeom>
                  <a:solidFill>
                    <a:srgbClr val="E5F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8" name="Rectangle 1636"/>
                  <p:cNvSpPr>
                    <a:spLocks noChangeArrowheads="1"/>
                  </p:cNvSpPr>
                  <p:nvPr/>
                </p:nvSpPr>
                <p:spPr bwMode="auto">
                  <a:xfrm>
                    <a:off x="3028" y="1334"/>
                    <a:ext cx="1" cy="56"/>
                  </a:xfrm>
                  <a:prstGeom prst="rect">
                    <a:avLst/>
                  </a:prstGeom>
                  <a:solidFill>
                    <a:srgbClr val="E5F3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29" name="Rectangle 1637"/>
                  <p:cNvSpPr>
                    <a:spLocks noChangeArrowheads="1"/>
                  </p:cNvSpPr>
                  <p:nvPr/>
                </p:nvSpPr>
                <p:spPr bwMode="auto">
                  <a:xfrm>
                    <a:off x="2949" y="1334"/>
                    <a:ext cx="79" cy="1"/>
                  </a:xfrm>
                  <a:prstGeom prst="rect">
                    <a:avLst/>
                  </a:prstGeom>
                  <a:solidFill>
                    <a:srgbClr val="E6F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0" name="Rectangle 1638"/>
                  <p:cNvSpPr>
                    <a:spLocks noChangeArrowheads="1"/>
                  </p:cNvSpPr>
                  <p:nvPr/>
                </p:nvSpPr>
                <p:spPr bwMode="auto">
                  <a:xfrm>
                    <a:off x="2949" y="1389"/>
                    <a:ext cx="79" cy="1"/>
                  </a:xfrm>
                  <a:prstGeom prst="rect">
                    <a:avLst/>
                  </a:prstGeom>
                  <a:solidFill>
                    <a:srgbClr val="E6F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1" name="Rectangle 1639"/>
                  <p:cNvSpPr>
                    <a:spLocks noChangeArrowheads="1"/>
                  </p:cNvSpPr>
                  <p:nvPr/>
                </p:nvSpPr>
                <p:spPr bwMode="auto">
                  <a:xfrm>
                    <a:off x="2949" y="1335"/>
                    <a:ext cx="1" cy="54"/>
                  </a:xfrm>
                  <a:prstGeom prst="rect">
                    <a:avLst/>
                  </a:prstGeom>
                  <a:solidFill>
                    <a:srgbClr val="E6F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2" name="Rectangle 1640"/>
                  <p:cNvSpPr>
                    <a:spLocks noChangeArrowheads="1"/>
                  </p:cNvSpPr>
                  <p:nvPr/>
                </p:nvSpPr>
                <p:spPr bwMode="auto">
                  <a:xfrm>
                    <a:off x="3027" y="1335"/>
                    <a:ext cx="1" cy="54"/>
                  </a:xfrm>
                  <a:prstGeom prst="rect">
                    <a:avLst/>
                  </a:prstGeom>
                  <a:solidFill>
                    <a:srgbClr val="E6F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3" name="Rectangle 1641"/>
                  <p:cNvSpPr>
                    <a:spLocks noChangeArrowheads="1"/>
                  </p:cNvSpPr>
                  <p:nvPr/>
                </p:nvSpPr>
                <p:spPr bwMode="auto">
                  <a:xfrm>
                    <a:off x="2950" y="1335"/>
                    <a:ext cx="77" cy="1"/>
                  </a:xfrm>
                  <a:prstGeom prst="rect">
                    <a:avLst/>
                  </a:prstGeom>
                  <a:solidFill>
                    <a:srgbClr val="E7F4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4" name="Rectangle 1642"/>
                  <p:cNvSpPr>
                    <a:spLocks noChangeArrowheads="1"/>
                  </p:cNvSpPr>
                  <p:nvPr/>
                </p:nvSpPr>
                <p:spPr bwMode="auto">
                  <a:xfrm>
                    <a:off x="2950" y="1388"/>
                    <a:ext cx="77" cy="1"/>
                  </a:xfrm>
                  <a:prstGeom prst="rect">
                    <a:avLst/>
                  </a:prstGeom>
                  <a:solidFill>
                    <a:srgbClr val="E7F4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5" name="Rectangle 1643"/>
                  <p:cNvSpPr>
                    <a:spLocks noChangeArrowheads="1"/>
                  </p:cNvSpPr>
                  <p:nvPr/>
                </p:nvSpPr>
                <p:spPr bwMode="auto">
                  <a:xfrm>
                    <a:off x="2950" y="1336"/>
                    <a:ext cx="1" cy="52"/>
                  </a:xfrm>
                  <a:prstGeom prst="rect">
                    <a:avLst/>
                  </a:prstGeom>
                  <a:solidFill>
                    <a:srgbClr val="E7F4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6" name="Rectangle 1644"/>
                  <p:cNvSpPr>
                    <a:spLocks noChangeArrowheads="1"/>
                  </p:cNvSpPr>
                  <p:nvPr/>
                </p:nvSpPr>
                <p:spPr bwMode="auto">
                  <a:xfrm>
                    <a:off x="3026" y="1336"/>
                    <a:ext cx="1" cy="52"/>
                  </a:xfrm>
                  <a:prstGeom prst="rect">
                    <a:avLst/>
                  </a:prstGeom>
                  <a:solidFill>
                    <a:srgbClr val="E7F4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7" name="Rectangle 1645"/>
                  <p:cNvSpPr>
                    <a:spLocks noChangeArrowheads="1"/>
                  </p:cNvSpPr>
                  <p:nvPr/>
                </p:nvSpPr>
                <p:spPr bwMode="auto">
                  <a:xfrm>
                    <a:off x="2951" y="1336"/>
                    <a:ext cx="75" cy="1"/>
                  </a:xfrm>
                  <a:prstGeom prst="rect">
                    <a:avLst/>
                  </a:prstGeom>
                  <a:solidFill>
                    <a:srgbClr val="E8F4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8" name="Rectangle 1646"/>
                  <p:cNvSpPr>
                    <a:spLocks noChangeArrowheads="1"/>
                  </p:cNvSpPr>
                  <p:nvPr/>
                </p:nvSpPr>
                <p:spPr bwMode="auto">
                  <a:xfrm>
                    <a:off x="2951" y="1387"/>
                    <a:ext cx="75" cy="1"/>
                  </a:xfrm>
                  <a:prstGeom prst="rect">
                    <a:avLst/>
                  </a:prstGeom>
                  <a:solidFill>
                    <a:srgbClr val="E8F4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39" name="Rectangle 1647"/>
                  <p:cNvSpPr>
                    <a:spLocks noChangeArrowheads="1"/>
                  </p:cNvSpPr>
                  <p:nvPr/>
                </p:nvSpPr>
                <p:spPr bwMode="auto">
                  <a:xfrm>
                    <a:off x="2951" y="1337"/>
                    <a:ext cx="1" cy="50"/>
                  </a:xfrm>
                  <a:prstGeom prst="rect">
                    <a:avLst/>
                  </a:prstGeom>
                  <a:solidFill>
                    <a:srgbClr val="E8F4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0" name="Rectangle 1648"/>
                  <p:cNvSpPr>
                    <a:spLocks noChangeArrowheads="1"/>
                  </p:cNvSpPr>
                  <p:nvPr/>
                </p:nvSpPr>
                <p:spPr bwMode="auto">
                  <a:xfrm>
                    <a:off x="3025" y="1337"/>
                    <a:ext cx="1" cy="50"/>
                  </a:xfrm>
                  <a:prstGeom prst="rect">
                    <a:avLst/>
                  </a:prstGeom>
                  <a:solidFill>
                    <a:srgbClr val="E8F4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1" name="Rectangle 1649"/>
                  <p:cNvSpPr>
                    <a:spLocks noChangeArrowheads="1"/>
                  </p:cNvSpPr>
                  <p:nvPr/>
                </p:nvSpPr>
                <p:spPr bwMode="auto">
                  <a:xfrm>
                    <a:off x="2952" y="1337"/>
                    <a:ext cx="73" cy="1"/>
                  </a:xfrm>
                  <a:prstGeom prst="rect">
                    <a:avLst/>
                  </a:prstGeom>
                  <a:solidFill>
                    <a:srgbClr val="E9F5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2" name="Rectangle 1650"/>
                  <p:cNvSpPr>
                    <a:spLocks noChangeArrowheads="1"/>
                  </p:cNvSpPr>
                  <p:nvPr/>
                </p:nvSpPr>
                <p:spPr bwMode="auto">
                  <a:xfrm>
                    <a:off x="2952" y="1386"/>
                    <a:ext cx="73" cy="1"/>
                  </a:xfrm>
                  <a:prstGeom prst="rect">
                    <a:avLst/>
                  </a:prstGeom>
                  <a:solidFill>
                    <a:srgbClr val="E9F5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3" name="Rectangle 1651"/>
                  <p:cNvSpPr>
                    <a:spLocks noChangeArrowheads="1"/>
                  </p:cNvSpPr>
                  <p:nvPr/>
                </p:nvSpPr>
                <p:spPr bwMode="auto">
                  <a:xfrm>
                    <a:off x="2952" y="1338"/>
                    <a:ext cx="2" cy="48"/>
                  </a:xfrm>
                  <a:prstGeom prst="rect">
                    <a:avLst/>
                  </a:prstGeom>
                  <a:solidFill>
                    <a:srgbClr val="E9F5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4" name="Rectangle 1652"/>
                  <p:cNvSpPr>
                    <a:spLocks noChangeArrowheads="1"/>
                  </p:cNvSpPr>
                  <p:nvPr/>
                </p:nvSpPr>
                <p:spPr bwMode="auto">
                  <a:xfrm>
                    <a:off x="3023" y="1338"/>
                    <a:ext cx="2" cy="48"/>
                  </a:xfrm>
                  <a:prstGeom prst="rect">
                    <a:avLst/>
                  </a:prstGeom>
                  <a:solidFill>
                    <a:srgbClr val="E9F5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5" name="Rectangle 1653"/>
                  <p:cNvSpPr>
                    <a:spLocks noChangeArrowheads="1"/>
                  </p:cNvSpPr>
                  <p:nvPr/>
                </p:nvSpPr>
                <p:spPr bwMode="auto">
                  <a:xfrm>
                    <a:off x="2954" y="1338"/>
                    <a:ext cx="69" cy="1"/>
                  </a:xfrm>
                  <a:prstGeom prst="rect">
                    <a:avLst/>
                  </a:prstGeom>
                  <a:solidFill>
                    <a:srgbClr val="EB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6" name="Rectangle 1654"/>
                  <p:cNvSpPr>
                    <a:spLocks noChangeArrowheads="1"/>
                  </p:cNvSpPr>
                  <p:nvPr/>
                </p:nvSpPr>
                <p:spPr bwMode="auto">
                  <a:xfrm>
                    <a:off x="2954" y="1386"/>
                    <a:ext cx="69" cy="1"/>
                  </a:xfrm>
                  <a:prstGeom prst="rect">
                    <a:avLst/>
                  </a:prstGeom>
                  <a:solidFill>
                    <a:srgbClr val="EB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7" name="Rectangle 1655"/>
                  <p:cNvSpPr>
                    <a:spLocks noChangeArrowheads="1"/>
                  </p:cNvSpPr>
                  <p:nvPr/>
                </p:nvSpPr>
                <p:spPr bwMode="auto">
                  <a:xfrm>
                    <a:off x="2954" y="1338"/>
                    <a:ext cx="1" cy="48"/>
                  </a:xfrm>
                  <a:prstGeom prst="rect">
                    <a:avLst/>
                  </a:prstGeom>
                  <a:solidFill>
                    <a:srgbClr val="EB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8" name="Rectangle 1656"/>
                  <p:cNvSpPr>
                    <a:spLocks noChangeArrowheads="1"/>
                  </p:cNvSpPr>
                  <p:nvPr/>
                </p:nvSpPr>
                <p:spPr bwMode="auto">
                  <a:xfrm>
                    <a:off x="3022" y="1338"/>
                    <a:ext cx="1" cy="48"/>
                  </a:xfrm>
                  <a:prstGeom prst="rect">
                    <a:avLst/>
                  </a:prstGeom>
                  <a:solidFill>
                    <a:srgbClr val="EB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49" name="Rectangle 1657"/>
                  <p:cNvSpPr>
                    <a:spLocks noChangeArrowheads="1"/>
                  </p:cNvSpPr>
                  <p:nvPr/>
                </p:nvSpPr>
                <p:spPr bwMode="auto">
                  <a:xfrm>
                    <a:off x="2955" y="1338"/>
                    <a:ext cx="67" cy="1"/>
                  </a:xfrm>
                  <a:prstGeom prst="rect">
                    <a:avLst/>
                  </a:prstGeom>
                  <a:solidFill>
                    <a:srgbClr val="ECF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0" name="Rectangle 1658"/>
                  <p:cNvSpPr>
                    <a:spLocks noChangeArrowheads="1"/>
                  </p:cNvSpPr>
                  <p:nvPr/>
                </p:nvSpPr>
                <p:spPr bwMode="auto">
                  <a:xfrm>
                    <a:off x="2955" y="1385"/>
                    <a:ext cx="67" cy="1"/>
                  </a:xfrm>
                  <a:prstGeom prst="rect">
                    <a:avLst/>
                  </a:prstGeom>
                  <a:solidFill>
                    <a:srgbClr val="ECF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1" name="Rectangle 1659"/>
                  <p:cNvSpPr>
                    <a:spLocks noChangeArrowheads="1"/>
                  </p:cNvSpPr>
                  <p:nvPr/>
                </p:nvSpPr>
                <p:spPr bwMode="auto">
                  <a:xfrm>
                    <a:off x="2955" y="1339"/>
                    <a:ext cx="1" cy="46"/>
                  </a:xfrm>
                  <a:prstGeom prst="rect">
                    <a:avLst/>
                  </a:prstGeom>
                  <a:solidFill>
                    <a:srgbClr val="ECF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2" name="Rectangle 1660"/>
                  <p:cNvSpPr>
                    <a:spLocks noChangeArrowheads="1"/>
                  </p:cNvSpPr>
                  <p:nvPr/>
                </p:nvSpPr>
                <p:spPr bwMode="auto">
                  <a:xfrm>
                    <a:off x="3021" y="1339"/>
                    <a:ext cx="1" cy="46"/>
                  </a:xfrm>
                  <a:prstGeom prst="rect">
                    <a:avLst/>
                  </a:prstGeom>
                  <a:solidFill>
                    <a:srgbClr val="ECF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3" name="Rectangle 1661"/>
                  <p:cNvSpPr>
                    <a:spLocks noChangeArrowheads="1"/>
                  </p:cNvSpPr>
                  <p:nvPr/>
                </p:nvSpPr>
                <p:spPr bwMode="auto">
                  <a:xfrm>
                    <a:off x="2956" y="1339"/>
                    <a:ext cx="65" cy="1"/>
                  </a:xfrm>
                  <a:prstGeom prst="rect">
                    <a:avLst/>
                  </a:prstGeom>
                  <a:solidFill>
                    <a:srgbClr val="EDF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4" name="Rectangle 1662"/>
                  <p:cNvSpPr>
                    <a:spLocks noChangeArrowheads="1"/>
                  </p:cNvSpPr>
                  <p:nvPr/>
                </p:nvSpPr>
                <p:spPr bwMode="auto">
                  <a:xfrm>
                    <a:off x="2956" y="1384"/>
                    <a:ext cx="65" cy="1"/>
                  </a:xfrm>
                  <a:prstGeom prst="rect">
                    <a:avLst/>
                  </a:prstGeom>
                  <a:solidFill>
                    <a:srgbClr val="EDF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5" name="Rectangle 1663"/>
                  <p:cNvSpPr>
                    <a:spLocks noChangeArrowheads="1"/>
                  </p:cNvSpPr>
                  <p:nvPr/>
                </p:nvSpPr>
                <p:spPr bwMode="auto">
                  <a:xfrm>
                    <a:off x="2956" y="1340"/>
                    <a:ext cx="1" cy="44"/>
                  </a:xfrm>
                  <a:prstGeom prst="rect">
                    <a:avLst/>
                  </a:prstGeom>
                  <a:solidFill>
                    <a:srgbClr val="EDF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6" name="Rectangle 1664"/>
                  <p:cNvSpPr>
                    <a:spLocks noChangeArrowheads="1"/>
                  </p:cNvSpPr>
                  <p:nvPr/>
                </p:nvSpPr>
                <p:spPr bwMode="auto">
                  <a:xfrm>
                    <a:off x="3020" y="1340"/>
                    <a:ext cx="1" cy="44"/>
                  </a:xfrm>
                  <a:prstGeom prst="rect">
                    <a:avLst/>
                  </a:prstGeom>
                  <a:solidFill>
                    <a:srgbClr val="EDF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7" name="Rectangle 1665"/>
                  <p:cNvSpPr>
                    <a:spLocks noChangeArrowheads="1"/>
                  </p:cNvSpPr>
                  <p:nvPr/>
                </p:nvSpPr>
                <p:spPr bwMode="auto">
                  <a:xfrm>
                    <a:off x="2957" y="1340"/>
                    <a:ext cx="63" cy="1"/>
                  </a:xfrm>
                  <a:prstGeom prst="rect">
                    <a:avLst/>
                  </a:prstGeom>
                  <a:solidFill>
                    <a:srgbClr val="EEF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8" name="Rectangle 1666"/>
                  <p:cNvSpPr>
                    <a:spLocks noChangeArrowheads="1"/>
                  </p:cNvSpPr>
                  <p:nvPr/>
                </p:nvSpPr>
                <p:spPr bwMode="auto">
                  <a:xfrm>
                    <a:off x="2957" y="1383"/>
                    <a:ext cx="63" cy="1"/>
                  </a:xfrm>
                  <a:prstGeom prst="rect">
                    <a:avLst/>
                  </a:prstGeom>
                  <a:solidFill>
                    <a:srgbClr val="EEF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59" name="Rectangle 1667"/>
                  <p:cNvSpPr>
                    <a:spLocks noChangeArrowheads="1"/>
                  </p:cNvSpPr>
                  <p:nvPr/>
                </p:nvSpPr>
                <p:spPr bwMode="auto">
                  <a:xfrm>
                    <a:off x="2957" y="1341"/>
                    <a:ext cx="2" cy="42"/>
                  </a:xfrm>
                  <a:prstGeom prst="rect">
                    <a:avLst/>
                  </a:prstGeom>
                  <a:solidFill>
                    <a:srgbClr val="EEF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0" name="Rectangle 1668"/>
                  <p:cNvSpPr>
                    <a:spLocks noChangeArrowheads="1"/>
                  </p:cNvSpPr>
                  <p:nvPr/>
                </p:nvSpPr>
                <p:spPr bwMode="auto">
                  <a:xfrm>
                    <a:off x="3019" y="1341"/>
                    <a:ext cx="1" cy="42"/>
                  </a:xfrm>
                  <a:prstGeom prst="rect">
                    <a:avLst/>
                  </a:prstGeom>
                  <a:solidFill>
                    <a:srgbClr val="EEF7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1" name="Rectangle 1669"/>
                  <p:cNvSpPr>
                    <a:spLocks noChangeArrowheads="1"/>
                  </p:cNvSpPr>
                  <p:nvPr/>
                </p:nvSpPr>
                <p:spPr bwMode="auto">
                  <a:xfrm>
                    <a:off x="2959" y="1341"/>
                    <a:ext cx="60" cy="1"/>
                  </a:xfrm>
                  <a:prstGeom prst="rect">
                    <a:avLst/>
                  </a:prstGeom>
                  <a:solidFill>
                    <a:srgbClr val="EFF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2" name="Rectangle 1670"/>
                  <p:cNvSpPr>
                    <a:spLocks noChangeArrowheads="1"/>
                  </p:cNvSpPr>
                  <p:nvPr/>
                </p:nvSpPr>
                <p:spPr bwMode="auto">
                  <a:xfrm>
                    <a:off x="2959" y="1382"/>
                    <a:ext cx="60" cy="1"/>
                  </a:xfrm>
                  <a:prstGeom prst="rect">
                    <a:avLst/>
                  </a:prstGeom>
                  <a:solidFill>
                    <a:srgbClr val="EFF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3" name="Rectangle 1671"/>
                  <p:cNvSpPr>
                    <a:spLocks noChangeArrowheads="1"/>
                  </p:cNvSpPr>
                  <p:nvPr/>
                </p:nvSpPr>
                <p:spPr bwMode="auto">
                  <a:xfrm>
                    <a:off x="2959" y="1342"/>
                    <a:ext cx="1" cy="40"/>
                  </a:xfrm>
                  <a:prstGeom prst="rect">
                    <a:avLst/>
                  </a:prstGeom>
                  <a:solidFill>
                    <a:srgbClr val="EFF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4" name="Rectangle 1672"/>
                  <p:cNvSpPr>
                    <a:spLocks noChangeArrowheads="1"/>
                  </p:cNvSpPr>
                  <p:nvPr/>
                </p:nvSpPr>
                <p:spPr bwMode="auto">
                  <a:xfrm>
                    <a:off x="3017" y="1342"/>
                    <a:ext cx="2" cy="40"/>
                  </a:xfrm>
                  <a:prstGeom prst="rect">
                    <a:avLst/>
                  </a:prstGeom>
                  <a:solidFill>
                    <a:srgbClr val="EFF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5" name="Rectangle 1673"/>
                  <p:cNvSpPr>
                    <a:spLocks noChangeArrowheads="1"/>
                  </p:cNvSpPr>
                  <p:nvPr/>
                </p:nvSpPr>
                <p:spPr bwMode="auto">
                  <a:xfrm>
                    <a:off x="2960" y="1342"/>
                    <a:ext cx="57" cy="1"/>
                  </a:xfrm>
                  <a:prstGeom prst="rect">
                    <a:avLst/>
                  </a:prstGeom>
                  <a:solidFill>
                    <a:srgbClr val="F1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6" name="Rectangle 1674"/>
                  <p:cNvSpPr>
                    <a:spLocks noChangeArrowheads="1"/>
                  </p:cNvSpPr>
                  <p:nvPr/>
                </p:nvSpPr>
                <p:spPr bwMode="auto">
                  <a:xfrm>
                    <a:off x="2960" y="1381"/>
                    <a:ext cx="57" cy="1"/>
                  </a:xfrm>
                  <a:prstGeom prst="rect">
                    <a:avLst/>
                  </a:prstGeom>
                  <a:solidFill>
                    <a:srgbClr val="F1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7" name="Rectangle 1675"/>
                  <p:cNvSpPr>
                    <a:spLocks noChangeArrowheads="1"/>
                  </p:cNvSpPr>
                  <p:nvPr/>
                </p:nvSpPr>
                <p:spPr bwMode="auto">
                  <a:xfrm>
                    <a:off x="2960" y="1343"/>
                    <a:ext cx="1" cy="38"/>
                  </a:xfrm>
                  <a:prstGeom prst="rect">
                    <a:avLst/>
                  </a:prstGeom>
                  <a:solidFill>
                    <a:srgbClr val="F1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8" name="Rectangle 1676"/>
                  <p:cNvSpPr>
                    <a:spLocks noChangeArrowheads="1"/>
                  </p:cNvSpPr>
                  <p:nvPr/>
                </p:nvSpPr>
                <p:spPr bwMode="auto">
                  <a:xfrm>
                    <a:off x="3016" y="1343"/>
                    <a:ext cx="1" cy="38"/>
                  </a:xfrm>
                  <a:prstGeom prst="rect">
                    <a:avLst/>
                  </a:prstGeom>
                  <a:solidFill>
                    <a:srgbClr val="F1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69" name="Rectangle 1677"/>
                  <p:cNvSpPr>
                    <a:spLocks noChangeArrowheads="1"/>
                  </p:cNvSpPr>
                  <p:nvPr/>
                </p:nvSpPr>
                <p:spPr bwMode="auto">
                  <a:xfrm>
                    <a:off x="2961" y="1343"/>
                    <a:ext cx="55" cy="1"/>
                  </a:xfrm>
                  <a:prstGeom prst="rect">
                    <a:avLst/>
                  </a:prstGeom>
                  <a:solidFill>
                    <a:srgbClr val="F2F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0" name="Rectangle 1678"/>
                  <p:cNvSpPr>
                    <a:spLocks noChangeArrowheads="1"/>
                  </p:cNvSpPr>
                  <p:nvPr/>
                </p:nvSpPr>
                <p:spPr bwMode="auto">
                  <a:xfrm>
                    <a:off x="2961" y="1381"/>
                    <a:ext cx="55" cy="1"/>
                  </a:xfrm>
                  <a:prstGeom prst="rect">
                    <a:avLst/>
                  </a:prstGeom>
                  <a:solidFill>
                    <a:srgbClr val="F2F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1" name="Rectangle 1679"/>
                  <p:cNvSpPr>
                    <a:spLocks noChangeArrowheads="1"/>
                  </p:cNvSpPr>
                  <p:nvPr/>
                </p:nvSpPr>
                <p:spPr bwMode="auto">
                  <a:xfrm>
                    <a:off x="2961" y="1343"/>
                    <a:ext cx="1" cy="38"/>
                  </a:xfrm>
                  <a:prstGeom prst="rect">
                    <a:avLst/>
                  </a:prstGeom>
                  <a:solidFill>
                    <a:srgbClr val="F2F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2" name="Rectangle 1680"/>
                  <p:cNvSpPr>
                    <a:spLocks noChangeArrowheads="1"/>
                  </p:cNvSpPr>
                  <p:nvPr/>
                </p:nvSpPr>
                <p:spPr bwMode="auto">
                  <a:xfrm>
                    <a:off x="3015" y="1343"/>
                    <a:ext cx="1" cy="38"/>
                  </a:xfrm>
                  <a:prstGeom prst="rect">
                    <a:avLst/>
                  </a:prstGeom>
                  <a:solidFill>
                    <a:srgbClr val="F2F9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3" name="Rectangle 1681"/>
                  <p:cNvSpPr>
                    <a:spLocks noChangeArrowheads="1"/>
                  </p:cNvSpPr>
                  <p:nvPr/>
                </p:nvSpPr>
                <p:spPr bwMode="auto">
                  <a:xfrm>
                    <a:off x="2962" y="1343"/>
                    <a:ext cx="53" cy="1"/>
                  </a:xfrm>
                  <a:prstGeom prst="rect">
                    <a:avLst/>
                  </a:prstGeom>
                  <a:solidFill>
                    <a:srgbClr val="F3F9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4" name="Rectangle 1682"/>
                  <p:cNvSpPr>
                    <a:spLocks noChangeArrowheads="1"/>
                  </p:cNvSpPr>
                  <p:nvPr/>
                </p:nvSpPr>
                <p:spPr bwMode="auto">
                  <a:xfrm>
                    <a:off x="2962" y="1380"/>
                    <a:ext cx="53" cy="1"/>
                  </a:xfrm>
                  <a:prstGeom prst="rect">
                    <a:avLst/>
                  </a:prstGeom>
                  <a:solidFill>
                    <a:srgbClr val="F3F9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5" name="Rectangle 1683"/>
                  <p:cNvSpPr>
                    <a:spLocks noChangeArrowheads="1"/>
                  </p:cNvSpPr>
                  <p:nvPr/>
                </p:nvSpPr>
                <p:spPr bwMode="auto">
                  <a:xfrm>
                    <a:off x="2962" y="1344"/>
                    <a:ext cx="1" cy="36"/>
                  </a:xfrm>
                  <a:prstGeom prst="rect">
                    <a:avLst/>
                  </a:prstGeom>
                  <a:solidFill>
                    <a:srgbClr val="F3F9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6" name="Rectangle 1684"/>
                  <p:cNvSpPr>
                    <a:spLocks noChangeArrowheads="1"/>
                  </p:cNvSpPr>
                  <p:nvPr/>
                </p:nvSpPr>
                <p:spPr bwMode="auto">
                  <a:xfrm>
                    <a:off x="3014" y="1344"/>
                    <a:ext cx="1" cy="36"/>
                  </a:xfrm>
                  <a:prstGeom prst="rect">
                    <a:avLst/>
                  </a:prstGeom>
                  <a:solidFill>
                    <a:srgbClr val="F3F9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7" name="Rectangle 1685"/>
                  <p:cNvSpPr>
                    <a:spLocks noChangeArrowheads="1"/>
                  </p:cNvSpPr>
                  <p:nvPr/>
                </p:nvSpPr>
                <p:spPr bwMode="auto">
                  <a:xfrm>
                    <a:off x="2963" y="1344"/>
                    <a:ext cx="51" cy="1"/>
                  </a:xfrm>
                  <a:prstGeom prst="rect">
                    <a:avLst/>
                  </a:prstGeom>
                  <a:solidFill>
                    <a:srgbClr val="F4FA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8" name="Rectangle 1686"/>
                  <p:cNvSpPr>
                    <a:spLocks noChangeArrowheads="1"/>
                  </p:cNvSpPr>
                  <p:nvPr/>
                </p:nvSpPr>
                <p:spPr bwMode="auto">
                  <a:xfrm>
                    <a:off x="2963" y="1379"/>
                    <a:ext cx="51" cy="1"/>
                  </a:xfrm>
                  <a:prstGeom prst="rect">
                    <a:avLst/>
                  </a:prstGeom>
                  <a:solidFill>
                    <a:srgbClr val="F4FA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79" name="Rectangle 1687"/>
                  <p:cNvSpPr>
                    <a:spLocks noChangeArrowheads="1"/>
                  </p:cNvSpPr>
                  <p:nvPr/>
                </p:nvSpPr>
                <p:spPr bwMode="auto">
                  <a:xfrm>
                    <a:off x="2963" y="1345"/>
                    <a:ext cx="1" cy="34"/>
                  </a:xfrm>
                  <a:prstGeom prst="rect">
                    <a:avLst/>
                  </a:prstGeom>
                  <a:solidFill>
                    <a:srgbClr val="F4FA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0" name="Rectangle 1688"/>
                  <p:cNvSpPr>
                    <a:spLocks noChangeArrowheads="1"/>
                  </p:cNvSpPr>
                  <p:nvPr/>
                </p:nvSpPr>
                <p:spPr bwMode="auto">
                  <a:xfrm>
                    <a:off x="3013" y="1345"/>
                    <a:ext cx="1" cy="34"/>
                  </a:xfrm>
                  <a:prstGeom prst="rect">
                    <a:avLst/>
                  </a:prstGeom>
                  <a:solidFill>
                    <a:srgbClr val="F4FA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1" name="Rectangle 1689"/>
                  <p:cNvSpPr>
                    <a:spLocks noChangeArrowheads="1"/>
                  </p:cNvSpPr>
                  <p:nvPr/>
                </p:nvSpPr>
                <p:spPr bwMode="auto">
                  <a:xfrm>
                    <a:off x="2964" y="1345"/>
                    <a:ext cx="49" cy="1"/>
                  </a:xfrm>
                  <a:prstGeom prst="rect">
                    <a:avLst/>
                  </a:prstGeom>
                  <a:solidFill>
                    <a:srgbClr val="F5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2" name="Rectangle 1690"/>
                  <p:cNvSpPr>
                    <a:spLocks noChangeArrowheads="1"/>
                  </p:cNvSpPr>
                  <p:nvPr/>
                </p:nvSpPr>
                <p:spPr bwMode="auto">
                  <a:xfrm>
                    <a:off x="2964" y="1378"/>
                    <a:ext cx="49" cy="1"/>
                  </a:xfrm>
                  <a:prstGeom prst="rect">
                    <a:avLst/>
                  </a:prstGeom>
                  <a:solidFill>
                    <a:srgbClr val="F5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3" name="Rectangle 1691"/>
                  <p:cNvSpPr>
                    <a:spLocks noChangeArrowheads="1"/>
                  </p:cNvSpPr>
                  <p:nvPr/>
                </p:nvSpPr>
                <p:spPr bwMode="auto">
                  <a:xfrm>
                    <a:off x="2964" y="1346"/>
                    <a:ext cx="2" cy="32"/>
                  </a:xfrm>
                  <a:prstGeom prst="rect">
                    <a:avLst/>
                  </a:prstGeom>
                  <a:solidFill>
                    <a:srgbClr val="F5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4" name="Rectangle 1692"/>
                  <p:cNvSpPr>
                    <a:spLocks noChangeArrowheads="1"/>
                  </p:cNvSpPr>
                  <p:nvPr/>
                </p:nvSpPr>
                <p:spPr bwMode="auto">
                  <a:xfrm>
                    <a:off x="3011" y="1346"/>
                    <a:ext cx="2" cy="32"/>
                  </a:xfrm>
                  <a:prstGeom prst="rect">
                    <a:avLst/>
                  </a:prstGeom>
                  <a:solidFill>
                    <a:srgbClr val="F5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5" name="Rectangle 1693"/>
                  <p:cNvSpPr>
                    <a:spLocks noChangeArrowheads="1"/>
                  </p:cNvSpPr>
                  <p:nvPr/>
                </p:nvSpPr>
                <p:spPr bwMode="auto">
                  <a:xfrm>
                    <a:off x="2966" y="1346"/>
                    <a:ext cx="45" cy="1"/>
                  </a:xfrm>
                  <a:prstGeom prst="rect">
                    <a:avLst/>
                  </a:prstGeom>
                  <a:solidFill>
                    <a:srgbClr val="F6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6" name="Rectangle 1694"/>
                  <p:cNvSpPr>
                    <a:spLocks noChangeArrowheads="1"/>
                  </p:cNvSpPr>
                  <p:nvPr/>
                </p:nvSpPr>
                <p:spPr bwMode="auto">
                  <a:xfrm>
                    <a:off x="2966" y="1377"/>
                    <a:ext cx="45" cy="1"/>
                  </a:xfrm>
                  <a:prstGeom prst="rect">
                    <a:avLst/>
                  </a:prstGeom>
                  <a:solidFill>
                    <a:srgbClr val="F6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7" name="Rectangle 1695"/>
                  <p:cNvSpPr>
                    <a:spLocks noChangeArrowheads="1"/>
                  </p:cNvSpPr>
                  <p:nvPr/>
                </p:nvSpPr>
                <p:spPr bwMode="auto">
                  <a:xfrm>
                    <a:off x="2966" y="1347"/>
                    <a:ext cx="1" cy="30"/>
                  </a:xfrm>
                  <a:prstGeom prst="rect">
                    <a:avLst/>
                  </a:prstGeom>
                  <a:solidFill>
                    <a:srgbClr val="F6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8" name="Rectangle 1696"/>
                  <p:cNvSpPr>
                    <a:spLocks noChangeArrowheads="1"/>
                  </p:cNvSpPr>
                  <p:nvPr/>
                </p:nvSpPr>
                <p:spPr bwMode="auto">
                  <a:xfrm>
                    <a:off x="3010" y="1347"/>
                    <a:ext cx="1" cy="30"/>
                  </a:xfrm>
                  <a:prstGeom prst="rect">
                    <a:avLst/>
                  </a:prstGeom>
                  <a:solidFill>
                    <a:srgbClr val="F6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89" name="Rectangle 1697"/>
                  <p:cNvSpPr>
                    <a:spLocks noChangeArrowheads="1"/>
                  </p:cNvSpPr>
                  <p:nvPr/>
                </p:nvSpPr>
                <p:spPr bwMode="auto">
                  <a:xfrm>
                    <a:off x="2967" y="1347"/>
                    <a:ext cx="43" cy="1"/>
                  </a:xfrm>
                  <a:prstGeom prst="rect">
                    <a:avLst/>
                  </a:prstGeom>
                  <a:solidFill>
                    <a:srgbClr val="F6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0" name="Rectangle 1698"/>
                  <p:cNvSpPr>
                    <a:spLocks noChangeArrowheads="1"/>
                  </p:cNvSpPr>
                  <p:nvPr/>
                </p:nvSpPr>
                <p:spPr bwMode="auto">
                  <a:xfrm>
                    <a:off x="2967" y="1376"/>
                    <a:ext cx="43" cy="1"/>
                  </a:xfrm>
                  <a:prstGeom prst="rect">
                    <a:avLst/>
                  </a:prstGeom>
                  <a:solidFill>
                    <a:srgbClr val="F6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1" name="Rectangle 1699"/>
                  <p:cNvSpPr>
                    <a:spLocks noChangeArrowheads="1"/>
                  </p:cNvSpPr>
                  <p:nvPr/>
                </p:nvSpPr>
                <p:spPr bwMode="auto">
                  <a:xfrm>
                    <a:off x="2967" y="1348"/>
                    <a:ext cx="1" cy="28"/>
                  </a:xfrm>
                  <a:prstGeom prst="rect">
                    <a:avLst/>
                  </a:prstGeom>
                  <a:solidFill>
                    <a:srgbClr val="F6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2" name="Rectangle 1700"/>
                  <p:cNvSpPr>
                    <a:spLocks noChangeArrowheads="1"/>
                  </p:cNvSpPr>
                  <p:nvPr/>
                </p:nvSpPr>
                <p:spPr bwMode="auto">
                  <a:xfrm>
                    <a:off x="3009" y="1348"/>
                    <a:ext cx="1" cy="28"/>
                  </a:xfrm>
                  <a:prstGeom prst="rect">
                    <a:avLst/>
                  </a:prstGeom>
                  <a:solidFill>
                    <a:srgbClr val="F6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3" name="Rectangle 1701"/>
                  <p:cNvSpPr>
                    <a:spLocks noChangeArrowheads="1"/>
                  </p:cNvSpPr>
                  <p:nvPr/>
                </p:nvSpPr>
                <p:spPr bwMode="auto">
                  <a:xfrm>
                    <a:off x="2968" y="1348"/>
                    <a:ext cx="41" cy="1"/>
                  </a:xfrm>
                  <a:prstGeom prst="rect">
                    <a:avLst/>
                  </a:prstGeom>
                  <a:solidFill>
                    <a:srgbClr val="F7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4" name="Rectangle 1702"/>
                  <p:cNvSpPr>
                    <a:spLocks noChangeArrowheads="1"/>
                  </p:cNvSpPr>
                  <p:nvPr/>
                </p:nvSpPr>
                <p:spPr bwMode="auto">
                  <a:xfrm>
                    <a:off x="2968" y="1375"/>
                    <a:ext cx="41" cy="1"/>
                  </a:xfrm>
                  <a:prstGeom prst="rect">
                    <a:avLst/>
                  </a:prstGeom>
                  <a:solidFill>
                    <a:srgbClr val="F7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5" name="Rectangle 1703"/>
                  <p:cNvSpPr>
                    <a:spLocks noChangeArrowheads="1"/>
                  </p:cNvSpPr>
                  <p:nvPr/>
                </p:nvSpPr>
                <p:spPr bwMode="auto">
                  <a:xfrm>
                    <a:off x="2968" y="1348"/>
                    <a:ext cx="1" cy="27"/>
                  </a:xfrm>
                  <a:prstGeom prst="rect">
                    <a:avLst/>
                  </a:prstGeom>
                  <a:solidFill>
                    <a:srgbClr val="F7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6" name="Rectangle 1704"/>
                  <p:cNvSpPr>
                    <a:spLocks noChangeArrowheads="1"/>
                  </p:cNvSpPr>
                  <p:nvPr/>
                </p:nvSpPr>
                <p:spPr bwMode="auto">
                  <a:xfrm>
                    <a:off x="3008" y="1348"/>
                    <a:ext cx="1" cy="27"/>
                  </a:xfrm>
                  <a:prstGeom prst="rect">
                    <a:avLst/>
                  </a:prstGeom>
                  <a:solidFill>
                    <a:srgbClr val="F7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7" name="Rectangle 1705"/>
                  <p:cNvSpPr>
                    <a:spLocks noChangeArrowheads="1"/>
                  </p:cNvSpPr>
                  <p:nvPr/>
                </p:nvSpPr>
                <p:spPr bwMode="auto">
                  <a:xfrm>
                    <a:off x="2969" y="1348"/>
                    <a:ext cx="39" cy="1"/>
                  </a:xfrm>
                  <a:prstGeom prst="rect">
                    <a:avLst/>
                  </a:prstGeom>
                  <a:solidFill>
                    <a:srgbClr val="F8FC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8" name="Rectangle 1706"/>
                  <p:cNvSpPr>
                    <a:spLocks noChangeArrowheads="1"/>
                  </p:cNvSpPr>
                  <p:nvPr/>
                </p:nvSpPr>
                <p:spPr bwMode="auto">
                  <a:xfrm>
                    <a:off x="2969" y="1375"/>
                    <a:ext cx="39" cy="1"/>
                  </a:xfrm>
                  <a:prstGeom prst="rect">
                    <a:avLst/>
                  </a:prstGeom>
                  <a:solidFill>
                    <a:srgbClr val="F8FC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699" name="Rectangle 1707"/>
                  <p:cNvSpPr>
                    <a:spLocks noChangeArrowheads="1"/>
                  </p:cNvSpPr>
                  <p:nvPr/>
                </p:nvSpPr>
                <p:spPr bwMode="auto">
                  <a:xfrm>
                    <a:off x="2969" y="1349"/>
                    <a:ext cx="2" cy="26"/>
                  </a:xfrm>
                  <a:prstGeom prst="rect">
                    <a:avLst/>
                  </a:prstGeom>
                  <a:solidFill>
                    <a:srgbClr val="F8FC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0" name="Rectangle 1708"/>
                  <p:cNvSpPr>
                    <a:spLocks noChangeArrowheads="1"/>
                  </p:cNvSpPr>
                  <p:nvPr/>
                </p:nvSpPr>
                <p:spPr bwMode="auto">
                  <a:xfrm>
                    <a:off x="3007" y="1349"/>
                    <a:ext cx="1" cy="26"/>
                  </a:xfrm>
                  <a:prstGeom prst="rect">
                    <a:avLst/>
                  </a:prstGeom>
                  <a:solidFill>
                    <a:srgbClr val="F8FC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1" name="Rectangle 1709"/>
                  <p:cNvSpPr>
                    <a:spLocks noChangeArrowheads="1"/>
                  </p:cNvSpPr>
                  <p:nvPr/>
                </p:nvSpPr>
                <p:spPr bwMode="auto">
                  <a:xfrm>
                    <a:off x="2971" y="1349"/>
                    <a:ext cx="36" cy="1"/>
                  </a:xfrm>
                  <a:prstGeom prst="rect">
                    <a:avLst/>
                  </a:prstGeom>
                  <a:solidFill>
                    <a:srgbClr val="F9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2" name="Rectangle 1710"/>
                  <p:cNvSpPr>
                    <a:spLocks noChangeArrowheads="1"/>
                  </p:cNvSpPr>
                  <p:nvPr/>
                </p:nvSpPr>
                <p:spPr bwMode="auto">
                  <a:xfrm>
                    <a:off x="2971" y="1374"/>
                    <a:ext cx="36" cy="1"/>
                  </a:xfrm>
                  <a:prstGeom prst="rect">
                    <a:avLst/>
                  </a:prstGeom>
                  <a:solidFill>
                    <a:srgbClr val="F9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3" name="Rectangle 1711"/>
                  <p:cNvSpPr>
                    <a:spLocks noChangeArrowheads="1"/>
                  </p:cNvSpPr>
                  <p:nvPr/>
                </p:nvSpPr>
                <p:spPr bwMode="auto">
                  <a:xfrm>
                    <a:off x="2971" y="1350"/>
                    <a:ext cx="1" cy="24"/>
                  </a:xfrm>
                  <a:prstGeom prst="rect">
                    <a:avLst/>
                  </a:prstGeom>
                  <a:solidFill>
                    <a:srgbClr val="F9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4" name="Rectangle 1712"/>
                  <p:cNvSpPr>
                    <a:spLocks noChangeArrowheads="1"/>
                  </p:cNvSpPr>
                  <p:nvPr/>
                </p:nvSpPr>
                <p:spPr bwMode="auto">
                  <a:xfrm>
                    <a:off x="3006" y="1350"/>
                    <a:ext cx="1" cy="24"/>
                  </a:xfrm>
                  <a:prstGeom prst="rect">
                    <a:avLst/>
                  </a:prstGeom>
                  <a:solidFill>
                    <a:srgbClr val="F9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5" name="Rectangle 1713"/>
                  <p:cNvSpPr>
                    <a:spLocks noChangeArrowheads="1"/>
                  </p:cNvSpPr>
                  <p:nvPr/>
                </p:nvSpPr>
                <p:spPr bwMode="auto">
                  <a:xfrm>
                    <a:off x="2972" y="1350"/>
                    <a:ext cx="34" cy="1"/>
                  </a:xfrm>
                  <a:prstGeom prst="rect">
                    <a:avLst/>
                  </a:prstGeom>
                  <a:solidFill>
                    <a:srgbClr val="FA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6" name="Rectangle 1714"/>
                  <p:cNvSpPr>
                    <a:spLocks noChangeArrowheads="1"/>
                  </p:cNvSpPr>
                  <p:nvPr/>
                </p:nvSpPr>
                <p:spPr bwMode="auto">
                  <a:xfrm>
                    <a:off x="2972" y="1373"/>
                    <a:ext cx="34" cy="1"/>
                  </a:xfrm>
                  <a:prstGeom prst="rect">
                    <a:avLst/>
                  </a:prstGeom>
                  <a:solidFill>
                    <a:srgbClr val="FA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7" name="Rectangle 1715"/>
                  <p:cNvSpPr>
                    <a:spLocks noChangeArrowheads="1"/>
                  </p:cNvSpPr>
                  <p:nvPr/>
                </p:nvSpPr>
                <p:spPr bwMode="auto">
                  <a:xfrm>
                    <a:off x="2972" y="1351"/>
                    <a:ext cx="1" cy="22"/>
                  </a:xfrm>
                  <a:prstGeom prst="rect">
                    <a:avLst/>
                  </a:prstGeom>
                  <a:solidFill>
                    <a:srgbClr val="FA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8" name="Rectangle 1716"/>
                  <p:cNvSpPr>
                    <a:spLocks noChangeArrowheads="1"/>
                  </p:cNvSpPr>
                  <p:nvPr/>
                </p:nvSpPr>
                <p:spPr bwMode="auto">
                  <a:xfrm>
                    <a:off x="3004" y="1351"/>
                    <a:ext cx="2" cy="22"/>
                  </a:xfrm>
                  <a:prstGeom prst="rect">
                    <a:avLst/>
                  </a:prstGeom>
                  <a:solidFill>
                    <a:srgbClr val="FA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09" name="Rectangle 1717"/>
                  <p:cNvSpPr>
                    <a:spLocks noChangeArrowheads="1"/>
                  </p:cNvSpPr>
                  <p:nvPr/>
                </p:nvSpPr>
                <p:spPr bwMode="auto">
                  <a:xfrm>
                    <a:off x="2973" y="1351"/>
                    <a:ext cx="31" cy="1"/>
                  </a:xfrm>
                  <a:prstGeom prst="rect">
                    <a:avLst/>
                  </a:prstGeom>
                  <a:solidFill>
                    <a:srgbClr val="FA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0" name="Rectangle 1718"/>
                  <p:cNvSpPr>
                    <a:spLocks noChangeArrowheads="1"/>
                  </p:cNvSpPr>
                  <p:nvPr/>
                </p:nvSpPr>
                <p:spPr bwMode="auto">
                  <a:xfrm>
                    <a:off x="2973" y="1372"/>
                    <a:ext cx="31" cy="1"/>
                  </a:xfrm>
                  <a:prstGeom prst="rect">
                    <a:avLst/>
                  </a:prstGeom>
                  <a:solidFill>
                    <a:srgbClr val="FA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1" name="Rectangle 1719"/>
                  <p:cNvSpPr>
                    <a:spLocks noChangeArrowheads="1"/>
                  </p:cNvSpPr>
                  <p:nvPr/>
                </p:nvSpPr>
                <p:spPr bwMode="auto">
                  <a:xfrm>
                    <a:off x="2973" y="1352"/>
                    <a:ext cx="1" cy="20"/>
                  </a:xfrm>
                  <a:prstGeom prst="rect">
                    <a:avLst/>
                  </a:prstGeom>
                  <a:solidFill>
                    <a:srgbClr val="FA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2" name="Rectangle 1720"/>
                  <p:cNvSpPr>
                    <a:spLocks noChangeArrowheads="1"/>
                  </p:cNvSpPr>
                  <p:nvPr/>
                </p:nvSpPr>
                <p:spPr bwMode="auto">
                  <a:xfrm>
                    <a:off x="3003" y="1352"/>
                    <a:ext cx="1" cy="20"/>
                  </a:xfrm>
                  <a:prstGeom prst="rect">
                    <a:avLst/>
                  </a:prstGeom>
                  <a:solidFill>
                    <a:srgbClr val="FA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3" name="Rectangle 1721"/>
                  <p:cNvSpPr>
                    <a:spLocks noChangeArrowheads="1"/>
                  </p:cNvSpPr>
                  <p:nvPr/>
                </p:nvSpPr>
                <p:spPr bwMode="auto">
                  <a:xfrm>
                    <a:off x="2974" y="1352"/>
                    <a:ext cx="29" cy="1"/>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4" name="Rectangle 1722"/>
                  <p:cNvSpPr>
                    <a:spLocks noChangeArrowheads="1"/>
                  </p:cNvSpPr>
                  <p:nvPr/>
                </p:nvSpPr>
                <p:spPr bwMode="auto">
                  <a:xfrm>
                    <a:off x="2974" y="1371"/>
                    <a:ext cx="29" cy="1"/>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5" name="Rectangle 1723"/>
                  <p:cNvSpPr>
                    <a:spLocks noChangeArrowheads="1"/>
                  </p:cNvSpPr>
                  <p:nvPr/>
                </p:nvSpPr>
                <p:spPr bwMode="auto">
                  <a:xfrm>
                    <a:off x="2974" y="1353"/>
                    <a:ext cx="1" cy="18"/>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6" name="Rectangle 1724"/>
                  <p:cNvSpPr>
                    <a:spLocks noChangeArrowheads="1"/>
                  </p:cNvSpPr>
                  <p:nvPr/>
                </p:nvSpPr>
                <p:spPr bwMode="auto">
                  <a:xfrm>
                    <a:off x="3002" y="1353"/>
                    <a:ext cx="1" cy="18"/>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7" name="Rectangle 1725"/>
                  <p:cNvSpPr>
                    <a:spLocks noChangeArrowheads="1"/>
                  </p:cNvSpPr>
                  <p:nvPr/>
                </p:nvSpPr>
                <p:spPr bwMode="auto">
                  <a:xfrm>
                    <a:off x="2975" y="1353"/>
                    <a:ext cx="27" cy="1"/>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8" name="Rectangle 1726"/>
                  <p:cNvSpPr>
                    <a:spLocks noChangeArrowheads="1"/>
                  </p:cNvSpPr>
                  <p:nvPr/>
                </p:nvSpPr>
                <p:spPr bwMode="auto">
                  <a:xfrm>
                    <a:off x="2975" y="1370"/>
                    <a:ext cx="27" cy="1"/>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19" name="Rectangle 1727"/>
                  <p:cNvSpPr>
                    <a:spLocks noChangeArrowheads="1"/>
                  </p:cNvSpPr>
                  <p:nvPr/>
                </p:nvSpPr>
                <p:spPr bwMode="auto">
                  <a:xfrm>
                    <a:off x="2975" y="1353"/>
                    <a:ext cx="1" cy="17"/>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0" name="Rectangle 1728"/>
                  <p:cNvSpPr>
                    <a:spLocks noChangeArrowheads="1"/>
                  </p:cNvSpPr>
                  <p:nvPr/>
                </p:nvSpPr>
                <p:spPr bwMode="auto">
                  <a:xfrm>
                    <a:off x="3001" y="1353"/>
                    <a:ext cx="1" cy="17"/>
                  </a:xfrm>
                  <a:prstGeom prst="rect">
                    <a:avLst/>
                  </a:prstGeom>
                  <a:solidFill>
                    <a:srgbClr val="FB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1" name="Rectangle 1729"/>
                  <p:cNvSpPr>
                    <a:spLocks noChangeArrowheads="1"/>
                  </p:cNvSpPr>
                  <p:nvPr/>
                </p:nvSpPr>
                <p:spPr bwMode="auto">
                  <a:xfrm>
                    <a:off x="2976" y="1353"/>
                    <a:ext cx="25" cy="1"/>
                  </a:xfrm>
                  <a:prstGeom prst="rect">
                    <a:avLst/>
                  </a:prstGeom>
                  <a:solidFill>
                    <a:srgbClr val="FC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2" name="Rectangle 1730"/>
                  <p:cNvSpPr>
                    <a:spLocks noChangeArrowheads="1"/>
                  </p:cNvSpPr>
                  <p:nvPr/>
                </p:nvSpPr>
                <p:spPr bwMode="auto">
                  <a:xfrm>
                    <a:off x="2976" y="1370"/>
                    <a:ext cx="25" cy="1"/>
                  </a:xfrm>
                  <a:prstGeom prst="rect">
                    <a:avLst/>
                  </a:prstGeom>
                  <a:solidFill>
                    <a:srgbClr val="FC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3" name="Rectangle 1731"/>
                  <p:cNvSpPr>
                    <a:spLocks noChangeArrowheads="1"/>
                  </p:cNvSpPr>
                  <p:nvPr/>
                </p:nvSpPr>
                <p:spPr bwMode="auto">
                  <a:xfrm>
                    <a:off x="2976" y="1354"/>
                    <a:ext cx="2" cy="16"/>
                  </a:xfrm>
                  <a:prstGeom prst="rect">
                    <a:avLst/>
                  </a:prstGeom>
                  <a:solidFill>
                    <a:srgbClr val="FC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4" name="Rectangle 1732"/>
                  <p:cNvSpPr>
                    <a:spLocks noChangeArrowheads="1"/>
                  </p:cNvSpPr>
                  <p:nvPr/>
                </p:nvSpPr>
                <p:spPr bwMode="auto">
                  <a:xfrm>
                    <a:off x="2999" y="1354"/>
                    <a:ext cx="2" cy="16"/>
                  </a:xfrm>
                  <a:prstGeom prst="rect">
                    <a:avLst/>
                  </a:prstGeom>
                  <a:solidFill>
                    <a:srgbClr val="FC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5" name="Rectangle 1733"/>
                  <p:cNvSpPr>
                    <a:spLocks noChangeArrowheads="1"/>
                  </p:cNvSpPr>
                  <p:nvPr/>
                </p:nvSpPr>
                <p:spPr bwMode="auto">
                  <a:xfrm>
                    <a:off x="2978" y="1354"/>
                    <a:ext cx="21" cy="1"/>
                  </a:xfrm>
                  <a:prstGeom prst="rect">
                    <a:avLst/>
                  </a:prstGeom>
                  <a:solidFill>
                    <a:srgbClr val="FC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6" name="Rectangle 1734"/>
                  <p:cNvSpPr>
                    <a:spLocks noChangeArrowheads="1"/>
                  </p:cNvSpPr>
                  <p:nvPr/>
                </p:nvSpPr>
                <p:spPr bwMode="auto">
                  <a:xfrm>
                    <a:off x="2978" y="1369"/>
                    <a:ext cx="21" cy="1"/>
                  </a:xfrm>
                  <a:prstGeom prst="rect">
                    <a:avLst/>
                  </a:prstGeom>
                  <a:solidFill>
                    <a:srgbClr val="FC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7" name="Rectangle 1735"/>
                  <p:cNvSpPr>
                    <a:spLocks noChangeArrowheads="1"/>
                  </p:cNvSpPr>
                  <p:nvPr/>
                </p:nvSpPr>
                <p:spPr bwMode="auto">
                  <a:xfrm>
                    <a:off x="2978" y="1355"/>
                    <a:ext cx="1" cy="14"/>
                  </a:xfrm>
                  <a:prstGeom prst="rect">
                    <a:avLst/>
                  </a:prstGeom>
                  <a:solidFill>
                    <a:srgbClr val="FC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28" name="Rectangle 1736"/>
                  <p:cNvSpPr>
                    <a:spLocks noChangeArrowheads="1"/>
                  </p:cNvSpPr>
                  <p:nvPr/>
                </p:nvSpPr>
                <p:spPr bwMode="auto">
                  <a:xfrm>
                    <a:off x="2998" y="1355"/>
                    <a:ext cx="1" cy="14"/>
                  </a:xfrm>
                  <a:prstGeom prst="rect">
                    <a:avLst/>
                  </a:prstGeom>
                  <a:solidFill>
                    <a:srgbClr val="FC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729" name="Rectangle 1737"/>
                <p:cNvSpPr>
                  <a:spLocks noChangeArrowheads="1"/>
                </p:cNvSpPr>
                <p:nvPr/>
              </p:nvSpPr>
              <p:spPr bwMode="auto">
                <a:xfrm>
                  <a:off x="2979" y="1355"/>
                  <a:ext cx="19" cy="1"/>
                </a:xfrm>
                <a:prstGeom prst="rect">
                  <a:avLst/>
                </a:prstGeom>
                <a:solidFill>
                  <a:srgbClr val="FD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0" name="Rectangle 1738"/>
                <p:cNvSpPr>
                  <a:spLocks noChangeArrowheads="1"/>
                </p:cNvSpPr>
                <p:nvPr/>
              </p:nvSpPr>
              <p:spPr bwMode="auto">
                <a:xfrm>
                  <a:off x="2979" y="1368"/>
                  <a:ext cx="19" cy="1"/>
                </a:xfrm>
                <a:prstGeom prst="rect">
                  <a:avLst/>
                </a:prstGeom>
                <a:solidFill>
                  <a:srgbClr val="FD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1" name="Rectangle 1739"/>
                <p:cNvSpPr>
                  <a:spLocks noChangeArrowheads="1"/>
                </p:cNvSpPr>
                <p:nvPr/>
              </p:nvSpPr>
              <p:spPr bwMode="auto">
                <a:xfrm>
                  <a:off x="2979" y="1356"/>
                  <a:ext cx="1" cy="12"/>
                </a:xfrm>
                <a:prstGeom prst="rect">
                  <a:avLst/>
                </a:prstGeom>
                <a:solidFill>
                  <a:srgbClr val="FD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2" name="Rectangle 1740"/>
                <p:cNvSpPr>
                  <a:spLocks noChangeArrowheads="1"/>
                </p:cNvSpPr>
                <p:nvPr/>
              </p:nvSpPr>
              <p:spPr bwMode="auto">
                <a:xfrm>
                  <a:off x="2997" y="1356"/>
                  <a:ext cx="1" cy="12"/>
                </a:xfrm>
                <a:prstGeom prst="rect">
                  <a:avLst/>
                </a:prstGeom>
                <a:solidFill>
                  <a:srgbClr val="FD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3" name="Rectangle 1741"/>
                <p:cNvSpPr>
                  <a:spLocks noChangeArrowheads="1"/>
                </p:cNvSpPr>
                <p:nvPr/>
              </p:nvSpPr>
              <p:spPr bwMode="auto">
                <a:xfrm>
                  <a:off x="2980" y="1356"/>
                  <a:ext cx="17" cy="1"/>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4" name="Rectangle 1742"/>
                <p:cNvSpPr>
                  <a:spLocks noChangeArrowheads="1"/>
                </p:cNvSpPr>
                <p:nvPr/>
              </p:nvSpPr>
              <p:spPr bwMode="auto">
                <a:xfrm>
                  <a:off x="2980" y="1367"/>
                  <a:ext cx="17" cy="1"/>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5" name="Rectangle 1743"/>
                <p:cNvSpPr>
                  <a:spLocks noChangeArrowheads="1"/>
                </p:cNvSpPr>
                <p:nvPr/>
              </p:nvSpPr>
              <p:spPr bwMode="auto">
                <a:xfrm>
                  <a:off x="2980" y="1357"/>
                  <a:ext cx="1" cy="10"/>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6" name="Rectangle 1744"/>
                <p:cNvSpPr>
                  <a:spLocks noChangeArrowheads="1"/>
                </p:cNvSpPr>
                <p:nvPr/>
              </p:nvSpPr>
              <p:spPr bwMode="auto">
                <a:xfrm>
                  <a:off x="2996" y="1357"/>
                  <a:ext cx="1" cy="10"/>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7" name="Rectangle 1745"/>
                <p:cNvSpPr>
                  <a:spLocks noChangeArrowheads="1"/>
                </p:cNvSpPr>
                <p:nvPr/>
              </p:nvSpPr>
              <p:spPr bwMode="auto">
                <a:xfrm>
                  <a:off x="2981" y="1357"/>
                  <a:ext cx="15" cy="1"/>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8" name="Rectangle 1746"/>
                <p:cNvSpPr>
                  <a:spLocks noChangeArrowheads="1"/>
                </p:cNvSpPr>
                <p:nvPr/>
              </p:nvSpPr>
              <p:spPr bwMode="auto">
                <a:xfrm>
                  <a:off x="2981" y="1366"/>
                  <a:ext cx="15" cy="1"/>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39" name="Rectangle 1747"/>
                <p:cNvSpPr>
                  <a:spLocks noChangeArrowheads="1"/>
                </p:cNvSpPr>
                <p:nvPr/>
              </p:nvSpPr>
              <p:spPr bwMode="auto">
                <a:xfrm>
                  <a:off x="2981" y="1358"/>
                  <a:ext cx="1" cy="8"/>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0" name="Rectangle 1748"/>
                <p:cNvSpPr>
                  <a:spLocks noChangeArrowheads="1"/>
                </p:cNvSpPr>
                <p:nvPr/>
              </p:nvSpPr>
              <p:spPr bwMode="auto">
                <a:xfrm>
                  <a:off x="2995" y="1358"/>
                  <a:ext cx="1" cy="8"/>
                </a:xfrm>
                <a:prstGeom prst="rect">
                  <a:avLst/>
                </a:prstGeom>
                <a:solidFill>
                  <a:srgbClr val="FD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1" name="Rectangle 1749"/>
                <p:cNvSpPr>
                  <a:spLocks noChangeArrowheads="1"/>
                </p:cNvSpPr>
                <p:nvPr/>
              </p:nvSpPr>
              <p:spPr bwMode="auto">
                <a:xfrm>
                  <a:off x="2982" y="1358"/>
                  <a:ext cx="13" cy="1"/>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2" name="Rectangle 1750"/>
                <p:cNvSpPr>
                  <a:spLocks noChangeArrowheads="1"/>
                </p:cNvSpPr>
                <p:nvPr/>
              </p:nvSpPr>
              <p:spPr bwMode="auto">
                <a:xfrm>
                  <a:off x="2982" y="1365"/>
                  <a:ext cx="13" cy="1"/>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3" name="Rectangle 1751"/>
                <p:cNvSpPr>
                  <a:spLocks noChangeArrowheads="1"/>
                </p:cNvSpPr>
                <p:nvPr/>
              </p:nvSpPr>
              <p:spPr bwMode="auto">
                <a:xfrm>
                  <a:off x="2982" y="1358"/>
                  <a:ext cx="2" cy="7"/>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4" name="Rectangle 1752"/>
                <p:cNvSpPr>
                  <a:spLocks noChangeArrowheads="1"/>
                </p:cNvSpPr>
                <p:nvPr/>
              </p:nvSpPr>
              <p:spPr bwMode="auto">
                <a:xfrm>
                  <a:off x="2993" y="1358"/>
                  <a:ext cx="2" cy="7"/>
                </a:xfrm>
                <a:prstGeom prst="rect">
                  <a:avLst/>
                </a:prstGeom>
                <a:solidFill>
                  <a:srgbClr val="FE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5" name="Rectangle 1753"/>
                <p:cNvSpPr>
                  <a:spLocks noChangeArrowheads="1"/>
                </p:cNvSpPr>
                <p:nvPr/>
              </p:nvSpPr>
              <p:spPr bwMode="auto">
                <a:xfrm>
                  <a:off x="2984" y="1358"/>
                  <a:ext cx="9"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6" name="Rectangle 1754"/>
                <p:cNvSpPr>
                  <a:spLocks noChangeArrowheads="1"/>
                </p:cNvSpPr>
                <p:nvPr/>
              </p:nvSpPr>
              <p:spPr bwMode="auto">
                <a:xfrm>
                  <a:off x="2984" y="1365"/>
                  <a:ext cx="9"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7" name="Rectangle 1755"/>
                <p:cNvSpPr>
                  <a:spLocks noChangeArrowheads="1"/>
                </p:cNvSpPr>
                <p:nvPr/>
              </p:nvSpPr>
              <p:spPr bwMode="auto">
                <a:xfrm>
                  <a:off x="2984" y="1359"/>
                  <a:ext cx="1" cy="6"/>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8" name="Rectangle 1756"/>
                <p:cNvSpPr>
                  <a:spLocks noChangeArrowheads="1"/>
                </p:cNvSpPr>
                <p:nvPr/>
              </p:nvSpPr>
              <p:spPr bwMode="auto">
                <a:xfrm>
                  <a:off x="2992" y="1359"/>
                  <a:ext cx="1" cy="6"/>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49" name="Rectangle 1757"/>
                <p:cNvSpPr>
                  <a:spLocks noChangeArrowheads="1"/>
                </p:cNvSpPr>
                <p:nvPr/>
              </p:nvSpPr>
              <p:spPr bwMode="auto">
                <a:xfrm>
                  <a:off x="2985" y="1359"/>
                  <a:ext cx="7"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0" name="Rectangle 1758"/>
                <p:cNvSpPr>
                  <a:spLocks noChangeArrowheads="1"/>
                </p:cNvSpPr>
                <p:nvPr/>
              </p:nvSpPr>
              <p:spPr bwMode="auto">
                <a:xfrm>
                  <a:off x="2985" y="1364"/>
                  <a:ext cx="7"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1" name="Rectangle 1759"/>
                <p:cNvSpPr>
                  <a:spLocks noChangeArrowheads="1"/>
                </p:cNvSpPr>
                <p:nvPr/>
              </p:nvSpPr>
              <p:spPr bwMode="auto">
                <a:xfrm>
                  <a:off x="2985" y="1360"/>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2" name="Rectangle 1760"/>
                <p:cNvSpPr>
                  <a:spLocks noChangeArrowheads="1"/>
                </p:cNvSpPr>
                <p:nvPr/>
              </p:nvSpPr>
              <p:spPr bwMode="auto">
                <a:xfrm>
                  <a:off x="2991" y="1360"/>
                  <a:ext cx="1"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3" name="Rectangle 1761"/>
                <p:cNvSpPr>
                  <a:spLocks noChangeArrowheads="1"/>
                </p:cNvSpPr>
                <p:nvPr/>
              </p:nvSpPr>
              <p:spPr bwMode="auto">
                <a:xfrm>
                  <a:off x="2986" y="1360"/>
                  <a:ext cx="5"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4" name="Rectangle 1762"/>
                <p:cNvSpPr>
                  <a:spLocks noChangeArrowheads="1"/>
                </p:cNvSpPr>
                <p:nvPr/>
              </p:nvSpPr>
              <p:spPr bwMode="auto">
                <a:xfrm>
                  <a:off x="2986" y="1363"/>
                  <a:ext cx="5" cy="1"/>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5" name="Rectangle 1763"/>
                <p:cNvSpPr>
                  <a:spLocks noChangeArrowheads="1"/>
                </p:cNvSpPr>
                <p:nvPr/>
              </p:nvSpPr>
              <p:spPr bwMode="auto">
                <a:xfrm>
                  <a:off x="2986" y="1361"/>
                  <a:ext cx="1" cy="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6" name="Rectangle 1764"/>
                <p:cNvSpPr>
                  <a:spLocks noChangeArrowheads="1"/>
                </p:cNvSpPr>
                <p:nvPr/>
              </p:nvSpPr>
              <p:spPr bwMode="auto">
                <a:xfrm>
                  <a:off x="2990" y="1361"/>
                  <a:ext cx="1" cy="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57" name="Rectangle 1765"/>
                <p:cNvSpPr>
                  <a:spLocks noChangeArrowheads="1"/>
                </p:cNvSpPr>
                <p:nvPr/>
              </p:nvSpPr>
              <p:spPr bwMode="auto">
                <a:xfrm>
                  <a:off x="2987" y="1361"/>
                  <a:ext cx="3"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758" name="Freeform 1766"/>
              <p:cNvSpPr>
                <a:spLocks/>
              </p:cNvSpPr>
              <p:nvPr/>
            </p:nvSpPr>
            <p:spPr bwMode="auto">
              <a:xfrm>
                <a:off x="2919" y="1313"/>
                <a:ext cx="139" cy="13"/>
              </a:xfrm>
              <a:custGeom>
                <a:avLst/>
                <a:gdLst>
                  <a:gd name="T0" fmla="*/ 0 w 696"/>
                  <a:gd name="T1" fmla="*/ 0 h 61"/>
                  <a:gd name="T2" fmla="*/ 61 w 696"/>
                  <a:gd name="T3" fmla="*/ 61 h 61"/>
                  <a:gd name="T4" fmla="*/ 635 w 696"/>
                  <a:gd name="T5" fmla="*/ 61 h 61"/>
                  <a:gd name="T6" fmla="*/ 696 w 696"/>
                  <a:gd name="T7" fmla="*/ 0 h 61"/>
                  <a:gd name="T8" fmla="*/ 0 w 696"/>
                  <a:gd name="T9" fmla="*/ 0 h 61"/>
                </a:gdLst>
                <a:ahLst/>
                <a:cxnLst>
                  <a:cxn ang="0">
                    <a:pos x="T0" y="T1"/>
                  </a:cxn>
                  <a:cxn ang="0">
                    <a:pos x="T2" y="T3"/>
                  </a:cxn>
                  <a:cxn ang="0">
                    <a:pos x="T4" y="T5"/>
                  </a:cxn>
                  <a:cxn ang="0">
                    <a:pos x="T6" y="T7"/>
                  </a:cxn>
                  <a:cxn ang="0">
                    <a:pos x="T8" y="T9"/>
                  </a:cxn>
                </a:cxnLst>
                <a:rect l="0" t="0" r="r" b="b"/>
                <a:pathLst>
                  <a:path w="696" h="61">
                    <a:moveTo>
                      <a:pt x="0" y="0"/>
                    </a:moveTo>
                    <a:lnTo>
                      <a:pt x="61" y="61"/>
                    </a:lnTo>
                    <a:lnTo>
                      <a:pt x="635" y="61"/>
                    </a:lnTo>
                    <a:lnTo>
                      <a:pt x="696" y="0"/>
                    </a:lnTo>
                    <a:lnTo>
                      <a:pt x="0" y="0"/>
                    </a:lnTo>
                    <a:close/>
                  </a:path>
                </a:pathLst>
              </a:custGeom>
              <a:solidFill>
                <a:srgbClr val="DDF0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759" name="Freeform 1767"/>
              <p:cNvSpPr>
                <a:spLocks/>
              </p:cNvSpPr>
              <p:nvPr/>
            </p:nvSpPr>
            <p:spPr bwMode="auto">
              <a:xfrm>
                <a:off x="2919" y="1313"/>
                <a:ext cx="12" cy="98"/>
              </a:xfrm>
              <a:custGeom>
                <a:avLst/>
                <a:gdLst>
                  <a:gd name="T0" fmla="*/ 0 w 61"/>
                  <a:gd name="T1" fmla="*/ 0 h 486"/>
                  <a:gd name="T2" fmla="*/ 0 w 61"/>
                  <a:gd name="T3" fmla="*/ 486 h 486"/>
                  <a:gd name="T4" fmla="*/ 61 w 61"/>
                  <a:gd name="T5" fmla="*/ 426 h 486"/>
                  <a:gd name="T6" fmla="*/ 61 w 61"/>
                  <a:gd name="T7" fmla="*/ 61 h 486"/>
                  <a:gd name="T8" fmla="*/ 0 w 61"/>
                  <a:gd name="T9" fmla="*/ 0 h 486"/>
                </a:gdLst>
                <a:ahLst/>
                <a:cxnLst>
                  <a:cxn ang="0">
                    <a:pos x="T0" y="T1"/>
                  </a:cxn>
                  <a:cxn ang="0">
                    <a:pos x="T2" y="T3"/>
                  </a:cxn>
                  <a:cxn ang="0">
                    <a:pos x="T4" y="T5"/>
                  </a:cxn>
                  <a:cxn ang="0">
                    <a:pos x="T6" y="T7"/>
                  </a:cxn>
                  <a:cxn ang="0">
                    <a:pos x="T8" y="T9"/>
                  </a:cxn>
                </a:cxnLst>
                <a:rect l="0" t="0" r="r" b="b"/>
                <a:pathLst>
                  <a:path w="61" h="486">
                    <a:moveTo>
                      <a:pt x="0" y="0"/>
                    </a:moveTo>
                    <a:lnTo>
                      <a:pt x="0" y="486"/>
                    </a:lnTo>
                    <a:lnTo>
                      <a:pt x="61" y="426"/>
                    </a:lnTo>
                    <a:lnTo>
                      <a:pt x="61" y="61"/>
                    </a:lnTo>
                    <a:lnTo>
                      <a:pt x="0" y="0"/>
                    </a:lnTo>
                    <a:close/>
                  </a:path>
                </a:pathLst>
              </a:custGeom>
              <a:solidFill>
                <a:srgbClr val="E6F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760" name="Freeform 1768"/>
              <p:cNvSpPr>
                <a:spLocks/>
              </p:cNvSpPr>
              <p:nvPr/>
            </p:nvSpPr>
            <p:spPr bwMode="auto">
              <a:xfrm>
                <a:off x="2919" y="1399"/>
                <a:ext cx="139" cy="12"/>
              </a:xfrm>
              <a:custGeom>
                <a:avLst/>
                <a:gdLst>
                  <a:gd name="T0" fmla="*/ 0 w 696"/>
                  <a:gd name="T1" fmla="*/ 60 h 60"/>
                  <a:gd name="T2" fmla="*/ 696 w 696"/>
                  <a:gd name="T3" fmla="*/ 60 h 60"/>
                  <a:gd name="T4" fmla="*/ 635 w 696"/>
                  <a:gd name="T5" fmla="*/ 0 h 60"/>
                  <a:gd name="T6" fmla="*/ 61 w 696"/>
                  <a:gd name="T7" fmla="*/ 0 h 60"/>
                  <a:gd name="T8" fmla="*/ 0 w 696"/>
                  <a:gd name="T9" fmla="*/ 60 h 60"/>
                </a:gdLst>
                <a:ahLst/>
                <a:cxnLst>
                  <a:cxn ang="0">
                    <a:pos x="T0" y="T1"/>
                  </a:cxn>
                  <a:cxn ang="0">
                    <a:pos x="T2" y="T3"/>
                  </a:cxn>
                  <a:cxn ang="0">
                    <a:pos x="T4" y="T5"/>
                  </a:cxn>
                  <a:cxn ang="0">
                    <a:pos x="T6" y="T7"/>
                  </a:cxn>
                  <a:cxn ang="0">
                    <a:pos x="T8" y="T9"/>
                  </a:cxn>
                </a:cxnLst>
                <a:rect l="0" t="0" r="r" b="b"/>
                <a:pathLst>
                  <a:path w="696" h="60">
                    <a:moveTo>
                      <a:pt x="0" y="60"/>
                    </a:moveTo>
                    <a:lnTo>
                      <a:pt x="696" y="60"/>
                    </a:lnTo>
                    <a:lnTo>
                      <a:pt x="635" y="0"/>
                    </a:lnTo>
                    <a:lnTo>
                      <a:pt x="61" y="0"/>
                    </a:lnTo>
                    <a:lnTo>
                      <a:pt x="0" y="60"/>
                    </a:lnTo>
                    <a:close/>
                  </a:path>
                </a:pathLst>
              </a:custGeom>
              <a:solidFill>
                <a:srgbClr val="ABB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6761" name="Freeform 1769"/>
              <p:cNvSpPr>
                <a:spLocks/>
              </p:cNvSpPr>
              <p:nvPr/>
            </p:nvSpPr>
            <p:spPr bwMode="auto">
              <a:xfrm>
                <a:off x="3046" y="1313"/>
                <a:ext cx="12" cy="98"/>
              </a:xfrm>
              <a:custGeom>
                <a:avLst/>
                <a:gdLst>
                  <a:gd name="T0" fmla="*/ 61 w 61"/>
                  <a:gd name="T1" fmla="*/ 486 h 486"/>
                  <a:gd name="T2" fmla="*/ 61 w 61"/>
                  <a:gd name="T3" fmla="*/ 0 h 486"/>
                  <a:gd name="T4" fmla="*/ 0 w 61"/>
                  <a:gd name="T5" fmla="*/ 61 h 486"/>
                  <a:gd name="T6" fmla="*/ 0 w 61"/>
                  <a:gd name="T7" fmla="*/ 426 h 486"/>
                  <a:gd name="T8" fmla="*/ 61 w 61"/>
                  <a:gd name="T9" fmla="*/ 486 h 486"/>
                </a:gdLst>
                <a:ahLst/>
                <a:cxnLst>
                  <a:cxn ang="0">
                    <a:pos x="T0" y="T1"/>
                  </a:cxn>
                  <a:cxn ang="0">
                    <a:pos x="T2" y="T3"/>
                  </a:cxn>
                  <a:cxn ang="0">
                    <a:pos x="T4" y="T5"/>
                  </a:cxn>
                  <a:cxn ang="0">
                    <a:pos x="T6" y="T7"/>
                  </a:cxn>
                  <a:cxn ang="0">
                    <a:pos x="T8" y="T9"/>
                  </a:cxn>
                </a:cxnLst>
                <a:rect l="0" t="0" r="r" b="b"/>
                <a:pathLst>
                  <a:path w="61" h="486">
                    <a:moveTo>
                      <a:pt x="61" y="486"/>
                    </a:moveTo>
                    <a:lnTo>
                      <a:pt x="61" y="0"/>
                    </a:lnTo>
                    <a:lnTo>
                      <a:pt x="0" y="61"/>
                    </a:lnTo>
                    <a:lnTo>
                      <a:pt x="0" y="426"/>
                    </a:lnTo>
                    <a:lnTo>
                      <a:pt x="61" y="486"/>
                    </a:lnTo>
                    <a:close/>
                  </a:path>
                </a:pathLst>
              </a:custGeom>
              <a:solidFill>
                <a:srgbClr val="7F8E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6762" name="Rectangle 1770"/>
            <p:cNvSpPr>
              <a:spLocks noChangeArrowheads="1"/>
            </p:cNvSpPr>
            <p:nvPr/>
          </p:nvSpPr>
          <p:spPr bwMode="auto">
            <a:xfrm>
              <a:off x="5404" y="1204"/>
              <a:ext cx="93"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تجهيزات</a:t>
              </a:r>
              <a:endParaRPr lang="en-US" altLang="fa-IR" sz="400" b="0">
                <a:cs typeface="Traffic" pitchFamily="2" charset="0"/>
              </a:endParaRPr>
            </a:p>
          </p:txBody>
        </p:sp>
        <p:grpSp>
          <p:nvGrpSpPr>
            <p:cNvPr id="86763" name="Group 1771"/>
            <p:cNvGrpSpPr>
              <a:grpSpLocks/>
            </p:cNvGrpSpPr>
            <p:nvPr/>
          </p:nvGrpSpPr>
          <p:grpSpPr bwMode="auto">
            <a:xfrm>
              <a:off x="4667" y="1509"/>
              <a:ext cx="278" cy="206"/>
              <a:chOff x="2599" y="1497"/>
              <a:chExt cx="141" cy="99"/>
            </a:xfrm>
          </p:grpSpPr>
          <p:sp>
            <p:nvSpPr>
              <p:cNvPr id="86764" name="Rectangle 1772"/>
              <p:cNvSpPr>
                <a:spLocks noChangeArrowheads="1"/>
              </p:cNvSpPr>
              <p:nvPr/>
            </p:nvSpPr>
            <p:spPr bwMode="auto">
              <a:xfrm>
                <a:off x="2599" y="1497"/>
                <a:ext cx="139" cy="98"/>
              </a:xfrm>
              <a:prstGeom prst="rect">
                <a:avLst/>
              </a:prstGeom>
              <a:solidFill>
                <a:srgbClr val="FFEB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65" name="Rectangle 1773"/>
              <p:cNvSpPr>
                <a:spLocks noChangeArrowheads="1"/>
              </p:cNvSpPr>
              <p:nvPr/>
            </p:nvSpPr>
            <p:spPr bwMode="auto">
              <a:xfrm>
                <a:off x="2601" y="1499"/>
                <a:ext cx="139" cy="97"/>
              </a:xfrm>
              <a:prstGeom prst="rect">
                <a:avLst/>
              </a:prstGeom>
              <a:solidFill>
                <a:srgbClr val="9985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6766" name="Group 1774"/>
              <p:cNvGrpSpPr>
                <a:grpSpLocks/>
              </p:cNvGrpSpPr>
              <p:nvPr/>
            </p:nvGrpSpPr>
            <p:grpSpPr bwMode="auto">
              <a:xfrm>
                <a:off x="2600" y="1498"/>
                <a:ext cx="139" cy="98"/>
                <a:chOff x="2600" y="1498"/>
                <a:chExt cx="139" cy="98"/>
              </a:xfrm>
            </p:grpSpPr>
            <p:grpSp>
              <p:nvGrpSpPr>
                <p:cNvPr id="86767" name="Group 1775"/>
                <p:cNvGrpSpPr>
                  <a:grpSpLocks/>
                </p:cNvGrpSpPr>
                <p:nvPr/>
              </p:nvGrpSpPr>
              <p:grpSpPr bwMode="auto">
                <a:xfrm>
                  <a:off x="2600" y="1498"/>
                  <a:ext cx="139" cy="98"/>
                  <a:chOff x="2600" y="1498"/>
                  <a:chExt cx="139" cy="98"/>
                </a:xfrm>
              </p:grpSpPr>
              <p:sp>
                <p:nvSpPr>
                  <p:cNvPr id="86768" name="Rectangle 1776"/>
                  <p:cNvSpPr>
                    <a:spLocks noChangeArrowheads="1"/>
                  </p:cNvSpPr>
                  <p:nvPr/>
                </p:nvSpPr>
                <p:spPr bwMode="auto">
                  <a:xfrm>
                    <a:off x="2600" y="1498"/>
                    <a:ext cx="139"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69" name="Rectangle 1777"/>
                  <p:cNvSpPr>
                    <a:spLocks noChangeArrowheads="1"/>
                  </p:cNvSpPr>
                  <p:nvPr/>
                </p:nvSpPr>
                <p:spPr bwMode="auto">
                  <a:xfrm>
                    <a:off x="2600" y="1595"/>
                    <a:ext cx="139"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0" name="Rectangle 1778"/>
                  <p:cNvSpPr>
                    <a:spLocks noChangeArrowheads="1"/>
                  </p:cNvSpPr>
                  <p:nvPr/>
                </p:nvSpPr>
                <p:spPr bwMode="auto">
                  <a:xfrm>
                    <a:off x="2600" y="1498"/>
                    <a:ext cx="1" cy="97"/>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1" name="Rectangle 1779"/>
                  <p:cNvSpPr>
                    <a:spLocks noChangeArrowheads="1"/>
                  </p:cNvSpPr>
                  <p:nvPr/>
                </p:nvSpPr>
                <p:spPr bwMode="auto">
                  <a:xfrm>
                    <a:off x="2738" y="1498"/>
                    <a:ext cx="1" cy="97"/>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2" name="Rectangle 1780"/>
                  <p:cNvSpPr>
                    <a:spLocks noChangeArrowheads="1"/>
                  </p:cNvSpPr>
                  <p:nvPr/>
                </p:nvSpPr>
                <p:spPr bwMode="auto">
                  <a:xfrm>
                    <a:off x="2601" y="1498"/>
                    <a:ext cx="137"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3" name="Rectangle 1781"/>
                  <p:cNvSpPr>
                    <a:spLocks noChangeArrowheads="1"/>
                  </p:cNvSpPr>
                  <p:nvPr/>
                </p:nvSpPr>
                <p:spPr bwMode="auto">
                  <a:xfrm>
                    <a:off x="2601" y="1595"/>
                    <a:ext cx="137"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4" name="Rectangle 1782"/>
                  <p:cNvSpPr>
                    <a:spLocks noChangeArrowheads="1"/>
                  </p:cNvSpPr>
                  <p:nvPr/>
                </p:nvSpPr>
                <p:spPr bwMode="auto">
                  <a:xfrm>
                    <a:off x="2601" y="1499"/>
                    <a:ext cx="1" cy="96"/>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5" name="Rectangle 1783"/>
                  <p:cNvSpPr>
                    <a:spLocks noChangeArrowheads="1"/>
                  </p:cNvSpPr>
                  <p:nvPr/>
                </p:nvSpPr>
                <p:spPr bwMode="auto">
                  <a:xfrm>
                    <a:off x="2738" y="1499"/>
                    <a:ext cx="1" cy="96"/>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6" name="Rectangle 1784"/>
                  <p:cNvSpPr>
                    <a:spLocks noChangeArrowheads="1"/>
                  </p:cNvSpPr>
                  <p:nvPr/>
                </p:nvSpPr>
                <p:spPr bwMode="auto">
                  <a:xfrm>
                    <a:off x="2601" y="1499"/>
                    <a:ext cx="137"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7" name="Rectangle 1785"/>
                  <p:cNvSpPr>
                    <a:spLocks noChangeArrowheads="1"/>
                  </p:cNvSpPr>
                  <p:nvPr/>
                </p:nvSpPr>
                <p:spPr bwMode="auto">
                  <a:xfrm>
                    <a:off x="2601" y="1594"/>
                    <a:ext cx="137" cy="1"/>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8" name="Rectangle 1786"/>
                  <p:cNvSpPr>
                    <a:spLocks noChangeArrowheads="1"/>
                  </p:cNvSpPr>
                  <p:nvPr/>
                </p:nvSpPr>
                <p:spPr bwMode="auto">
                  <a:xfrm>
                    <a:off x="2601" y="1500"/>
                    <a:ext cx="1" cy="94"/>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79" name="Rectangle 1787"/>
                  <p:cNvSpPr>
                    <a:spLocks noChangeArrowheads="1"/>
                  </p:cNvSpPr>
                  <p:nvPr/>
                </p:nvSpPr>
                <p:spPr bwMode="auto">
                  <a:xfrm>
                    <a:off x="2737" y="1500"/>
                    <a:ext cx="1" cy="94"/>
                  </a:xfrm>
                  <a:prstGeom prst="rect">
                    <a:avLst/>
                  </a:prstGeom>
                  <a:solidFill>
                    <a:srgbClr val="FFDE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0" name="Rectangle 1788"/>
                  <p:cNvSpPr>
                    <a:spLocks noChangeArrowheads="1"/>
                  </p:cNvSpPr>
                  <p:nvPr/>
                </p:nvSpPr>
                <p:spPr bwMode="auto">
                  <a:xfrm>
                    <a:off x="2602" y="1500"/>
                    <a:ext cx="135"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1" name="Rectangle 1789"/>
                  <p:cNvSpPr>
                    <a:spLocks noChangeArrowheads="1"/>
                  </p:cNvSpPr>
                  <p:nvPr/>
                </p:nvSpPr>
                <p:spPr bwMode="auto">
                  <a:xfrm>
                    <a:off x="2602" y="1594"/>
                    <a:ext cx="135"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2" name="Rectangle 1790"/>
                  <p:cNvSpPr>
                    <a:spLocks noChangeArrowheads="1"/>
                  </p:cNvSpPr>
                  <p:nvPr/>
                </p:nvSpPr>
                <p:spPr bwMode="auto">
                  <a:xfrm>
                    <a:off x="2602" y="1500"/>
                    <a:ext cx="1" cy="94"/>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3" name="Rectangle 1791"/>
                  <p:cNvSpPr>
                    <a:spLocks noChangeArrowheads="1"/>
                  </p:cNvSpPr>
                  <p:nvPr/>
                </p:nvSpPr>
                <p:spPr bwMode="auto">
                  <a:xfrm>
                    <a:off x="2736" y="1500"/>
                    <a:ext cx="1" cy="94"/>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4" name="Rectangle 1792"/>
                  <p:cNvSpPr>
                    <a:spLocks noChangeArrowheads="1"/>
                  </p:cNvSpPr>
                  <p:nvPr/>
                </p:nvSpPr>
                <p:spPr bwMode="auto">
                  <a:xfrm>
                    <a:off x="2603" y="1500"/>
                    <a:ext cx="133"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5" name="Rectangle 1793"/>
                  <p:cNvSpPr>
                    <a:spLocks noChangeArrowheads="1"/>
                  </p:cNvSpPr>
                  <p:nvPr/>
                </p:nvSpPr>
                <p:spPr bwMode="auto">
                  <a:xfrm>
                    <a:off x="2603" y="1593"/>
                    <a:ext cx="133"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6" name="Rectangle 1794"/>
                  <p:cNvSpPr>
                    <a:spLocks noChangeArrowheads="1"/>
                  </p:cNvSpPr>
                  <p:nvPr/>
                </p:nvSpPr>
                <p:spPr bwMode="auto">
                  <a:xfrm>
                    <a:off x="2603" y="1501"/>
                    <a:ext cx="1" cy="92"/>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7" name="Rectangle 1795"/>
                  <p:cNvSpPr>
                    <a:spLocks noChangeArrowheads="1"/>
                  </p:cNvSpPr>
                  <p:nvPr/>
                </p:nvSpPr>
                <p:spPr bwMode="auto">
                  <a:xfrm>
                    <a:off x="2735" y="1501"/>
                    <a:ext cx="1" cy="92"/>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8" name="Rectangle 1796"/>
                  <p:cNvSpPr>
                    <a:spLocks noChangeArrowheads="1"/>
                  </p:cNvSpPr>
                  <p:nvPr/>
                </p:nvSpPr>
                <p:spPr bwMode="auto">
                  <a:xfrm>
                    <a:off x="2604" y="1501"/>
                    <a:ext cx="131"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89" name="Rectangle 1797"/>
                  <p:cNvSpPr>
                    <a:spLocks noChangeArrowheads="1"/>
                  </p:cNvSpPr>
                  <p:nvPr/>
                </p:nvSpPr>
                <p:spPr bwMode="auto">
                  <a:xfrm>
                    <a:off x="2604" y="1593"/>
                    <a:ext cx="131" cy="1"/>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0" name="Rectangle 1798"/>
                  <p:cNvSpPr>
                    <a:spLocks noChangeArrowheads="1"/>
                  </p:cNvSpPr>
                  <p:nvPr/>
                </p:nvSpPr>
                <p:spPr bwMode="auto">
                  <a:xfrm>
                    <a:off x="2604" y="1501"/>
                    <a:ext cx="1" cy="92"/>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1" name="Rectangle 1799"/>
                  <p:cNvSpPr>
                    <a:spLocks noChangeArrowheads="1"/>
                  </p:cNvSpPr>
                  <p:nvPr/>
                </p:nvSpPr>
                <p:spPr bwMode="auto">
                  <a:xfrm>
                    <a:off x="2735" y="1501"/>
                    <a:ext cx="1" cy="92"/>
                  </a:xfrm>
                  <a:prstGeom prst="rect">
                    <a:avLst/>
                  </a:prstGeom>
                  <a:solidFill>
                    <a:srgbClr val="FFD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2" name="Rectangle 1800"/>
                  <p:cNvSpPr>
                    <a:spLocks noChangeArrowheads="1"/>
                  </p:cNvSpPr>
                  <p:nvPr/>
                </p:nvSpPr>
                <p:spPr bwMode="auto">
                  <a:xfrm>
                    <a:off x="2604" y="1501"/>
                    <a:ext cx="131" cy="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3" name="Rectangle 1801"/>
                  <p:cNvSpPr>
                    <a:spLocks noChangeArrowheads="1"/>
                  </p:cNvSpPr>
                  <p:nvPr/>
                </p:nvSpPr>
                <p:spPr bwMode="auto">
                  <a:xfrm>
                    <a:off x="2604" y="1592"/>
                    <a:ext cx="131" cy="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4" name="Rectangle 1802"/>
                  <p:cNvSpPr>
                    <a:spLocks noChangeArrowheads="1"/>
                  </p:cNvSpPr>
                  <p:nvPr/>
                </p:nvSpPr>
                <p:spPr bwMode="auto">
                  <a:xfrm>
                    <a:off x="2604" y="1501"/>
                    <a:ext cx="1" cy="9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5" name="Rectangle 1803"/>
                  <p:cNvSpPr>
                    <a:spLocks noChangeArrowheads="1"/>
                  </p:cNvSpPr>
                  <p:nvPr/>
                </p:nvSpPr>
                <p:spPr bwMode="auto">
                  <a:xfrm>
                    <a:off x="2734" y="1501"/>
                    <a:ext cx="1" cy="9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6" name="Rectangle 1804"/>
                  <p:cNvSpPr>
                    <a:spLocks noChangeArrowheads="1"/>
                  </p:cNvSpPr>
                  <p:nvPr/>
                </p:nvSpPr>
                <p:spPr bwMode="auto">
                  <a:xfrm>
                    <a:off x="2605" y="1501"/>
                    <a:ext cx="129" cy="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7" name="Rectangle 1805"/>
                  <p:cNvSpPr>
                    <a:spLocks noChangeArrowheads="1"/>
                  </p:cNvSpPr>
                  <p:nvPr/>
                </p:nvSpPr>
                <p:spPr bwMode="auto">
                  <a:xfrm>
                    <a:off x="2605" y="1592"/>
                    <a:ext cx="129" cy="1"/>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8" name="Rectangle 1806"/>
                  <p:cNvSpPr>
                    <a:spLocks noChangeArrowheads="1"/>
                  </p:cNvSpPr>
                  <p:nvPr/>
                </p:nvSpPr>
                <p:spPr bwMode="auto">
                  <a:xfrm>
                    <a:off x="2605" y="1502"/>
                    <a:ext cx="1" cy="90"/>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799" name="Rectangle 1807"/>
                  <p:cNvSpPr>
                    <a:spLocks noChangeArrowheads="1"/>
                  </p:cNvSpPr>
                  <p:nvPr/>
                </p:nvSpPr>
                <p:spPr bwMode="auto">
                  <a:xfrm>
                    <a:off x="2733" y="1502"/>
                    <a:ext cx="1" cy="90"/>
                  </a:xfrm>
                  <a:prstGeom prst="rect">
                    <a:avLst/>
                  </a:prstGeom>
                  <a:solidFill>
                    <a:srgbClr val="FFD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0" name="Rectangle 1808"/>
                  <p:cNvSpPr>
                    <a:spLocks noChangeArrowheads="1"/>
                  </p:cNvSpPr>
                  <p:nvPr/>
                </p:nvSpPr>
                <p:spPr bwMode="auto">
                  <a:xfrm>
                    <a:off x="2606" y="1502"/>
                    <a:ext cx="127" cy="1"/>
                  </a:xfrm>
                  <a:prstGeom prst="rect">
                    <a:avLst/>
                  </a:prstGeom>
                  <a:solidFill>
                    <a:srgbClr val="FFD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1" name="Rectangle 1809"/>
                  <p:cNvSpPr>
                    <a:spLocks noChangeArrowheads="1"/>
                  </p:cNvSpPr>
                  <p:nvPr/>
                </p:nvSpPr>
                <p:spPr bwMode="auto">
                  <a:xfrm>
                    <a:off x="2606" y="1591"/>
                    <a:ext cx="127" cy="1"/>
                  </a:xfrm>
                  <a:prstGeom prst="rect">
                    <a:avLst/>
                  </a:prstGeom>
                  <a:solidFill>
                    <a:srgbClr val="FFD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2" name="Rectangle 1810"/>
                  <p:cNvSpPr>
                    <a:spLocks noChangeArrowheads="1"/>
                  </p:cNvSpPr>
                  <p:nvPr/>
                </p:nvSpPr>
                <p:spPr bwMode="auto">
                  <a:xfrm>
                    <a:off x="2606" y="1502"/>
                    <a:ext cx="1" cy="89"/>
                  </a:xfrm>
                  <a:prstGeom prst="rect">
                    <a:avLst/>
                  </a:prstGeom>
                  <a:solidFill>
                    <a:srgbClr val="FFD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3" name="Rectangle 1811"/>
                  <p:cNvSpPr>
                    <a:spLocks noChangeArrowheads="1"/>
                  </p:cNvSpPr>
                  <p:nvPr/>
                </p:nvSpPr>
                <p:spPr bwMode="auto">
                  <a:xfrm>
                    <a:off x="2733" y="1502"/>
                    <a:ext cx="1" cy="89"/>
                  </a:xfrm>
                  <a:prstGeom prst="rect">
                    <a:avLst/>
                  </a:prstGeom>
                  <a:solidFill>
                    <a:srgbClr val="FFDE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4" name="Rectangle 1812"/>
                  <p:cNvSpPr>
                    <a:spLocks noChangeArrowheads="1"/>
                  </p:cNvSpPr>
                  <p:nvPr/>
                </p:nvSpPr>
                <p:spPr bwMode="auto">
                  <a:xfrm>
                    <a:off x="2606" y="1502"/>
                    <a:ext cx="127" cy="1"/>
                  </a:xfrm>
                  <a:prstGeom prst="rect">
                    <a:avLst/>
                  </a:prstGeom>
                  <a:solidFill>
                    <a:srgbClr val="FFD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5" name="Rectangle 1813"/>
                  <p:cNvSpPr>
                    <a:spLocks noChangeArrowheads="1"/>
                  </p:cNvSpPr>
                  <p:nvPr/>
                </p:nvSpPr>
                <p:spPr bwMode="auto">
                  <a:xfrm>
                    <a:off x="2606" y="1591"/>
                    <a:ext cx="127" cy="1"/>
                  </a:xfrm>
                  <a:prstGeom prst="rect">
                    <a:avLst/>
                  </a:prstGeom>
                  <a:solidFill>
                    <a:srgbClr val="FFD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6" name="Rectangle 1814"/>
                  <p:cNvSpPr>
                    <a:spLocks noChangeArrowheads="1"/>
                  </p:cNvSpPr>
                  <p:nvPr/>
                </p:nvSpPr>
                <p:spPr bwMode="auto">
                  <a:xfrm>
                    <a:off x="2606" y="1503"/>
                    <a:ext cx="1" cy="88"/>
                  </a:xfrm>
                  <a:prstGeom prst="rect">
                    <a:avLst/>
                  </a:prstGeom>
                  <a:solidFill>
                    <a:srgbClr val="FFD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7" name="Rectangle 1815"/>
                  <p:cNvSpPr>
                    <a:spLocks noChangeArrowheads="1"/>
                  </p:cNvSpPr>
                  <p:nvPr/>
                </p:nvSpPr>
                <p:spPr bwMode="auto">
                  <a:xfrm>
                    <a:off x="2732" y="1503"/>
                    <a:ext cx="1" cy="88"/>
                  </a:xfrm>
                  <a:prstGeom prst="rect">
                    <a:avLst/>
                  </a:prstGeom>
                  <a:solidFill>
                    <a:srgbClr val="FFDF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8" name="Rectangle 1816"/>
                  <p:cNvSpPr>
                    <a:spLocks noChangeArrowheads="1"/>
                  </p:cNvSpPr>
                  <p:nvPr/>
                </p:nvSpPr>
                <p:spPr bwMode="auto">
                  <a:xfrm>
                    <a:off x="2607" y="1503"/>
                    <a:ext cx="125" cy="1"/>
                  </a:xfrm>
                  <a:prstGeom prst="rect">
                    <a:avLst/>
                  </a:prstGeom>
                  <a:solidFill>
                    <a:srgbClr val="FFD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09" name="Rectangle 1817"/>
                  <p:cNvSpPr>
                    <a:spLocks noChangeArrowheads="1"/>
                  </p:cNvSpPr>
                  <p:nvPr/>
                </p:nvSpPr>
                <p:spPr bwMode="auto">
                  <a:xfrm>
                    <a:off x="2607" y="1590"/>
                    <a:ext cx="125" cy="1"/>
                  </a:xfrm>
                  <a:prstGeom prst="rect">
                    <a:avLst/>
                  </a:prstGeom>
                  <a:solidFill>
                    <a:srgbClr val="FFD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0" name="Rectangle 1818"/>
                  <p:cNvSpPr>
                    <a:spLocks noChangeArrowheads="1"/>
                  </p:cNvSpPr>
                  <p:nvPr/>
                </p:nvSpPr>
                <p:spPr bwMode="auto">
                  <a:xfrm>
                    <a:off x="2607" y="1503"/>
                    <a:ext cx="1" cy="87"/>
                  </a:xfrm>
                  <a:prstGeom prst="rect">
                    <a:avLst/>
                  </a:prstGeom>
                  <a:solidFill>
                    <a:srgbClr val="FFD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1" name="Rectangle 1819"/>
                  <p:cNvSpPr>
                    <a:spLocks noChangeArrowheads="1"/>
                  </p:cNvSpPr>
                  <p:nvPr/>
                </p:nvSpPr>
                <p:spPr bwMode="auto">
                  <a:xfrm>
                    <a:off x="2731" y="1503"/>
                    <a:ext cx="1" cy="87"/>
                  </a:xfrm>
                  <a:prstGeom prst="rect">
                    <a:avLst/>
                  </a:prstGeom>
                  <a:solidFill>
                    <a:srgbClr val="FFD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2" name="Rectangle 1820"/>
                  <p:cNvSpPr>
                    <a:spLocks noChangeArrowheads="1"/>
                  </p:cNvSpPr>
                  <p:nvPr/>
                </p:nvSpPr>
                <p:spPr bwMode="auto">
                  <a:xfrm>
                    <a:off x="2608" y="1503"/>
                    <a:ext cx="123" cy="1"/>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3" name="Rectangle 1821"/>
                  <p:cNvSpPr>
                    <a:spLocks noChangeArrowheads="1"/>
                  </p:cNvSpPr>
                  <p:nvPr/>
                </p:nvSpPr>
                <p:spPr bwMode="auto">
                  <a:xfrm>
                    <a:off x="2608" y="1590"/>
                    <a:ext cx="123" cy="1"/>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4" name="Rectangle 1822"/>
                  <p:cNvSpPr>
                    <a:spLocks noChangeArrowheads="1"/>
                  </p:cNvSpPr>
                  <p:nvPr/>
                </p:nvSpPr>
                <p:spPr bwMode="auto">
                  <a:xfrm>
                    <a:off x="2608" y="1504"/>
                    <a:ext cx="1" cy="86"/>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5" name="Rectangle 1823"/>
                  <p:cNvSpPr>
                    <a:spLocks noChangeArrowheads="1"/>
                  </p:cNvSpPr>
                  <p:nvPr/>
                </p:nvSpPr>
                <p:spPr bwMode="auto">
                  <a:xfrm>
                    <a:off x="2731" y="1504"/>
                    <a:ext cx="1" cy="86"/>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6" name="Rectangle 1824"/>
                  <p:cNvSpPr>
                    <a:spLocks noChangeArrowheads="1"/>
                  </p:cNvSpPr>
                  <p:nvPr/>
                </p:nvSpPr>
                <p:spPr bwMode="auto">
                  <a:xfrm>
                    <a:off x="2608" y="1504"/>
                    <a:ext cx="123" cy="1"/>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7" name="Rectangle 1825"/>
                  <p:cNvSpPr>
                    <a:spLocks noChangeArrowheads="1"/>
                  </p:cNvSpPr>
                  <p:nvPr/>
                </p:nvSpPr>
                <p:spPr bwMode="auto">
                  <a:xfrm>
                    <a:off x="2608" y="1589"/>
                    <a:ext cx="123" cy="1"/>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8" name="Rectangle 1826"/>
                  <p:cNvSpPr>
                    <a:spLocks noChangeArrowheads="1"/>
                  </p:cNvSpPr>
                  <p:nvPr/>
                </p:nvSpPr>
                <p:spPr bwMode="auto">
                  <a:xfrm>
                    <a:off x="2608" y="1504"/>
                    <a:ext cx="1" cy="85"/>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19" name="Rectangle 1827"/>
                  <p:cNvSpPr>
                    <a:spLocks noChangeArrowheads="1"/>
                  </p:cNvSpPr>
                  <p:nvPr/>
                </p:nvSpPr>
                <p:spPr bwMode="auto">
                  <a:xfrm>
                    <a:off x="2730" y="1504"/>
                    <a:ext cx="1" cy="85"/>
                  </a:xfrm>
                  <a:prstGeom prst="rect">
                    <a:avLst/>
                  </a:prstGeom>
                  <a:solidFill>
                    <a:srgbClr val="FFDF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0" name="Rectangle 1828"/>
                  <p:cNvSpPr>
                    <a:spLocks noChangeArrowheads="1"/>
                  </p:cNvSpPr>
                  <p:nvPr/>
                </p:nvSpPr>
                <p:spPr bwMode="auto">
                  <a:xfrm>
                    <a:off x="2609" y="1504"/>
                    <a:ext cx="121" cy="1"/>
                  </a:xfrm>
                  <a:prstGeom prst="rect">
                    <a:avLst/>
                  </a:prstGeom>
                  <a:solidFill>
                    <a:srgbClr val="FFDF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1" name="Rectangle 1829"/>
                  <p:cNvSpPr>
                    <a:spLocks noChangeArrowheads="1"/>
                  </p:cNvSpPr>
                  <p:nvPr/>
                </p:nvSpPr>
                <p:spPr bwMode="auto">
                  <a:xfrm>
                    <a:off x="2609" y="1589"/>
                    <a:ext cx="121" cy="1"/>
                  </a:xfrm>
                  <a:prstGeom prst="rect">
                    <a:avLst/>
                  </a:prstGeom>
                  <a:solidFill>
                    <a:srgbClr val="FFDF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2" name="Rectangle 1830"/>
                  <p:cNvSpPr>
                    <a:spLocks noChangeArrowheads="1"/>
                  </p:cNvSpPr>
                  <p:nvPr/>
                </p:nvSpPr>
                <p:spPr bwMode="auto">
                  <a:xfrm>
                    <a:off x="2609" y="1505"/>
                    <a:ext cx="1" cy="84"/>
                  </a:xfrm>
                  <a:prstGeom prst="rect">
                    <a:avLst/>
                  </a:prstGeom>
                  <a:solidFill>
                    <a:srgbClr val="FFDF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3" name="Rectangle 1831"/>
                  <p:cNvSpPr>
                    <a:spLocks noChangeArrowheads="1"/>
                  </p:cNvSpPr>
                  <p:nvPr/>
                </p:nvSpPr>
                <p:spPr bwMode="auto">
                  <a:xfrm>
                    <a:off x="2729" y="1505"/>
                    <a:ext cx="1" cy="84"/>
                  </a:xfrm>
                  <a:prstGeom prst="rect">
                    <a:avLst/>
                  </a:prstGeom>
                  <a:solidFill>
                    <a:srgbClr val="FFDF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4" name="Rectangle 1832"/>
                  <p:cNvSpPr>
                    <a:spLocks noChangeArrowheads="1"/>
                  </p:cNvSpPr>
                  <p:nvPr/>
                </p:nvSpPr>
                <p:spPr bwMode="auto">
                  <a:xfrm>
                    <a:off x="2610" y="1505"/>
                    <a:ext cx="119" cy="1"/>
                  </a:xfrm>
                  <a:prstGeom prst="rect">
                    <a:avLst/>
                  </a:prstGeom>
                  <a:solidFill>
                    <a:srgbClr val="FFE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5" name="Rectangle 1833"/>
                  <p:cNvSpPr>
                    <a:spLocks noChangeArrowheads="1"/>
                  </p:cNvSpPr>
                  <p:nvPr/>
                </p:nvSpPr>
                <p:spPr bwMode="auto">
                  <a:xfrm>
                    <a:off x="2610" y="1588"/>
                    <a:ext cx="119" cy="1"/>
                  </a:xfrm>
                  <a:prstGeom prst="rect">
                    <a:avLst/>
                  </a:prstGeom>
                  <a:solidFill>
                    <a:srgbClr val="FFE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6" name="Rectangle 1834"/>
                  <p:cNvSpPr>
                    <a:spLocks noChangeArrowheads="1"/>
                  </p:cNvSpPr>
                  <p:nvPr/>
                </p:nvSpPr>
                <p:spPr bwMode="auto">
                  <a:xfrm>
                    <a:off x="2610" y="1505"/>
                    <a:ext cx="1" cy="83"/>
                  </a:xfrm>
                  <a:prstGeom prst="rect">
                    <a:avLst/>
                  </a:prstGeom>
                  <a:solidFill>
                    <a:srgbClr val="FFE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7" name="Rectangle 1835"/>
                  <p:cNvSpPr>
                    <a:spLocks noChangeArrowheads="1"/>
                  </p:cNvSpPr>
                  <p:nvPr/>
                </p:nvSpPr>
                <p:spPr bwMode="auto">
                  <a:xfrm>
                    <a:off x="2729" y="1505"/>
                    <a:ext cx="1" cy="83"/>
                  </a:xfrm>
                  <a:prstGeom prst="rect">
                    <a:avLst/>
                  </a:prstGeom>
                  <a:solidFill>
                    <a:srgbClr val="FFE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8" name="Rectangle 1836"/>
                  <p:cNvSpPr>
                    <a:spLocks noChangeArrowheads="1"/>
                  </p:cNvSpPr>
                  <p:nvPr/>
                </p:nvSpPr>
                <p:spPr bwMode="auto">
                  <a:xfrm>
                    <a:off x="2610" y="1505"/>
                    <a:ext cx="119" cy="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29" name="Rectangle 1837"/>
                  <p:cNvSpPr>
                    <a:spLocks noChangeArrowheads="1"/>
                  </p:cNvSpPr>
                  <p:nvPr/>
                </p:nvSpPr>
                <p:spPr bwMode="auto">
                  <a:xfrm>
                    <a:off x="2610" y="1588"/>
                    <a:ext cx="119" cy="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0" name="Rectangle 1838"/>
                  <p:cNvSpPr>
                    <a:spLocks noChangeArrowheads="1"/>
                  </p:cNvSpPr>
                  <p:nvPr/>
                </p:nvSpPr>
                <p:spPr bwMode="auto">
                  <a:xfrm>
                    <a:off x="2610" y="1506"/>
                    <a:ext cx="1" cy="82"/>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1" name="Rectangle 1839"/>
                  <p:cNvSpPr>
                    <a:spLocks noChangeArrowheads="1"/>
                  </p:cNvSpPr>
                  <p:nvPr/>
                </p:nvSpPr>
                <p:spPr bwMode="auto">
                  <a:xfrm>
                    <a:off x="2728" y="1506"/>
                    <a:ext cx="1" cy="82"/>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2" name="Rectangle 1840"/>
                  <p:cNvSpPr>
                    <a:spLocks noChangeArrowheads="1"/>
                  </p:cNvSpPr>
                  <p:nvPr/>
                </p:nvSpPr>
                <p:spPr bwMode="auto">
                  <a:xfrm>
                    <a:off x="2611" y="1506"/>
                    <a:ext cx="117" cy="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3" name="Rectangle 1841"/>
                  <p:cNvSpPr>
                    <a:spLocks noChangeArrowheads="1"/>
                  </p:cNvSpPr>
                  <p:nvPr/>
                </p:nvSpPr>
                <p:spPr bwMode="auto">
                  <a:xfrm>
                    <a:off x="2611" y="1587"/>
                    <a:ext cx="117" cy="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4" name="Rectangle 1842"/>
                  <p:cNvSpPr>
                    <a:spLocks noChangeArrowheads="1"/>
                  </p:cNvSpPr>
                  <p:nvPr/>
                </p:nvSpPr>
                <p:spPr bwMode="auto">
                  <a:xfrm>
                    <a:off x="2611" y="1506"/>
                    <a:ext cx="1" cy="8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5" name="Rectangle 1843"/>
                  <p:cNvSpPr>
                    <a:spLocks noChangeArrowheads="1"/>
                  </p:cNvSpPr>
                  <p:nvPr/>
                </p:nvSpPr>
                <p:spPr bwMode="auto">
                  <a:xfrm>
                    <a:off x="2727" y="1506"/>
                    <a:ext cx="1" cy="81"/>
                  </a:xfrm>
                  <a:prstGeom prst="rect">
                    <a:avLst/>
                  </a:prstGeom>
                  <a:solidFill>
                    <a:srgbClr val="FFE0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6" name="Rectangle 1844"/>
                  <p:cNvSpPr>
                    <a:spLocks noChangeArrowheads="1"/>
                  </p:cNvSpPr>
                  <p:nvPr/>
                </p:nvSpPr>
                <p:spPr bwMode="auto">
                  <a:xfrm>
                    <a:off x="2612" y="1506"/>
                    <a:ext cx="115" cy="1"/>
                  </a:xfrm>
                  <a:prstGeom prst="rect">
                    <a:avLst/>
                  </a:prstGeom>
                  <a:solidFill>
                    <a:srgbClr val="FFE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7" name="Rectangle 1845"/>
                  <p:cNvSpPr>
                    <a:spLocks noChangeArrowheads="1"/>
                  </p:cNvSpPr>
                  <p:nvPr/>
                </p:nvSpPr>
                <p:spPr bwMode="auto">
                  <a:xfrm>
                    <a:off x="2612" y="1587"/>
                    <a:ext cx="115" cy="1"/>
                  </a:xfrm>
                  <a:prstGeom prst="rect">
                    <a:avLst/>
                  </a:prstGeom>
                  <a:solidFill>
                    <a:srgbClr val="FFE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8" name="Rectangle 1846"/>
                  <p:cNvSpPr>
                    <a:spLocks noChangeArrowheads="1"/>
                  </p:cNvSpPr>
                  <p:nvPr/>
                </p:nvSpPr>
                <p:spPr bwMode="auto">
                  <a:xfrm>
                    <a:off x="2612" y="1507"/>
                    <a:ext cx="1" cy="80"/>
                  </a:xfrm>
                  <a:prstGeom prst="rect">
                    <a:avLst/>
                  </a:prstGeom>
                  <a:solidFill>
                    <a:srgbClr val="FFE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39" name="Rectangle 1847"/>
                  <p:cNvSpPr>
                    <a:spLocks noChangeArrowheads="1"/>
                  </p:cNvSpPr>
                  <p:nvPr/>
                </p:nvSpPr>
                <p:spPr bwMode="auto">
                  <a:xfrm>
                    <a:off x="2726" y="1507"/>
                    <a:ext cx="1" cy="80"/>
                  </a:xfrm>
                  <a:prstGeom prst="rect">
                    <a:avLst/>
                  </a:prstGeom>
                  <a:solidFill>
                    <a:srgbClr val="FFE0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0" name="Rectangle 1848"/>
                  <p:cNvSpPr>
                    <a:spLocks noChangeArrowheads="1"/>
                  </p:cNvSpPr>
                  <p:nvPr/>
                </p:nvSpPr>
                <p:spPr bwMode="auto">
                  <a:xfrm>
                    <a:off x="2613" y="1507"/>
                    <a:ext cx="113" cy="1"/>
                  </a:xfrm>
                  <a:prstGeom prst="rect">
                    <a:avLst/>
                  </a:prstGeom>
                  <a:solidFill>
                    <a:srgbClr val="FFE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1" name="Rectangle 1849"/>
                  <p:cNvSpPr>
                    <a:spLocks noChangeArrowheads="1"/>
                  </p:cNvSpPr>
                  <p:nvPr/>
                </p:nvSpPr>
                <p:spPr bwMode="auto">
                  <a:xfrm>
                    <a:off x="2613" y="1586"/>
                    <a:ext cx="113" cy="1"/>
                  </a:xfrm>
                  <a:prstGeom prst="rect">
                    <a:avLst/>
                  </a:prstGeom>
                  <a:solidFill>
                    <a:srgbClr val="FFE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2" name="Rectangle 1850"/>
                  <p:cNvSpPr>
                    <a:spLocks noChangeArrowheads="1"/>
                  </p:cNvSpPr>
                  <p:nvPr/>
                </p:nvSpPr>
                <p:spPr bwMode="auto">
                  <a:xfrm>
                    <a:off x="2613" y="1507"/>
                    <a:ext cx="1" cy="79"/>
                  </a:xfrm>
                  <a:prstGeom prst="rect">
                    <a:avLst/>
                  </a:prstGeom>
                  <a:solidFill>
                    <a:srgbClr val="FFE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3" name="Rectangle 1851"/>
                  <p:cNvSpPr>
                    <a:spLocks noChangeArrowheads="1"/>
                  </p:cNvSpPr>
                  <p:nvPr/>
                </p:nvSpPr>
                <p:spPr bwMode="auto">
                  <a:xfrm>
                    <a:off x="2726" y="1507"/>
                    <a:ext cx="1" cy="79"/>
                  </a:xfrm>
                  <a:prstGeom prst="rect">
                    <a:avLst/>
                  </a:prstGeom>
                  <a:solidFill>
                    <a:srgbClr val="FFE0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4" name="Rectangle 1852"/>
                  <p:cNvSpPr>
                    <a:spLocks noChangeArrowheads="1"/>
                  </p:cNvSpPr>
                  <p:nvPr/>
                </p:nvSpPr>
                <p:spPr bwMode="auto">
                  <a:xfrm>
                    <a:off x="2613" y="1507"/>
                    <a:ext cx="113" cy="1"/>
                  </a:xfrm>
                  <a:prstGeom prst="rect">
                    <a:avLst/>
                  </a:prstGeom>
                  <a:solidFill>
                    <a:srgbClr val="FFE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5" name="Rectangle 1853"/>
                  <p:cNvSpPr>
                    <a:spLocks noChangeArrowheads="1"/>
                  </p:cNvSpPr>
                  <p:nvPr/>
                </p:nvSpPr>
                <p:spPr bwMode="auto">
                  <a:xfrm>
                    <a:off x="2613" y="1586"/>
                    <a:ext cx="113" cy="1"/>
                  </a:xfrm>
                  <a:prstGeom prst="rect">
                    <a:avLst/>
                  </a:prstGeom>
                  <a:solidFill>
                    <a:srgbClr val="FFE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6" name="Rectangle 1854"/>
                  <p:cNvSpPr>
                    <a:spLocks noChangeArrowheads="1"/>
                  </p:cNvSpPr>
                  <p:nvPr/>
                </p:nvSpPr>
                <p:spPr bwMode="auto">
                  <a:xfrm>
                    <a:off x="2613" y="1508"/>
                    <a:ext cx="1" cy="78"/>
                  </a:xfrm>
                  <a:prstGeom prst="rect">
                    <a:avLst/>
                  </a:prstGeom>
                  <a:solidFill>
                    <a:srgbClr val="FFE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7" name="Rectangle 1855"/>
                  <p:cNvSpPr>
                    <a:spLocks noChangeArrowheads="1"/>
                  </p:cNvSpPr>
                  <p:nvPr/>
                </p:nvSpPr>
                <p:spPr bwMode="auto">
                  <a:xfrm>
                    <a:off x="2725" y="1508"/>
                    <a:ext cx="1" cy="78"/>
                  </a:xfrm>
                  <a:prstGeom prst="rect">
                    <a:avLst/>
                  </a:prstGeom>
                  <a:solidFill>
                    <a:srgbClr val="FFE1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8" name="Rectangle 1856"/>
                  <p:cNvSpPr>
                    <a:spLocks noChangeArrowheads="1"/>
                  </p:cNvSpPr>
                  <p:nvPr/>
                </p:nvSpPr>
                <p:spPr bwMode="auto">
                  <a:xfrm>
                    <a:off x="2614" y="1508"/>
                    <a:ext cx="111" cy="1"/>
                  </a:xfrm>
                  <a:prstGeom prst="rect">
                    <a:avLst/>
                  </a:prstGeom>
                  <a:solidFill>
                    <a:srgbClr val="FFE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49" name="Rectangle 1857"/>
                  <p:cNvSpPr>
                    <a:spLocks noChangeArrowheads="1"/>
                  </p:cNvSpPr>
                  <p:nvPr/>
                </p:nvSpPr>
                <p:spPr bwMode="auto">
                  <a:xfrm>
                    <a:off x="2614" y="1585"/>
                    <a:ext cx="111" cy="1"/>
                  </a:xfrm>
                  <a:prstGeom prst="rect">
                    <a:avLst/>
                  </a:prstGeom>
                  <a:solidFill>
                    <a:srgbClr val="FFE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0" name="Rectangle 1858"/>
                  <p:cNvSpPr>
                    <a:spLocks noChangeArrowheads="1"/>
                  </p:cNvSpPr>
                  <p:nvPr/>
                </p:nvSpPr>
                <p:spPr bwMode="auto">
                  <a:xfrm>
                    <a:off x="2614" y="1508"/>
                    <a:ext cx="1" cy="77"/>
                  </a:xfrm>
                  <a:prstGeom prst="rect">
                    <a:avLst/>
                  </a:prstGeom>
                  <a:solidFill>
                    <a:srgbClr val="FFE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1" name="Rectangle 1859"/>
                  <p:cNvSpPr>
                    <a:spLocks noChangeArrowheads="1"/>
                  </p:cNvSpPr>
                  <p:nvPr/>
                </p:nvSpPr>
                <p:spPr bwMode="auto">
                  <a:xfrm>
                    <a:off x="2724" y="1508"/>
                    <a:ext cx="1" cy="77"/>
                  </a:xfrm>
                  <a:prstGeom prst="rect">
                    <a:avLst/>
                  </a:prstGeom>
                  <a:solidFill>
                    <a:srgbClr val="FFE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2" name="Rectangle 1860"/>
                  <p:cNvSpPr>
                    <a:spLocks noChangeArrowheads="1"/>
                  </p:cNvSpPr>
                  <p:nvPr/>
                </p:nvSpPr>
                <p:spPr bwMode="auto">
                  <a:xfrm>
                    <a:off x="2615" y="1508"/>
                    <a:ext cx="109" cy="1"/>
                  </a:xfrm>
                  <a:prstGeom prst="rect">
                    <a:avLst/>
                  </a:prstGeom>
                  <a:solidFill>
                    <a:srgbClr val="FFE1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3" name="Rectangle 1861"/>
                  <p:cNvSpPr>
                    <a:spLocks noChangeArrowheads="1"/>
                  </p:cNvSpPr>
                  <p:nvPr/>
                </p:nvSpPr>
                <p:spPr bwMode="auto">
                  <a:xfrm>
                    <a:off x="2615" y="1585"/>
                    <a:ext cx="109" cy="1"/>
                  </a:xfrm>
                  <a:prstGeom prst="rect">
                    <a:avLst/>
                  </a:prstGeom>
                  <a:solidFill>
                    <a:srgbClr val="FFE1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4" name="Rectangle 1862"/>
                  <p:cNvSpPr>
                    <a:spLocks noChangeArrowheads="1"/>
                  </p:cNvSpPr>
                  <p:nvPr/>
                </p:nvSpPr>
                <p:spPr bwMode="auto">
                  <a:xfrm>
                    <a:off x="2615" y="1509"/>
                    <a:ext cx="1" cy="76"/>
                  </a:xfrm>
                  <a:prstGeom prst="rect">
                    <a:avLst/>
                  </a:prstGeom>
                  <a:solidFill>
                    <a:srgbClr val="FFE1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5" name="Rectangle 1863"/>
                  <p:cNvSpPr>
                    <a:spLocks noChangeArrowheads="1"/>
                  </p:cNvSpPr>
                  <p:nvPr/>
                </p:nvSpPr>
                <p:spPr bwMode="auto">
                  <a:xfrm>
                    <a:off x="2724" y="1509"/>
                    <a:ext cx="1" cy="76"/>
                  </a:xfrm>
                  <a:prstGeom prst="rect">
                    <a:avLst/>
                  </a:prstGeom>
                  <a:solidFill>
                    <a:srgbClr val="FFE1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6" name="Rectangle 1864"/>
                  <p:cNvSpPr>
                    <a:spLocks noChangeArrowheads="1"/>
                  </p:cNvSpPr>
                  <p:nvPr/>
                </p:nvSpPr>
                <p:spPr bwMode="auto">
                  <a:xfrm>
                    <a:off x="2615" y="1509"/>
                    <a:ext cx="109" cy="1"/>
                  </a:xfrm>
                  <a:prstGeom prst="rect">
                    <a:avLst/>
                  </a:prstGeom>
                  <a:solidFill>
                    <a:srgbClr val="FFE2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7" name="Rectangle 1865"/>
                  <p:cNvSpPr>
                    <a:spLocks noChangeArrowheads="1"/>
                  </p:cNvSpPr>
                  <p:nvPr/>
                </p:nvSpPr>
                <p:spPr bwMode="auto">
                  <a:xfrm>
                    <a:off x="2615" y="1584"/>
                    <a:ext cx="109" cy="1"/>
                  </a:xfrm>
                  <a:prstGeom prst="rect">
                    <a:avLst/>
                  </a:prstGeom>
                  <a:solidFill>
                    <a:srgbClr val="FFE2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8" name="Rectangle 1866"/>
                  <p:cNvSpPr>
                    <a:spLocks noChangeArrowheads="1"/>
                  </p:cNvSpPr>
                  <p:nvPr/>
                </p:nvSpPr>
                <p:spPr bwMode="auto">
                  <a:xfrm>
                    <a:off x="2615" y="1509"/>
                    <a:ext cx="1" cy="75"/>
                  </a:xfrm>
                  <a:prstGeom prst="rect">
                    <a:avLst/>
                  </a:prstGeom>
                  <a:solidFill>
                    <a:srgbClr val="FFE2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59" name="Rectangle 1867"/>
                  <p:cNvSpPr>
                    <a:spLocks noChangeArrowheads="1"/>
                  </p:cNvSpPr>
                  <p:nvPr/>
                </p:nvSpPr>
                <p:spPr bwMode="auto">
                  <a:xfrm>
                    <a:off x="2723" y="1509"/>
                    <a:ext cx="1" cy="75"/>
                  </a:xfrm>
                  <a:prstGeom prst="rect">
                    <a:avLst/>
                  </a:prstGeom>
                  <a:solidFill>
                    <a:srgbClr val="FFE2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0" name="Rectangle 1868"/>
                  <p:cNvSpPr>
                    <a:spLocks noChangeArrowheads="1"/>
                  </p:cNvSpPr>
                  <p:nvPr/>
                </p:nvSpPr>
                <p:spPr bwMode="auto">
                  <a:xfrm>
                    <a:off x="2616" y="1509"/>
                    <a:ext cx="107" cy="1"/>
                  </a:xfrm>
                  <a:prstGeom prst="rect">
                    <a:avLst/>
                  </a:prstGeom>
                  <a:solidFill>
                    <a:srgbClr val="FFE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1" name="Rectangle 1869"/>
                  <p:cNvSpPr>
                    <a:spLocks noChangeArrowheads="1"/>
                  </p:cNvSpPr>
                  <p:nvPr/>
                </p:nvSpPr>
                <p:spPr bwMode="auto">
                  <a:xfrm>
                    <a:off x="2616" y="1584"/>
                    <a:ext cx="107" cy="1"/>
                  </a:xfrm>
                  <a:prstGeom prst="rect">
                    <a:avLst/>
                  </a:prstGeom>
                  <a:solidFill>
                    <a:srgbClr val="FFE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2" name="Rectangle 1870"/>
                  <p:cNvSpPr>
                    <a:spLocks noChangeArrowheads="1"/>
                  </p:cNvSpPr>
                  <p:nvPr/>
                </p:nvSpPr>
                <p:spPr bwMode="auto">
                  <a:xfrm>
                    <a:off x="2616" y="1510"/>
                    <a:ext cx="1" cy="74"/>
                  </a:xfrm>
                  <a:prstGeom prst="rect">
                    <a:avLst/>
                  </a:prstGeom>
                  <a:solidFill>
                    <a:srgbClr val="FFE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3" name="Rectangle 1871"/>
                  <p:cNvSpPr>
                    <a:spLocks noChangeArrowheads="1"/>
                  </p:cNvSpPr>
                  <p:nvPr/>
                </p:nvSpPr>
                <p:spPr bwMode="auto">
                  <a:xfrm>
                    <a:off x="2722" y="1510"/>
                    <a:ext cx="1" cy="74"/>
                  </a:xfrm>
                  <a:prstGeom prst="rect">
                    <a:avLst/>
                  </a:prstGeom>
                  <a:solidFill>
                    <a:srgbClr val="FFE2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4" name="Rectangle 1872"/>
                  <p:cNvSpPr>
                    <a:spLocks noChangeArrowheads="1"/>
                  </p:cNvSpPr>
                  <p:nvPr/>
                </p:nvSpPr>
                <p:spPr bwMode="auto">
                  <a:xfrm>
                    <a:off x="2617" y="1510"/>
                    <a:ext cx="105" cy="1"/>
                  </a:xfrm>
                  <a:prstGeom prst="rect">
                    <a:avLst/>
                  </a:prstGeom>
                  <a:solidFill>
                    <a:srgbClr val="FFE2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5" name="Rectangle 1873"/>
                  <p:cNvSpPr>
                    <a:spLocks noChangeArrowheads="1"/>
                  </p:cNvSpPr>
                  <p:nvPr/>
                </p:nvSpPr>
                <p:spPr bwMode="auto">
                  <a:xfrm>
                    <a:off x="2617" y="1583"/>
                    <a:ext cx="105" cy="1"/>
                  </a:xfrm>
                  <a:prstGeom prst="rect">
                    <a:avLst/>
                  </a:prstGeom>
                  <a:solidFill>
                    <a:srgbClr val="FFE2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6" name="Rectangle 1874"/>
                  <p:cNvSpPr>
                    <a:spLocks noChangeArrowheads="1"/>
                  </p:cNvSpPr>
                  <p:nvPr/>
                </p:nvSpPr>
                <p:spPr bwMode="auto">
                  <a:xfrm>
                    <a:off x="2617" y="1510"/>
                    <a:ext cx="1" cy="73"/>
                  </a:xfrm>
                  <a:prstGeom prst="rect">
                    <a:avLst/>
                  </a:prstGeom>
                  <a:solidFill>
                    <a:srgbClr val="FFE2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7" name="Rectangle 1875"/>
                  <p:cNvSpPr>
                    <a:spLocks noChangeArrowheads="1"/>
                  </p:cNvSpPr>
                  <p:nvPr/>
                </p:nvSpPr>
                <p:spPr bwMode="auto">
                  <a:xfrm>
                    <a:off x="2722" y="1510"/>
                    <a:ext cx="1" cy="73"/>
                  </a:xfrm>
                  <a:prstGeom prst="rect">
                    <a:avLst/>
                  </a:prstGeom>
                  <a:solidFill>
                    <a:srgbClr val="FFE2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8" name="Rectangle 1876"/>
                  <p:cNvSpPr>
                    <a:spLocks noChangeArrowheads="1"/>
                  </p:cNvSpPr>
                  <p:nvPr/>
                </p:nvSpPr>
                <p:spPr bwMode="auto">
                  <a:xfrm>
                    <a:off x="2617" y="1510"/>
                    <a:ext cx="105" cy="1"/>
                  </a:xfrm>
                  <a:prstGeom prst="rect">
                    <a:avLst/>
                  </a:prstGeom>
                  <a:solidFill>
                    <a:srgbClr val="FFE3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69" name="Rectangle 1877"/>
                  <p:cNvSpPr>
                    <a:spLocks noChangeArrowheads="1"/>
                  </p:cNvSpPr>
                  <p:nvPr/>
                </p:nvSpPr>
                <p:spPr bwMode="auto">
                  <a:xfrm>
                    <a:off x="2617" y="1583"/>
                    <a:ext cx="105" cy="1"/>
                  </a:xfrm>
                  <a:prstGeom prst="rect">
                    <a:avLst/>
                  </a:prstGeom>
                  <a:solidFill>
                    <a:srgbClr val="FFE3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0" name="Rectangle 1878"/>
                  <p:cNvSpPr>
                    <a:spLocks noChangeArrowheads="1"/>
                  </p:cNvSpPr>
                  <p:nvPr/>
                </p:nvSpPr>
                <p:spPr bwMode="auto">
                  <a:xfrm>
                    <a:off x="2617" y="1511"/>
                    <a:ext cx="1" cy="72"/>
                  </a:xfrm>
                  <a:prstGeom prst="rect">
                    <a:avLst/>
                  </a:prstGeom>
                  <a:solidFill>
                    <a:srgbClr val="FFE3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1" name="Rectangle 1879"/>
                  <p:cNvSpPr>
                    <a:spLocks noChangeArrowheads="1"/>
                  </p:cNvSpPr>
                  <p:nvPr/>
                </p:nvSpPr>
                <p:spPr bwMode="auto">
                  <a:xfrm>
                    <a:off x="2721" y="1511"/>
                    <a:ext cx="1" cy="72"/>
                  </a:xfrm>
                  <a:prstGeom prst="rect">
                    <a:avLst/>
                  </a:prstGeom>
                  <a:solidFill>
                    <a:srgbClr val="FFE3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2" name="Rectangle 1880"/>
                  <p:cNvSpPr>
                    <a:spLocks noChangeArrowheads="1"/>
                  </p:cNvSpPr>
                  <p:nvPr/>
                </p:nvSpPr>
                <p:spPr bwMode="auto">
                  <a:xfrm>
                    <a:off x="2618" y="1511"/>
                    <a:ext cx="103" cy="1"/>
                  </a:xfrm>
                  <a:prstGeom prst="rect">
                    <a:avLst/>
                  </a:prstGeom>
                  <a:solidFill>
                    <a:srgbClr val="FFE3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3" name="Rectangle 1881"/>
                  <p:cNvSpPr>
                    <a:spLocks noChangeArrowheads="1"/>
                  </p:cNvSpPr>
                  <p:nvPr/>
                </p:nvSpPr>
                <p:spPr bwMode="auto">
                  <a:xfrm>
                    <a:off x="2618" y="1582"/>
                    <a:ext cx="103" cy="1"/>
                  </a:xfrm>
                  <a:prstGeom prst="rect">
                    <a:avLst/>
                  </a:prstGeom>
                  <a:solidFill>
                    <a:srgbClr val="FFE3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4" name="Rectangle 1882"/>
                  <p:cNvSpPr>
                    <a:spLocks noChangeArrowheads="1"/>
                  </p:cNvSpPr>
                  <p:nvPr/>
                </p:nvSpPr>
                <p:spPr bwMode="auto">
                  <a:xfrm>
                    <a:off x="2618" y="1511"/>
                    <a:ext cx="1" cy="71"/>
                  </a:xfrm>
                  <a:prstGeom prst="rect">
                    <a:avLst/>
                  </a:prstGeom>
                  <a:solidFill>
                    <a:srgbClr val="FFE3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5" name="Rectangle 1883"/>
                  <p:cNvSpPr>
                    <a:spLocks noChangeArrowheads="1"/>
                  </p:cNvSpPr>
                  <p:nvPr/>
                </p:nvSpPr>
                <p:spPr bwMode="auto">
                  <a:xfrm>
                    <a:off x="2720" y="1511"/>
                    <a:ext cx="1" cy="71"/>
                  </a:xfrm>
                  <a:prstGeom prst="rect">
                    <a:avLst/>
                  </a:prstGeom>
                  <a:solidFill>
                    <a:srgbClr val="FFE3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6" name="Rectangle 1884"/>
                  <p:cNvSpPr>
                    <a:spLocks noChangeArrowheads="1"/>
                  </p:cNvSpPr>
                  <p:nvPr/>
                </p:nvSpPr>
                <p:spPr bwMode="auto">
                  <a:xfrm>
                    <a:off x="2619" y="1511"/>
                    <a:ext cx="101" cy="1"/>
                  </a:xfrm>
                  <a:prstGeom prst="rect">
                    <a:avLst/>
                  </a:prstGeom>
                  <a:solidFill>
                    <a:srgbClr val="FFE4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7" name="Rectangle 1885"/>
                  <p:cNvSpPr>
                    <a:spLocks noChangeArrowheads="1"/>
                  </p:cNvSpPr>
                  <p:nvPr/>
                </p:nvSpPr>
                <p:spPr bwMode="auto">
                  <a:xfrm>
                    <a:off x="2619" y="1582"/>
                    <a:ext cx="101" cy="1"/>
                  </a:xfrm>
                  <a:prstGeom prst="rect">
                    <a:avLst/>
                  </a:prstGeom>
                  <a:solidFill>
                    <a:srgbClr val="FFE4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8" name="Rectangle 1886"/>
                  <p:cNvSpPr>
                    <a:spLocks noChangeArrowheads="1"/>
                  </p:cNvSpPr>
                  <p:nvPr/>
                </p:nvSpPr>
                <p:spPr bwMode="auto">
                  <a:xfrm>
                    <a:off x="2619" y="1512"/>
                    <a:ext cx="1" cy="70"/>
                  </a:xfrm>
                  <a:prstGeom prst="rect">
                    <a:avLst/>
                  </a:prstGeom>
                  <a:solidFill>
                    <a:srgbClr val="FFE4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79" name="Rectangle 1887"/>
                  <p:cNvSpPr>
                    <a:spLocks noChangeArrowheads="1"/>
                  </p:cNvSpPr>
                  <p:nvPr/>
                </p:nvSpPr>
                <p:spPr bwMode="auto">
                  <a:xfrm>
                    <a:off x="2719" y="1512"/>
                    <a:ext cx="1" cy="70"/>
                  </a:xfrm>
                  <a:prstGeom prst="rect">
                    <a:avLst/>
                  </a:prstGeom>
                  <a:solidFill>
                    <a:srgbClr val="FFE4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0" name="Rectangle 1888"/>
                  <p:cNvSpPr>
                    <a:spLocks noChangeArrowheads="1"/>
                  </p:cNvSpPr>
                  <p:nvPr/>
                </p:nvSpPr>
                <p:spPr bwMode="auto">
                  <a:xfrm>
                    <a:off x="2620" y="1512"/>
                    <a:ext cx="99" cy="1"/>
                  </a:xfrm>
                  <a:prstGeom prst="rect">
                    <a:avLst/>
                  </a:prstGeom>
                  <a:solidFill>
                    <a:srgbClr val="FFE4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1" name="Rectangle 1889"/>
                  <p:cNvSpPr>
                    <a:spLocks noChangeArrowheads="1"/>
                  </p:cNvSpPr>
                  <p:nvPr/>
                </p:nvSpPr>
                <p:spPr bwMode="auto">
                  <a:xfrm>
                    <a:off x="2620" y="1581"/>
                    <a:ext cx="99" cy="1"/>
                  </a:xfrm>
                  <a:prstGeom prst="rect">
                    <a:avLst/>
                  </a:prstGeom>
                  <a:solidFill>
                    <a:srgbClr val="FFE4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2" name="Rectangle 1890"/>
                  <p:cNvSpPr>
                    <a:spLocks noChangeArrowheads="1"/>
                  </p:cNvSpPr>
                  <p:nvPr/>
                </p:nvSpPr>
                <p:spPr bwMode="auto">
                  <a:xfrm>
                    <a:off x="2620" y="1512"/>
                    <a:ext cx="1" cy="69"/>
                  </a:xfrm>
                  <a:prstGeom prst="rect">
                    <a:avLst/>
                  </a:prstGeom>
                  <a:solidFill>
                    <a:srgbClr val="FFE4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3" name="Rectangle 1891"/>
                  <p:cNvSpPr>
                    <a:spLocks noChangeArrowheads="1"/>
                  </p:cNvSpPr>
                  <p:nvPr/>
                </p:nvSpPr>
                <p:spPr bwMode="auto">
                  <a:xfrm>
                    <a:off x="2719" y="1512"/>
                    <a:ext cx="1" cy="69"/>
                  </a:xfrm>
                  <a:prstGeom prst="rect">
                    <a:avLst/>
                  </a:prstGeom>
                  <a:solidFill>
                    <a:srgbClr val="FFE4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4" name="Rectangle 1892"/>
                  <p:cNvSpPr>
                    <a:spLocks noChangeArrowheads="1"/>
                  </p:cNvSpPr>
                  <p:nvPr/>
                </p:nvSpPr>
                <p:spPr bwMode="auto">
                  <a:xfrm>
                    <a:off x="2620" y="1512"/>
                    <a:ext cx="99" cy="1"/>
                  </a:xfrm>
                  <a:prstGeom prst="rect">
                    <a:avLst/>
                  </a:prstGeom>
                  <a:solidFill>
                    <a:srgbClr val="FFE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5" name="Rectangle 1893"/>
                  <p:cNvSpPr>
                    <a:spLocks noChangeArrowheads="1"/>
                  </p:cNvSpPr>
                  <p:nvPr/>
                </p:nvSpPr>
                <p:spPr bwMode="auto">
                  <a:xfrm>
                    <a:off x="2620" y="1581"/>
                    <a:ext cx="99" cy="1"/>
                  </a:xfrm>
                  <a:prstGeom prst="rect">
                    <a:avLst/>
                  </a:prstGeom>
                  <a:solidFill>
                    <a:srgbClr val="FFE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6" name="Rectangle 1894"/>
                  <p:cNvSpPr>
                    <a:spLocks noChangeArrowheads="1"/>
                  </p:cNvSpPr>
                  <p:nvPr/>
                </p:nvSpPr>
                <p:spPr bwMode="auto">
                  <a:xfrm>
                    <a:off x="2620" y="1513"/>
                    <a:ext cx="1" cy="68"/>
                  </a:xfrm>
                  <a:prstGeom prst="rect">
                    <a:avLst/>
                  </a:prstGeom>
                  <a:solidFill>
                    <a:srgbClr val="FFE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7" name="Rectangle 1895"/>
                  <p:cNvSpPr>
                    <a:spLocks noChangeArrowheads="1"/>
                  </p:cNvSpPr>
                  <p:nvPr/>
                </p:nvSpPr>
                <p:spPr bwMode="auto">
                  <a:xfrm>
                    <a:off x="2718" y="1513"/>
                    <a:ext cx="1" cy="68"/>
                  </a:xfrm>
                  <a:prstGeom prst="rect">
                    <a:avLst/>
                  </a:prstGeom>
                  <a:solidFill>
                    <a:srgbClr val="FFE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8" name="Rectangle 1896"/>
                  <p:cNvSpPr>
                    <a:spLocks noChangeArrowheads="1"/>
                  </p:cNvSpPr>
                  <p:nvPr/>
                </p:nvSpPr>
                <p:spPr bwMode="auto">
                  <a:xfrm>
                    <a:off x="2621" y="1513"/>
                    <a:ext cx="97" cy="1"/>
                  </a:xfrm>
                  <a:prstGeom prst="rect">
                    <a:avLst/>
                  </a:prstGeom>
                  <a:solidFill>
                    <a:srgbClr val="FFE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89" name="Rectangle 1897"/>
                  <p:cNvSpPr>
                    <a:spLocks noChangeArrowheads="1"/>
                  </p:cNvSpPr>
                  <p:nvPr/>
                </p:nvSpPr>
                <p:spPr bwMode="auto">
                  <a:xfrm>
                    <a:off x="2621" y="1580"/>
                    <a:ext cx="97" cy="1"/>
                  </a:xfrm>
                  <a:prstGeom prst="rect">
                    <a:avLst/>
                  </a:prstGeom>
                  <a:solidFill>
                    <a:srgbClr val="FFE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0" name="Rectangle 1898"/>
                  <p:cNvSpPr>
                    <a:spLocks noChangeArrowheads="1"/>
                  </p:cNvSpPr>
                  <p:nvPr/>
                </p:nvSpPr>
                <p:spPr bwMode="auto">
                  <a:xfrm>
                    <a:off x="2621" y="1513"/>
                    <a:ext cx="1" cy="67"/>
                  </a:xfrm>
                  <a:prstGeom prst="rect">
                    <a:avLst/>
                  </a:prstGeom>
                  <a:solidFill>
                    <a:srgbClr val="FFE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1" name="Rectangle 1899"/>
                  <p:cNvSpPr>
                    <a:spLocks noChangeArrowheads="1"/>
                  </p:cNvSpPr>
                  <p:nvPr/>
                </p:nvSpPr>
                <p:spPr bwMode="auto">
                  <a:xfrm>
                    <a:off x="2717" y="1513"/>
                    <a:ext cx="1" cy="67"/>
                  </a:xfrm>
                  <a:prstGeom prst="rect">
                    <a:avLst/>
                  </a:prstGeom>
                  <a:solidFill>
                    <a:srgbClr val="FFE5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2" name="Rectangle 1900"/>
                  <p:cNvSpPr>
                    <a:spLocks noChangeArrowheads="1"/>
                  </p:cNvSpPr>
                  <p:nvPr/>
                </p:nvSpPr>
                <p:spPr bwMode="auto">
                  <a:xfrm>
                    <a:off x="2622" y="1513"/>
                    <a:ext cx="95" cy="1"/>
                  </a:xfrm>
                  <a:prstGeom prst="rect">
                    <a:avLst/>
                  </a:prstGeom>
                  <a:solidFill>
                    <a:srgbClr val="FF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3" name="Rectangle 1901"/>
                  <p:cNvSpPr>
                    <a:spLocks noChangeArrowheads="1"/>
                  </p:cNvSpPr>
                  <p:nvPr/>
                </p:nvSpPr>
                <p:spPr bwMode="auto">
                  <a:xfrm>
                    <a:off x="2622" y="1580"/>
                    <a:ext cx="95" cy="1"/>
                  </a:xfrm>
                  <a:prstGeom prst="rect">
                    <a:avLst/>
                  </a:prstGeom>
                  <a:solidFill>
                    <a:srgbClr val="FF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4" name="Rectangle 1902"/>
                  <p:cNvSpPr>
                    <a:spLocks noChangeArrowheads="1"/>
                  </p:cNvSpPr>
                  <p:nvPr/>
                </p:nvSpPr>
                <p:spPr bwMode="auto">
                  <a:xfrm>
                    <a:off x="2622" y="1514"/>
                    <a:ext cx="1" cy="66"/>
                  </a:xfrm>
                  <a:prstGeom prst="rect">
                    <a:avLst/>
                  </a:prstGeom>
                  <a:solidFill>
                    <a:srgbClr val="FF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5" name="Rectangle 1903"/>
                  <p:cNvSpPr>
                    <a:spLocks noChangeArrowheads="1"/>
                  </p:cNvSpPr>
                  <p:nvPr/>
                </p:nvSpPr>
                <p:spPr bwMode="auto">
                  <a:xfrm>
                    <a:off x="2717" y="1514"/>
                    <a:ext cx="1" cy="66"/>
                  </a:xfrm>
                  <a:prstGeom prst="rect">
                    <a:avLst/>
                  </a:prstGeom>
                  <a:solidFill>
                    <a:srgbClr val="FFE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6" name="Rectangle 1904"/>
                  <p:cNvSpPr>
                    <a:spLocks noChangeArrowheads="1"/>
                  </p:cNvSpPr>
                  <p:nvPr/>
                </p:nvSpPr>
                <p:spPr bwMode="auto">
                  <a:xfrm>
                    <a:off x="2622" y="1514"/>
                    <a:ext cx="95" cy="1"/>
                  </a:xfrm>
                  <a:prstGeom prst="rect">
                    <a:avLst/>
                  </a:prstGeom>
                  <a:solidFill>
                    <a:srgbClr val="FF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7" name="Rectangle 1905"/>
                  <p:cNvSpPr>
                    <a:spLocks noChangeArrowheads="1"/>
                  </p:cNvSpPr>
                  <p:nvPr/>
                </p:nvSpPr>
                <p:spPr bwMode="auto">
                  <a:xfrm>
                    <a:off x="2622" y="1579"/>
                    <a:ext cx="95" cy="1"/>
                  </a:xfrm>
                  <a:prstGeom prst="rect">
                    <a:avLst/>
                  </a:prstGeom>
                  <a:solidFill>
                    <a:srgbClr val="FF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8" name="Rectangle 1906"/>
                  <p:cNvSpPr>
                    <a:spLocks noChangeArrowheads="1"/>
                  </p:cNvSpPr>
                  <p:nvPr/>
                </p:nvSpPr>
                <p:spPr bwMode="auto">
                  <a:xfrm>
                    <a:off x="2622" y="1514"/>
                    <a:ext cx="1" cy="65"/>
                  </a:xfrm>
                  <a:prstGeom prst="rect">
                    <a:avLst/>
                  </a:prstGeom>
                  <a:solidFill>
                    <a:srgbClr val="FF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899" name="Rectangle 1907"/>
                  <p:cNvSpPr>
                    <a:spLocks noChangeArrowheads="1"/>
                  </p:cNvSpPr>
                  <p:nvPr/>
                </p:nvSpPr>
                <p:spPr bwMode="auto">
                  <a:xfrm>
                    <a:off x="2716" y="1514"/>
                    <a:ext cx="1" cy="65"/>
                  </a:xfrm>
                  <a:prstGeom prst="rect">
                    <a:avLst/>
                  </a:prstGeom>
                  <a:solidFill>
                    <a:srgbClr val="FFE6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0" name="Rectangle 1908"/>
                  <p:cNvSpPr>
                    <a:spLocks noChangeArrowheads="1"/>
                  </p:cNvSpPr>
                  <p:nvPr/>
                </p:nvSpPr>
                <p:spPr bwMode="auto">
                  <a:xfrm>
                    <a:off x="2623" y="1514"/>
                    <a:ext cx="93" cy="1"/>
                  </a:xfrm>
                  <a:prstGeom prst="rect">
                    <a:avLst/>
                  </a:prstGeom>
                  <a:solidFill>
                    <a:srgbClr val="FFE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1" name="Rectangle 1909"/>
                  <p:cNvSpPr>
                    <a:spLocks noChangeArrowheads="1"/>
                  </p:cNvSpPr>
                  <p:nvPr/>
                </p:nvSpPr>
                <p:spPr bwMode="auto">
                  <a:xfrm>
                    <a:off x="2623" y="1579"/>
                    <a:ext cx="93" cy="1"/>
                  </a:xfrm>
                  <a:prstGeom prst="rect">
                    <a:avLst/>
                  </a:prstGeom>
                  <a:solidFill>
                    <a:srgbClr val="FFE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2" name="Rectangle 1910"/>
                  <p:cNvSpPr>
                    <a:spLocks noChangeArrowheads="1"/>
                  </p:cNvSpPr>
                  <p:nvPr/>
                </p:nvSpPr>
                <p:spPr bwMode="auto">
                  <a:xfrm>
                    <a:off x="2623" y="1515"/>
                    <a:ext cx="1" cy="64"/>
                  </a:xfrm>
                  <a:prstGeom prst="rect">
                    <a:avLst/>
                  </a:prstGeom>
                  <a:solidFill>
                    <a:srgbClr val="FFE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3" name="Rectangle 1911"/>
                  <p:cNvSpPr>
                    <a:spLocks noChangeArrowheads="1"/>
                  </p:cNvSpPr>
                  <p:nvPr/>
                </p:nvSpPr>
                <p:spPr bwMode="auto">
                  <a:xfrm>
                    <a:off x="2715" y="1515"/>
                    <a:ext cx="1" cy="64"/>
                  </a:xfrm>
                  <a:prstGeom prst="rect">
                    <a:avLst/>
                  </a:prstGeom>
                  <a:solidFill>
                    <a:srgbClr val="FFE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4" name="Rectangle 1912"/>
                  <p:cNvSpPr>
                    <a:spLocks noChangeArrowheads="1"/>
                  </p:cNvSpPr>
                  <p:nvPr/>
                </p:nvSpPr>
                <p:spPr bwMode="auto">
                  <a:xfrm>
                    <a:off x="2624" y="1515"/>
                    <a:ext cx="91" cy="1"/>
                  </a:xfrm>
                  <a:prstGeom prst="rect">
                    <a:avLst/>
                  </a:prstGeom>
                  <a:solidFill>
                    <a:srgbClr val="FFE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5" name="Rectangle 1913"/>
                  <p:cNvSpPr>
                    <a:spLocks noChangeArrowheads="1"/>
                  </p:cNvSpPr>
                  <p:nvPr/>
                </p:nvSpPr>
                <p:spPr bwMode="auto">
                  <a:xfrm>
                    <a:off x="2624" y="1578"/>
                    <a:ext cx="91" cy="1"/>
                  </a:xfrm>
                  <a:prstGeom prst="rect">
                    <a:avLst/>
                  </a:prstGeom>
                  <a:solidFill>
                    <a:srgbClr val="FFE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6" name="Rectangle 1914"/>
                  <p:cNvSpPr>
                    <a:spLocks noChangeArrowheads="1"/>
                  </p:cNvSpPr>
                  <p:nvPr/>
                </p:nvSpPr>
                <p:spPr bwMode="auto">
                  <a:xfrm>
                    <a:off x="2624" y="1515"/>
                    <a:ext cx="1" cy="63"/>
                  </a:xfrm>
                  <a:prstGeom prst="rect">
                    <a:avLst/>
                  </a:prstGeom>
                  <a:solidFill>
                    <a:srgbClr val="FFE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7" name="Rectangle 1915"/>
                  <p:cNvSpPr>
                    <a:spLocks noChangeArrowheads="1"/>
                  </p:cNvSpPr>
                  <p:nvPr/>
                </p:nvSpPr>
                <p:spPr bwMode="auto">
                  <a:xfrm>
                    <a:off x="2714" y="1515"/>
                    <a:ext cx="1" cy="63"/>
                  </a:xfrm>
                  <a:prstGeom prst="rect">
                    <a:avLst/>
                  </a:prstGeom>
                  <a:solidFill>
                    <a:srgbClr val="FFE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8" name="Rectangle 1916"/>
                  <p:cNvSpPr>
                    <a:spLocks noChangeArrowheads="1"/>
                  </p:cNvSpPr>
                  <p:nvPr/>
                </p:nvSpPr>
                <p:spPr bwMode="auto">
                  <a:xfrm>
                    <a:off x="2625" y="1515"/>
                    <a:ext cx="89" cy="1"/>
                  </a:xfrm>
                  <a:prstGeom prst="rect">
                    <a:avLst/>
                  </a:prstGeom>
                  <a:solidFill>
                    <a:srgbClr val="FF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09" name="Rectangle 1917"/>
                  <p:cNvSpPr>
                    <a:spLocks noChangeArrowheads="1"/>
                  </p:cNvSpPr>
                  <p:nvPr/>
                </p:nvSpPr>
                <p:spPr bwMode="auto">
                  <a:xfrm>
                    <a:off x="2625" y="1578"/>
                    <a:ext cx="89" cy="1"/>
                  </a:xfrm>
                  <a:prstGeom prst="rect">
                    <a:avLst/>
                  </a:prstGeom>
                  <a:solidFill>
                    <a:srgbClr val="FF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0" name="Rectangle 1918"/>
                  <p:cNvSpPr>
                    <a:spLocks noChangeArrowheads="1"/>
                  </p:cNvSpPr>
                  <p:nvPr/>
                </p:nvSpPr>
                <p:spPr bwMode="auto">
                  <a:xfrm>
                    <a:off x="2625" y="1516"/>
                    <a:ext cx="1" cy="62"/>
                  </a:xfrm>
                  <a:prstGeom prst="rect">
                    <a:avLst/>
                  </a:prstGeom>
                  <a:solidFill>
                    <a:srgbClr val="FF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1" name="Rectangle 1919"/>
                  <p:cNvSpPr>
                    <a:spLocks noChangeArrowheads="1"/>
                  </p:cNvSpPr>
                  <p:nvPr/>
                </p:nvSpPr>
                <p:spPr bwMode="auto">
                  <a:xfrm>
                    <a:off x="2714" y="1516"/>
                    <a:ext cx="1" cy="62"/>
                  </a:xfrm>
                  <a:prstGeom prst="rect">
                    <a:avLst/>
                  </a:prstGeom>
                  <a:solidFill>
                    <a:srgbClr val="FFE7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2" name="Rectangle 1920"/>
                  <p:cNvSpPr>
                    <a:spLocks noChangeArrowheads="1"/>
                  </p:cNvSpPr>
                  <p:nvPr/>
                </p:nvSpPr>
                <p:spPr bwMode="auto">
                  <a:xfrm>
                    <a:off x="2625" y="1516"/>
                    <a:ext cx="89" cy="1"/>
                  </a:xfrm>
                  <a:prstGeom prst="rect">
                    <a:avLst/>
                  </a:prstGeom>
                  <a:solidFill>
                    <a:srgbClr val="FFE8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3" name="Rectangle 1921"/>
                  <p:cNvSpPr>
                    <a:spLocks noChangeArrowheads="1"/>
                  </p:cNvSpPr>
                  <p:nvPr/>
                </p:nvSpPr>
                <p:spPr bwMode="auto">
                  <a:xfrm>
                    <a:off x="2625" y="1577"/>
                    <a:ext cx="89" cy="1"/>
                  </a:xfrm>
                  <a:prstGeom prst="rect">
                    <a:avLst/>
                  </a:prstGeom>
                  <a:solidFill>
                    <a:srgbClr val="FFE8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4" name="Rectangle 1922"/>
                  <p:cNvSpPr>
                    <a:spLocks noChangeArrowheads="1"/>
                  </p:cNvSpPr>
                  <p:nvPr/>
                </p:nvSpPr>
                <p:spPr bwMode="auto">
                  <a:xfrm>
                    <a:off x="2625" y="1516"/>
                    <a:ext cx="1" cy="61"/>
                  </a:xfrm>
                  <a:prstGeom prst="rect">
                    <a:avLst/>
                  </a:prstGeom>
                  <a:solidFill>
                    <a:srgbClr val="FFE8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5" name="Rectangle 1923"/>
                  <p:cNvSpPr>
                    <a:spLocks noChangeArrowheads="1"/>
                  </p:cNvSpPr>
                  <p:nvPr/>
                </p:nvSpPr>
                <p:spPr bwMode="auto">
                  <a:xfrm>
                    <a:off x="2713" y="1516"/>
                    <a:ext cx="1" cy="61"/>
                  </a:xfrm>
                  <a:prstGeom prst="rect">
                    <a:avLst/>
                  </a:prstGeom>
                  <a:solidFill>
                    <a:srgbClr val="FFE8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6" name="Rectangle 1924"/>
                  <p:cNvSpPr>
                    <a:spLocks noChangeArrowheads="1"/>
                  </p:cNvSpPr>
                  <p:nvPr/>
                </p:nvSpPr>
                <p:spPr bwMode="auto">
                  <a:xfrm>
                    <a:off x="2626" y="1516"/>
                    <a:ext cx="87" cy="1"/>
                  </a:xfrm>
                  <a:prstGeom prst="rect">
                    <a:avLst/>
                  </a:prstGeom>
                  <a:solidFill>
                    <a:srgbClr val="FFE8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7" name="Rectangle 1925"/>
                  <p:cNvSpPr>
                    <a:spLocks noChangeArrowheads="1"/>
                  </p:cNvSpPr>
                  <p:nvPr/>
                </p:nvSpPr>
                <p:spPr bwMode="auto">
                  <a:xfrm>
                    <a:off x="2626" y="1577"/>
                    <a:ext cx="87" cy="1"/>
                  </a:xfrm>
                  <a:prstGeom prst="rect">
                    <a:avLst/>
                  </a:prstGeom>
                  <a:solidFill>
                    <a:srgbClr val="FFE8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8" name="Rectangle 1926"/>
                  <p:cNvSpPr>
                    <a:spLocks noChangeArrowheads="1"/>
                  </p:cNvSpPr>
                  <p:nvPr/>
                </p:nvSpPr>
                <p:spPr bwMode="auto">
                  <a:xfrm>
                    <a:off x="2626" y="1517"/>
                    <a:ext cx="1" cy="60"/>
                  </a:xfrm>
                  <a:prstGeom prst="rect">
                    <a:avLst/>
                  </a:prstGeom>
                  <a:solidFill>
                    <a:srgbClr val="FFE8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19" name="Rectangle 1927"/>
                  <p:cNvSpPr>
                    <a:spLocks noChangeArrowheads="1"/>
                  </p:cNvSpPr>
                  <p:nvPr/>
                </p:nvSpPr>
                <p:spPr bwMode="auto">
                  <a:xfrm>
                    <a:off x="2712" y="1517"/>
                    <a:ext cx="1" cy="60"/>
                  </a:xfrm>
                  <a:prstGeom prst="rect">
                    <a:avLst/>
                  </a:prstGeom>
                  <a:solidFill>
                    <a:srgbClr val="FFE8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0" name="Rectangle 1928"/>
                  <p:cNvSpPr>
                    <a:spLocks noChangeArrowheads="1"/>
                  </p:cNvSpPr>
                  <p:nvPr/>
                </p:nvSpPr>
                <p:spPr bwMode="auto">
                  <a:xfrm>
                    <a:off x="2627" y="1517"/>
                    <a:ext cx="85" cy="1"/>
                  </a:xfrm>
                  <a:prstGeom prst="rect">
                    <a:avLst/>
                  </a:prstGeom>
                  <a:solidFill>
                    <a:srgbClr val="FFE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1" name="Rectangle 1929"/>
                  <p:cNvSpPr>
                    <a:spLocks noChangeArrowheads="1"/>
                  </p:cNvSpPr>
                  <p:nvPr/>
                </p:nvSpPr>
                <p:spPr bwMode="auto">
                  <a:xfrm>
                    <a:off x="2627" y="1576"/>
                    <a:ext cx="85" cy="1"/>
                  </a:xfrm>
                  <a:prstGeom prst="rect">
                    <a:avLst/>
                  </a:prstGeom>
                  <a:solidFill>
                    <a:srgbClr val="FFE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2" name="Rectangle 1930"/>
                  <p:cNvSpPr>
                    <a:spLocks noChangeArrowheads="1"/>
                  </p:cNvSpPr>
                  <p:nvPr/>
                </p:nvSpPr>
                <p:spPr bwMode="auto">
                  <a:xfrm>
                    <a:off x="2627" y="1517"/>
                    <a:ext cx="1" cy="59"/>
                  </a:xfrm>
                  <a:prstGeom prst="rect">
                    <a:avLst/>
                  </a:prstGeom>
                  <a:solidFill>
                    <a:srgbClr val="FFE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3" name="Rectangle 1931"/>
                  <p:cNvSpPr>
                    <a:spLocks noChangeArrowheads="1"/>
                  </p:cNvSpPr>
                  <p:nvPr/>
                </p:nvSpPr>
                <p:spPr bwMode="auto">
                  <a:xfrm>
                    <a:off x="2712" y="1517"/>
                    <a:ext cx="1" cy="59"/>
                  </a:xfrm>
                  <a:prstGeom prst="rect">
                    <a:avLst/>
                  </a:prstGeom>
                  <a:solidFill>
                    <a:srgbClr val="FFE9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4" name="Rectangle 1932"/>
                  <p:cNvSpPr>
                    <a:spLocks noChangeArrowheads="1"/>
                  </p:cNvSpPr>
                  <p:nvPr/>
                </p:nvSpPr>
                <p:spPr bwMode="auto">
                  <a:xfrm>
                    <a:off x="2627" y="1517"/>
                    <a:ext cx="85" cy="1"/>
                  </a:xfrm>
                  <a:prstGeom prst="rect">
                    <a:avLst/>
                  </a:prstGeom>
                  <a:solidFill>
                    <a:srgbClr val="FFE9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5" name="Rectangle 1933"/>
                  <p:cNvSpPr>
                    <a:spLocks noChangeArrowheads="1"/>
                  </p:cNvSpPr>
                  <p:nvPr/>
                </p:nvSpPr>
                <p:spPr bwMode="auto">
                  <a:xfrm>
                    <a:off x="2627" y="1576"/>
                    <a:ext cx="85" cy="1"/>
                  </a:xfrm>
                  <a:prstGeom prst="rect">
                    <a:avLst/>
                  </a:prstGeom>
                  <a:solidFill>
                    <a:srgbClr val="FFE9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6" name="Rectangle 1934"/>
                  <p:cNvSpPr>
                    <a:spLocks noChangeArrowheads="1"/>
                  </p:cNvSpPr>
                  <p:nvPr/>
                </p:nvSpPr>
                <p:spPr bwMode="auto">
                  <a:xfrm>
                    <a:off x="2627" y="1518"/>
                    <a:ext cx="1" cy="58"/>
                  </a:xfrm>
                  <a:prstGeom prst="rect">
                    <a:avLst/>
                  </a:prstGeom>
                  <a:solidFill>
                    <a:srgbClr val="FFE9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7" name="Rectangle 1935"/>
                  <p:cNvSpPr>
                    <a:spLocks noChangeArrowheads="1"/>
                  </p:cNvSpPr>
                  <p:nvPr/>
                </p:nvSpPr>
                <p:spPr bwMode="auto">
                  <a:xfrm>
                    <a:off x="2711" y="1518"/>
                    <a:ext cx="1" cy="58"/>
                  </a:xfrm>
                  <a:prstGeom prst="rect">
                    <a:avLst/>
                  </a:prstGeom>
                  <a:solidFill>
                    <a:srgbClr val="FFE9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8" name="Rectangle 1936"/>
                  <p:cNvSpPr>
                    <a:spLocks noChangeArrowheads="1"/>
                  </p:cNvSpPr>
                  <p:nvPr/>
                </p:nvSpPr>
                <p:spPr bwMode="auto">
                  <a:xfrm>
                    <a:off x="2628" y="1518"/>
                    <a:ext cx="83" cy="1"/>
                  </a:xfrm>
                  <a:prstGeom prst="rect">
                    <a:avLst/>
                  </a:prstGeom>
                  <a:solidFill>
                    <a:srgbClr val="FFE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29" name="Rectangle 1937"/>
                  <p:cNvSpPr>
                    <a:spLocks noChangeArrowheads="1"/>
                  </p:cNvSpPr>
                  <p:nvPr/>
                </p:nvSpPr>
                <p:spPr bwMode="auto">
                  <a:xfrm>
                    <a:off x="2628" y="1575"/>
                    <a:ext cx="83" cy="1"/>
                  </a:xfrm>
                  <a:prstGeom prst="rect">
                    <a:avLst/>
                  </a:prstGeom>
                  <a:solidFill>
                    <a:srgbClr val="FFE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0" name="Rectangle 1938"/>
                  <p:cNvSpPr>
                    <a:spLocks noChangeArrowheads="1"/>
                  </p:cNvSpPr>
                  <p:nvPr/>
                </p:nvSpPr>
                <p:spPr bwMode="auto">
                  <a:xfrm>
                    <a:off x="2628" y="1518"/>
                    <a:ext cx="1" cy="57"/>
                  </a:xfrm>
                  <a:prstGeom prst="rect">
                    <a:avLst/>
                  </a:prstGeom>
                  <a:solidFill>
                    <a:srgbClr val="FFE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1" name="Rectangle 1939"/>
                  <p:cNvSpPr>
                    <a:spLocks noChangeArrowheads="1"/>
                  </p:cNvSpPr>
                  <p:nvPr/>
                </p:nvSpPr>
                <p:spPr bwMode="auto">
                  <a:xfrm>
                    <a:off x="2710" y="1518"/>
                    <a:ext cx="1" cy="57"/>
                  </a:xfrm>
                  <a:prstGeom prst="rect">
                    <a:avLst/>
                  </a:prstGeom>
                  <a:solidFill>
                    <a:srgbClr val="FFEA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2" name="Rectangle 1940"/>
                  <p:cNvSpPr>
                    <a:spLocks noChangeArrowheads="1"/>
                  </p:cNvSpPr>
                  <p:nvPr/>
                </p:nvSpPr>
                <p:spPr bwMode="auto">
                  <a:xfrm>
                    <a:off x="2629" y="1518"/>
                    <a:ext cx="81" cy="1"/>
                  </a:xfrm>
                  <a:prstGeom prst="rect">
                    <a:avLst/>
                  </a:prstGeom>
                  <a:solidFill>
                    <a:srgbClr val="FFE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3" name="Rectangle 1941"/>
                  <p:cNvSpPr>
                    <a:spLocks noChangeArrowheads="1"/>
                  </p:cNvSpPr>
                  <p:nvPr/>
                </p:nvSpPr>
                <p:spPr bwMode="auto">
                  <a:xfrm>
                    <a:off x="2629" y="1575"/>
                    <a:ext cx="81" cy="1"/>
                  </a:xfrm>
                  <a:prstGeom prst="rect">
                    <a:avLst/>
                  </a:prstGeom>
                  <a:solidFill>
                    <a:srgbClr val="FFE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4" name="Rectangle 1942"/>
                  <p:cNvSpPr>
                    <a:spLocks noChangeArrowheads="1"/>
                  </p:cNvSpPr>
                  <p:nvPr/>
                </p:nvSpPr>
                <p:spPr bwMode="auto">
                  <a:xfrm>
                    <a:off x="2629" y="1519"/>
                    <a:ext cx="1" cy="56"/>
                  </a:xfrm>
                  <a:prstGeom prst="rect">
                    <a:avLst/>
                  </a:prstGeom>
                  <a:solidFill>
                    <a:srgbClr val="FFE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5" name="Rectangle 1943"/>
                  <p:cNvSpPr>
                    <a:spLocks noChangeArrowheads="1"/>
                  </p:cNvSpPr>
                  <p:nvPr/>
                </p:nvSpPr>
                <p:spPr bwMode="auto">
                  <a:xfrm>
                    <a:off x="2710" y="1519"/>
                    <a:ext cx="1" cy="56"/>
                  </a:xfrm>
                  <a:prstGeom prst="rect">
                    <a:avLst/>
                  </a:prstGeom>
                  <a:solidFill>
                    <a:srgbClr val="FFE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6" name="Rectangle 1944"/>
                  <p:cNvSpPr>
                    <a:spLocks noChangeArrowheads="1"/>
                  </p:cNvSpPr>
                  <p:nvPr/>
                </p:nvSpPr>
                <p:spPr bwMode="auto">
                  <a:xfrm>
                    <a:off x="2629" y="1519"/>
                    <a:ext cx="81" cy="1"/>
                  </a:xfrm>
                  <a:prstGeom prst="rect">
                    <a:avLst/>
                  </a:prstGeom>
                  <a:solidFill>
                    <a:srgbClr val="FFE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7" name="Rectangle 1945"/>
                  <p:cNvSpPr>
                    <a:spLocks noChangeArrowheads="1"/>
                  </p:cNvSpPr>
                  <p:nvPr/>
                </p:nvSpPr>
                <p:spPr bwMode="auto">
                  <a:xfrm>
                    <a:off x="2629" y="1574"/>
                    <a:ext cx="81" cy="1"/>
                  </a:xfrm>
                  <a:prstGeom prst="rect">
                    <a:avLst/>
                  </a:prstGeom>
                  <a:solidFill>
                    <a:srgbClr val="FFE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8" name="Rectangle 1946"/>
                  <p:cNvSpPr>
                    <a:spLocks noChangeArrowheads="1"/>
                  </p:cNvSpPr>
                  <p:nvPr/>
                </p:nvSpPr>
                <p:spPr bwMode="auto">
                  <a:xfrm>
                    <a:off x="2629" y="1519"/>
                    <a:ext cx="1" cy="55"/>
                  </a:xfrm>
                  <a:prstGeom prst="rect">
                    <a:avLst/>
                  </a:prstGeom>
                  <a:solidFill>
                    <a:srgbClr val="FFE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39" name="Rectangle 1947"/>
                  <p:cNvSpPr>
                    <a:spLocks noChangeArrowheads="1"/>
                  </p:cNvSpPr>
                  <p:nvPr/>
                </p:nvSpPr>
                <p:spPr bwMode="auto">
                  <a:xfrm>
                    <a:off x="2709" y="1519"/>
                    <a:ext cx="1" cy="55"/>
                  </a:xfrm>
                  <a:prstGeom prst="rect">
                    <a:avLst/>
                  </a:prstGeom>
                  <a:solidFill>
                    <a:srgbClr val="FFEB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0" name="Rectangle 1948"/>
                  <p:cNvSpPr>
                    <a:spLocks noChangeArrowheads="1"/>
                  </p:cNvSpPr>
                  <p:nvPr/>
                </p:nvSpPr>
                <p:spPr bwMode="auto">
                  <a:xfrm>
                    <a:off x="2630" y="1519"/>
                    <a:ext cx="79" cy="1"/>
                  </a:xfrm>
                  <a:prstGeom prst="rect">
                    <a:avLst/>
                  </a:prstGeom>
                  <a:solidFill>
                    <a:srgbClr val="FFE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1" name="Rectangle 1949"/>
                  <p:cNvSpPr>
                    <a:spLocks noChangeArrowheads="1"/>
                  </p:cNvSpPr>
                  <p:nvPr/>
                </p:nvSpPr>
                <p:spPr bwMode="auto">
                  <a:xfrm>
                    <a:off x="2630" y="1574"/>
                    <a:ext cx="79" cy="1"/>
                  </a:xfrm>
                  <a:prstGeom prst="rect">
                    <a:avLst/>
                  </a:prstGeom>
                  <a:solidFill>
                    <a:srgbClr val="FFE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2" name="Rectangle 1950"/>
                  <p:cNvSpPr>
                    <a:spLocks noChangeArrowheads="1"/>
                  </p:cNvSpPr>
                  <p:nvPr/>
                </p:nvSpPr>
                <p:spPr bwMode="auto">
                  <a:xfrm>
                    <a:off x="2630" y="1520"/>
                    <a:ext cx="1" cy="54"/>
                  </a:xfrm>
                  <a:prstGeom prst="rect">
                    <a:avLst/>
                  </a:prstGeom>
                  <a:solidFill>
                    <a:srgbClr val="FFE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3" name="Rectangle 1951"/>
                  <p:cNvSpPr>
                    <a:spLocks noChangeArrowheads="1"/>
                  </p:cNvSpPr>
                  <p:nvPr/>
                </p:nvSpPr>
                <p:spPr bwMode="auto">
                  <a:xfrm>
                    <a:off x="2708" y="1520"/>
                    <a:ext cx="1" cy="54"/>
                  </a:xfrm>
                  <a:prstGeom prst="rect">
                    <a:avLst/>
                  </a:prstGeom>
                  <a:solidFill>
                    <a:srgbClr val="FFEB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4" name="Rectangle 1952"/>
                  <p:cNvSpPr>
                    <a:spLocks noChangeArrowheads="1"/>
                  </p:cNvSpPr>
                  <p:nvPr/>
                </p:nvSpPr>
                <p:spPr bwMode="auto">
                  <a:xfrm>
                    <a:off x="2631" y="1520"/>
                    <a:ext cx="77" cy="1"/>
                  </a:xfrm>
                  <a:prstGeom prst="rect">
                    <a:avLst/>
                  </a:prstGeom>
                  <a:solidFill>
                    <a:srgbClr val="FFEC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5" name="Rectangle 1953"/>
                  <p:cNvSpPr>
                    <a:spLocks noChangeArrowheads="1"/>
                  </p:cNvSpPr>
                  <p:nvPr/>
                </p:nvSpPr>
                <p:spPr bwMode="auto">
                  <a:xfrm>
                    <a:off x="2631" y="1573"/>
                    <a:ext cx="77" cy="1"/>
                  </a:xfrm>
                  <a:prstGeom prst="rect">
                    <a:avLst/>
                  </a:prstGeom>
                  <a:solidFill>
                    <a:srgbClr val="FFEC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6" name="Rectangle 1954"/>
                  <p:cNvSpPr>
                    <a:spLocks noChangeArrowheads="1"/>
                  </p:cNvSpPr>
                  <p:nvPr/>
                </p:nvSpPr>
                <p:spPr bwMode="auto">
                  <a:xfrm>
                    <a:off x="2631" y="1520"/>
                    <a:ext cx="1" cy="53"/>
                  </a:xfrm>
                  <a:prstGeom prst="rect">
                    <a:avLst/>
                  </a:prstGeom>
                  <a:solidFill>
                    <a:srgbClr val="FFEC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7" name="Rectangle 1955"/>
                  <p:cNvSpPr>
                    <a:spLocks noChangeArrowheads="1"/>
                  </p:cNvSpPr>
                  <p:nvPr/>
                </p:nvSpPr>
                <p:spPr bwMode="auto">
                  <a:xfrm>
                    <a:off x="2708" y="1520"/>
                    <a:ext cx="1" cy="53"/>
                  </a:xfrm>
                  <a:prstGeom prst="rect">
                    <a:avLst/>
                  </a:prstGeom>
                  <a:solidFill>
                    <a:srgbClr val="FFEC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8" name="Rectangle 1956"/>
                  <p:cNvSpPr>
                    <a:spLocks noChangeArrowheads="1"/>
                  </p:cNvSpPr>
                  <p:nvPr/>
                </p:nvSpPr>
                <p:spPr bwMode="auto">
                  <a:xfrm>
                    <a:off x="2631" y="1520"/>
                    <a:ext cx="77" cy="1"/>
                  </a:xfrm>
                  <a:prstGeom prst="rect">
                    <a:avLst/>
                  </a:prstGeom>
                  <a:solidFill>
                    <a:srgbClr val="FFE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49" name="Rectangle 1957"/>
                  <p:cNvSpPr>
                    <a:spLocks noChangeArrowheads="1"/>
                  </p:cNvSpPr>
                  <p:nvPr/>
                </p:nvSpPr>
                <p:spPr bwMode="auto">
                  <a:xfrm>
                    <a:off x="2631" y="1573"/>
                    <a:ext cx="77" cy="1"/>
                  </a:xfrm>
                  <a:prstGeom prst="rect">
                    <a:avLst/>
                  </a:prstGeom>
                  <a:solidFill>
                    <a:srgbClr val="FFE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0" name="Rectangle 1958"/>
                  <p:cNvSpPr>
                    <a:spLocks noChangeArrowheads="1"/>
                  </p:cNvSpPr>
                  <p:nvPr/>
                </p:nvSpPr>
                <p:spPr bwMode="auto">
                  <a:xfrm>
                    <a:off x="2631" y="1521"/>
                    <a:ext cx="1" cy="52"/>
                  </a:xfrm>
                  <a:prstGeom prst="rect">
                    <a:avLst/>
                  </a:prstGeom>
                  <a:solidFill>
                    <a:srgbClr val="FFE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1" name="Rectangle 1959"/>
                  <p:cNvSpPr>
                    <a:spLocks noChangeArrowheads="1"/>
                  </p:cNvSpPr>
                  <p:nvPr/>
                </p:nvSpPr>
                <p:spPr bwMode="auto">
                  <a:xfrm>
                    <a:off x="2707" y="1521"/>
                    <a:ext cx="1" cy="52"/>
                  </a:xfrm>
                  <a:prstGeom prst="rect">
                    <a:avLst/>
                  </a:prstGeom>
                  <a:solidFill>
                    <a:srgbClr val="FFE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2" name="Rectangle 1960"/>
                  <p:cNvSpPr>
                    <a:spLocks noChangeArrowheads="1"/>
                  </p:cNvSpPr>
                  <p:nvPr/>
                </p:nvSpPr>
                <p:spPr bwMode="auto">
                  <a:xfrm>
                    <a:off x="2632" y="1521"/>
                    <a:ext cx="75" cy="1"/>
                  </a:xfrm>
                  <a:prstGeom prst="rect">
                    <a:avLst/>
                  </a:prstGeom>
                  <a:solidFill>
                    <a:srgbClr val="FFE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3" name="Rectangle 1961"/>
                  <p:cNvSpPr>
                    <a:spLocks noChangeArrowheads="1"/>
                  </p:cNvSpPr>
                  <p:nvPr/>
                </p:nvSpPr>
                <p:spPr bwMode="auto">
                  <a:xfrm>
                    <a:off x="2632" y="1572"/>
                    <a:ext cx="75" cy="1"/>
                  </a:xfrm>
                  <a:prstGeom prst="rect">
                    <a:avLst/>
                  </a:prstGeom>
                  <a:solidFill>
                    <a:srgbClr val="FFE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4" name="Rectangle 1962"/>
                  <p:cNvSpPr>
                    <a:spLocks noChangeArrowheads="1"/>
                  </p:cNvSpPr>
                  <p:nvPr/>
                </p:nvSpPr>
                <p:spPr bwMode="auto">
                  <a:xfrm>
                    <a:off x="2632" y="1521"/>
                    <a:ext cx="1" cy="51"/>
                  </a:xfrm>
                  <a:prstGeom prst="rect">
                    <a:avLst/>
                  </a:prstGeom>
                  <a:solidFill>
                    <a:srgbClr val="FFE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5" name="Rectangle 1963"/>
                  <p:cNvSpPr>
                    <a:spLocks noChangeArrowheads="1"/>
                  </p:cNvSpPr>
                  <p:nvPr/>
                </p:nvSpPr>
                <p:spPr bwMode="auto">
                  <a:xfrm>
                    <a:off x="2706" y="1521"/>
                    <a:ext cx="1" cy="51"/>
                  </a:xfrm>
                  <a:prstGeom prst="rect">
                    <a:avLst/>
                  </a:prstGeom>
                  <a:solidFill>
                    <a:srgbClr val="FFE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6" name="Rectangle 1964"/>
                  <p:cNvSpPr>
                    <a:spLocks noChangeArrowheads="1"/>
                  </p:cNvSpPr>
                  <p:nvPr/>
                </p:nvSpPr>
                <p:spPr bwMode="auto">
                  <a:xfrm>
                    <a:off x="2633" y="1521"/>
                    <a:ext cx="73" cy="1"/>
                  </a:xfrm>
                  <a:prstGeom prst="rect">
                    <a:avLst/>
                  </a:prstGeom>
                  <a:solidFill>
                    <a:srgbClr val="FFE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7" name="Rectangle 1965"/>
                  <p:cNvSpPr>
                    <a:spLocks noChangeArrowheads="1"/>
                  </p:cNvSpPr>
                  <p:nvPr/>
                </p:nvSpPr>
                <p:spPr bwMode="auto">
                  <a:xfrm>
                    <a:off x="2633" y="1572"/>
                    <a:ext cx="73" cy="1"/>
                  </a:xfrm>
                  <a:prstGeom prst="rect">
                    <a:avLst/>
                  </a:prstGeom>
                  <a:solidFill>
                    <a:srgbClr val="FFE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8" name="Rectangle 1966"/>
                  <p:cNvSpPr>
                    <a:spLocks noChangeArrowheads="1"/>
                  </p:cNvSpPr>
                  <p:nvPr/>
                </p:nvSpPr>
                <p:spPr bwMode="auto">
                  <a:xfrm>
                    <a:off x="2633" y="1522"/>
                    <a:ext cx="1" cy="50"/>
                  </a:xfrm>
                  <a:prstGeom prst="rect">
                    <a:avLst/>
                  </a:prstGeom>
                  <a:solidFill>
                    <a:srgbClr val="FFE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59" name="Rectangle 1967"/>
                  <p:cNvSpPr>
                    <a:spLocks noChangeArrowheads="1"/>
                  </p:cNvSpPr>
                  <p:nvPr/>
                </p:nvSpPr>
                <p:spPr bwMode="auto">
                  <a:xfrm>
                    <a:off x="2705" y="1522"/>
                    <a:ext cx="1" cy="50"/>
                  </a:xfrm>
                  <a:prstGeom prst="rect">
                    <a:avLst/>
                  </a:prstGeom>
                  <a:solidFill>
                    <a:srgbClr val="FFE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0" name="Rectangle 1968"/>
                  <p:cNvSpPr>
                    <a:spLocks noChangeArrowheads="1"/>
                  </p:cNvSpPr>
                  <p:nvPr/>
                </p:nvSpPr>
                <p:spPr bwMode="auto">
                  <a:xfrm>
                    <a:off x="2634" y="1522"/>
                    <a:ext cx="71" cy="1"/>
                  </a:xfrm>
                  <a:prstGeom prst="rect">
                    <a:avLst/>
                  </a:prstGeom>
                  <a:solidFill>
                    <a:srgbClr val="FFE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1" name="Rectangle 1969"/>
                  <p:cNvSpPr>
                    <a:spLocks noChangeArrowheads="1"/>
                  </p:cNvSpPr>
                  <p:nvPr/>
                </p:nvSpPr>
                <p:spPr bwMode="auto">
                  <a:xfrm>
                    <a:off x="2634" y="1571"/>
                    <a:ext cx="71" cy="1"/>
                  </a:xfrm>
                  <a:prstGeom prst="rect">
                    <a:avLst/>
                  </a:prstGeom>
                  <a:solidFill>
                    <a:srgbClr val="FFE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2" name="Rectangle 1970"/>
                  <p:cNvSpPr>
                    <a:spLocks noChangeArrowheads="1"/>
                  </p:cNvSpPr>
                  <p:nvPr/>
                </p:nvSpPr>
                <p:spPr bwMode="auto">
                  <a:xfrm>
                    <a:off x="2634" y="1522"/>
                    <a:ext cx="1" cy="49"/>
                  </a:xfrm>
                  <a:prstGeom prst="rect">
                    <a:avLst/>
                  </a:prstGeom>
                  <a:solidFill>
                    <a:srgbClr val="FFE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3" name="Rectangle 1971"/>
                  <p:cNvSpPr>
                    <a:spLocks noChangeArrowheads="1"/>
                  </p:cNvSpPr>
                  <p:nvPr/>
                </p:nvSpPr>
                <p:spPr bwMode="auto">
                  <a:xfrm>
                    <a:off x="2705" y="1522"/>
                    <a:ext cx="1" cy="49"/>
                  </a:xfrm>
                  <a:prstGeom prst="rect">
                    <a:avLst/>
                  </a:prstGeom>
                  <a:solidFill>
                    <a:srgbClr val="FFE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4" name="Rectangle 1972"/>
                  <p:cNvSpPr>
                    <a:spLocks noChangeArrowheads="1"/>
                  </p:cNvSpPr>
                  <p:nvPr/>
                </p:nvSpPr>
                <p:spPr bwMode="auto">
                  <a:xfrm>
                    <a:off x="2634" y="1522"/>
                    <a:ext cx="71" cy="1"/>
                  </a:xfrm>
                  <a:prstGeom prst="rect">
                    <a:avLst/>
                  </a:prstGeom>
                  <a:solidFill>
                    <a:srgbClr val="FFE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5" name="Rectangle 1973"/>
                  <p:cNvSpPr>
                    <a:spLocks noChangeArrowheads="1"/>
                  </p:cNvSpPr>
                  <p:nvPr/>
                </p:nvSpPr>
                <p:spPr bwMode="auto">
                  <a:xfrm>
                    <a:off x="2634" y="1571"/>
                    <a:ext cx="71" cy="1"/>
                  </a:xfrm>
                  <a:prstGeom prst="rect">
                    <a:avLst/>
                  </a:prstGeom>
                  <a:solidFill>
                    <a:srgbClr val="FFE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6" name="Rectangle 1974"/>
                  <p:cNvSpPr>
                    <a:spLocks noChangeArrowheads="1"/>
                  </p:cNvSpPr>
                  <p:nvPr/>
                </p:nvSpPr>
                <p:spPr bwMode="auto">
                  <a:xfrm>
                    <a:off x="2634" y="1523"/>
                    <a:ext cx="1" cy="48"/>
                  </a:xfrm>
                  <a:prstGeom prst="rect">
                    <a:avLst/>
                  </a:prstGeom>
                  <a:solidFill>
                    <a:srgbClr val="FFE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7" name="Rectangle 1975"/>
                  <p:cNvSpPr>
                    <a:spLocks noChangeArrowheads="1"/>
                  </p:cNvSpPr>
                  <p:nvPr/>
                </p:nvSpPr>
                <p:spPr bwMode="auto">
                  <a:xfrm>
                    <a:off x="2704" y="1523"/>
                    <a:ext cx="1" cy="48"/>
                  </a:xfrm>
                  <a:prstGeom prst="rect">
                    <a:avLst/>
                  </a:prstGeom>
                  <a:solidFill>
                    <a:srgbClr val="FFEF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6968" name="Rectangle 1976"/>
                <p:cNvSpPr>
                  <a:spLocks noChangeArrowheads="1"/>
                </p:cNvSpPr>
                <p:nvPr/>
              </p:nvSpPr>
              <p:spPr bwMode="auto">
                <a:xfrm>
                  <a:off x="2635" y="1523"/>
                  <a:ext cx="69" cy="1"/>
                </a:xfrm>
                <a:prstGeom prst="rect">
                  <a:avLst/>
                </a:prstGeom>
                <a:solidFill>
                  <a:srgbClr val="FFE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69" name="Rectangle 1977"/>
                <p:cNvSpPr>
                  <a:spLocks noChangeArrowheads="1"/>
                </p:cNvSpPr>
                <p:nvPr/>
              </p:nvSpPr>
              <p:spPr bwMode="auto">
                <a:xfrm>
                  <a:off x="2635" y="1570"/>
                  <a:ext cx="69" cy="1"/>
                </a:xfrm>
                <a:prstGeom prst="rect">
                  <a:avLst/>
                </a:prstGeom>
                <a:solidFill>
                  <a:srgbClr val="FFE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0" name="Rectangle 1978"/>
                <p:cNvSpPr>
                  <a:spLocks noChangeArrowheads="1"/>
                </p:cNvSpPr>
                <p:nvPr/>
              </p:nvSpPr>
              <p:spPr bwMode="auto">
                <a:xfrm>
                  <a:off x="2635" y="1523"/>
                  <a:ext cx="1" cy="47"/>
                </a:xfrm>
                <a:prstGeom prst="rect">
                  <a:avLst/>
                </a:prstGeom>
                <a:solidFill>
                  <a:srgbClr val="FFE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1" name="Rectangle 1979"/>
                <p:cNvSpPr>
                  <a:spLocks noChangeArrowheads="1"/>
                </p:cNvSpPr>
                <p:nvPr/>
              </p:nvSpPr>
              <p:spPr bwMode="auto">
                <a:xfrm>
                  <a:off x="2703" y="1523"/>
                  <a:ext cx="1" cy="47"/>
                </a:xfrm>
                <a:prstGeom prst="rect">
                  <a:avLst/>
                </a:prstGeom>
                <a:solidFill>
                  <a:srgbClr val="FFE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2" name="Rectangle 1980"/>
                <p:cNvSpPr>
                  <a:spLocks noChangeArrowheads="1"/>
                </p:cNvSpPr>
                <p:nvPr/>
              </p:nvSpPr>
              <p:spPr bwMode="auto">
                <a:xfrm>
                  <a:off x="2636" y="1523"/>
                  <a:ext cx="67" cy="1"/>
                </a:xfrm>
                <a:prstGeom prst="rect">
                  <a:avLst/>
                </a:prstGeom>
                <a:solidFill>
                  <a:srgbClr val="FFF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3" name="Rectangle 1981"/>
                <p:cNvSpPr>
                  <a:spLocks noChangeArrowheads="1"/>
                </p:cNvSpPr>
                <p:nvPr/>
              </p:nvSpPr>
              <p:spPr bwMode="auto">
                <a:xfrm>
                  <a:off x="2636" y="1570"/>
                  <a:ext cx="67" cy="1"/>
                </a:xfrm>
                <a:prstGeom prst="rect">
                  <a:avLst/>
                </a:prstGeom>
                <a:solidFill>
                  <a:srgbClr val="FFF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4" name="Rectangle 1982"/>
                <p:cNvSpPr>
                  <a:spLocks noChangeArrowheads="1"/>
                </p:cNvSpPr>
                <p:nvPr/>
              </p:nvSpPr>
              <p:spPr bwMode="auto">
                <a:xfrm>
                  <a:off x="2636" y="1524"/>
                  <a:ext cx="1" cy="46"/>
                </a:xfrm>
                <a:prstGeom prst="rect">
                  <a:avLst/>
                </a:prstGeom>
                <a:solidFill>
                  <a:srgbClr val="FFF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5" name="Rectangle 1983"/>
                <p:cNvSpPr>
                  <a:spLocks noChangeArrowheads="1"/>
                </p:cNvSpPr>
                <p:nvPr/>
              </p:nvSpPr>
              <p:spPr bwMode="auto">
                <a:xfrm>
                  <a:off x="2702" y="1524"/>
                  <a:ext cx="1" cy="46"/>
                </a:xfrm>
                <a:prstGeom prst="rect">
                  <a:avLst/>
                </a:prstGeom>
                <a:solidFill>
                  <a:srgbClr val="FFF0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6" name="Rectangle 1984"/>
                <p:cNvSpPr>
                  <a:spLocks noChangeArrowheads="1"/>
                </p:cNvSpPr>
                <p:nvPr/>
              </p:nvSpPr>
              <p:spPr bwMode="auto">
                <a:xfrm>
                  <a:off x="2636" y="1524"/>
                  <a:ext cx="66" cy="1"/>
                </a:xfrm>
                <a:prstGeom prst="rect">
                  <a:avLst/>
                </a:prstGeom>
                <a:solidFill>
                  <a:srgbClr val="FFF0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7" name="Rectangle 1985"/>
                <p:cNvSpPr>
                  <a:spLocks noChangeArrowheads="1"/>
                </p:cNvSpPr>
                <p:nvPr/>
              </p:nvSpPr>
              <p:spPr bwMode="auto">
                <a:xfrm>
                  <a:off x="2636" y="1569"/>
                  <a:ext cx="66" cy="1"/>
                </a:xfrm>
                <a:prstGeom prst="rect">
                  <a:avLst/>
                </a:prstGeom>
                <a:solidFill>
                  <a:srgbClr val="FFF0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8" name="Rectangle 1986"/>
                <p:cNvSpPr>
                  <a:spLocks noChangeArrowheads="1"/>
                </p:cNvSpPr>
                <p:nvPr/>
              </p:nvSpPr>
              <p:spPr bwMode="auto">
                <a:xfrm>
                  <a:off x="2636" y="1524"/>
                  <a:ext cx="1" cy="45"/>
                </a:xfrm>
                <a:prstGeom prst="rect">
                  <a:avLst/>
                </a:prstGeom>
                <a:solidFill>
                  <a:srgbClr val="FFF0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79" name="Rectangle 1987"/>
                <p:cNvSpPr>
                  <a:spLocks noChangeArrowheads="1"/>
                </p:cNvSpPr>
                <p:nvPr/>
              </p:nvSpPr>
              <p:spPr bwMode="auto">
                <a:xfrm>
                  <a:off x="2702" y="1524"/>
                  <a:ext cx="1" cy="45"/>
                </a:xfrm>
                <a:prstGeom prst="rect">
                  <a:avLst/>
                </a:prstGeom>
                <a:solidFill>
                  <a:srgbClr val="FFF0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0" name="Rectangle 1988"/>
                <p:cNvSpPr>
                  <a:spLocks noChangeArrowheads="1"/>
                </p:cNvSpPr>
                <p:nvPr/>
              </p:nvSpPr>
              <p:spPr bwMode="auto">
                <a:xfrm>
                  <a:off x="2637" y="1524"/>
                  <a:ext cx="65" cy="1"/>
                </a:xfrm>
                <a:prstGeom prst="rect">
                  <a:avLst/>
                </a:prstGeom>
                <a:solidFill>
                  <a:srgbClr val="FFF1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1" name="Rectangle 1989"/>
                <p:cNvSpPr>
                  <a:spLocks noChangeArrowheads="1"/>
                </p:cNvSpPr>
                <p:nvPr/>
              </p:nvSpPr>
              <p:spPr bwMode="auto">
                <a:xfrm>
                  <a:off x="2637" y="1569"/>
                  <a:ext cx="65" cy="1"/>
                </a:xfrm>
                <a:prstGeom prst="rect">
                  <a:avLst/>
                </a:prstGeom>
                <a:solidFill>
                  <a:srgbClr val="FFF1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2" name="Rectangle 1990"/>
                <p:cNvSpPr>
                  <a:spLocks noChangeArrowheads="1"/>
                </p:cNvSpPr>
                <p:nvPr/>
              </p:nvSpPr>
              <p:spPr bwMode="auto">
                <a:xfrm>
                  <a:off x="2637" y="1524"/>
                  <a:ext cx="1" cy="45"/>
                </a:xfrm>
                <a:prstGeom prst="rect">
                  <a:avLst/>
                </a:prstGeom>
                <a:solidFill>
                  <a:srgbClr val="FFF1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3" name="Rectangle 1991"/>
                <p:cNvSpPr>
                  <a:spLocks noChangeArrowheads="1"/>
                </p:cNvSpPr>
                <p:nvPr/>
              </p:nvSpPr>
              <p:spPr bwMode="auto">
                <a:xfrm>
                  <a:off x="2701" y="1524"/>
                  <a:ext cx="1" cy="45"/>
                </a:xfrm>
                <a:prstGeom prst="rect">
                  <a:avLst/>
                </a:prstGeom>
                <a:solidFill>
                  <a:srgbClr val="FFF1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4" name="Rectangle 1992"/>
                <p:cNvSpPr>
                  <a:spLocks noChangeArrowheads="1"/>
                </p:cNvSpPr>
                <p:nvPr/>
              </p:nvSpPr>
              <p:spPr bwMode="auto">
                <a:xfrm>
                  <a:off x="2638" y="1524"/>
                  <a:ext cx="63" cy="1"/>
                </a:xfrm>
                <a:prstGeom prst="rect">
                  <a:avLst/>
                </a:prstGeom>
                <a:solidFill>
                  <a:srgbClr val="FFF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5" name="Rectangle 1993"/>
                <p:cNvSpPr>
                  <a:spLocks noChangeArrowheads="1"/>
                </p:cNvSpPr>
                <p:nvPr/>
              </p:nvSpPr>
              <p:spPr bwMode="auto">
                <a:xfrm>
                  <a:off x="2638" y="1568"/>
                  <a:ext cx="63" cy="1"/>
                </a:xfrm>
                <a:prstGeom prst="rect">
                  <a:avLst/>
                </a:prstGeom>
                <a:solidFill>
                  <a:srgbClr val="FFF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6" name="Rectangle 1994"/>
                <p:cNvSpPr>
                  <a:spLocks noChangeArrowheads="1"/>
                </p:cNvSpPr>
                <p:nvPr/>
              </p:nvSpPr>
              <p:spPr bwMode="auto">
                <a:xfrm>
                  <a:off x="2638" y="1525"/>
                  <a:ext cx="1" cy="43"/>
                </a:xfrm>
                <a:prstGeom prst="rect">
                  <a:avLst/>
                </a:prstGeom>
                <a:solidFill>
                  <a:srgbClr val="FFF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7" name="Rectangle 1995"/>
                <p:cNvSpPr>
                  <a:spLocks noChangeArrowheads="1"/>
                </p:cNvSpPr>
                <p:nvPr/>
              </p:nvSpPr>
              <p:spPr bwMode="auto">
                <a:xfrm>
                  <a:off x="2700" y="1525"/>
                  <a:ext cx="1" cy="43"/>
                </a:xfrm>
                <a:prstGeom prst="rect">
                  <a:avLst/>
                </a:prstGeom>
                <a:solidFill>
                  <a:srgbClr val="FFF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8" name="Rectangle 1996"/>
                <p:cNvSpPr>
                  <a:spLocks noChangeArrowheads="1"/>
                </p:cNvSpPr>
                <p:nvPr/>
              </p:nvSpPr>
              <p:spPr bwMode="auto">
                <a:xfrm>
                  <a:off x="2639" y="1525"/>
                  <a:ext cx="61" cy="1"/>
                </a:xfrm>
                <a:prstGeom prst="rect">
                  <a:avLst/>
                </a:prstGeom>
                <a:solidFill>
                  <a:srgbClr val="FF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89" name="Rectangle 1997"/>
                <p:cNvSpPr>
                  <a:spLocks noChangeArrowheads="1"/>
                </p:cNvSpPr>
                <p:nvPr/>
              </p:nvSpPr>
              <p:spPr bwMode="auto">
                <a:xfrm>
                  <a:off x="2639" y="1568"/>
                  <a:ext cx="61" cy="1"/>
                </a:xfrm>
                <a:prstGeom prst="rect">
                  <a:avLst/>
                </a:prstGeom>
                <a:solidFill>
                  <a:srgbClr val="FF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0" name="Rectangle 1998"/>
                <p:cNvSpPr>
                  <a:spLocks noChangeArrowheads="1"/>
                </p:cNvSpPr>
                <p:nvPr/>
              </p:nvSpPr>
              <p:spPr bwMode="auto">
                <a:xfrm>
                  <a:off x="2639" y="1525"/>
                  <a:ext cx="1" cy="43"/>
                </a:xfrm>
                <a:prstGeom prst="rect">
                  <a:avLst/>
                </a:prstGeom>
                <a:solidFill>
                  <a:srgbClr val="FF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1" name="Rectangle 1999"/>
                <p:cNvSpPr>
                  <a:spLocks noChangeArrowheads="1"/>
                </p:cNvSpPr>
                <p:nvPr/>
              </p:nvSpPr>
              <p:spPr bwMode="auto">
                <a:xfrm>
                  <a:off x="2700" y="1525"/>
                  <a:ext cx="1" cy="43"/>
                </a:xfrm>
                <a:prstGeom prst="rect">
                  <a:avLst/>
                </a:prstGeom>
                <a:solidFill>
                  <a:srgbClr val="FF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2" name="Rectangle 2000"/>
                <p:cNvSpPr>
                  <a:spLocks noChangeArrowheads="1"/>
                </p:cNvSpPr>
                <p:nvPr/>
              </p:nvSpPr>
              <p:spPr bwMode="auto">
                <a:xfrm>
                  <a:off x="2639" y="1525"/>
                  <a:ext cx="61" cy="1"/>
                </a:xfrm>
                <a:prstGeom prst="rect">
                  <a:avLst/>
                </a:prstGeom>
                <a:solidFill>
                  <a:srgbClr val="FFF2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3" name="Rectangle 2001"/>
                <p:cNvSpPr>
                  <a:spLocks noChangeArrowheads="1"/>
                </p:cNvSpPr>
                <p:nvPr/>
              </p:nvSpPr>
              <p:spPr bwMode="auto">
                <a:xfrm>
                  <a:off x="2639" y="1567"/>
                  <a:ext cx="61" cy="1"/>
                </a:xfrm>
                <a:prstGeom prst="rect">
                  <a:avLst/>
                </a:prstGeom>
                <a:solidFill>
                  <a:srgbClr val="FFF2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4" name="Rectangle 2002"/>
                <p:cNvSpPr>
                  <a:spLocks noChangeArrowheads="1"/>
                </p:cNvSpPr>
                <p:nvPr/>
              </p:nvSpPr>
              <p:spPr bwMode="auto">
                <a:xfrm>
                  <a:off x="2639" y="1526"/>
                  <a:ext cx="1" cy="41"/>
                </a:xfrm>
                <a:prstGeom prst="rect">
                  <a:avLst/>
                </a:prstGeom>
                <a:solidFill>
                  <a:srgbClr val="FFF2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5" name="Rectangle 2003"/>
                <p:cNvSpPr>
                  <a:spLocks noChangeArrowheads="1"/>
                </p:cNvSpPr>
                <p:nvPr/>
              </p:nvSpPr>
              <p:spPr bwMode="auto">
                <a:xfrm>
                  <a:off x="2699" y="1526"/>
                  <a:ext cx="1" cy="41"/>
                </a:xfrm>
                <a:prstGeom prst="rect">
                  <a:avLst/>
                </a:prstGeom>
                <a:solidFill>
                  <a:srgbClr val="FFF2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6" name="Rectangle 2004"/>
                <p:cNvSpPr>
                  <a:spLocks noChangeArrowheads="1"/>
                </p:cNvSpPr>
                <p:nvPr/>
              </p:nvSpPr>
              <p:spPr bwMode="auto">
                <a:xfrm>
                  <a:off x="2640" y="1526"/>
                  <a:ext cx="59" cy="1"/>
                </a:xfrm>
                <a:prstGeom prst="rect">
                  <a:avLst/>
                </a:prstGeom>
                <a:solidFill>
                  <a:srgbClr val="FFF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7" name="Rectangle 2005"/>
                <p:cNvSpPr>
                  <a:spLocks noChangeArrowheads="1"/>
                </p:cNvSpPr>
                <p:nvPr/>
              </p:nvSpPr>
              <p:spPr bwMode="auto">
                <a:xfrm>
                  <a:off x="2640" y="1567"/>
                  <a:ext cx="59" cy="1"/>
                </a:xfrm>
                <a:prstGeom prst="rect">
                  <a:avLst/>
                </a:prstGeom>
                <a:solidFill>
                  <a:srgbClr val="FFF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8" name="Rectangle 2006"/>
                <p:cNvSpPr>
                  <a:spLocks noChangeArrowheads="1"/>
                </p:cNvSpPr>
                <p:nvPr/>
              </p:nvSpPr>
              <p:spPr bwMode="auto">
                <a:xfrm>
                  <a:off x="2640" y="1526"/>
                  <a:ext cx="1" cy="41"/>
                </a:xfrm>
                <a:prstGeom prst="rect">
                  <a:avLst/>
                </a:prstGeom>
                <a:solidFill>
                  <a:srgbClr val="FFF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6999" name="Rectangle 2007"/>
                <p:cNvSpPr>
                  <a:spLocks noChangeArrowheads="1"/>
                </p:cNvSpPr>
                <p:nvPr/>
              </p:nvSpPr>
              <p:spPr bwMode="auto">
                <a:xfrm>
                  <a:off x="2698" y="1526"/>
                  <a:ext cx="1" cy="41"/>
                </a:xfrm>
                <a:prstGeom prst="rect">
                  <a:avLst/>
                </a:prstGeom>
                <a:solidFill>
                  <a:srgbClr val="FFF3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0" name="Rectangle 2008"/>
                <p:cNvSpPr>
                  <a:spLocks noChangeArrowheads="1"/>
                </p:cNvSpPr>
                <p:nvPr/>
              </p:nvSpPr>
              <p:spPr bwMode="auto">
                <a:xfrm>
                  <a:off x="2641" y="1526"/>
                  <a:ext cx="57" cy="1"/>
                </a:xfrm>
                <a:prstGeom prst="rect">
                  <a:avLst/>
                </a:prstGeom>
                <a:solidFill>
                  <a:srgbClr val="FF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1" name="Rectangle 2009"/>
                <p:cNvSpPr>
                  <a:spLocks noChangeArrowheads="1"/>
                </p:cNvSpPr>
                <p:nvPr/>
              </p:nvSpPr>
              <p:spPr bwMode="auto">
                <a:xfrm>
                  <a:off x="2641" y="1566"/>
                  <a:ext cx="57" cy="1"/>
                </a:xfrm>
                <a:prstGeom prst="rect">
                  <a:avLst/>
                </a:prstGeom>
                <a:solidFill>
                  <a:srgbClr val="FF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2" name="Rectangle 2010"/>
                <p:cNvSpPr>
                  <a:spLocks noChangeArrowheads="1"/>
                </p:cNvSpPr>
                <p:nvPr/>
              </p:nvSpPr>
              <p:spPr bwMode="auto">
                <a:xfrm>
                  <a:off x="2641" y="1527"/>
                  <a:ext cx="1" cy="39"/>
                </a:xfrm>
                <a:prstGeom prst="rect">
                  <a:avLst/>
                </a:prstGeom>
                <a:solidFill>
                  <a:srgbClr val="FF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3" name="Rectangle 2011"/>
                <p:cNvSpPr>
                  <a:spLocks noChangeArrowheads="1"/>
                </p:cNvSpPr>
                <p:nvPr/>
              </p:nvSpPr>
              <p:spPr bwMode="auto">
                <a:xfrm>
                  <a:off x="2698" y="1527"/>
                  <a:ext cx="1" cy="39"/>
                </a:xfrm>
                <a:prstGeom prst="rect">
                  <a:avLst/>
                </a:prstGeom>
                <a:solidFill>
                  <a:srgbClr val="FFF3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4" name="Rectangle 2012"/>
                <p:cNvSpPr>
                  <a:spLocks noChangeArrowheads="1"/>
                </p:cNvSpPr>
                <p:nvPr/>
              </p:nvSpPr>
              <p:spPr bwMode="auto">
                <a:xfrm>
                  <a:off x="2641" y="1527"/>
                  <a:ext cx="57" cy="1"/>
                </a:xfrm>
                <a:prstGeom prst="rect">
                  <a:avLst/>
                </a:prstGeom>
                <a:solidFill>
                  <a:srgbClr val="FFF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5" name="Rectangle 2013"/>
                <p:cNvSpPr>
                  <a:spLocks noChangeArrowheads="1"/>
                </p:cNvSpPr>
                <p:nvPr/>
              </p:nvSpPr>
              <p:spPr bwMode="auto">
                <a:xfrm>
                  <a:off x="2641" y="1566"/>
                  <a:ext cx="57" cy="1"/>
                </a:xfrm>
                <a:prstGeom prst="rect">
                  <a:avLst/>
                </a:prstGeom>
                <a:solidFill>
                  <a:srgbClr val="FFF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6" name="Rectangle 2014"/>
                <p:cNvSpPr>
                  <a:spLocks noChangeArrowheads="1"/>
                </p:cNvSpPr>
                <p:nvPr/>
              </p:nvSpPr>
              <p:spPr bwMode="auto">
                <a:xfrm>
                  <a:off x="2641" y="1527"/>
                  <a:ext cx="1" cy="39"/>
                </a:xfrm>
                <a:prstGeom prst="rect">
                  <a:avLst/>
                </a:prstGeom>
                <a:solidFill>
                  <a:srgbClr val="FFF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7" name="Rectangle 2015"/>
                <p:cNvSpPr>
                  <a:spLocks noChangeArrowheads="1"/>
                </p:cNvSpPr>
                <p:nvPr/>
              </p:nvSpPr>
              <p:spPr bwMode="auto">
                <a:xfrm>
                  <a:off x="2697" y="1527"/>
                  <a:ext cx="1" cy="39"/>
                </a:xfrm>
                <a:prstGeom prst="rect">
                  <a:avLst/>
                </a:prstGeom>
                <a:solidFill>
                  <a:srgbClr val="FFF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8" name="Rectangle 2016"/>
                <p:cNvSpPr>
                  <a:spLocks noChangeArrowheads="1"/>
                </p:cNvSpPr>
                <p:nvPr/>
              </p:nvSpPr>
              <p:spPr bwMode="auto">
                <a:xfrm>
                  <a:off x="2642" y="1527"/>
                  <a:ext cx="55" cy="1"/>
                </a:xfrm>
                <a:prstGeom prst="rect">
                  <a:avLst/>
                </a:prstGeom>
                <a:solidFill>
                  <a:srgbClr val="FFF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09" name="Rectangle 2017"/>
                <p:cNvSpPr>
                  <a:spLocks noChangeArrowheads="1"/>
                </p:cNvSpPr>
                <p:nvPr/>
              </p:nvSpPr>
              <p:spPr bwMode="auto">
                <a:xfrm>
                  <a:off x="2642" y="1565"/>
                  <a:ext cx="55" cy="1"/>
                </a:xfrm>
                <a:prstGeom prst="rect">
                  <a:avLst/>
                </a:prstGeom>
                <a:solidFill>
                  <a:srgbClr val="FFF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0" name="Rectangle 2018"/>
                <p:cNvSpPr>
                  <a:spLocks noChangeArrowheads="1"/>
                </p:cNvSpPr>
                <p:nvPr/>
              </p:nvSpPr>
              <p:spPr bwMode="auto">
                <a:xfrm>
                  <a:off x="2642" y="1528"/>
                  <a:ext cx="1" cy="37"/>
                </a:xfrm>
                <a:prstGeom prst="rect">
                  <a:avLst/>
                </a:prstGeom>
                <a:solidFill>
                  <a:srgbClr val="FFF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1" name="Rectangle 2019"/>
                <p:cNvSpPr>
                  <a:spLocks noChangeArrowheads="1"/>
                </p:cNvSpPr>
                <p:nvPr/>
              </p:nvSpPr>
              <p:spPr bwMode="auto">
                <a:xfrm>
                  <a:off x="2696" y="1528"/>
                  <a:ext cx="1" cy="37"/>
                </a:xfrm>
                <a:prstGeom prst="rect">
                  <a:avLst/>
                </a:prstGeom>
                <a:solidFill>
                  <a:srgbClr val="FFF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2" name="Rectangle 2020"/>
                <p:cNvSpPr>
                  <a:spLocks noChangeArrowheads="1"/>
                </p:cNvSpPr>
                <p:nvPr/>
              </p:nvSpPr>
              <p:spPr bwMode="auto">
                <a:xfrm>
                  <a:off x="2643" y="1528"/>
                  <a:ext cx="53" cy="1"/>
                </a:xfrm>
                <a:prstGeom prst="rect">
                  <a:avLst/>
                </a:prstGeom>
                <a:solidFill>
                  <a:srgbClr val="FF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3" name="Rectangle 2021"/>
                <p:cNvSpPr>
                  <a:spLocks noChangeArrowheads="1"/>
                </p:cNvSpPr>
                <p:nvPr/>
              </p:nvSpPr>
              <p:spPr bwMode="auto">
                <a:xfrm>
                  <a:off x="2643" y="1565"/>
                  <a:ext cx="53" cy="1"/>
                </a:xfrm>
                <a:prstGeom prst="rect">
                  <a:avLst/>
                </a:prstGeom>
                <a:solidFill>
                  <a:srgbClr val="FF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4" name="Rectangle 2022"/>
                <p:cNvSpPr>
                  <a:spLocks noChangeArrowheads="1"/>
                </p:cNvSpPr>
                <p:nvPr/>
              </p:nvSpPr>
              <p:spPr bwMode="auto">
                <a:xfrm>
                  <a:off x="2643" y="1528"/>
                  <a:ext cx="1" cy="37"/>
                </a:xfrm>
                <a:prstGeom prst="rect">
                  <a:avLst/>
                </a:prstGeom>
                <a:solidFill>
                  <a:srgbClr val="FF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5" name="Rectangle 2023"/>
                <p:cNvSpPr>
                  <a:spLocks noChangeArrowheads="1"/>
                </p:cNvSpPr>
                <p:nvPr/>
              </p:nvSpPr>
              <p:spPr bwMode="auto">
                <a:xfrm>
                  <a:off x="2696" y="1528"/>
                  <a:ext cx="1" cy="37"/>
                </a:xfrm>
                <a:prstGeom prst="rect">
                  <a:avLst/>
                </a:prstGeom>
                <a:solidFill>
                  <a:srgbClr val="FFF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6" name="Rectangle 2024"/>
                <p:cNvSpPr>
                  <a:spLocks noChangeArrowheads="1"/>
                </p:cNvSpPr>
                <p:nvPr/>
              </p:nvSpPr>
              <p:spPr bwMode="auto">
                <a:xfrm>
                  <a:off x="2643" y="1528"/>
                  <a:ext cx="53" cy="1"/>
                </a:xfrm>
                <a:prstGeom prst="rect">
                  <a:avLst/>
                </a:prstGeom>
                <a:solidFill>
                  <a:srgbClr val="FFF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7" name="Rectangle 2025"/>
                <p:cNvSpPr>
                  <a:spLocks noChangeArrowheads="1"/>
                </p:cNvSpPr>
                <p:nvPr/>
              </p:nvSpPr>
              <p:spPr bwMode="auto">
                <a:xfrm>
                  <a:off x="2643" y="1564"/>
                  <a:ext cx="53" cy="1"/>
                </a:xfrm>
                <a:prstGeom prst="rect">
                  <a:avLst/>
                </a:prstGeom>
                <a:solidFill>
                  <a:srgbClr val="FFF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8" name="Rectangle 2026"/>
                <p:cNvSpPr>
                  <a:spLocks noChangeArrowheads="1"/>
                </p:cNvSpPr>
                <p:nvPr/>
              </p:nvSpPr>
              <p:spPr bwMode="auto">
                <a:xfrm>
                  <a:off x="2643" y="1529"/>
                  <a:ext cx="1" cy="35"/>
                </a:xfrm>
                <a:prstGeom prst="rect">
                  <a:avLst/>
                </a:prstGeom>
                <a:solidFill>
                  <a:srgbClr val="FFF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19" name="Rectangle 2027"/>
                <p:cNvSpPr>
                  <a:spLocks noChangeArrowheads="1"/>
                </p:cNvSpPr>
                <p:nvPr/>
              </p:nvSpPr>
              <p:spPr bwMode="auto">
                <a:xfrm>
                  <a:off x="2695" y="1529"/>
                  <a:ext cx="1" cy="35"/>
                </a:xfrm>
                <a:prstGeom prst="rect">
                  <a:avLst/>
                </a:prstGeom>
                <a:solidFill>
                  <a:srgbClr val="FFF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0" name="Rectangle 2028"/>
                <p:cNvSpPr>
                  <a:spLocks noChangeArrowheads="1"/>
                </p:cNvSpPr>
                <p:nvPr/>
              </p:nvSpPr>
              <p:spPr bwMode="auto">
                <a:xfrm>
                  <a:off x="2644" y="1529"/>
                  <a:ext cx="51" cy="1"/>
                </a:xfrm>
                <a:prstGeom prst="rect">
                  <a:avLst/>
                </a:prstGeom>
                <a:solidFill>
                  <a:srgbClr val="FFF6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1" name="Rectangle 2029"/>
                <p:cNvSpPr>
                  <a:spLocks noChangeArrowheads="1"/>
                </p:cNvSpPr>
                <p:nvPr/>
              </p:nvSpPr>
              <p:spPr bwMode="auto">
                <a:xfrm>
                  <a:off x="2644" y="1564"/>
                  <a:ext cx="51" cy="1"/>
                </a:xfrm>
                <a:prstGeom prst="rect">
                  <a:avLst/>
                </a:prstGeom>
                <a:solidFill>
                  <a:srgbClr val="FFF6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2" name="Rectangle 2030"/>
                <p:cNvSpPr>
                  <a:spLocks noChangeArrowheads="1"/>
                </p:cNvSpPr>
                <p:nvPr/>
              </p:nvSpPr>
              <p:spPr bwMode="auto">
                <a:xfrm>
                  <a:off x="2644" y="1529"/>
                  <a:ext cx="1" cy="35"/>
                </a:xfrm>
                <a:prstGeom prst="rect">
                  <a:avLst/>
                </a:prstGeom>
                <a:solidFill>
                  <a:srgbClr val="FFF6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3" name="Rectangle 2031"/>
                <p:cNvSpPr>
                  <a:spLocks noChangeArrowheads="1"/>
                </p:cNvSpPr>
                <p:nvPr/>
              </p:nvSpPr>
              <p:spPr bwMode="auto">
                <a:xfrm>
                  <a:off x="2694" y="1529"/>
                  <a:ext cx="1" cy="35"/>
                </a:xfrm>
                <a:prstGeom prst="rect">
                  <a:avLst/>
                </a:prstGeom>
                <a:solidFill>
                  <a:srgbClr val="FFF6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4" name="Rectangle 2032"/>
                <p:cNvSpPr>
                  <a:spLocks noChangeArrowheads="1"/>
                </p:cNvSpPr>
                <p:nvPr/>
              </p:nvSpPr>
              <p:spPr bwMode="auto">
                <a:xfrm>
                  <a:off x="2645" y="1529"/>
                  <a:ext cx="49" cy="1"/>
                </a:xfrm>
                <a:prstGeom prst="rect">
                  <a:avLst/>
                </a:prstGeom>
                <a:solidFill>
                  <a:srgbClr val="FFF6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5" name="Rectangle 2033"/>
                <p:cNvSpPr>
                  <a:spLocks noChangeArrowheads="1"/>
                </p:cNvSpPr>
                <p:nvPr/>
              </p:nvSpPr>
              <p:spPr bwMode="auto">
                <a:xfrm>
                  <a:off x="2645" y="1563"/>
                  <a:ext cx="49" cy="1"/>
                </a:xfrm>
                <a:prstGeom prst="rect">
                  <a:avLst/>
                </a:prstGeom>
                <a:solidFill>
                  <a:srgbClr val="FFF6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6" name="Rectangle 2034"/>
                <p:cNvSpPr>
                  <a:spLocks noChangeArrowheads="1"/>
                </p:cNvSpPr>
                <p:nvPr/>
              </p:nvSpPr>
              <p:spPr bwMode="auto">
                <a:xfrm>
                  <a:off x="2645" y="1530"/>
                  <a:ext cx="1" cy="33"/>
                </a:xfrm>
                <a:prstGeom prst="rect">
                  <a:avLst/>
                </a:prstGeom>
                <a:solidFill>
                  <a:srgbClr val="FFF6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7" name="Rectangle 2035"/>
                <p:cNvSpPr>
                  <a:spLocks noChangeArrowheads="1"/>
                </p:cNvSpPr>
                <p:nvPr/>
              </p:nvSpPr>
              <p:spPr bwMode="auto">
                <a:xfrm>
                  <a:off x="2693" y="1530"/>
                  <a:ext cx="1" cy="33"/>
                </a:xfrm>
                <a:prstGeom prst="rect">
                  <a:avLst/>
                </a:prstGeom>
                <a:solidFill>
                  <a:srgbClr val="FFF6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8" name="Rectangle 2036"/>
                <p:cNvSpPr>
                  <a:spLocks noChangeArrowheads="1"/>
                </p:cNvSpPr>
                <p:nvPr/>
              </p:nvSpPr>
              <p:spPr bwMode="auto">
                <a:xfrm>
                  <a:off x="2646" y="1530"/>
                  <a:ext cx="47" cy="1"/>
                </a:xfrm>
                <a:prstGeom prst="rect">
                  <a:avLst/>
                </a:prstGeom>
                <a:solidFill>
                  <a:srgbClr val="FFF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29" name="Rectangle 2037"/>
                <p:cNvSpPr>
                  <a:spLocks noChangeArrowheads="1"/>
                </p:cNvSpPr>
                <p:nvPr/>
              </p:nvSpPr>
              <p:spPr bwMode="auto">
                <a:xfrm>
                  <a:off x="2646" y="1563"/>
                  <a:ext cx="47" cy="1"/>
                </a:xfrm>
                <a:prstGeom prst="rect">
                  <a:avLst/>
                </a:prstGeom>
                <a:solidFill>
                  <a:srgbClr val="FFF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0" name="Rectangle 2038"/>
                <p:cNvSpPr>
                  <a:spLocks noChangeArrowheads="1"/>
                </p:cNvSpPr>
                <p:nvPr/>
              </p:nvSpPr>
              <p:spPr bwMode="auto">
                <a:xfrm>
                  <a:off x="2646" y="1530"/>
                  <a:ext cx="1" cy="33"/>
                </a:xfrm>
                <a:prstGeom prst="rect">
                  <a:avLst/>
                </a:prstGeom>
                <a:solidFill>
                  <a:srgbClr val="FFF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1" name="Rectangle 2039"/>
                <p:cNvSpPr>
                  <a:spLocks noChangeArrowheads="1"/>
                </p:cNvSpPr>
                <p:nvPr/>
              </p:nvSpPr>
              <p:spPr bwMode="auto">
                <a:xfrm>
                  <a:off x="2693" y="1530"/>
                  <a:ext cx="1" cy="33"/>
                </a:xfrm>
                <a:prstGeom prst="rect">
                  <a:avLst/>
                </a:prstGeom>
                <a:solidFill>
                  <a:srgbClr val="FFF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2" name="Rectangle 2040"/>
                <p:cNvSpPr>
                  <a:spLocks noChangeArrowheads="1"/>
                </p:cNvSpPr>
                <p:nvPr/>
              </p:nvSpPr>
              <p:spPr bwMode="auto">
                <a:xfrm>
                  <a:off x="2646" y="1530"/>
                  <a:ext cx="47" cy="1"/>
                </a:xfrm>
                <a:prstGeom prst="rect">
                  <a:avLst/>
                </a:prstGeom>
                <a:solidFill>
                  <a:srgbClr val="FFF7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3" name="Rectangle 2041"/>
                <p:cNvSpPr>
                  <a:spLocks noChangeArrowheads="1"/>
                </p:cNvSpPr>
                <p:nvPr/>
              </p:nvSpPr>
              <p:spPr bwMode="auto">
                <a:xfrm>
                  <a:off x="2646" y="1562"/>
                  <a:ext cx="47" cy="1"/>
                </a:xfrm>
                <a:prstGeom prst="rect">
                  <a:avLst/>
                </a:prstGeom>
                <a:solidFill>
                  <a:srgbClr val="FFF7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4" name="Rectangle 2042"/>
                <p:cNvSpPr>
                  <a:spLocks noChangeArrowheads="1"/>
                </p:cNvSpPr>
                <p:nvPr/>
              </p:nvSpPr>
              <p:spPr bwMode="auto">
                <a:xfrm>
                  <a:off x="2646" y="1531"/>
                  <a:ext cx="1" cy="31"/>
                </a:xfrm>
                <a:prstGeom prst="rect">
                  <a:avLst/>
                </a:prstGeom>
                <a:solidFill>
                  <a:srgbClr val="FFF7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5" name="Rectangle 2043"/>
                <p:cNvSpPr>
                  <a:spLocks noChangeArrowheads="1"/>
                </p:cNvSpPr>
                <p:nvPr/>
              </p:nvSpPr>
              <p:spPr bwMode="auto">
                <a:xfrm>
                  <a:off x="2692" y="1531"/>
                  <a:ext cx="1" cy="31"/>
                </a:xfrm>
                <a:prstGeom prst="rect">
                  <a:avLst/>
                </a:prstGeom>
                <a:solidFill>
                  <a:srgbClr val="FFF7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6" name="Rectangle 2044"/>
                <p:cNvSpPr>
                  <a:spLocks noChangeArrowheads="1"/>
                </p:cNvSpPr>
                <p:nvPr/>
              </p:nvSpPr>
              <p:spPr bwMode="auto">
                <a:xfrm>
                  <a:off x="2647" y="1531"/>
                  <a:ext cx="45" cy="1"/>
                </a:xfrm>
                <a:prstGeom prst="rect">
                  <a:avLst/>
                </a:prstGeom>
                <a:solidFill>
                  <a:srgbClr val="FF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7" name="Rectangle 2045"/>
                <p:cNvSpPr>
                  <a:spLocks noChangeArrowheads="1"/>
                </p:cNvSpPr>
                <p:nvPr/>
              </p:nvSpPr>
              <p:spPr bwMode="auto">
                <a:xfrm>
                  <a:off x="2647" y="1562"/>
                  <a:ext cx="45" cy="1"/>
                </a:xfrm>
                <a:prstGeom prst="rect">
                  <a:avLst/>
                </a:prstGeom>
                <a:solidFill>
                  <a:srgbClr val="FF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8" name="Rectangle 2046"/>
                <p:cNvSpPr>
                  <a:spLocks noChangeArrowheads="1"/>
                </p:cNvSpPr>
                <p:nvPr/>
              </p:nvSpPr>
              <p:spPr bwMode="auto">
                <a:xfrm>
                  <a:off x="2647" y="1531"/>
                  <a:ext cx="1" cy="31"/>
                </a:xfrm>
                <a:prstGeom prst="rect">
                  <a:avLst/>
                </a:prstGeom>
                <a:solidFill>
                  <a:srgbClr val="FF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39" name="Rectangle 2047"/>
                <p:cNvSpPr>
                  <a:spLocks noChangeArrowheads="1"/>
                </p:cNvSpPr>
                <p:nvPr/>
              </p:nvSpPr>
              <p:spPr bwMode="auto">
                <a:xfrm>
                  <a:off x="2691" y="1531"/>
                  <a:ext cx="1" cy="31"/>
                </a:xfrm>
                <a:prstGeom prst="rect">
                  <a:avLst/>
                </a:prstGeom>
                <a:solidFill>
                  <a:srgbClr val="FFF8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0" name="Rectangle 2048"/>
                <p:cNvSpPr>
                  <a:spLocks noChangeArrowheads="1"/>
                </p:cNvSpPr>
                <p:nvPr/>
              </p:nvSpPr>
              <p:spPr bwMode="auto">
                <a:xfrm>
                  <a:off x="2648" y="1531"/>
                  <a:ext cx="43" cy="1"/>
                </a:xfrm>
                <a:prstGeom prst="rect">
                  <a:avLst/>
                </a:prstGeom>
                <a:solidFill>
                  <a:srgbClr val="FFF8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1" name="Rectangle 2049"/>
                <p:cNvSpPr>
                  <a:spLocks noChangeArrowheads="1"/>
                </p:cNvSpPr>
                <p:nvPr/>
              </p:nvSpPr>
              <p:spPr bwMode="auto">
                <a:xfrm>
                  <a:off x="2648" y="1562"/>
                  <a:ext cx="43" cy="1"/>
                </a:xfrm>
                <a:prstGeom prst="rect">
                  <a:avLst/>
                </a:prstGeom>
                <a:solidFill>
                  <a:srgbClr val="FFF8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2" name="Rectangle 2050"/>
                <p:cNvSpPr>
                  <a:spLocks noChangeArrowheads="1"/>
                </p:cNvSpPr>
                <p:nvPr/>
              </p:nvSpPr>
              <p:spPr bwMode="auto">
                <a:xfrm>
                  <a:off x="2648" y="1532"/>
                  <a:ext cx="1" cy="30"/>
                </a:xfrm>
                <a:prstGeom prst="rect">
                  <a:avLst/>
                </a:prstGeom>
                <a:solidFill>
                  <a:srgbClr val="FFF8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3" name="Rectangle 2051"/>
                <p:cNvSpPr>
                  <a:spLocks noChangeArrowheads="1"/>
                </p:cNvSpPr>
                <p:nvPr/>
              </p:nvSpPr>
              <p:spPr bwMode="auto">
                <a:xfrm>
                  <a:off x="2691" y="1532"/>
                  <a:ext cx="1" cy="30"/>
                </a:xfrm>
                <a:prstGeom prst="rect">
                  <a:avLst/>
                </a:prstGeom>
                <a:solidFill>
                  <a:srgbClr val="FFF8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4" name="Rectangle 2052"/>
                <p:cNvSpPr>
                  <a:spLocks noChangeArrowheads="1"/>
                </p:cNvSpPr>
                <p:nvPr/>
              </p:nvSpPr>
              <p:spPr bwMode="auto">
                <a:xfrm>
                  <a:off x="2648" y="1532"/>
                  <a:ext cx="43" cy="1"/>
                </a:xfrm>
                <a:prstGeom prst="rect">
                  <a:avLst/>
                </a:prstGeom>
                <a:solidFill>
                  <a:srgbClr val="FFF8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5" name="Rectangle 2053"/>
                <p:cNvSpPr>
                  <a:spLocks noChangeArrowheads="1"/>
                </p:cNvSpPr>
                <p:nvPr/>
              </p:nvSpPr>
              <p:spPr bwMode="auto">
                <a:xfrm>
                  <a:off x="2648" y="1561"/>
                  <a:ext cx="43" cy="1"/>
                </a:xfrm>
                <a:prstGeom prst="rect">
                  <a:avLst/>
                </a:prstGeom>
                <a:solidFill>
                  <a:srgbClr val="FFF8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6" name="Rectangle 2054"/>
                <p:cNvSpPr>
                  <a:spLocks noChangeArrowheads="1"/>
                </p:cNvSpPr>
                <p:nvPr/>
              </p:nvSpPr>
              <p:spPr bwMode="auto">
                <a:xfrm>
                  <a:off x="2648" y="1532"/>
                  <a:ext cx="1" cy="29"/>
                </a:xfrm>
                <a:prstGeom prst="rect">
                  <a:avLst/>
                </a:prstGeom>
                <a:solidFill>
                  <a:srgbClr val="FFF8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7" name="Rectangle 2055"/>
                <p:cNvSpPr>
                  <a:spLocks noChangeArrowheads="1"/>
                </p:cNvSpPr>
                <p:nvPr/>
              </p:nvSpPr>
              <p:spPr bwMode="auto">
                <a:xfrm>
                  <a:off x="2690" y="1532"/>
                  <a:ext cx="1" cy="29"/>
                </a:xfrm>
                <a:prstGeom prst="rect">
                  <a:avLst/>
                </a:prstGeom>
                <a:solidFill>
                  <a:srgbClr val="FFF8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8" name="Rectangle 2056"/>
                <p:cNvSpPr>
                  <a:spLocks noChangeArrowheads="1"/>
                </p:cNvSpPr>
                <p:nvPr/>
              </p:nvSpPr>
              <p:spPr bwMode="auto">
                <a:xfrm>
                  <a:off x="2649" y="1532"/>
                  <a:ext cx="41" cy="1"/>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49" name="Rectangle 2057"/>
                <p:cNvSpPr>
                  <a:spLocks noChangeArrowheads="1"/>
                </p:cNvSpPr>
                <p:nvPr/>
              </p:nvSpPr>
              <p:spPr bwMode="auto">
                <a:xfrm>
                  <a:off x="2649" y="1561"/>
                  <a:ext cx="41" cy="1"/>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0" name="Rectangle 2058"/>
                <p:cNvSpPr>
                  <a:spLocks noChangeArrowheads="1"/>
                </p:cNvSpPr>
                <p:nvPr/>
              </p:nvSpPr>
              <p:spPr bwMode="auto">
                <a:xfrm>
                  <a:off x="2649" y="1533"/>
                  <a:ext cx="1" cy="28"/>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1" name="Rectangle 2059"/>
                <p:cNvSpPr>
                  <a:spLocks noChangeArrowheads="1"/>
                </p:cNvSpPr>
                <p:nvPr/>
              </p:nvSpPr>
              <p:spPr bwMode="auto">
                <a:xfrm>
                  <a:off x="2689" y="1533"/>
                  <a:ext cx="1" cy="28"/>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2" name="Rectangle 2060"/>
                <p:cNvSpPr>
                  <a:spLocks noChangeArrowheads="1"/>
                </p:cNvSpPr>
                <p:nvPr/>
              </p:nvSpPr>
              <p:spPr bwMode="auto">
                <a:xfrm>
                  <a:off x="2650" y="1533"/>
                  <a:ext cx="39" cy="1"/>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3" name="Rectangle 2061"/>
                <p:cNvSpPr>
                  <a:spLocks noChangeArrowheads="1"/>
                </p:cNvSpPr>
                <p:nvPr/>
              </p:nvSpPr>
              <p:spPr bwMode="auto">
                <a:xfrm>
                  <a:off x="2650" y="1560"/>
                  <a:ext cx="39" cy="1"/>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4" name="Rectangle 2062"/>
                <p:cNvSpPr>
                  <a:spLocks noChangeArrowheads="1"/>
                </p:cNvSpPr>
                <p:nvPr/>
              </p:nvSpPr>
              <p:spPr bwMode="auto">
                <a:xfrm>
                  <a:off x="2650" y="1533"/>
                  <a:ext cx="1" cy="27"/>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5" name="Rectangle 2063"/>
                <p:cNvSpPr>
                  <a:spLocks noChangeArrowheads="1"/>
                </p:cNvSpPr>
                <p:nvPr/>
              </p:nvSpPr>
              <p:spPr bwMode="auto">
                <a:xfrm>
                  <a:off x="2689" y="1533"/>
                  <a:ext cx="1" cy="27"/>
                </a:xfrm>
                <a:prstGeom prst="rect">
                  <a:avLst/>
                </a:prstGeom>
                <a:solidFill>
                  <a:srgbClr val="FFF9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6" name="Rectangle 2064"/>
                <p:cNvSpPr>
                  <a:spLocks noChangeArrowheads="1"/>
                </p:cNvSpPr>
                <p:nvPr/>
              </p:nvSpPr>
              <p:spPr bwMode="auto">
                <a:xfrm>
                  <a:off x="2650" y="1533"/>
                  <a:ext cx="39" cy="1"/>
                </a:xfrm>
                <a:prstGeom prst="rect">
                  <a:avLst/>
                </a:prstGeom>
                <a:solidFill>
                  <a:srgbClr val="FF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7" name="Rectangle 2065"/>
                <p:cNvSpPr>
                  <a:spLocks noChangeArrowheads="1"/>
                </p:cNvSpPr>
                <p:nvPr/>
              </p:nvSpPr>
              <p:spPr bwMode="auto">
                <a:xfrm>
                  <a:off x="2650" y="1560"/>
                  <a:ext cx="39" cy="1"/>
                </a:xfrm>
                <a:prstGeom prst="rect">
                  <a:avLst/>
                </a:prstGeom>
                <a:solidFill>
                  <a:srgbClr val="FF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8" name="Rectangle 2066"/>
                <p:cNvSpPr>
                  <a:spLocks noChangeArrowheads="1"/>
                </p:cNvSpPr>
                <p:nvPr/>
              </p:nvSpPr>
              <p:spPr bwMode="auto">
                <a:xfrm>
                  <a:off x="2650" y="1534"/>
                  <a:ext cx="1" cy="26"/>
                </a:xfrm>
                <a:prstGeom prst="rect">
                  <a:avLst/>
                </a:prstGeom>
                <a:solidFill>
                  <a:srgbClr val="FF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59" name="Rectangle 2067"/>
                <p:cNvSpPr>
                  <a:spLocks noChangeArrowheads="1"/>
                </p:cNvSpPr>
                <p:nvPr/>
              </p:nvSpPr>
              <p:spPr bwMode="auto">
                <a:xfrm>
                  <a:off x="2688" y="1534"/>
                  <a:ext cx="1" cy="26"/>
                </a:xfrm>
                <a:prstGeom prst="rect">
                  <a:avLst/>
                </a:prstGeom>
                <a:solidFill>
                  <a:srgbClr val="FFFA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0" name="Rectangle 2068"/>
                <p:cNvSpPr>
                  <a:spLocks noChangeArrowheads="1"/>
                </p:cNvSpPr>
                <p:nvPr/>
              </p:nvSpPr>
              <p:spPr bwMode="auto">
                <a:xfrm>
                  <a:off x="2651" y="1534"/>
                  <a:ext cx="37" cy="1"/>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1" name="Rectangle 2069"/>
                <p:cNvSpPr>
                  <a:spLocks noChangeArrowheads="1"/>
                </p:cNvSpPr>
                <p:nvPr/>
              </p:nvSpPr>
              <p:spPr bwMode="auto">
                <a:xfrm>
                  <a:off x="2651" y="1559"/>
                  <a:ext cx="37" cy="1"/>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2" name="Rectangle 2070"/>
                <p:cNvSpPr>
                  <a:spLocks noChangeArrowheads="1"/>
                </p:cNvSpPr>
                <p:nvPr/>
              </p:nvSpPr>
              <p:spPr bwMode="auto">
                <a:xfrm>
                  <a:off x="2651" y="1534"/>
                  <a:ext cx="1" cy="25"/>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3" name="Rectangle 2071"/>
                <p:cNvSpPr>
                  <a:spLocks noChangeArrowheads="1"/>
                </p:cNvSpPr>
                <p:nvPr/>
              </p:nvSpPr>
              <p:spPr bwMode="auto">
                <a:xfrm>
                  <a:off x="2687" y="1534"/>
                  <a:ext cx="1" cy="25"/>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4" name="Rectangle 2072"/>
                <p:cNvSpPr>
                  <a:spLocks noChangeArrowheads="1"/>
                </p:cNvSpPr>
                <p:nvPr/>
              </p:nvSpPr>
              <p:spPr bwMode="auto">
                <a:xfrm>
                  <a:off x="2652" y="1534"/>
                  <a:ext cx="35" cy="1"/>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5" name="Rectangle 2073"/>
                <p:cNvSpPr>
                  <a:spLocks noChangeArrowheads="1"/>
                </p:cNvSpPr>
                <p:nvPr/>
              </p:nvSpPr>
              <p:spPr bwMode="auto">
                <a:xfrm>
                  <a:off x="2652" y="1559"/>
                  <a:ext cx="35" cy="1"/>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6" name="Rectangle 2074"/>
                <p:cNvSpPr>
                  <a:spLocks noChangeArrowheads="1"/>
                </p:cNvSpPr>
                <p:nvPr/>
              </p:nvSpPr>
              <p:spPr bwMode="auto">
                <a:xfrm>
                  <a:off x="2652" y="1535"/>
                  <a:ext cx="1" cy="24"/>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7" name="Rectangle 2075"/>
                <p:cNvSpPr>
                  <a:spLocks noChangeArrowheads="1"/>
                </p:cNvSpPr>
                <p:nvPr/>
              </p:nvSpPr>
              <p:spPr bwMode="auto">
                <a:xfrm>
                  <a:off x="2686" y="1535"/>
                  <a:ext cx="1" cy="24"/>
                </a:xfrm>
                <a:prstGeom prst="rect">
                  <a:avLst/>
                </a:prstGeom>
                <a:solidFill>
                  <a:srgbClr val="FFFA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8" name="Rectangle 2076"/>
                <p:cNvSpPr>
                  <a:spLocks noChangeArrowheads="1"/>
                </p:cNvSpPr>
                <p:nvPr/>
              </p:nvSpPr>
              <p:spPr bwMode="auto">
                <a:xfrm>
                  <a:off x="2652" y="1535"/>
                  <a:ext cx="34" cy="1"/>
                </a:xfrm>
                <a:prstGeom prst="rect">
                  <a:avLst/>
                </a:prstGeom>
                <a:solidFill>
                  <a:srgbClr val="FF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69" name="Rectangle 2077"/>
                <p:cNvSpPr>
                  <a:spLocks noChangeArrowheads="1"/>
                </p:cNvSpPr>
                <p:nvPr/>
              </p:nvSpPr>
              <p:spPr bwMode="auto">
                <a:xfrm>
                  <a:off x="2652" y="1558"/>
                  <a:ext cx="34" cy="1"/>
                </a:xfrm>
                <a:prstGeom prst="rect">
                  <a:avLst/>
                </a:prstGeom>
                <a:solidFill>
                  <a:srgbClr val="FF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0" name="Rectangle 2078"/>
                <p:cNvSpPr>
                  <a:spLocks noChangeArrowheads="1"/>
                </p:cNvSpPr>
                <p:nvPr/>
              </p:nvSpPr>
              <p:spPr bwMode="auto">
                <a:xfrm>
                  <a:off x="2652" y="1535"/>
                  <a:ext cx="1" cy="23"/>
                </a:xfrm>
                <a:prstGeom prst="rect">
                  <a:avLst/>
                </a:prstGeom>
                <a:solidFill>
                  <a:srgbClr val="FF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1" name="Rectangle 2079"/>
                <p:cNvSpPr>
                  <a:spLocks noChangeArrowheads="1"/>
                </p:cNvSpPr>
                <p:nvPr/>
              </p:nvSpPr>
              <p:spPr bwMode="auto">
                <a:xfrm>
                  <a:off x="2686" y="1535"/>
                  <a:ext cx="1" cy="23"/>
                </a:xfrm>
                <a:prstGeom prst="rect">
                  <a:avLst/>
                </a:prstGeom>
                <a:solidFill>
                  <a:srgbClr val="FFFB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2" name="Rectangle 2080"/>
                <p:cNvSpPr>
                  <a:spLocks noChangeArrowheads="1"/>
                </p:cNvSpPr>
                <p:nvPr/>
              </p:nvSpPr>
              <p:spPr bwMode="auto">
                <a:xfrm>
                  <a:off x="2653" y="1535"/>
                  <a:ext cx="33" cy="1"/>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3" name="Rectangle 2081"/>
                <p:cNvSpPr>
                  <a:spLocks noChangeArrowheads="1"/>
                </p:cNvSpPr>
                <p:nvPr/>
              </p:nvSpPr>
              <p:spPr bwMode="auto">
                <a:xfrm>
                  <a:off x="2653" y="1558"/>
                  <a:ext cx="33" cy="1"/>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4" name="Rectangle 2082"/>
                <p:cNvSpPr>
                  <a:spLocks noChangeArrowheads="1"/>
                </p:cNvSpPr>
                <p:nvPr/>
              </p:nvSpPr>
              <p:spPr bwMode="auto">
                <a:xfrm>
                  <a:off x="2653" y="1536"/>
                  <a:ext cx="1" cy="22"/>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5" name="Rectangle 2083"/>
                <p:cNvSpPr>
                  <a:spLocks noChangeArrowheads="1"/>
                </p:cNvSpPr>
                <p:nvPr/>
              </p:nvSpPr>
              <p:spPr bwMode="auto">
                <a:xfrm>
                  <a:off x="2685" y="1536"/>
                  <a:ext cx="1" cy="22"/>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6" name="Rectangle 2084"/>
                <p:cNvSpPr>
                  <a:spLocks noChangeArrowheads="1"/>
                </p:cNvSpPr>
                <p:nvPr/>
              </p:nvSpPr>
              <p:spPr bwMode="auto">
                <a:xfrm>
                  <a:off x="2654" y="1536"/>
                  <a:ext cx="31" cy="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7" name="Rectangle 2085"/>
                <p:cNvSpPr>
                  <a:spLocks noChangeArrowheads="1"/>
                </p:cNvSpPr>
                <p:nvPr/>
              </p:nvSpPr>
              <p:spPr bwMode="auto">
                <a:xfrm>
                  <a:off x="2654" y="1557"/>
                  <a:ext cx="31" cy="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8" name="Rectangle 2086"/>
                <p:cNvSpPr>
                  <a:spLocks noChangeArrowheads="1"/>
                </p:cNvSpPr>
                <p:nvPr/>
              </p:nvSpPr>
              <p:spPr bwMode="auto">
                <a:xfrm>
                  <a:off x="2654" y="1536"/>
                  <a:ext cx="1" cy="2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79" name="Rectangle 2087"/>
                <p:cNvSpPr>
                  <a:spLocks noChangeArrowheads="1"/>
                </p:cNvSpPr>
                <p:nvPr/>
              </p:nvSpPr>
              <p:spPr bwMode="auto">
                <a:xfrm>
                  <a:off x="2684" y="1536"/>
                  <a:ext cx="1" cy="2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0" name="Rectangle 2088"/>
                <p:cNvSpPr>
                  <a:spLocks noChangeArrowheads="1"/>
                </p:cNvSpPr>
                <p:nvPr/>
              </p:nvSpPr>
              <p:spPr bwMode="auto">
                <a:xfrm>
                  <a:off x="2655" y="1536"/>
                  <a:ext cx="29" cy="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1" name="Rectangle 2089"/>
                <p:cNvSpPr>
                  <a:spLocks noChangeArrowheads="1"/>
                </p:cNvSpPr>
                <p:nvPr/>
              </p:nvSpPr>
              <p:spPr bwMode="auto">
                <a:xfrm>
                  <a:off x="2655" y="1557"/>
                  <a:ext cx="29" cy="1"/>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2" name="Rectangle 2090"/>
                <p:cNvSpPr>
                  <a:spLocks noChangeArrowheads="1"/>
                </p:cNvSpPr>
                <p:nvPr/>
              </p:nvSpPr>
              <p:spPr bwMode="auto">
                <a:xfrm>
                  <a:off x="2655" y="1537"/>
                  <a:ext cx="1" cy="20"/>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3" name="Rectangle 2091"/>
                <p:cNvSpPr>
                  <a:spLocks noChangeArrowheads="1"/>
                </p:cNvSpPr>
                <p:nvPr/>
              </p:nvSpPr>
              <p:spPr bwMode="auto">
                <a:xfrm>
                  <a:off x="2684" y="1537"/>
                  <a:ext cx="1" cy="20"/>
                </a:xfrm>
                <a:prstGeom prst="rect">
                  <a:avLst/>
                </a:prstGeom>
                <a:solidFill>
                  <a:srgbClr val="FFFB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4" name="Rectangle 2092"/>
                <p:cNvSpPr>
                  <a:spLocks noChangeArrowheads="1"/>
                </p:cNvSpPr>
                <p:nvPr/>
              </p:nvSpPr>
              <p:spPr bwMode="auto">
                <a:xfrm>
                  <a:off x="2655" y="1537"/>
                  <a:ext cx="29" cy="1"/>
                </a:xfrm>
                <a:prstGeom prst="rect">
                  <a:avLst/>
                </a:prstGeom>
                <a:solidFill>
                  <a:srgbClr val="FF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5" name="Rectangle 2093"/>
                <p:cNvSpPr>
                  <a:spLocks noChangeArrowheads="1"/>
                </p:cNvSpPr>
                <p:nvPr/>
              </p:nvSpPr>
              <p:spPr bwMode="auto">
                <a:xfrm>
                  <a:off x="2655" y="1556"/>
                  <a:ext cx="29" cy="1"/>
                </a:xfrm>
                <a:prstGeom prst="rect">
                  <a:avLst/>
                </a:prstGeom>
                <a:solidFill>
                  <a:srgbClr val="FF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6" name="Rectangle 2094"/>
                <p:cNvSpPr>
                  <a:spLocks noChangeArrowheads="1"/>
                </p:cNvSpPr>
                <p:nvPr/>
              </p:nvSpPr>
              <p:spPr bwMode="auto">
                <a:xfrm>
                  <a:off x="2655" y="1537"/>
                  <a:ext cx="1" cy="19"/>
                </a:xfrm>
                <a:prstGeom prst="rect">
                  <a:avLst/>
                </a:prstGeom>
                <a:solidFill>
                  <a:srgbClr val="FF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7" name="Rectangle 2095"/>
                <p:cNvSpPr>
                  <a:spLocks noChangeArrowheads="1"/>
                </p:cNvSpPr>
                <p:nvPr/>
              </p:nvSpPr>
              <p:spPr bwMode="auto">
                <a:xfrm>
                  <a:off x="2683" y="1537"/>
                  <a:ext cx="1" cy="19"/>
                </a:xfrm>
                <a:prstGeom prst="rect">
                  <a:avLst/>
                </a:prstGeom>
                <a:solidFill>
                  <a:srgbClr val="FFFC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8" name="Rectangle 2096"/>
                <p:cNvSpPr>
                  <a:spLocks noChangeArrowheads="1"/>
                </p:cNvSpPr>
                <p:nvPr/>
              </p:nvSpPr>
              <p:spPr bwMode="auto">
                <a:xfrm>
                  <a:off x="2656" y="1537"/>
                  <a:ext cx="27" cy="1"/>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89" name="Rectangle 2097"/>
                <p:cNvSpPr>
                  <a:spLocks noChangeArrowheads="1"/>
                </p:cNvSpPr>
                <p:nvPr/>
              </p:nvSpPr>
              <p:spPr bwMode="auto">
                <a:xfrm>
                  <a:off x="2656" y="1556"/>
                  <a:ext cx="27" cy="1"/>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0" name="Rectangle 2098"/>
                <p:cNvSpPr>
                  <a:spLocks noChangeArrowheads="1"/>
                </p:cNvSpPr>
                <p:nvPr/>
              </p:nvSpPr>
              <p:spPr bwMode="auto">
                <a:xfrm>
                  <a:off x="2656" y="1538"/>
                  <a:ext cx="1" cy="18"/>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1" name="Rectangle 2099"/>
                <p:cNvSpPr>
                  <a:spLocks noChangeArrowheads="1"/>
                </p:cNvSpPr>
                <p:nvPr/>
              </p:nvSpPr>
              <p:spPr bwMode="auto">
                <a:xfrm>
                  <a:off x="2682" y="1538"/>
                  <a:ext cx="1" cy="18"/>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2" name="Rectangle 2100"/>
                <p:cNvSpPr>
                  <a:spLocks noChangeArrowheads="1"/>
                </p:cNvSpPr>
                <p:nvPr/>
              </p:nvSpPr>
              <p:spPr bwMode="auto">
                <a:xfrm>
                  <a:off x="2657" y="1538"/>
                  <a:ext cx="25" cy="1"/>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3" name="Rectangle 2101"/>
                <p:cNvSpPr>
                  <a:spLocks noChangeArrowheads="1"/>
                </p:cNvSpPr>
                <p:nvPr/>
              </p:nvSpPr>
              <p:spPr bwMode="auto">
                <a:xfrm>
                  <a:off x="2657" y="1555"/>
                  <a:ext cx="25" cy="1"/>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4" name="Rectangle 2102"/>
                <p:cNvSpPr>
                  <a:spLocks noChangeArrowheads="1"/>
                </p:cNvSpPr>
                <p:nvPr/>
              </p:nvSpPr>
              <p:spPr bwMode="auto">
                <a:xfrm>
                  <a:off x="2657" y="1538"/>
                  <a:ext cx="1" cy="17"/>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5" name="Rectangle 2103"/>
                <p:cNvSpPr>
                  <a:spLocks noChangeArrowheads="1"/>
                </p:cNvSpPr>
                <p:nvPr/>
              </p:nvSpPr>
              <p:spPr bwMode="auto">
                <a:xfrm>
                  <a:off x="2681" y="1538"/>
                  <a:ext cx="1" cy="17"/>
                </a:xfrm>
                <a:prstGeom prst="rect">
                  <a:avLst/>
                </a:prstGeom>
                <a:solidFill>
                  <a:srgbClr val="FFFC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6" name="Rectangle 2104"/>
                <p:cNvSpPr>
                  <a:spLocks noChangeArrowheads="1"/>
                </p:cNvSpPr>
                <p:nvPr/>
              </p:nvSpPr>
              <p:spPr bwMode="auto">
                <a:xfrm>
                  <a:off x="2658" y="1538"/>
                  <a:ext cx="23" cy="1"/>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7" name="Rectangle 2105"/>
                <p:cNvSpPr>
                  <a:spLocks noChangeArrowheads="1"/>
                </p:cNvSpPr>
                <p:nvPr/>
              </p:nvSpPr>
              <p:spPr bwMode="auto">
                <a:xfrm>
                  <a:off x="2658" y="1555"/>
                  <a:ext cx="23" cy="1"/>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8" name="Rectangle 2106"/>
                <p:cNvSpPr>
                  <a:spLocks noChangeArrowheads="1"/>
                </p:cNvSpPr>
                <p:nvPr/>
              </p:nvSpPr>
              <p:spPr bwMode="auto">
                <a:xfrm>
                  <a:off x="2658" y="1539"/>
                  <a:ext cx="1" cy="16"/>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099" name="Rectangle 2107"/>
                <p:cNvSpPr>
                  <a:spLocks noChangeArrowheads="1"/>
                </p:cNvSpPr>
                <p:nvPr/>
              </p:nvSpPr>
              <p:spPr bwMode="auto">
                <a:xfrm>
                  <a:off x="2681" y="1539"/>
                  <a:ext cx="1" cy="16"/>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0" name="Rectangle 2108"/>
                <p:cNvSpPr>
                  <a:spLocks noChangeArrowheads="1"/>
                </p:cNvSpPr>
                <p:nvPr/>
              </p:nvSpPr>
              <p:spPr bwMode="auto">
                <a:xfrm>
                  <a:off x="2658" y="1539"/>
                  <a:ext cx="23" cy="1"/>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1" name="Rectangle 2109"/>
                <p:cNvSpPr>
                  <a:spLocks noChangeArrowheads="1"/>
                </p:cNvSpPr>
                <p:nvPr/>
              </p:nvSpPr>
              <p:spPr bwMode="auto">
                <a:xfrm>
                  <a:off x="2658" y="1554"/>
                  <a:ext cx="23" cy="1"/>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2" name="Rectangle 2110"/>
                <p:cNvSpPr>
                  <a:spLocks noChangeArrowheads="1"/>
                </p:cNvSpPr>
                <p:nvPr/>
              </p:nvSpPr>
              <p:spPr bwMode="auto">
                <a:xfrm>
                  <a:off x="2658" y="1539"/>
                  <a:ext cx="1" cy="15"/>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3" name="Rectangle 2111"/>
                <p:cNvSpPr>
                  <a:spLocks noChangeArrowheads="1"/>
                </p:cNvSpPr>
                <p:nvPr/>
              </p:nvSpPr>
              <p:spPr bwMode="auto">
                <a:xfrm>
                  <a:off x="2680" y="1539"/>
                  <a:ext cx="1" cy="15"/>
                </a:xfrm>
                <a:prstGeom prst="rect">
                  <a:avLst/>
                </a:prstGeom>
                <a:solidFill>
                  <a:srgbClr val="FFFC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4" name="Rectangle 2112"/>
                <p:cNvSpPr>
                  <a:spLocks noChangeArrowheads="1"/>
                </p:cNvSpPr>
                <p:nvPr/>
              </p:nvSpPr>
              <p:spPr bwMode="auto">
                <a:xfrm>
                  <a:off x="2659" y="1539"/>
                  <a:ext cx="21" cy="1"/>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5" name="Rectangle 2113"/>
                <p:cNvSpPr>
                  <a:spLocks noChangeArrowheads="1"/>
                </p:cNvSpPr>
                <p:nvPr/>
              </p:nvSpPr>
              <p:spPr bwMode="auto">
                <a:xfrm>
                  <a:off x="2659" y="1554"/>
                  <a:ext cx="21" cy="1"/>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6" name="Rectangle 2114"/>
                <p:cNvSpPr>
                  <a:spLocks noChangeArrowheads="1"/>
                </p:cNvSpPr>
                <p:nvPr/>
              </p:nvSpPr>
              <p:spPr bwMode="auto">
                <a:xfrm>
                  <a:off x="2659" y="1540"/>
                  <a:ext cx="1" cy="14"/>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7" name="Rectangle 2115"/>
                <p:cNvSpPr>
                  <a:spLocks noChangeArrowheads="1"/>
                </p:cNvSpPr>
                <p:nvPr/>
              </p:nvSpPr>
              <p:spPr bwMode="auto">
                <a:xfrm>
                  <a:off x="2679" y="1540"/>
                  <a:ext cx="1" cy="14"/>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8" name="Rectangle 2116"/>
                <p:cNvSpPr>
                  <a:spLocks noChangeArrowheads="1"/>
                </p:cNvSpPr>
                <p:nvPr/>
              </p:nvSpPr>
              <p:spPr bwMode="auto">
                <a:xfrm>
                  <a:off x="2660" y="1540"/>
                  <a:ext cx="19" cy="1"/>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09" name="Rectangle 2117"/>
                <p:cNvSpPr>
                  <a:spLocks noChangeArrowheads="1"/>
                </p:cNvSpPr>
                <p:nvPr/>
              </p:nvSpPr>
              <p:spPr bwMode="auto">
                <a:xfrm>
                  <a:off x="2660" y="1553"/>
                  <a:ext cx="19" cy="1"/>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0" name="Rectangle 2118"/>
                <p:cNvSpPr>
                  <a:spLocks noChangeArrowheads="1"/>
                </p:cNvSpPr>
                <p:nvPr/>
              </p:nvSpPr>
              <p:spPr bwMode="auto">
                <a:xfrm>
                  <a:off x="2660" y="1540"/>
                  <a:ext cx="1" cy="13"/>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1" name="Rectangle 2119"/>
                <p:cNvSpPr>
                  <a:spLocks noChangeArrowheads="1"/>
                </p:cNvSpPr>
                <p:nvPr/>
              </p:nvSpPr>
              <p:spPr bwMode="auto">
                <a:xfrm>
                  <a:off x="2679" y="1540"/>
                  <a:ext cx="1" cy="13"/>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2" name="Rectangle 2120"/>
                <p:cNvSpPr>
                  <a:spLocks noChangeArrowheads="1"/>
                </p:cNvSpPr>
                <p:nvPr/>
              </p:nvSpPr>
              <p:spPr bwMode="auto">
                <a:xfrm>
                  <a:off x="2660" y="1540"/>
                  <a:ext cx="19" cy="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3" name="Rectangle 2121"/>
                <p:cNvSpPr>
                  <a:spLocks noChangeArrowheads="1"/>
                </p:cNvSpPr>
                <p:nvPr/>
              </p:nvSpPr>
              <p:spPr bwMode="auto">
                <a:xfrm>
                  <a:off x="2660" y="1553"/>
                  <a:ext cx="19" cy="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4" name="Rectangle 2122"/>
                <p:cNvSpPr>
                  <a:spLocks noChangeArrowheads="1"/>
                </p:cNvSpPr>
                <p:nvPr/>
              </p:nvSpPr>
              <p:spPr bwMode="auto">
                <a:xfrm>
                  <a:off x="2660" y="1541"/>
                  <a:ext cx="1" cy="12"/>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5" name="Rectangle 2123"/>
                <p:cNvSpPr>
                  <a:spLocks noChangeArrowheads="1"/>
                </p:cNvSpPr>
                <p:nvPr/>
              </p:nvSpPr>
              <p:spPr bwMode="auto">
                <a:xfrm>
                  <a:off x="2678" y="1541"/>
                  <a:ext cx="1" cy="12"/>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6" name="Rectangle 2124"/>
                <p:cNvSpPr>
                  <a:spLocks noChangeArrowheads="1"/>
                </p:cNvSpPr>
                <p:nvPr/>
              </p:nvSpPr>
              <p:spPr bwMode="auto">
                <a:xfrm>
                  <a:off x="2661" y="1541"/>
                  <a:ext cx="17" cy="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7" name="Rectangle 2125"/>
                <p:cNvSpPr>
                  <a:spLocks noChangeArrowheads="1"/>
                </p:cNvSpPr>
                <p:nvPr/>
              </p:nvSpPr>
              <p:spPr bwMode="auto">
                <a:xfrm>
                  <a:off x="2661" y="1552"/>
                  <a:ext cx="17" cy="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8" name="Rectangle 2126"/>
                <p:cNvSpPr>
                  <a:spLocks noChangeArrowheads="1"/>
                </p:cNvSpPr>
                <p:nvPr/>
              </p:nvSpPr>
              <p:spPr bwMode="auto">
                <a:xfrm>
                  <a:off x="2661" y="1541"/>
                  <a:ext cx="1" cy="1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19" name="Rectangle 2127"/>
                <p:cNvSpPr>
                  <a:spLocks noChangeArrowheads="1"/>
                </p:cNvSpPr>
                <p:nvPr/>
              </p:nvSpPr>
              <p:spPr bwMode="auto">
                <a:xfrm>
                  <a:off x="2677" y="1541"/>
                  <a:ext cx="1" cy="11"/>
                </a:xfrm>
                <a:prstGeom prst="rect">
                  <a:avLst/>
                </a:prstGeom>
                <a:solidFill>
                  <a:srgbClr val="FFFD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0" name="Rectangle 2128"/>
                <p:cNvSpPr>
                  <a:spLocks noChangeArrowheads="1"/>
                </p:cNvSpPr>
                <p:nvPr/>
              </p:nvSpPr>
              <p:spPr bwMode="auto">
                <a:xfrm>
                  <a:off x="2662" y="1541"/>
                  <a:ext cx="15" cy="1"/>
                </a:xfrm>
                <a:prstGeom prst="rect">
                  <a:avLst/>
                </a:prstGeom>
                <a:solidFill>
                  <a:srgbClr val="FF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1" name="Rectangle 2129"/>
                <p:cNvSpPr>
                  <a:spLocks noChangeArrowheads="1"/>
                </p:cNvSpPr>
                <p:nvPr/>
              </p:nvSpPr>
              <p:spPr bwMode="auto">
                <a:xfrm>
                  <a:off x="2662" y="1552"/>
                  <a:ext cx="15" cy="1"/>
                </a:xfrm>
                <a:prstGeom prst="rect">
                  <a:avLst/>
                </a:prstGeom>
                <a:solidFill>
                  <a:srgbClr val="FF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2" name="Rectangle 2130"/>
                <p:cNvSpPr>
                  <a:spLocks noChangeArrowheads="1"/>
                </p:cNvSpPr>
                <p:nvPr/>
              </p:nvSpPr>
              <p:spPr bwMode="auto">
                <a:xfrm>
                  <a:off x="2662" y="1542"/>
                  <a:ext cx="1" cy="10"/>
                </a:xfrm>
                <a:prstGeom prst="rect">
                  <a:avLst/>
                </a:prstGeom>
                <a:solidFill>
                  <a:srgbClr val="FF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3" name="Rectangle 2131"/>
                <p:cNvSpPr>
                  <a:spLocks noChangeArrowheads="1"/>
                </p:cNvSpPr>
                <p:nvPr/>
              </p:nvSpPr>
              <p:spPr bwMode="auto">
                <a:xfrm>
                  <a:off x="2677" y="1542"/>
                  <a:ext cx="1" cy="10"/>
                </a:xfrm>
                <a:prstGeom prst="rect">
                  <a:avLst/>
                </a:prstGeom>
                <a:solidFill>
                  <a:srgbClr val="FFFD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4" name="Rectangle 2132"/>
                <p:cNvSpPr>
                  <a:spLocks noChangeArrowheads="1"/>
                </p:cNvSpPr>
                <p:nvPr/>
              </p:nvSpPr>
              <p:spPr bwMode="auto">
                <a:xfrm>
                  <a:off x="2662" y="1542"/>
                  <a:ext cx="15" cy="1"/>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5" name="Rectangle 2133"/>
                <p:cNvSpPr>
                  <a:spLocks noChangeArrowheads="1"/>
                </p:cNvSpPr>
                <p:nvPr/>
              </p:nvSpPr>
              <p:spPr bwMode="auto">
                <a:xfrm>
                  <a:off x="2662" y="1551"/>
                  <a:ext cx="15" cy="1"/>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6" name="Rectangle 2134"/>
                <p:cNvSpPr>
                  <a:spLocks noChangeArrowheads="1"/>
                </p:cNvSpPr>
                <p:nvPr/>
              </p:nvSpPr>
              <p:spPr bwMode="auto">
                <a:xfrm>
                  <a:off x="2662" y="1542"/>
                  <a:ext cx="1" cy="9"/>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7" name="Rectangle 2135"/>
                <p:cNvSpPr>
                  <a:spLocks noChangeArrowheads="1"/>
                </p:cNvSpPr>
                <p:nvPr/>
              </p:nvSpPr>
              <p:spPr bwMode="auto">
                <a:xfrm>
                  <a:off x="2676" y="1542"/>
                  <a:ext cx="1" cy="9"/>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8" name="Rectangle 2136"/>
                <p:cNvSpPr>
                  <a:spLocks noChangeArrowheads="1"/>
                </p:cNvSpPr>
                <p:nvPr/>
              </p:nvSpPr>
              <p:spPr bwMode="auto">
                <a:xfrm>
                  <a:off x="2663" y="1542"/>
                  <a:ext cx="13" cy="1"/>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29" name="Rectangle 2137"/>
                <p:cNvSpPr>
                  <a:spLocks noChangeArrowheads="1"/>
                </p:cNvSpPr>
                <p:nvPr/>
              </p:nvSpPr>
              <p:spPr bwMode="auto">
                <a:xfrm>
                  <a:off x="2663" y="1551"/>
                  <a:ext cx="13" cy="1"/>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0" name="Rectangle 2138"/>
                <p:cNvSpPr>
                  <a:spLocks noChangeArrowheads="1"/>
                </p:cNvSpPr>
                <p:nvPr/>
              </p:nvSpPr>
              <p:spPr bwMode="auto">
                <a:xfrm>
                  <a:off x="2663" y="1543"/>
                  <a:ext cx="1" cy="8"/>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1" name="Rectangle 2139"/>
                <p:cNvSpPr>
                  <a:spLocks noChangeArrowheads="1"/>
                </p:cNvSpPr>
                <p:nvPr/>
              </p:nvSpPr>
              <p:spPr bwMode="auto">
                <a:xfrm>
                  <a:off x="2675" y="1543"/>
                  <a:ext cx="1" cy="8"/>
                </a:xfrm>
                <a:prstGeom prst="rect">
                  <a:avLst/>
                </a:prstGeom>
                <a:solidFill>
                  <a:srgbClr val="FFFE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2" name="Rectangle 2140"/>
                <p:cNvSpPr>
                  <a:spLocks noChangeArrowheads="1"/>
                </p:cNvSpPr>
                <p:nvPr/>
              </p:nvSpPr>
              <p:spPr bwMode="auto">
                <a:xfrm>
                  <a:off x="2664" y="1543"/>
                  <a:ext cx="11"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3" name="Rectangle 2141"/>
                <p:cNvSpPr>
                  <a:spLocks noChangeArrowheads="1"/>
                </p:cNvSpPr>
                <p:nvPr/>
              </p:nvSpPr>
              <p:spPr bwMode="auto">
                <a:xfrm>
                  <a:off x="2664" y="1550"/>
                  <a:ext cx="11"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4" name="Rectangle 2142"/>
                <p:cNvSpPr>
                  <a:spLocks noChangeArrowheads="1"/>
                </p:cNvSpPr>
                <p:nvPr/>
              </p:nvSpPr>
              <p:spPr bwMode="auto">
                <a:xfrm>
                  <a:off x="2664" y="1543"/>
                  <a:ext cx="1" cy="7"/>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5" name="Rectangle 2143"/>
                <p:cNvSpPr>
                  <a:spLocks noChangeArrowheads="1"/>
                </p:cNvSpPr>
                <p:nvPr/>
              </p:nvSpPr>
              <p:spPr bwMode="auto">
                <a:xfrm>
                  <a:off x="2675" y="1543"/>
                  <a:ext cx="1" cy="7"/>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6" name="Rectangle 2144"/>
                <p:cNvSpPr>
                  <a:spLocks noChangeArrowheads="1"/>
                </p:cNvSpPr>
                <p:nvPr/>
              </p:nvSpPr>
              <p:spPr bwMode="auto">
                <a:xfrm>
                  <a:off x="2664" y="1543"/>
                  <a:ext cx="11"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7" name="Rectangle 2145"/>
                <p:cNvSpPr>
                  <a:spLocks noChangeArrowheads="1"/>
                </p:cNvSpPr>
                <p:nvPr/>
              </p:nvSpPr>
              <p:spPr bwMode="auto">
                <a:xfrm>
                  <a:off x="2664" y="1550"/>
                  <a:ext cx="11"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8" name="Rectangle 2146"/>
                <p:cNvSpPr>
                  <a:spLocks noChangeArrowheads="1"/>
                </p:cNvSpPr>
                <p:nvPr/>
              </p:nvSpPr>
              <p:spPr bwMode="auto">
                <a:xfrm>
                  <a:off x="2664" y="1544"/>
                  <a:ext cx="1" cy="6"/>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39" name="Rectangle 2147"/>
                <p:cNvSpPr>
                  <a:spLocks noChangeArrowheads="1"/>
                </p:cNvSpPr>
                <p:nvPr/>
              </p:nvSpPr>
              <p:spPr bwMode="auto">
                <a:xfrm>
                  <a:off x="2674" y="1544"/>
                  <a:ext cx="1" cy="6"/>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0" name="Rectangle 2148"/>
                <p:cNvSpPr>
                  <a:spLocks noChangeArrowheads="1"/>
                </p:cNvSpPr>
                <p:nvPr/>
              </p:nvSpPr>
              <p:spPr bwMode="auto">
                <a:xfrm>
                  <a:off x="2665" y="1544"/>
                  <a:ext cx="9"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1" name="Rectangle 2149"/>
                <p:cNvSpPr>
                  <a:spLocks noChangeArrowheads="1"/>
                </p:cNvSpPr>
                <p:nvPr/>
              </p:nvSpPr>
              <p:spPr bwMode="auto">
                <a:xfrm>
                  <a:off x="2665" y="1549"/>
                  <a:ext cx="9" cy="1"/>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2" name="Rectangle 2150"/>
                <p:cNvSpPr>
                  <a:spLocks noChangeArrowheads="1"/>
                </p:cNvSpPr>
                <p:nvPr/>
              </p:nvSpPr>
              <p:spPr bwMode="auto">
                <a:xfrm>
                  <a:off x="2665" y="1544"/>
                  <a:ext cx="1" cy="5"/>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3" name="Rectangle 2151"/>
                <p:cNvSpPr>
                  <a:spLocks noChangeArrowheads="1"/>
                </p:cNvSpPr>
                <p:nvPr/>
              </p:nvSpPr>
              <p:spPr bwMode="auto">
                <a:xfrm>
                  <a:off x="2673" y="1544"/>
                  <a:ext cx="1" cy="5"/>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4" name="Rectangle 2152"/>
                <p:cNvSpPr>
                  <a:spLocks noChangeArrowheads="1"/>
                </p:cNvSpPr>
                <p:nvPr/>
              </p:nvSpPr>
              <p:spPr bwMode="auto">
                <a:xfrm>
                  <a:off x="2666" y="1544"/>
                  <a:ext cx="7"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5" name="Rectangle 2153"/>
                <p:cNvSpPr>
                  <a:spLocks noChangeArrowheads="1"/>
                </p:cNvSpPr>
                <p:nvPr/>
              </p:nvSpPr>
              <p:spPr bwMode="auto">
                <a:xfrm>
                  <a:off x="2666" y="1549"/>
                  <a:ext cx="7"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6" name="Rectangle 2154"/>
                <p:cNvSpPr>
                  <a:spLocks noChangeArrowheads="1"/>
                </p:cNvSpPr>
                <p:nvPr/>
              </p:nvSpPr>
              <p:spPr bwMode="auto">
                <a:xfrm>
                  <a:off x="2666" y="1545"/>
                  <a:ext cx="1" cy="4"/>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7" name="Rectangle 2155"/>
                <p:cNvSpPr>
                  <a:spLocks noChangeArrowheads="1"/>
                </p:cNvSpPr>
                <p:nvPr/>
              </p:nvSpPr>
              <p:spPr bwMode="auto">
                <a:xfrm>
                  <a:off x="2672" y="1545"/>
                  <a:ext cx="1" cy="4"/>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8" name="Rectangle 2156"/>
                <p:cNvSpPr>
                  <a:spLocks noChangeArrowheads="1"/>
                </p:cNvSpPr>
                <p:nvPr/>
              </p:nvSpPr>
              <p:spPr bwMode="auto">
                <a:xfrm>
                  <a:off x="2667" y="1545"/>
                  <a:ext cx="5"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49" name="Rectangle 2157"/>
                <p:cNvSpPr>
                  <a:spLocks noChangeArrowheads="1"/>
                </p:cNvSpPr>
                <p:nvPr/>
              </p:nvSpPr>
              <p:spPr bwMode="auto">
                <a:xfrm>
                  <a:off x="2667" y="1548"/>
                  <a:ext cx="5"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0" name="Rectangle 2158"/>
                <p:cNvSpPr>
                  <a:spLocks noChangeArrowheads="1"/>
                </p:cNvSpPr>
                <p:nvPr/>
              </p:nvSpPr>
              <p:spPr bwMode="auto">
                <a:xfrm>
                  <a:off x="2667" y="1545"/>
                  <a:ext cx="1" cy="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1" name="Rectangle 2159"/>
                <p:cNvSpPr>
                  <a:spLocks noChangeArrowheads="1"/>
                </p:cNvSpPr>
                <p:nvPr/>
              </p:nvSpPr>
              <p:spPr bwMode="auto">
                <a:xfrm>
                  <a:off x="2672" y="1545"/>
                  <a:ext cx="1" cy="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2" name="Rectangle 2160"/>
                <p:cNvSpPr>
                  <a:spLocks noChangeArrowheads="1"/>
                </p:cNvSpPr>
                <p:nvPr/>
              </p:nvSpPr>
              <p:spPr bwMode="auto">
                <a:xfrm>
                  <a:off x="2667" y="1545"/>
                  <a:ext cx="5"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3" name="Rectangle 2161"/>
                <p:cNvSpPr>
                  <a:spLocks noChangeArrowheads="1"/>
                </p:cNvSpPr>
                <p:nvPr/>
              </p:nvSpPr>
              <p:spPr bwMode="auto">
                <a:xfrm>
                  <a:off x="2667" y="1548"/>
                  <a:ext cx="5"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4" name="Rectangle 2162"/>
                <p:cNvSpPr>
                  <a:spLocks noChangeArrowheads="1"/>
                </p:cNvSpPr>
                <p:nvPr/>
              </p:nvSpPr>
              <p:spPr bwMode="auto">
                <a:xfrm>
                  <a:off x="2667" y="1546"/>
                  <a:ext cx="1" cy="2"/>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5" name="Rectangle 2163"/>
                <p:cNvSpPr>
                  <a:spLocks noChangeArrowheads="1"/>
                </p:cNvSpPr>
                <p:nvPr/>
              </p:nvSpPr>
              <p:spPr bwMode="auto">
                <a:xfrm>
                  <a:off x="2671" y="1546"/>
                  <a:ext cx="1" cy="2"/>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6" name="Rectangle 2164"/>
                <p:cNvSpPr>
                  <a:spLocks noChangeArrowheads="1"/>
                </p:cNvSpPr>
                <p:nvPr/>
              </p:nvSpPr>
              <p:spPr bwMode="auto">
                <a:xfrm>
                  <a:off x="2668" y="1546"/>
                  <a:ext cx="3"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7" name="Rectangle 2165"/>
                <p:cNvSpPr>
                  <a:spLocks noChangeArrowheads="1"/>
                </p:cNvSpPr>
                <p:nvPr/>
              </p:nvSpPr>
              <p:spPr bwMode="auto">
                <a:xfrm>
                  <a:off x="2668" y="1547"/>
                  <a:ext cx="3"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8" name="Rectangle 2166"/>
                <p:cNvSpPr>
                  <a:spLocks noChangeArrowheads="1"/>
                </p:cNvSpPr>
                <p:nvPr/>
              </p:nvSpPr>
              <p:spPr bwMode="auto">
                <a:xfrm>
                  <a:off x="2668" y="1546"/>
                  <a:ext cx="1"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59" name="Rectangle 2167"/>
                <p:cNvSpPr>
                  <a:spLocks noChangeArrowheads="1"/>
                </p:cNvSpPr>
                <p:nvPr/>
              </p:nvSpPr>
              <p:spPr bwMode="auto">
                <a:xfrm>
                  <a:off x="2670" y="1546"/>
                  <a:ext cx="1"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60" name="Rectangle 2168"/>
                <p:cNvSpPr>
                  <a:spLocks noChangeArrowheads="1"/>
                </p:cNvSpPr>
                <p:nvPr/>
              </p:nvSpPr>
              <p:spPr bwMode="auto">
                <a:xfrm>
                  <a:off x="2669" y="154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7161" name="Freeform 2169"/>
              <p:cNvSpPr>
                <a:spLocks/>
              </p:cNvSpPr>
              <p:nvPr/>
            </p:nvSpPr>
            <p:spPr bwMode="auto">
              <a:xfrm>
                <a:off x="2600" y="1498"/>
                <a:ext cx="139" cy="12"/>
              </a:xfrm>
              <a:custGeom>
                <a:avLst/>
                <a:gdLst>
                  <a:gd name="T0" fmla="*/ 0 w 695"/>
                  <a:gd name="T1" fmla="*/ 0 h 61"/>
                  <a:gd name="T2" fmla="*/ 61 w 695"/>
                  <a:gd name="T3" fmla="*/ 61 h 61"/>
                  <a:gd name="T4" fmla="*/ 634 w 695"/>
                  <a:gd name="T5" fmla="*/ 61 h 61"/>
                  <a:gd name="T6" fmla="*/ 695 w 695"/>
                  <a:gd name="T7" fmla="*/ 0 h 61"/>
                  <a:gd name="T8" fmla="*/ 0 w 695"/>
                  <a:gd name="T9" fmla="*/ 0 h 61"/>
                </a:gdLst>
                <a:ahLst/>
                <a:cxnLst>
                  <a:cxn ang="0">
                    <a:pos x="T0" y="T1"/>
                  </a:cxn>
                  <a:cxn ang="0">
                    <a:pos x="T2" y="T3"/>
                  </a:cxn>
                  <a:cxn ang="0">
                    <a:pos x="T4" y="T5"/>
                  </a:cxn>
                  <a:cxn ang="0">
                    <a:pos x="T6" y="T7"/>
                  </a:cxn>
                  <a:cxn ang="0">
                    <a:pos x="T8" y="T9"/>
                  </a:cxn>
                </a:cxnLst>
                <a:rect l="0" t="0" r="r" b="b"/>
                <a:pathLst>
                  <a:path w="695" h="61">
                    <a:moveTo>
                      <a:pt x="0" y="0"/>
                    </a:moveTo>
                    <a:lnTo>
                      <a:pt x="61" y="61"/>
                    </a:lnTo>
                    <a:lnTo>
                      <a:pt x="634" y="61"/>
                    </a:lnTo>
                    <a:lnTo>
                      <a:pt x="695" y="0"/>
                    </a:lnTo>
                    <a:lnTo>
                      <a:pt x="0" y="0"/>
                    </a:lnTo>
                    <a:close/>
                  </a:path>
                </a:pathLst>
              </a:custGeom>
              <a:solidFill>
                <a:srgbClr val="FFE5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162" name="Freeform 2170"/>
              <p:cNvSpPr>
                <a:spLocks/>
              </p:cNvSpPr>
              <p:nvPr/>
            </p:nvSpPr>
            <p:spPr bwMode="auto">
              <a:xfrm>
                <a:off x="2600" y="1498"/>
                <a:ext cx="12" cy="97"/>
              </a:xfrm>
              <a:custGeom>
                <a:avLst/>
                <a:gdLst>
                  <a:gd name="T0" fmla="*/ 0 w 61"/>
                  <a:gd name="T1" fmla="*/ 0 h 487"/>
                  <a:gd name="T2" fmla="*/ 0 w 61"/>
                  <a:gd name="T3" fmla="*/ 487 h 487"/>
                  <a:gd name="T4" fmla="*/ 61 w 61"/>
                  <a:gd name="T5" fmla="*/ 426 h 487"/>
                  <a:gd name="T6" fmla="*/ 61 w 61"/>
                  <a:gd name="T7" fmla="*/ 61 h 487"/>
                  <a:gd name="T8" fmla="*/ 0 w 61"/>
                  <a:gd name="T9" fmla="*/ 0 h 487"/>
                </a:gdLst>
                <a:ahLst/>
                <a:cxnLst>
                  <a:cxn ang="0">
                    <a:pos x="T0" y="T1"/>
                  </a:cxn>
                  <a:cxn ang="0">
                    <a:pos x="T2" y="T3"/>
                  </a:cxn>
                  <a:cxn ang="0">
                    <a:pos x="T4" y="T5"/>
                  </a:cxn>
                  <a:cxn ang="0">
                    <a:pos x="T6" y="T7"/>
                  </a:cxn>
                  <a:cxn ang="0">
                    <a:pos x="T8" y="T9"/>
                  </a:cxn>
                </a:cxnLst>
                <a:rect l="0" t="0" r="r" b="b"/>
                <a:pathLst>
                  <a:path w="61" h="487">
                    <a:moveTo>
                      <a:pt x="0" y="0"/>
                    </a:moveTo>
                    <a:lnTo>
                      <a:pt x="0" y="487"/>
                    </a:lnTo>
                    <a:lnTo>
                      <a:pt x="61" y="426"/>
                    </a:lnTo>
                    <a:lnTo>
                      <a:pt x="61" y="61"/>
                    </a:lnTo>
                    <a:lnTo>
                      <a:pt x="0" y="0"/>
                    </a:lnTo>
                    <a:close/>
                  </a:path>
                </a:pathLst>
              </a:custGeom>
              <a:solidFill>
                <a:srgbClr val="FFEC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163" name="Freeform 2171"/>
              <p:cNvSpPr>
                <a:spLocks/>
              </p:cNvSpPr>
              <p:nvPr/>
            </p:nvSpPr>
            <p:spPr bwMode="auto">
              <a:xfrm>
                <a:off x="2600" y="1583"/>
                <a:ext cx="139" cy="12"/>
              </a:xfrm>
              <a:custGeom>
                <a:avLst/>
                <a:gdLst>
                  <a:gd name="T0" fmla="*/ 0 w 695"/>
                  <a:gd name="T1" fmla="*/ 61 h 61"/>
                  <a:gd name="T2" fmla="*/ 695 w 695"/>
                  <a:gd name="T3" fmla="*/ 61 h 61"/>
                  <a:gd name="T4" fmla="*/ 634 w 695"/>
                  <a:gd name="T5" fmla="*/ 0 h 61"/>
                  <a:gd name="T6" fmla="*/ 61 w 695"/>
                  <a:gd name="T7" fmla="*/ 0 h 61"/>
                  <a:gd name="T8" fmla="*/ 0 w 695"/>
                  <a:gd name="T9" fmla="*/ 61 h 61"/>
                </a:gdLst>
                <a:ahLst/>
                <a:cxnLst>
                  <a:cxn ang="0">
                    <a:pos x="T0" y="T1"/>
                  </a:cxn>
                  <a:cxn ang="0">
                    <a:pos x="T2" y="T3"/>
                  </a:cxn>
                  <a:cxn ang="0">
                    <a:pos x="T4" y="T5"/>
                  </a:cxn>
                  <a:cxn ang="0">
                    <a:pos x="T6" y="T7"/>
                  </a:cxn>
                  <a:cxn ang="0">
                    <a:pos x="T8" y="T9"/>
                  </a:cxn>
                </a:cxnLst>
                <a:rect l="0" t="0" r="r" b="b"/>
                <a:pathLst>
                  <a:path w="695" h="61">
                    <a:moveTo>
                      <a:pt x="0" y="61"/>
                    </a:moveTo>
                    <a:lnTo>
                      <a:pt x="695" y="61"/>
                    </a:lnTo>
                    <a:lnTo>
                      <a:pt x="634" y="0"/>
                    </a:lnTo>
                    <a:lnTo>
                      <a:pt x="61" y="0"/>
                    </a:lnTo>
                    <a:lnTo>
                      <a:pt x="0" y="61"/>
                    </a:lnTo>
                    <a:close/>
                  </a:path>
                </a:pathLst>
              </a:custGeom>
              <a:solidFill>
                <a:srgbClr val="CDB3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164" name="Freeform 2172"/>
              <p:cNvSpPr>
                <a:spLocks/>
              </p:cNvSpPr>
              <p:nvPr/>
            </p:nvSpPr>
            <p:spPr bwMode="auto">
              <a:xfrm>
                <a:off x="2727" y="1498"/>
                <a:ext cx="12" cy="97"/>
              </a:xfrm>
              <a:custGeom>
                <a:avLst/>
                <a:gdLst>
                  <a:gd name="T0" fmla="*/ 61 w 61"/>
                  <a:gd name="T1" fmla="*/ 487 h 487"/>
                  <a:gd name="T2" fmla="*/ 61 w 61"/>
                  <a:gd name="T3" fmla="*/ 0 h 487"/>
                  <a:gd name="T4" fmla="*/ 0 w 61"/>
                  <a:gd name="T5" fmla="*/ 61 h 487"/>
                  <a:gd name="T6" fmla="*/ 0 w 61"/>
                  <a:gd name="T7" fmla="*/ 426 h 487"/>
                  <a:gd name="T8" fmla="*/ 61 w 61"/>
                  <a:gd name="T9" fmla="*/ 487 h 487"/>
                </a:gdLst>
                <a:ahLst/>
                <a:cxnLst>
                  <a:cxn ang="0">
                    <a:pos x="T0" y="T1"/>
                  </a:cxn>
                  <a:cxn ang="0">
                    <a:pos x="T2" y="T3"/>
                  </a:cxn>
                  <a:cxn ang="0">
                    <a:pos x="T4" y="T5"/>
                  </a:cxn>
                  <a:cxn ang="0">
                    <a:pos x="T6" y="T7"/>
                  </a:cxn>
                  <a:cxn ang="0">
                    <a:pos x="T8" y="T9"/>
                  </a:cxn>
                </a:cxnLst>
                <a:rect l="0" t="0" r="r" b="b"/>
                <a:pathLst>
                  <a:path w="61" h="487">
                    <a:moveTo>
                      <a:pt x="61" y="487"/>
                    </a:moveTo>
                    <a:lnTo>
                      <a:pt x="61" y="0"/>
                    </a:lnTo>
                    <a:lnTo>
                      <a:pt x="0" y="61"/>
                    </a:lnTo>
                    <a:lnTo>
                      <a:pt x="0" y="426"/>
                    </a:lnTo>
                    <a:lnTo>
                      <a:pt x="61" y="487"/>
                    </a:lnTo>
                    <a:close/>
                  </a:path>
                </a:pathLst>
              </a:custGeom>
              <a:solidFill>
                <a:srgbClr val="998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165" name="Rectangle 2173"/>
            <p:cNvSpPr>
              <a:spLocks noChangeArrowheads="1"/>
            </p:cNvSpPr>
            <p:nvPr/>
          </p:nvSpPr>
          <p:spPr bwMode="auto">
            <a:xfrm>
              <a:off x="4704" y="1569"/>
              <a:ext cx="205"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چيدمان و ارتباطات</a:t>
              </a:r>
              <a:endParaRPr lang="en-US" altLang="fa-IR" sz="400" b="0">
                <a:cs typeface="Traffic" pitchFamily="2" charset="0"/>
              </a:endParaRPr>
            </a:p>
          </p:txBody>
        </p:sp>
        <p:sp>
          <p:nvSpPr>
            <p:cNvPr id="87166" name="Rectangle 2174"/>
            <p:cNvSpPr>
              <a:spLocks noChangeArrowheads="1"/>
            </p:cNvSpPr>
            <p:nvPr/>
          </p:nvSpPr>
          <p:spPr bwMode="auto">
            <a:xfrm>
              <a:off x="4741" y="1609"/>
              <a:ext cx="147"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داخل و احدها</a:t>
              </a:r>
              <a:r>
                <a:rPr lang="en-US" altLang="fa-IR" sz="400" b="0">
                  <a:solidFill>
                    <a:srgbClr val="000000"/>
                  </a:solidFill>
                  <a:latin typeface="Yagut" pitchFamily="2" charset="0"/>
                </a:rPr>
                <a:t> </a:t>
              </a:r>
              <a:endParaRPr lang="en-US" altLang="fa-IR" sz="400" b="0">
                <a:cs typeface="Traffic" pitchFamily="2" charset="0"/>
              </a:endParaRPr>
            </a:p>
          </p:txBody>
        </p:sp>
        <p:grpSp>
          <p:nvGrpSpPr>
            <p:cNvPr id="87167" name="Group 2175"/>
            <p:cNvGrpSpPr>
              <a:grpSpLocks/>
            </p:cNvGrpSpPr>
            <p:nvPr/>
          </p:nvGrpSpPr>
          <p:grpSpPr bwMode="auto">
            <a:xfrm>
              <a:off x="5331" y="1488"/>
              <a:ext cx="276" cy="206"/>
              <a:chOff x="2935" y="1487"/>
              <a:chExt cx="140" cy="99"/>
            </a:xfrm>
          </p:grpSpPr>
          <p:sp>
            <p:nvSpPr>
              <p:cNvPr id="87168" name="Rectangle 2176"/>
              <p:cNvSpPr>
                <a:spLocks noChangeArrowheads="1"/>
              </p:cNvSpPr>
              <p:nvPr/>
            </p:nvSpPr>
            <p:spPr bwMode="auto">
              <a:xfrm>
                <a:off x="2935" y="1487"/>
                <a:ext cx="139" cy="98"/>
              </a:xfrm>
              <a:prstGeom prst="rect">
                <a:avLst/>
              </a:prstGeom>
              <a:solidFill>
                <a:srgbClr val="FF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69" name="Rectangle 2177"/>
              <p:cNvSpPr>
                <a:spLocks noChangeArrowheads="1"/>
              </p:cNvSpPr>
              <p:nvPr/>
            </p:nvSpPr>
            <p:spPr bwMode="auto">
              <a:xfrm>
                <a:off x="2936" y="1489"/>
                <a:ext cx="139" cy="97"/>
              </a:xfrm>
              <a:prstGeom prst="rect">
                <a:avLst/>
              </a:prstGeom>
              <a:solidFill>
                <a:srgbClr val="9982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7170" name="Group 2178"/>
              <p:cNvGrpSpPr>
                <a:grpSpLocks/>
              </p:cNvGrpSpPr>
              <p:nvPr/>
            </p:nvGrpSpPr>
            <p:grpSpPr bwMode="auto">
              <a:xfrm>
                <a:off x="2935" y="1488"/>
                <a:ext cx="139" cy="97"/>
                <a:chOff x="2935" y="1488"/>
                <a:chExt cx="139" cy="97"/>
              </a:xfrm>
            </p:grpSpPr>
            <p:sp>
              <p:nvSpPr>
                <p:cNvPr id="87171" name="Rectangle 2179"/>
                <p:cNvSpPr>
                  <a:spLocks noChangeArrowheads="1"/>
                </p:cNvSpPr>
                <p:nvPr/>
              </p:nvSpPr>
              <p:spPr bwMode="auto">
                <a:xfrm>
                  <a:off x="2935" y="1488"/>
                  <a:ext cx="139" cy="1"/>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2" name="Rectangle 2180"/>
                <p:cNvSpPr>
                  <a:spLocks noChangeArrowheads="1"/>
                </p:cNvSpPr>
                <p:nvPr/>
              </p:nvSpPr>
              <p:spPr bwMode="auto">
                <a:xfrm>
                  <a:off x="2935" y="1584"/>
                  <a:ext cx="139" cy="1"/>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3" name="Rectangle 2181"/>
                <p:cNvSpPr>
                  <a:spLocks noChangeArrowheads="1"/>
                </p:cNvSpPr>
                <p:nvPr/>
              </p:nvSpPr>
              <p:spPr bwMode="auto">
                <a:xfrm>
                  <a:off x="2935" y="1489"/>
                  <a:ext cx="2" cy="95"/>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4" name="Rectangle 2182"/>
                <p:cNvSpPr>
                  <a:spLocks noChangeArrowheads="1"/>
                </p:cNvSpPr>
                <p:nvPr/>
              </p:nvSpPr>
              <p:spPr bwMode="auto">
                <a:xfrm>
                  <a:off x="3073" y="1489"/>
                  <a:ext cx="1" cy="95"/>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5" name="Rectangle 2183"/>
                <p:cNvSpPr>
                  <a:spLocks noChangeArrowheads="1"/>
                </p:cNvSpPr>
                <p:nvPr/>
              </p:nvSpPr>
              <p:spPr bwMode="auto">
                <a:xfrm>
                  <a:off x="2937" y="1489"/>
                  <a:ext cx="136" cy="2"/>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6" name="Rectangle 2184"/>
                <p:cNvSpPr>
                  <a:spLocks noChangeArrowheads="1"/>
                </p:cNvSpPr>
                <p:nvPr/>
              </p:nvSpPr>
              <p:spPr bwMode="auto">
                <a:xfrm>
                  <a:off x="2937" y="1583"/>
                  <a:ext cx="136" cy="1"/>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7" name="Rectangle 2185"/>
                <p:cNvSpPr>
                  <a:spLocks noChangeArrowheads="1"/>
                </p:cNvSpPr>
                <p:nvPr/>
              </p:nvSpPr>
              <p:spPr bwMode="auto">
                <a:xfrm>
                  <a:off x="2937" y="1491"/>
                  <a:ext cx="2" cy="92"/>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8" name="Rectangle 2186"/>
                <p:cNvSpPr>
                  <a:spLocks noChangeArrowheads="1"/>
                </p:cNvSpPr>
                <p:nvPr/>
              </p:nvSpPr>
              <p:spPr bwMode="auto">
                <a:xfrm>
                  <a:off x="3071" y="1491"/>
                  <a:ext cx="2" cy="92"/>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79" name="Rectangle 2187"/>
                <p:cNvSpPr>
                  <a:spLocks noChangeArrowheads="1"/>
                </p:cNvSpPr>
                <p:nvPr/>
              </p:nvSpPr>
              <p:spPr bwMode="auto">
                <a:xfrm>
                  <a:off x="2939" y="1491"/>
                  <a:ext cx="132" cy="1"/>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0" name="Rectangle 2188"/>
                <p:cNvSpPr>
                  <a:spLocks noChangeArrowheads="1"/>
                </p:cNvSpPr>
                <p:nvPr/>
              </p:nvSpPr>
              <p:spPr bwMode="auto">
                <a:xfrm>
                  <a:off x="2939" y="1582"/>
                  <a:ext cx="132" cy="1"/>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1" name="Rectangle 2189"/>
                <p:cNvSpPr>
                  <a:spLocks noChangeArrowheads="1"/>
                </p:cNvSpPr>
                <p:nvPr/>
              </p:nvSpPr>
              <p:spPr bwMode="auto">
                <a:xfrm>
                  <a:off x="2939" y="1492"/>
                  <a:ext cx="2" cy="90"/>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2" name="Rectangle 2190"/>
                <p:cNvSpPr>
                  <a:spLocks noChangeArrowheads="1"/>
                </p:cNvSpPr>
                <p:nvPr/>
              </p:nvSpPr>
              <p:spPr bwMode="auto">
                <a:xfrm>
                  <a:off x="3069" y="1492"/>
                  <a:ext cx="2" cy="90"/>
                </a:xfrm>
                <a:prstGeom prst="rect">
                  <a:avLst/>
                </a:prstGeom>
                <a:solidFill>
                  <a:srgbClr val="FF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3" name="Rectangle 2191"/>
                <p:cNvSpPr>
                  <a:spLocks noChangeArrowheads="1"/>
                </p:cNvSpPr>
                <p:nvPr/>
              </p:nvSpPr>
              <p:spPr bwMode="auto">
                <a:xfrm>
                  <a:off x="2941" y="1492"/>
                  <a:ext cx="128" cy="1"/>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4" name="Rectangle 2192"/>
                <p:cNvSpPr>
                  <a:spLocks noChangeArrowheads="1"/>
                </p:cNvSpPr>
                <p:nvPr/>
              </p:nvSpPr>
              <p:spPr bwMode="auto">
                <a:xfrm>
                  <a:off x="2941" y="1581"/>
                  <a:ext cx="128" cy="1"/>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5" name="Rectangle 2193"/>
                <p:cNvSpPr>
                  <a:spLocks noChangeArrowheads="1"/>
                </p:cNvSpPr>
                <p:nvPr/>
              </p:nvSpPr>
              <p:spPr bwMode="auto">
                <a:xfrm>
                  <a:off x="2941" y="1493"/>
                  <a:ext cx="2" cy="88"/>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6" name="Rectangle 2194"/>
                <p:cNvSpPr>
                  <a:spLocks noChangeArrowheads="1"/>
                </p:cNvSpPr>
                <p:nvPr/>
              </p:nvSpPr>
              <p:spPr bwMode="auto">
                <a:xfrm>
                  <a:off x="3067" y="1493"/>
                  <a:ext cx="2" cy="88"/>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7" name="Rectangle 2195"/>
                <p:cNvSpPr>
                  <a:spLocks noChangeArrowheads="1"/>
                </p:cNvSpPr>
                <p:nvPr/>
              </p:nvSpPr>
              <p:spPr bwMode="auto">
                <a:xfrm>
                  <a:off x="2943" y="1493"/>
                  <a:ext cx="124" cy="1"/>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8" name="Rectangle 2196"/>
                <p:cNvSpPr>
                  <a:spLocks noChangeArrowheads="1"/>
                </p:cNvSpPr>
                <p:nvPr/>
              </p:nvSpPr>
              <p:spPr bwMode="auto">
                <a:xfrm>
                  <a:off x="2943" y="1579"/>
                  <a:ext cx="124" cy="2"/>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89" name="Rectangle 2197"/>
                <p:cNvSpPr>
                  <a:spLocks noChangeArrowheads="1"/>
                </p:cNvSpPr>
                <p:nvPr/>
              </p:nvSpPr>
              <p:spPr bwMode="auto">
                <a:xfrm>
                  <a:off x="2943" y="1494"/>
                  <a:ext cx="1" cy="85"/>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0" name="Rectangle 2198"/>
                <p:cNvSpPr>
                  <a:spLocks noChangeArrowheads="1"/>
                </p:cNvSpPr>
                <p:nvPr/>
              </p:nvSpPr>
              <p:spPr bwMode="auto">
                <a:xfrm>
                  <a:off x="3066" y="1494"/>
                  <a:ext cx="1" cy="85"/>
                </a:xfrm>
                <a:prstGeom prst="rect">
                  <a:avLst/>
                </a:prstGeom>
                <a:solidFill>
                  <a:srgbClr val="FF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1" name="Rectangle 2199"/>
                <p:cNvSpPr>
                  <a:spLocks noChangeArrowheads="1"/>
                </p:cNvSpPr>
                <p:nvPr/>
              </p:nvSpPr>
              <p:spPr bwMode="auto">
                <a:xfrm>
                  <a:off x="2944" y="1494"/>
                  <a:ext cx="122" cy="1"/>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2" name="Rectangle 2200"/>
                <p:cNvSpPr>
                  <a:spLocks noChangeArrowheads="1"/>
                </p:cNvSpPr>
                <p:nvPr/>
              </p:nvSpPr>
              <p:spPr bwMode="auto">
                <a:xfrm>
                  <a:off x="2944" y="1578"/>
                  <a:ext cx="122" cy="1"/>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3" name="Rectangle 2201"/>
                <p:cNvSpPr>
                  <a:spLocks noChangeArrowheads="1"/>
                </p:cNvSpPr>
                <p:nvPr/>
              </p:nvSpPr>
              <p:spPr bwMode="auto">
                <a:xfrm>
                  <a:off x="2944" y="1495"/>
                  <a:ext cx="2" cy="83"/>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4" name="Rectangle 2202"/>
                <p:cNvSpPr>
                  <a:spLocks noChangeArrowheads="1"/>
                </p:cNvSpPr>
                <p:nvPr/>
              </p:nvSpPr>
              <p:spPr bwMode="auto">
                <a:xfrm>
                  <a:off x="3064" y="1495"/>
                  <a:ext cx="2" cy="83"/>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5" name="Rectangle 2203"/>
                <p:cNvSpPr>
                  <a:spLocks noChangeArrowheads="1"/>
                </p:cNvSpPr>
                <p:nvPr/>
              </p:nvSpPr>
              <p:spPr bwMode="auto">
                <a:xfrm>
                  <a:off x="2946" y="1495"/>
                  <a:ext cx="118" cy="2"/>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6" name="Rectangle 2204"/>
                <p:cNvSpPr>
                  <a:spLocks noChangeArrowheads="1"/>
                </p:cNvSpPr>
                <p:nvPr/>
              </p:nvSpPr>
              <p:spPr bwMode="auto">
                <a:xfrm>
                  <a:off x="2946" y="1577"/>
                  <a:ext cx="118" cy="1"/>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7" name="Rectangle 2205"/>
                <p:cNvSpPr>
                  <a:spLocks noChangeArrowheads="1"/>
                </p:cNvSpPr>
                <p:nvPr/>
              </p:nvSpPr>
              <p:spPr bwMode="auto">
                <a:xfrm>
                  <a:off x="2946" y="1497"/>
                  <a:ext cx="2" cy="80"/>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8" name="Rectangle 2206"/>
                <p:cNvSpPr>
                  <a:spLocks noChangeArrowheads="1"/>
                </p:cNvSpPr>
                <p:nvPr/>
              </p:nvSpPr>
              <p:spPr bwMode="auto">
                <a:xfrm>
                  <a:off x="3062" y="1497"/>
                  <a:ext cx="2" cy="80"/>
                </a:xfrm>
                <a:prstGeom prst="rect">
                  <a:avLst/>
                </a:prstGeom>
                <a:solidFill>
                  <a:srgbClr val="F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199" name="Rectangle 2207"/>
                <p:cNvSpPr>
                  <a:spLocks noChangeArrowheads="1"/>
                </p:cNvSpPr>
                <p:nvPr/>
              </p:nvSpPr>
              <p:spPr bwMode="auto">
                <a:xfrm>
                  <a:off x="2948" y="1497"/>
                  <a:ext cx="114" cy="1"/>
                </a:xfrm>
                <a:prstGeom prst="rect">
                  <a:avLst/>
                </a:prstGeom>
                <a:solidFill>
                  <a:srgbClr val="FF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0" name="Rectangle 2208"/>
                <p:cNvSpPr>
                  <a:spLocks noChangeArrowheads="1"/>
                </p:cNvSpPr>
                <p:nvPr/>
              </p:nvSpPr>
              <p:spPr bwMode="auto">
                <a:xfrm>
                  <a:off x="2948" y="1576"/>
                  <a:ext cx="114" cy="1"/>
                </a:xfrm>
                <a:prstGeom prst="rect">
                  <a:avLst/>
                </a:prstGeom>
                <a:solidFill>
                  <a:srgbClr val="FF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1" name="Rectangle 2209"/>
                <p:cNvSpPr>
                  <a:spLocks noChangeArrowheads="1"/>
                </p:cNvSpPr>
                <p:nvPr/>
              </p:nvSpPr>
              <p:spPr bwMode="auto">
                <a:xfrm>
                  <a:off x="2948" y="1498"/>
                  <a:ext cx="2" cy="78"/>
                </a:xfrm>
                <a:prstGeom prst="rect">
                  <a:avLst/>
                </a:prstGeom>
                <a:solidFill>
                  <a:srgbClr val="FF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2" name="Rectangle 2210"/>
                <p:cNvSpPr>
                  <a:spLocks noChangeArrowheads="1"/>
                </p:cNvSpPr>
                <p:nvPr/>
              </p:nvSpPr>
              <p:spPr bwMode="auto">
                <a:xfrm>
                  <a:off x="3060" y="1498"/>
                  <a:ext cx="2" cy="78"/>
                </a:xfrm>
                <a:prstGeom prst="rect">
                  <a:avLst/>
                </a:prstGeom>
                <a:solidFill>
                  <a:srgbClr val="FF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3" name="Rectangle 2211"/>
                <p:cNvSpPr>
                  <a:spLocks noChangeArrowheads="1"/>
                </p:cNvSpPr>
                <p:nvPr/>
              </p:nvSpPr>
              <p:spPr bwMode="auto">
                <a:xfrm>
                  <a:off x="2950" y="1498"/>
                  <a:ext cx="110" cy="1"/>
                </a:xfrm>
                <a:prstGeom prst="rect">
                  <a:avLst/>
                </a:prstGeom>
                <a:solidFill>
                  <a:srgbClr val="FF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4" name="Rectangle 2212"/>
                <p:cNvSpPr>
                  <a:spLocks noChangeArrowheads="1"/>
                </p:cNvSpPr>
                <p:nvPr/>
              </p:nvSpPr>
              <p:spPr bwMode="auto">
                <a:xfrm>
                  <a:off x="2950" y="1574"/>
                  <a:ext cx="110" cy="2"/>
                </a:xfrm>
                <a:prstGeom prst="rect">
                  <a:avLst/>
                </a:prstGeom>
                <a:solidFill>
                  <a:srgbClr val="FF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5" name="Rectangle 2213"/>
                <p:cNvSpPr>
                  <a:spLocks noChangeArrowheads="1"/>
                </p:cNvSpPr>
                <p:nvPr/>
              </p:nvSpPr>
              <p:spPr bwMode="auto">
                <a:xfrm>
                  <a:off x="2950" y="1499"/>
                  <a:ext cx="1" cy="75"/>
                </a:xfrm>
                <a:prstGeom prst="rect">
                  <a:avLst/>
                </a:prstGeom>
                <a:solidFill>
                  <a:srgbClr val="FF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6" name="Rectangle 2214"/>
                <p:cNvSpPr>
                  <a:spLocks noChangeArrowheads="1"/>
                </p:cNvSpPr>
                <p:nvPr/>
              </p:nvSpPr>
              <p:spPr bwMode="auto">
                <a:xfrm>
                  <a:off x="3058" y="1499"/>
                  <a:ext cx="2" cy="75"/>
                </a:xfrm>
                <a:prstGeom prst="rect">
                  <a:avLst/>
                </a:prstGeom>
                <a:solidFill>
                  <a:srgbClr val="FF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7" name="Rectangle 2215"/>
                <p:cNvSpPr>
                  <a:spLocks noChangeArrowheads="1"/>
                </p:cNvSpPr>
                <p:nvPr/>
              </p:nvSpPr>
              <p:spPr bwMode="auto">
                <a:xfrm>
                  <a:off x="2951" y="1499"/>
                  <a:ext cx="107" cy="2"/>
                </a:xfrm>
                <a:prstGeom prst="rect">
                  <a:avLst/>
                </a:prstGeom>
                <a:solidFill>
                  <a:srgbClr val="FF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8" name="Rectangle 2216"/>
                <p:cNvSpPr>
                  <a:spLocks noChangeArrowheads="1"/>
                </p:cNvSpPr>
                <p:nvPr/>
              </p:nvSpPr>
              <p:spPr bwMode="auto">
                <a:xfrm>
                  <a:off x="2951" y="1573"/>
                  <a:ext cx="107" cy="1"/>
                </a:xfrm>
                <a:prstGeom prst="rect">
                  <a:avLst/>
                </a:prstGeom>
                <a:solidFill>
                  <a:srgbClr val="FF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09" name="Rectangle 2217"/>
                <p:cNvSpPr>
                  <a:spLocks noChangeArrowheads="1"/>
                </p:cNvSpPr>
                <p:nvPr/>
              </p:nvSpPr>
              <p:spPr bwMode="auto">
                <a:xfrm>
                  <a:off x="2951" y="1501"/>
                  <a:ext cx="2" cy="72"/>
                </a:xfrm>
                <a:prstGeom prst="rect">
                  <a:avLst/>
                </a:prstGeom>
                <a:solidFill>
                  <a:srgbClr val="FF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0" name="Rectangle 2218"/>
                <p:cNvSpPr>
                  <a:spLocks noChangeArrowheads="1"/>
                </p:cNvSpPr>
                <p:nvPr/>
              </p:nvSpPr>
              <p:spPr bwMode="auto">
                <a:xfrm>
                  <a:off x="3057" y="1501"/>
                  <a:ext cx="1" cy="72"/>
                </a:xfrm>
                <a:prstGeom prst="rect">
                  <a:avLst/>
                </a:prstGeom>
                <a:solidFill>
                  <a:srgbClr val="FFDE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1" name="Rectangle 2219"/>
                <p:cNvSpPr>
                  <a:spLocks noChangeArrowheads="1"/>
                </p:cNvSpPr>
                <p:nvPr/>
              </p:nvSpPr>
              <p:spPr bwMode="auto">
                <a:xfrm>
                  <a:off x="2953" y="1501"/>
                  <a:ext cx="104" cy="1"/>
                </a:xfrm>
                <a:prstGeom prst="rect">
                  <a:avLst/>
                </a:prstGeom>
                <a:solidFill>
                  <a:srgbClr val="F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2" name="Rectangle 2220"/>
                <p:cNvSpPr>
                  <a:spLocks noChangeArrowheads="1"/>
                </p:cNvSpPr>
                <p:nvPr/>
              </p:nvSpPr>
              <p:spPr bwMode="auto">
                <a:xfrm>
                  <a:off x="2953" y="1572"/>
                  <a:ext cx="104" cy="1"/>
                </a:xfrm>
                <a:prstGeom prst="rect">
                  <a:avLst/>
                </a:prstGeom>
                <a:solidFill>
                  <a:srgbClr val="F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3" name="Rectangle 2221"/>
                <p:cNvSpPr>
                  <a:spLocks noChangeArrowheads="1"/>
                </p:cNvSpPr>
                <p:nvPr/>
              </p:nvSpPr>
              <p:spPr bwMode="auto">
                <a:xfrm>
                  <a:off x="2953" y="1502"/>
                  <a:ext cx="2" cy="70"/>
                </a:xfrm>
                <a:prstGeom prst="rect">
                  <a:avLst/>
                </a:prstGeom>
                <a:solidFill>
                  <a:srgbClr val="F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4" name="Rectangle 2222"/>
                <p:cNvSpPr>
                  <a:spLocks noChangeArrowheads="1"/>
                </p:cNvSpPr>
                <p:nvPr/>
              </p:nvSpPr>
              <p:spPr bwMode="auto">
                <a:xfrm>
                  <a:off x="3055" y="1502"/>
                  <a:ext cx="2" cy="70"/>
                </a:xfrm>
                <a:prstGeom prst="rect">
                  <a:avLst/>
                </a:prstGeom>
                <a:solidFill>
                  <a:srgbClr val="F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5" name="Rectangle 2223"/>
                <p:cNvSpPr>
                  <a:spLocks noChangeArrowheads="1"/>
                </p:cNvSpPr>
                <p:nvPr/>
              </p:nvSpPr>
              <p:spPr bwMode="auto">
                <a:xfrm>
                  <a:off x="2955" y="1502"/>
                  <a:ext cx="100" cy="1"/>
                </a:xfrm>
                <a:prstGeom prst="rect">
                  <a:avLst/>
                </a:prstGeom>
                <a:solidFill>
                  <a:srgbClr val="FF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6" name="Rectangle 2224"/>
                <p:cNvSpPr>
                  <a:spLocks noChangeArrowheads="1"/>
                </p:cNvSpPr>
                <p:nvPr/>
              </p:nvSpPr>
              <p:spPr bwMode="auto">
                <a:xfrm>
                  <a:off x="2955" y="1571"/>
                  <a:ext cx="100" cy="1"/>
                </a:xfrm>
                <a:prstGeom prst="rect">
                  <a:avLst/>
                </a:prstGeom>
                <a:solidFill>
                  <a:srgbClr val="FF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7" name="Rectangle 2225"/>
                <p:cNvSpPr>
                  <a:spLocks noChangeArrowheads="1"/>
                </p:cNvSpPr>
                <p:nvPr/>
              </p:nvSpPr>
              <p:spPr bwMode="auto">
                <a:xfrm>
                  <a:off x="2955" y="1503"/>
                  <a:ext cx="2" cy="68"/>
                </a:xfrm>
                <a:prstGeom prst="rect">
                  <a:avLst/>
                </a:prstGeom>
                <a:solidFill>
                  <a:srgbClr val="FF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8" name="Rectangle 2226"/>
                <p:cNvSpPr>
                  <a:spLocks noChangeArrowheads="1"/>
                </p:cNvSpPr>
                <p:nvPr/>
              </p:nvSpPr>
              <p:spPr bwMode="auto">
                <a:xfrm>
                  <a:off x="3053" y="1503"/>
                  <a:ext cx="2" cy="68"/>
                </a:xfrm>
                <a:prstGeom prst="rect">
                  <a:avLst/>
                </a:prstGeom>
                <a:solidFill>
                  <a:srgbClr val="FF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19" name="Rectangle 2227"/>
                <p:cNvSpPr>
                  <a:spLocks noChangeArrowheads="1"/>
                </p:cNvSpPr>
                <p:nvPr/>
              </p:nvSpPr>
              <p:spPr bwMode="auto">
                <a:xfrm>
                  <a:off x="2957" y="1503"/>
                  <a:ext cx="96" cy="1"/>
                </a:xfrm>
                <a:prstGeom prst="rect">
                  <a:avLst/>
                </a:prstGeom>
                <a:solidFill>
                  <a:srgbClr val="FF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0" name="Rectangle 2228"/>
                <p:cNvSpPr>
                  <a:spLocks noChangeArrowheads="1"/>
                </p:cNvSpPr>
                <p:nvPr/>
              </p:nvSpPr>
              <p:spPr bwMode="auto">
                <a:xfrm>
                  <a:off x="2957" y="1569"/>
                  <a:ext cx="96" cy="2"/>
                </a:xfrm>
                <a:prstGeom prst="rect">
                  <a:avLst/>
                </a:prstGeom>
                <a:solidFill>
                  <a:srgbClr val="FF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1" name="Rectangle 2229"/>
                <p:cNvSpPr>
                  <a:spLocks noChangeArrowheads="1"/>
                </p:cNvSpPr>
                <p:nvPr/>
              </p:nvSpPr>
              <p:spPr bwMode="auto">
                <a:xfrm>
                  <a:off x="2957" y="1504"/>
                  <a:ext cx="2" cy="65"/>
                </a:xfrm>
                <a:prstGeom prst="rect">
                  <a:avLst/>
                </a:prstGeom>
                <a:solidFill>
                  <a:srgbClr val="FF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2" name="Rectangle 2230"/>
                <p:cNvSpPr>
                  <a:spLocks noChangeArrowheads="1"/>
                </p:cNvSpPr>
                <p:nvPr/>
              </p:nvSpPr>
              <p:spPr bwMode="auto">
                <a:xfrm>
                  <a:off x="3051" y="1504"/>
                  <a:ext cx="2" cy="65"/>
                </a:xfrm>
                <a:prstGeom prst="rect">
                  <a:avLst/>
                </a:prstGeom>
                <a:solidFill>
                  <a:srgbClr val="FF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3" name="Rectangle 2231"/>
                <p:cNvSpPr>
                  <a:spLocks noChangeArrowheads="1"/>
                </p:cNvSpPr>
                <p:nvPr/>
              </p:nvSpPr>
              <p:spPr bwMode="auto">
                <a:xfrm>
                  <a:off x="2959" y="1504"/>
                  <a:ext cx="92" cy="2"/>
                </a:xfrm>
                <a:prstGeom prst="rect">
                  <a:avLst/>
                </a:prstGeom>
                <a:solidFill>
                  <a:srgbClr val="FF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4" name="Rectangle 2232"/>
                <p:cNvSpPr>
                  <a:spLocks noChangeArrowheads="1"/>
                </p:cNvSpPr>
                <p:nvPr/>
              </p:nvSpPr>
              <p:spPr bwMode="auto">
                <a:xfrm>
                  <a:off x="2959" y="1568"/>
                  <a:ext cx="92" cy="1"/>
                </a:xfrm>
                <a:prstGeom prst="rect">
                  <a:avLst/>
                </a:prstGeom>
                <a:solidFill>
                  <a:srgbClr val="FF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5" name="Rectangle 2233"/>
                <p:cNvSpPr>
                  <a:spLocks noChangeArrowheads="1"/>
                </p:cNvSpPr>
                <p:nvPr/>
              </p:nvSpPr>
              <p:spPr bwMode="auto">
                <a:xfrm>
                  <a:off x="2959" y="1506"/>
                  <a:ext cx="1" cy="62"/>
                </a:xfrm>
                <a:prstGeom prst="rect">
                  <a:avLst/>
                </a:prstGeom>
                <a:solidFill>
                  <a:srgbClr val="FF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6" name="Rectangle 2234"/>
                <p:cNvSpPr>
                  <a:spLocks noChangeArrowheads="1"/>
                </p:cNvSpPr>
                <p:nvPr/>
              </p:nvSpPr>
              <p:spPr bwMode="auto">
                <a:xfrm>
                  <a:off x="3049" y="1506"/>
                  <a:ext cx="2" cy="62"/>
                </a:xfrm>
                <a:prstGeom prst="rect">
                  <a:avLst/>
                </a:prstGeom>
                <a:solidFill>
                  <a:srgbClr val="FFE3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7" name="Rectangle 2235"/>
                <p:cNvSpPr>
                  <a:spLocks noChangeArrowheads="1"/>
                </p:cNvSpPr>
                <p:nvPr/>
              </p:nvSpPr>
              <p:spPr bwMode="auto">
                <a:xfrm>
                  <a:off x="2960" y="1506"/>
                  <a:ext cx="89" cy="1"/>
                </a:xfrm>
                <a:prstGeom prst="rect">
                  <a:avLst/>
                </a:prstGeom>
                <a:solidFill>
                  <a:srgbClr val="FF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8" name="Rectangle 2236"/>
                <p:cNvSpPr>
                  <a:spLocks noChangeArrowheads="1"/>
                </p:cNvSpPr>
                <p:nvPr/>
              </p:nvSpPr>
              <p:spPr bwMode="auto">
                <a:xfrm>
                  <a:off x="2960" y="1567"/>
                  <a:ext cx="89" cy="1"/>
                </a:xfrm>
                <a:prstGeom prst="rect">
                  <a:avLst/>
                </a:prstGeom>
                <a:solidFill>
                  <a:srgbClr val="FF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29" name="Rectangle 2237"/>
                <p:cNvSpPr>
                  <a:spLocks noChangeArrowheads="1"/>
                </p:cNvSpPr>
                <p:nvPr/>
              </p:nvSpPr>
              <p:spPr bwMode="auto">
                <a:xfrm>
                  <a:off x="2960" y="1507"/>
                  <a:ext cx="2" cy="60"/>
                </a:xfrm>
                <a:prstGeom prst="rect">
                  <a:avLst/>
                </a:prstGeom>
                <a:solidFill>
                  <a:srgbClr val="FF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0" name="Rectangle 2238"/>
                <p:cNvSpPr>
                  <a:spLocks noChangeArrowheads="1"/>
                </p:cNvSpPr>
                <p:nvPr/>
              </p:nvSpPr>
              <p:spPr bwMode="auto">
                <a:xfrm>
                  <a:off x="3048" y="1507"/>
                  <a:ext cx="1" cy="60"/>
                </a:xfrm>
                <a:prstGeom prst="rect">
                  <a:avLst/>
                </a:prstGeom>
                <a:solidFill>
                  <a:srgbClr val="FF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1" name="Rectangle 2239"/>
                <p:cNvSpPr>
                  <a:spLocks noChangeArrowheads="1"/>
                </p:cNvSpPr>
                <p:nvPr/>
              </p:nvSpPr>
              <p:spPr bwMode="auto">
                <a:xfrm>
                  <a:off x="2962" y="1507"/>
                  <a:ext cx="86" cy="1"/>
                </a:xfrm>
                <a:prstGeom prst="rect">
                  <a:avLst/>
                </a:prstGeom>
                <a:solidFill>
                  <a:srgbClr val="FF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2" name="Rectangle 2240"/>
                <p:cNvSpPr>
                  <a:spLocks noChangeArrowheads="1"/>
                </p:cNvSpPr>
                <p:nvPr/>
              </p:nvSpPr>
              <p:spPr bwMode="auto">
                <a:xfrm>
                  <a:off x="2962" y="1566"/>
                  <a:ext cx="86" cy="1"/>
                </a:xfrm>
                <a:prstGeom prst="rect">
                  <a:avLst/>
                </a:prstGeom>
                <a:solidFill>
                  <a:srgbClr val="FF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3" name="Rectangle 2241"/>
                <p:cNvSpPr>
                  <a:spLocks noChangeArrowheads="1"/>
                </p:cNvSpPr>
                <p:nvPr/>
              </p:nvSpPr>
              <p:spPr bwMode="auto">
                <a:xfrm>
                  <a:off x="2962" y="1508"/>
                  <a:ext cx="2" cy="58"/>
                </a:xfrm>
                <a:prstGeom prst="rect">
                  <a:avLst/>
                </a:prstGeom>
                <a:solidFill>
                  <a:srgbClr val="FF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4" name="Rectangle 2242"/>
                <p:cNvSpPr>
                  <a:spLocks noChangeArrowheads="1"/>
                </p:cNvSpPr>
                <p:nvPr/>
              </p:nvSpPr>
              <p:spPr bwMode="auto">
                <a:xfrm>
                  <a:off x="3046" y="1508"/>
                  <a:ext cx="2" cy="58"/>
                </a:xfrm>
                <a:prstGeom prst="rect">
                  <a:avLst/>
                </a:prstGeom>
                <a:solidFill>
                  <a:srgbClr val="FF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5" name="Rectangle 2243"/>
                <p:cNvSpPr>
                  <a:spLocks noChangeArrowheads="1"/>
                </p:cNvSpPr>
                <p:nvPr/>
              </p:nvSpPr>
              <p:spPr bwMode="auto">
                <a:xfrm>
                  <a:off x="2964" y="1508"/>
                  <a:ext cx="82" cy="1"/>
                </a:xfrm>
                <a:prstGeom prst="rect">
                  <a:avLst/>
                </a:prstGeom>
                <a:solidFill>
                  <a:srgbClr val="FF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6" name="Rectangle 2244"/>
                <p:cNvSpPr>
                  <a:spLocks noChangeArrowheads="1"/>
                </p:cNvSpPr>
                <p:nvPr/>
              </p:nvSpPr>
              <p:spPr bwMode="auto">
                <a:xfrm>
                  <a:off x="2964" y="1564"/>
                  <a:ext cx="82" cy="2"/>
                </a:xfrm>
                <a:prstGeom prst="rect">
                  <a:avLst/>
                </a:prstGeom>
                <a:solidFill>
                  <a:srgbClr val="FF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7" name="Rectangle 2245"/>
                <p:cNvSpPr>
                  <a:spLocks noChangeArrowheads="1"/>
                </p:cNvSpPr>
                <p:nvPr/>
              </p:nvSpPr>
              <p:spPr bwMode="auto">
                <a:xfrm>
                  <a:off x="2964" y="1509"/>
                  <a:ext cx="2" cy="55"/>
                </a:xfrm>
                <a:prstGeom prst="rect">
                  <a:avLst/>
                </a:prstGeom>
                <a:solidFill>
                  <a:srgbClr val="FF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8" name="Rectangle 2246"/>
                <p:cNvSpPr>
                  <a:spLocks noChangeArrowheads="1"/>
                </p:cNvSpPr>
                <p:nvPr/>
              </p:nvSpPr>
              <p:spPr bwMode="auto">
                <a:xfrm>
                  <a:off x="3044" y="1509"/>
                  <a:ext cx="2" cy="55"/>
                </a:xfrm>
                <a:prstGeom prst="rect">
                  <a:avLst/>
                </a:prstGeom>
                <a:solidFill>
                  <a:srgbClr val="FF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39" name="Rectangle 2247"/>
                <p:cNvSpPr>
                  <a:spLocks noChangeArrowheads="1"/>
                </p:cNvSpPr>
                <p:nvPr/>
              </p:nvSpPr>
              <p:spPr bwMode="auto">
                <a:xfrm>
                  <a:off x="2966" y="1509"/>
                  <a:ext cx="78" cy="1"/>
                </a:xfrm>
                <a:prstGeom prst="rect">
                  <a:avLst/>
                </a:prstGeom>
                <a:solidFill>
                  <a:srgbClr val="FF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0" name="Rectangle 2248"/>
                <p:cNvSpPr>
                  <a:spLocks noChangeArrowheads="1"/>
                </p:cNvSpPr>
                <p:nvPr/>
              </p:nvSpPr>
              <p:spPr bwMode="auto">
                <a:xfrm>
                  <a:off x="2966" y="1563"/>
                  <a:ext cx="78" cy="1"/>
                </a:xfrm>
                <a:prstGeom prst="rect">
                  <a:avLst/>
                </a:prstGeom>
                <a:solidFill>
                  <a:srgbClr val="FF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1" name="Rectangle 2249"/>
                <p:cNvSpPr>
                  <a:spLocks noChangeArrowheads="1"/>
                </p:cNvSpPr>
                <p:nvPr/>
              </p:nvSpPr>
              <p:spPr bwMode="auto">
                <a:xfrm>
                  <a:off x="2966" y="1510"/>
                  <a:ext cx="1" cy="53"/>
                </a:xfrm>
                <a:prstGeom prst="rect">
                  <a:avLst/>
                </a:prstGeom>
                <a:solidFill>
                  <a:srgbClr val="FF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2" name="Rectangle 2250"/>
                <p:cNvSpPr>
                  <a:spLocks noChangeArrowheads="1"/>
                </p:cNvSpPr>
                <p:nvPr/>
              </p:nvSpPr>
              <p:spPr bwMode="auto">
                <a:xfrm>
                  <a:off x="3042" y="1510"/>
                  <a:ext cx="2" cy="53"/>
                </a:xfrm>
                <a:prstGeom prst="rect">
                  <a:avLst/>
                </a:prstGeom>
                <a:solidFill>
                  <a:srgbClr val="FF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3" name="Rectangle 2251"/>
                <p:cNvSpPr>
                  <a:spLocks noChangeArrowheads="1"/>
                </p:cNvSpPr>
                <p:nvPr/>
              </p:nvSpPr>
              <p:spPr bwMode="auto">
                <a:xfrm>
                  <a:off x="2967" y="1510"/>
                  <a:ext cx="75" cy="2"/>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4" name="Rectangle 2252"/>
                <p:cNvSpPr>
                  <a:spLocks noChangeArrowheads="1"/>
                </p:cNvSpPr>
                <p:nvPr/>
              </p:nvSpPr>
              <p:spPr bwMode="auto">
                <a:xfrm>
                  <a:off x="2967" y="1562"/>
                  <a:ext cx="75" cy="1"/>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5" name="Rectangle 2253"/>
                <p:cNvSpPr>
                  <a:spLocks noChangeArrowheads="1"/>
                </p:cNvSpPr>
                <p:nvPr/>
              </p:nvSpPr>
              <p:spPr bwMode="auto">
                <a:xfrm>
                  <a:off x="2967" y="1512"/>
                  <a:ext cx="2" cy="50"/>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6" name="Rectangle 2254"/>
                <p:cNvSpPr>
                  <a:spLocks noChangeArrowheads="1"/>
                </p:cNvSpPr>
                <p:nvPr/>
              </p:nvSpPr>
              <p:spPr bwMode="auto">
                <a:xfrm>
                  <a:off x="3041" y="1512"/>
                  <a:ext cx="1" cy="50"/>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7" name="Rectangle 2255"/>
                <p:cNvSpPr>
                  <a:spLocks noChangeArrowheads="1"/>
                </p:cNvSpPr>
                <p:nvPr/>
              </p:nvSpPr>
              <p:spPr bwMode="auto">
                <a:xfrm>
                  <a:off x="2969" y="1512"/>
                  <a:ext cx="72" cy="1"/>
                </a:xfrm>
                <a:prstGeom prst="rect">
                  <a:avLst/>
                </a:prstGeom>
                <a:solidFill>
                  <a:srgbClr val="FF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8" name="Rectangle 2256"/>
                <p:cNvSpPr>
                  <a:spLocks noChangeArrowheads="1"/>
                </p:cNvSpPr>
                <p:nvPr/>
              </p:nvSpPr>
              <p:spPr bwMode="auto">
                <a:xfrm>
                  <a:off x="2969" y="1561"/>
                  <a:ext cx="72" cy="1"/>
                </a:xfrm>
                <a:prstGeom prst="rect">
                  <a:avLst/>
                </a:prstGeom>
                <a:solidFill>
                  <a:srgbClr val="FF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49" name="Rectangle 2257"/>
                <p:cNvSpPr>
                  <a:spLocks noChangeArrowheads="1"/>
                </p:cNvSpPr>
                <p:nvPr/>
              </p:nvSpPr>
              <p:spPr bwMode="auto">
                <a:xfrm>
                  <a:off x="2969" y="1513"/>
                  <a:ext cx="2" cy="48"/>
                </a:xfrm>
                <a:prstGeom prst="rect">
                  <a:avLst/>
                </a:prstGeom>
                <a:solidFill>
                  <a:srgbClr val="FF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0" name="Rectangle 2258"/>
                <p:cNvSpPr>
                  <a:spLocks noChangeArrowheads="1"/>
                </p:cNvSpPr>
                <p:nvPr/>
              </p:nvSpPr>
              <p:spPr bwMode="auto">
                <a:xfrm>
                  <a:off x="3039" y="1513"/>
                  <a:ext cx="2" cy="48"/>
                </a:xfrm>
                <a:prstGeom prst="rect">
                  <a:avLst/>
                </a:prstGeom>
                <a:solidFill>
                  <a:srgbClr val="FF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1" name="Rectangle 2259"/>
                <p:cNvSpPr>
                  <a:spLocks noChangeArrowheads="1"/>
                </p:cNvSpPr>
                <p:nvPr/>
              </p:nvSpPr>
              <p:spPr bwMode="auto">
                <a:xfrm>
                  <a:off x="2971" y="1513"/>
                  <a:ext cx="68" cy="1"/>
                </a:xfrm>
                <a:prstGeom prst="rect">
                  <a:avLst/>
                </a:prstGeom>
                <a:solidFill>
                  <a:srgbClr val="F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2" name="Rectangle 2260"/>
                <p:cNvSpPr>
                  <a:spLocks noChangeArrowheads="1"/>
                </p:cNvSpPr>
                <p:nvPr/>
              </p:nvSpPr>
              <p:spPr bwMode="auto">
                <a:xfrm>
                  <a:off x="2971" y="1559"/>
                  <a:ext cx="68" cy="2"/>
                </a:xfrm>
                <a:prstGeom prst="rect">
                  <a:avLst/>
                </a:prstGeom>
                <a:solidFill>
                  <a:srgbClr val="F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3" name="Rectangle 2261"/>
                <p:cNvSpPr>
                  <a:spLocks noChangeArrowheads="1"/>
                </p:cNvSpPr>
                <p:nvPr/>
              </p:nvSpPr>
              <p:spPr bwMode="auto">
                <a:xfrm>
                  <a:off x="2971" y="1514"/>
                  <a:ext cx="2" cy="45"/>
                </a:xfrm>
                <a:prstGeom prst="rect">
                  <a:avLst/>
                </a:prstGeom>
                <a:solidFill>
                  <a:srgbClr val="F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4" name="Rectangle 2262"/>
                <p:cNvSpPr>
                  <a:spLocks noChangeArrowheads="1"/>
                </p:cNvSpPr>
                <p:nvPr/>
              </p:nvSpPr>
              <p:spPr bwMode="auto">
                <a:xfrm>
                  <a:off x="3037" y="1514"/>
                  <a:ext cx="2" cy="45"/>
                </a:xfrm>
                <a:prstGeom prst="rect">
                  <a:avLst/>
                </a:prstGeom>
                <a:solidFill>
                  <a:srgbClr val="F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5" name="Rectangle 2263"/>
                <p:cNvSpPr>
                  <a:spLocks noChangeArrowheads="1"/>
                </p:cNvSpPr>
                <p:nvPr/>
              </p:nvSpPr>
              <p:spPr bwMode="auto">
                <a:xfrm>
                  <a:off x="2973" y="1514"/>
                  <a:ext cx="64" cy="1"/>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6" name="Rectangle 2264"/>
                <p:cNvSpPr>
                  <a:spLocks noChangeArrowheads="1"/>
                </p:cNvSpPr>
                <p:nvPr/>
              </p:nvSpPr>
              <p:spPr bwMode="auto">
                <a:xfrm>
                  <a:off x="2973" y="1558"/>
                  <a:ext cx="64" cy="1"/>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7" name="Rectangle 2265"/>
                <p:cNvSpPr>
                  <a:spLocks noChangeArrowheads="1"/>
                </p:cNvSpPr>
                <p:nvPr/>
              </p:nvSpPr>
              <p:spPr bwMode="auto">
                <a:xfrm>
                  <a:off x="2973" y="1515"/>
                  <a:ext cx="2" cy="43"/>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8" name="Rectangle 2266"/>
                <p:cNvSpPr>
                  <a:spLocks noChangeArrowheads="1"/>
                </p:cNvSpPr>
                <p:nvPr/>
              </p:nvSpPr>
              <p:spPr bwMode="auto">
                <a:xfrm>
                  <a:off x="3035" y="1515"/>
                  <a:ext cx="2" cy="43"/>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59" name="Rectangle 2267"/>
                <p:cNvSpPr>
                  <a:spLocks noChangeArrowheads="1"/>
                </p:cNvSpPr>
                <p:nvPr/>
              </p:nvSpPr>
              <p:spPr bwMode="auto">
                <a:xfrm>
                  <a:off x="2975" y="1515"/>
                  <a:ext cx="60" cy="2"/>
                </a:xfrm>
                <a:prstGeom prst="rect">
                  <a:avLst/>
                </a:prstGeom>
                <a:solidFill>
                  <a:srgbClr val="FF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0" name="Rectangle 2268"/>
                <p:cNvSpPr>
                  <a:spLocks noChangeArrowheads="1"/>
                </p:cNvSpPr>
                <p:nvPr/>
              </p:nvSpPr>
              <p:spPr bwMode="auto">
                <a:xfrm>
                  <a:off x="2975" y="1557"/>
                  <a:ext cx="60" cy="1"/>
                </a:xfrm>
                <a:prstGeom prst="rect">
                  <a:avLst/>
                </a:prstGeom>
                <a:solidFill>
                  <a:srgbClr val="FF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1" name="Rectangle 2269"/>
                <p:cNvSpPr>
                  <a:spLocks noChangeArrowheads="1"/>
                </p:cNvSpPr>
                <p:nvPr/>
              </p:nvSpPr>
              <p:spPr bwMode="auto">
                <a:xfrm>
                  <a:off x="2975" y="1517"/>
                  <a:ext cx="1" cy="40"/>
                </a:xfrm>
                <a:prstGeom prst="rect">
                  <a:avLst/>
                </a:prstGeom>
                <a:solidFill>
                  <a:srgbClr val="FF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2" name="Rectangle 2270"/>
                <p:cNvSpPr>
                  <a:spLocks noChangeArrowheads="1"/>
                </p:cNvSpPr>
                <p:nvPr/>
              </p:nvSpPr>
              <p:spPr bwMode="auto">
                <a:xfrm>
                  <a:off x="3033" y="1517"/>
                  <a:ext cx="2" cy="40"/>
                </a:xfrm>
                <a:prstGeom prst="rect">
                  <a:avLst/>
                </a:prstGeom>
                <a:solidFill>
                  <a:srgbClr val="FF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3" name="Rectangle 2271"/>
                <p:cNvSpPr>
                  <a:spLocks noChangeArrowheads="1"/>
                </p:cNvSpPr>
                <p:nvPr/>
              </p:nvSpPr>
              <p:spPr bwMode="auto">
                <a:xfrm>
                  <a:off x="2976" y="1517"/>
                  <a:ext cx="57" cy="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4" name="Rectangle 2272"/>
                <p:cNvSpPr>
                  <a:spLocks noChangeArrowheads="1"/>
                </p:cNvSpPr>
                <p:nvPr/>
              </p:nvSpPr>
              <p:spPr bwMode="auto">
                <a:xfrm>
                  <a:off x="2976" y="1556"/>
                  <a:ext cx="57" cy="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5" name="Rectangle 2273"/>
                <p:cNvSpPr>
                  <a:spLocks noChangeArrowheads="1"/>
                </p:cNvSpPr>
                <p:nvPr/>
              </p:nvSpPr>
              <p:spPr bwMode="auto">
                <a:xfrm>
                  <a:off x="2976" y="1518"/>
                  <a:ext cx="2" cy="38"/>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6" name="Rectangle 2274"/>
                <p:cNvSpPr>
                  <a:spLocks noChangeArrowheads="1"/>
                </p:cNvSpPr>
                <p:nvPr/>
              </p:nvSpPr>
              <p:spPr bwMode="auto">
                <a:xfrm>
                  <a:off x="3032" y="1518"/>
                  <a:ext cx="1" cy="38"/>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7" name="Rectangle 2275"/>
                <p:cNvSpPr>
                  <a:spLocks noChangeArrowheads="1"/>
                </p:cNvSpPr>
                <p:nvPr/>
              </p:nvSpPr>
              <p:spPr bwMode="auto">
                <a:xfrm>
                  <a:off x="2978" y="1518"/>
                  <a:ext cx="54" cy="1"/>
                </a:xfrm>
                <a:prstGeom prst="rect">
                  <a:avLst/>
                </a:prstGeom>
                <a:solidFill>
                  <a:srgbClr val="FF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8" name="Rectangle 2276"/>
                <p:cNvSpPr>
                  <a:spLocks noChangeArrowheads="1"/>
                </p:cNvSpPr>
                <p:nvPr/>
              </p:nvSpPr>
              <p:spPr bwMode="auto">
                <a:xfrm>
                  <a:off x="2978" y="1554"/>
                  <a:ext cx="54" cy="2"/>
                </a:xfrm>
                <a:prstGeom prst="rect">
                  <a:avLst/>
                </a:prstGeom>
                <a:solidFill>
                  <a:srgbClr val="FF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69" name="Rectangle 2277"/>
                <p:cNvSpPr>
                  <a:spLocks noChangeArrowheads="1"/>
                </p:cNvSpPr>
                <p:nvPr/>
              </p:nvSpPr>
              <p:spPr bwMode="auto">
                <a:xfrm>
                  <a:off x="2978" y="1519"/>
                  <a:ext cx="2" cy="35"/>
                </a:xfrm>
                <a:prstGeom prst="rect">
                  <a:avLst/>
                </a:prstGeom>
                <a:solidFill>
                  <a:srgbClr val="FF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0" name="Rectangle 2278"/>
                <p:cNvSpPr>
                  <a:spLocks noChangeArrowheads="1"/>
                </p:cNvSpPr>
                <p:nvPr/>
              </p:nvSpPr>
              <p:spPr bwMode="auto">
                <a:xfrm>
                  <a:off x="3030" y="1519"/>
                  <a:ext cx="2" cy="35"/>
                </a:xfrm>
                <a:prstGeom prst="rect">
                  <a:avLst/>
                </a:prstGeom>
                <a:solidFill>
                  <a:srgbClr val="FF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1" name="Rectangle 2279"/>
                <p:cNvSpPr>
                  <a:spLocks noChangeArrowheads="1"/>
                </p:cNvSpPr>
                <p:nvPr/>
              </p:nvSpPr>
              <p:spPr bwMode="auto">
                <a:xfrm>
                  <a:off x="2980" y="1519"/>
                  <a:ext cx="50" cy="2"/>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2" name="Rectangle 2280"/>
                <p:cNvSpPr>
                  <a:spLocks noChangeArrowheads="1"/>
                </p:cNvSpPr>
                <p:nvPr/>
              </p:nvSpPr>
              <p:spPr bwMode="auto">
                <a:xfrm>
                  <a:off x="2980" y="1553"/>
                  <a:ext cx="50" cy="1"/>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3" name="Rectangle 2281"/>
                <p:cNvSpPr>
                  <a:spLocks noChangeArrowheads="1"/>
                </p:cNvSpPr>
                <p:nvPr/>
              </p:nvSpPr>
              <p:spPr bwMode="auto">
                <a:xfrm>
                  <a:off x="2980" y="1521"/>
                  <a:ext cx="2" cy="32"/>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4" name="Rectangle 2282"/>
                <p:cNvSpPr>
                  <a:spLocks noChangeArrowheads="1"/>
                </p:cNvSpPr>
                <p:nvPr/>
              </p:nvSpPr>
              <p:spPr bwMode="auto">
                <a:xfrm>
                  <a:off x="3028" y="1521"/>
                  <a:ext cx="2" cy="32"/>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5" name="Rectangle 2283"/>
                <p:cNvSpPr>
                  <a:spLocks noChangeArrowheads="1"/>
                </p:cNvSpPr>
                <p:nvPr/>
              </p:nvSpPr>
              <p:spPr bwMode="auto">
                <a:xfrm>
                  <a:off x="2982" y="1521"/>
                  <a:ext cx="46" cy="1"/>
                </a:xfrm>
                <a:prstGeom prst="rect">
                  <a:avLst/>
                </a:prstGeom>
                <a:solidFill>
                  <a:srgbClr val="FF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6" name="Rectangle 2284"/>
                <p:cNvSpPr>
                  <a:spLocks noChangeArrowheads="1"/>
                </p:cNvSpPr>
                <p:nvPr/>
              </p:nvSpPr>
              <p:spPr bwMode="auto">
                <a:xfrm>
                  <a:off x="2982" y="1552"/>
                  <a:ext cx="46" cy="1"/>
                </a:xfrm>
                <a:prstGeom prst="rect">
                  <a:avLst/>
                </a:prstGeom>
                <a:solidFill>
                  <a:srgbClr val="FF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7" name="Rectangle 2285"/>
                <p:cNvSpPr>
                  <a:spLocks noChangeArrowheads="1"/>
                </p:cNvSpPr>
                <p:nvPr/>
              </p:nvSpPr>
              <p:spPr bwMode="auto">
                <a:xfrm>
                  <a:off x="2982" y="1522"/>
                  <a:ext cx="1" cy="30"/>
                </a:xfrm>
                <a:prstGeom prst="rect">
                  <a:avLst/>
                </a:prstGeom>
                <a:solidFill>
                  <a:srgbClr val="FF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8" name="Rectangle 2286"/>
                <p:cNvSpPr>
                  <a:spLocks noChangeArrowheads="1"/>
                </p:cNvSpPr>
                <p:nvPr/>
              </p:nvSpPr>
              <p:spPr bwMode="auto">
                <a:xfrm>
                  <a:off x="3026" y="1522"/>
                  <a:ext cx="2" cy="30"/>
                </a:xfrm>
                <a:prstGeom prst="rect">
                  <a:avLst/>
                </a:prstGeom>
                <a:solidFill>
                  <a:srgbClr val="FF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79" name="Rectangle 2287"/>
                <p:cNvSpPr>
                  <a:spLocks noChangeArrowheads="1"/>
                </p:cNvSpPr>
                <p:nvPr/>
              </p:nvSpPr>
              <p:spPr bwMode="auto">
                <a:xfrm>
                  <a:off x="2983" y="1522"/>
                  <a:ext cx="43" cy="1"/>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0" name="Rectangle 2288"/>
                <p:cNvSpPr>
                  <a:spLocks noChangeArrowheads="1"/>
                </p:cNvSpPr>
                <p:nvPr/>
              </p:nvSpPr>
              <p:spPr bwMode="auto">
                <a:xfrm>
                  <a:off x="2983" y="1550"/>
                  <a:ext cx="43" cy="2"/>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1" name="Rectangle 2289"/>
                <p:cNvSpPr>
                  <a:spLocks noChangeArrowheads="1"/>
                </p:cNvSpPr>
                <p:nvPr/>
              </p:nvSpPr>
              <p:spPr bwMode="auto">
                <a:xfrm>
                  <a:off x="2983" y="1523"/>
                  <a:ext cx="2" cy="27"/>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2" name="Rectangle 2290"/>
                <p:cNvSpPr>
                  <a:spLocks noChangeArrowheads="1"/>
                </p:cNvSpPr>
                <p:nvPr/>
              </p:nvSpPr>
              <p:spPr bwMode="auto">
                <a:xfrm>
                  <a:off x="3025" y="1523"/>
                  <a:ext cx="1" cy="27"/>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3" name="Rectangle 2291"/>
                <p:cNvSpPr>
                  <a:spLocks noChangeArrowheads="1"/>
                </p:cNvSpPr>
                <p:nvPr/>
              </p:nvSpPr>
              <p:spPr bwMode="auto">
                <a:xfrm>
                  <a:off x="2985" y="1523"/>
                  <a:ext cx="40" cy="1"/>
                </a:xfrm>
                <a:prstGeom prst="rect">
                  <a:avLst/>
                </a:prstGeom>
                <a:solidFill>
                  <a:srgbClr val="FF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4" name="Rectangle 2292"/>
                <p:cNvSpPr>
                  <a:spLocks noChangeArrowheads="1"/>
                </p:cNvSpPr>
                <p:nvPr/>
              </p:nvSpPr>
              <p:spPr bwMode="auto">
                <a:xfrm>
                  <a:off x="2985" y="1549"/>
                  <a:ext cx="40" cy="1"/>
                </a:xfrm>
                <a:prstGeom prst="rect">
                  <a:avLst/>
                </a:prstGeom>
                <a:solidFill>
                  <a:srgbClr val="FF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5" name="Rectangle 2293"/>
                <p:cNvSpPr>
                  <a:spLocks noChangeArrowheads="1"/>
                </p:cNvSpPr>
                <p:nvPr/>
              </p:nvSpPr>
              <p:spPr bwMode="auto">
                <a:xfrm>
                  <a:off x="2985" y="1524"/>
                  <a:ext cx="2" cy="25"/>
                </a:xfrm>
                <a:prstGeom prst="rect">
                  <a:avLst/>
                </a:prstGeom>
                <a:solidFill>
                  <a:srgbClr val="FF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6" name="Rectangle 2294"/>
                <p:cNvSpPr>
                  <a:spLocks noChangeArrowheads="1"/>
                </p:cNvSpPr>
                <p:nvPr/>
              </p:nvSpPr>
              <p:spPr bwMode="auto">
                <a:xfrm>
                  <a:off x="3023" y="1524"/>
                  <a:ext cx="2" cy="25"/>
                </a:xfrm>
                <a:prstGeom prst="rect">
                  <a:avLst/>
                </a:prstGeom>
                <a:solidFill>
                  <a:srgbClr val="FF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7" name="Rectangle 2295"/>
                <p:cNvSpPr>
                  <a:spLocks noChangeArrowheads="1"/>
                </p:cNvSpPr>
                <p:nvPr/>
              </p:nvSpPr>
              <p:spPr bwMode="auto">
                <a:xfrm>
                  <a:off x="2987" y="1524"/>
                  <a:ext cx="36" cy="1"/>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8" name="Rectangle 2296"/>
                <p:cNvSpPr>
                  <a:spLocks noChangeArrowheads="1"/>
                </p:cNvSpPr>
                <p:nvPr/>
              </p:nvSpPr>
              <p:spPr bwMode="auto">
                <a:xfrm>
                  <a:off x="2987" y="1548"/>
                  <a:ext cx="36" cy="1"/>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89" name="Rectangle 2297"/>
                <p:cNvSpPr>
                  <a:spLocks noChangeArrowheads="1"/>
                </p:cNvSpPr>
                <p:nvPr/>
              </p:nvSpPr>
              <p:spPr bwMode="auto">
                <a:xfrm>
                  <a:off x="2987" y="1525"/>
                  <a:ext cx="2" cy="23"/>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0" name="Rectangle 2298"/>
                <p:cNvSpPr>
                  <a:spLocks noChangeArrowheads="1"/>
                </p:cNvSpPr>
                <p:nvPr/>
              </p:nvSpPr>
              <p:spPr bwMode="auto">
                <a:xfrm>
                  <a:off x="3021" y="1525"/>
                  <a:ext cx="2" cy="23"/>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1" name="Rectangle 2299"/>
                <p:cNvSpPr>
                  <a:spLocks noChangeArrowheads="1"/>
                </p:cNvSpPr>
                <p:nvPr/>
              </p:nvSpPr>
              <p:spPr bwMode="auto">
                <a:xfrm>
                  <a:off x="2989" y="1525"/>
                  <a:ext cx="32" cy="2"/>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2" name="Rectangle 2300"/>
                <p:cNvSpPr>
                  <a:spLocks noChangeArrowheads="1"/>
                </p:cNvSpPr>
                <p:nvPr/>
              </p:nvSpPr>
              <p:spPr bwMode="auto">
                <a:xfrm>
                  <a:off x="2989" y="1547"/>
                  <a:ext cx="32" cy="1"/>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3" name="Rectangle 2301"/>
                <p:cNvSpPr>
                  <a:spLocks noChangeArrowheads="1"/>
                </p:cNvSpPr>
                <p:nvPr/>
              </p:nvSpPr>
              <p:spPr bwMode="auto">
                <a:xfrm>
                  <a:off x="2989" y="1527"/>
                  <a:ext cx="2" cy="20"/>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4" name="Rectangle 2302"/>
                <p:cNvSpPr>
                  <a:spLocks noChangeArrowheads="1"/>
                </p:cNvSpPr>
                <p:nvPr/>
              </p:nvSpPr>
              <p:spPr bwMode="auto">
                <a:xfrm>
                  <a:off x="3019" y="1527"/>
                  <a:ext cx="2" cy="20"/>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5" name="Rectangle 2303"/>
                <p:cNvSpPr>
                  <a:spLocks noChangeArrowheads="1"/>
                </p:cNvSpPr>
                <p:nvPr/>
              </p:nvSpPr>
              <p:spPr bwMode="auto">
                <a:xfrm>
                  <a:off x="2991" y="1527"/>
                  <a:ext cx="28" cy="1"/>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6" name="Rectangle 2304"/>
                <p:cNvSpPr>
                  <a:spLocks noChangeArrowheads="1"/>
                </p:cNvSpPr>
                <p:nvPr/>
              </p:nvSpPr>
              <p:spPr bwMode="auto">
                <a:xfrm>
                  <a:off x="2991" y="1546"/>
                  <a:ext cx="28" cy="1"/>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7" name="Rectangle 2305"/>
                <p:cNvSpPr>
                  <a:spLocks noChangeArrowheads="1"/>
                </p:cNvSpPr>
                <p:nvPr/>
              </p:nvSpPr>
              <p:spPr bwMode="auto">
                <a:xfrm>
                  <a:off x="2991" y="1528"/>
                  <a:ext cx="1" cy="18"/>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8" name="Rectangle 2306"/>
                <p:cNvSpPr>
                  <a:spLocks noChangeArrowheads="1"/>
                </p:cNvSpPr>
                <p:nvPr/>
              </p:nvSpPr>
              <p:spPr bwMode="auto">
                <a:xfrm>
                  <a:off x="3017" y="1528"/>
                  <a:ext cx="2" cy="18"/>
                </a:xfrm>
                <a:prstGeom prst="rect">
                  <a:avLst/>
                </a:prstGeom>
                <a:solidFill>
                  <a:srgbClr val="FF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299" name="Rectangle 2307"/>
                <p:cNvSpPr>
                  <a:spLocks noChangeArrowheads="1"/>
                </p:cNvSpPr>
                <p:nvPr/>
              </p:nvSpPr>
              <p:spPr bwMode="auto">
                <a:xfrm>
                  <a:off x="2992" y="1528"/>
                  <a:ext cx="25" cy="1"/>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0" name="Rectangle 2308"/>
                <p:cNvSpPr>
                  <a:spLocks noChangeArrowheads="1"/>
                </p:cNvSpPr>
                <p:nvPr/>
              </p:nvSpPr>
              <p:spPr bwMode="auto">
                <a:xfrm>
                  <a:off x="2992" y="1544"/>
                  <a:ext cx="25" cy="2"/>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1" name="Rectangle 2309"/>
                <p:cNvSpPr>
                  <a:spLocks noChangeArrowheads="1"/>
                </p:cNvSpPr>
                <p:nvPr/>
              </p:nvSpPr>
              <p:spPr bwMode="auto">
                <a:xfrm>
                  <a:off x="2992" y="1529"/>
                  <a:ext cx="2" cy="15"/>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2" name="Rectangle 2310"/>
                <p:cNvSpPr>
                  <a:spLocks noChangeArrowheads="1"/>
                </p:cNvSpPr>
                <p:nvPr/>
              </p:nvSpPr>
              <p:spPr bwMode="auto">
                <a:xfrm>
                  <a:off x="3016" y="1529"/>
                  <a:ext cx="1" cy="15"/>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3" name="Rectangle 2311"/>
                <p:cNvSpPr>
                  <a:spLocks noChangeArrowheads="1"/>
                </p:cNvSpPr>
                <p:nvPr/>
              </p:nvSpPr>
              <p:spPr bwMode="auto">
                <a:xfrm>
                  <a:off x="2994" y="1529"/>
                  <a:ext cx="22" cy="1"/>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4" name="Rectangle 2312"/>
                <p:cNvSpPr>
                  <a:spLocks noChangeArrowheads="1"/>
                </p:cNvSpPr>
                <p:nvPr/>
              </p:nvSpPr>
              <p:spPr bwMode="auto">
                <a:xfrm>
                  <a:off x="2994" y="1543"/>
                  <a:ext cx="22" cy="1"/>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5" name="Rectangle 2313"/>
                <p:cNvSpPr>
                  <a:spLocks noChangeArrowheads="1"/>
                </p:cNvSpPr>
                <p:nvPr/>
              </p:nvSpPr>
              <p:spPr bwMode="auto">
                <a:xfrm>
                  <a:off x="2994" y="1530"/>
                  <a:ext cx="2" cy="13"/>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6" name="Rectangle 2314"/>
                <p:cNvSpPr>
                  <a:spLocks noChangeArrowheads="1"/>
                </p:cNvSpPr>
                <p:nvPr/>
              </p:nvSpPr>
              <p:spPr bwMode="auto">
                <a:xfrm>
                  <a:off x="3014" y="1530"/>
                  <a:ext cx="2" cy="13"/>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7" name="Rectangle 2315"/>
                <p:cNvSpPr>
                  <a:spLocks noChangeArrowheads="1"/>
                </p:cNvSpPr>
                <p:nvPr/>
              </p:nvSpPr>
              <p:spPr bwMode="auto">
                <a:xfrm>
                  <a:off x="2996" y="1530"/>
                  <a:ext cx="18" cy="2"/>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8" name="Rectangle 2316"/>
                <p:cNvSpPr>
                  <a:spLocks noChangeArrowheads="1"/>
                </p:cNvSpPr>
                <p:nvPr/>
              </p:nvSpPr>
              <p:spPr bwMode="auto">
                <a:xfrm>
                  <a:off x="2996" y="1542"/>
                  <a:ext cx="18" cy="1"/>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09" name="Rectangle 2317"/>
                <p:cNvSpPr>
                  <a:spLocks noChangeArrowheads="1"/>
                </p:cNvSpPr>
                <p:nvPr/>
              </p:nvSpPr>
              <p:spPr bwMode="auto">
                <a:xfrm>
                  <a:off x="2996" y="1532"/>
                  <a:ext cx="2" cy="10"/>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0" name="Rectangle 2318"/>
                <p:cNvSpPr>
                  <a:spLocks noChangeArrowheads="1"/>
                </p:cNvSpPr>
                <p:nvPr/>
              </p:nvSpPr>
              <p:spPr bwMode="auto">
                <a:xfrm>
                  <a:off x="3012" y="1532"/>
                  <a:ext cx="2" cy="10"/>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1" name="Rectangle 2319"/>
                <p:cNvSpPr>
                  <a:spLocks noChangeArrowheads="1"/>
                </p:cNvSpPr>
                <p:nvPr/>
              </p:nvSpPr>
              <p:spPr bwMode="auto">
                <a:xfrm>
                  <a:off x="2998" y="1532"/>
                  <a:ext cx="14"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2" name="Rectangle 2320"/>
                <p:cNvSpPr>
                  <a:spLocks noChangeArrowheads="1"/>
                </p:cNvSpPr>
                <p:nvPr/>
              </p:nvSpPr>
              <p:spPr bwMode="auto">
                <a:xfrm>
                  <a:off x="2998" y="1541"/>
                  <a:ext cx="14"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3" name="Rectangle 2321"/>
                <p:cNvSpPr>
                  <a:spLocks noChangeArrowheads="1"/>
                </p:cNvSpPr>
                <p:nvPr/>
              </p:nvSpPr>
              <p:spPr bwMode="auto">
                <a:xfrm>
                  <a:off x="2998" y="1533"/>
                  <a:ext cx="1" cy="8"/>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4" name="Rectangle 2322"/>
                <p:cNvSpPr>
                  <a:spLocks noChangeArrowheads="1"/>
                </p:cNvSpPr>
                <p:nvPr/>
              </p:nvSpPr>
              <p:spPr bwMode="auto">
                <a:xfrm>
                  <a:off x="3010" y="1533"/>
                  <a:ext cx="2" cy="8"/>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5" name="Rectangle 2323"/>
                <p:cNvSpPr>
                  <a:spLocks noChangeArrowheads="1"/>
                </p:cNvSpPr>
                <p:nvPr/>
              </p:nvSpPr>
              <p:spPr bwMode="auto">
                <a:xfrm>
                  <a:off x="2999" y="1533"/>
                  <a:ext cx="11"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6" name="Rectangle 2324"/>
                <p:cNvSpPr>
                  <a:spLocks noChangeArrowheads="1"/>
                </p:cNvSpPr>
                <p:nvPr/>
              </p:nvSpPr>
              <p:spPr bwMode="auto">
                <a:xfrm>
                  <a:off x="2999" y="1539"/>
                  <a:ext cx="11" cy="2"/>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7" name="Rectangle 2325"/>
                <p:cNvSpPr>
                  <a:spLocks noChangeArrowheads="1"/>
                </p:cNvSpPr>
                <p:nvPr/>
              </p:nvSpPr>
              <p:spPr bwMode="auto">
                <a:xfrm>
                  <a:off x="2999" y="1534"/>
                  <a:ext cx="2" cy="5"/>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8" name="Rectangle 2326"/>
                <p:cNvSpPr>
                  <a:spLocks noChangeArrowheads="1"/>
                </p:cNvSpPr>
                <p:nvPr/>
              </p:nvSpPr>
              <p:spPr bwMode="auto">
                <a:xfrm>
                  <a:off x="3009" y="1534"/>
                  <a:ext cx="1" cy="5"/>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19" name="Rectangle 2327"/>
                <p:cNvSpPr>
                  <a:spLocks noChangeArrowheads="1"/>
                </p:cNvSpPr>
                <p:nvPr/>
              </p:nvSpPr>
              <p:spPr bwMode="auto">
                <a:xfrm>
                  <a:off x="3001" y="1534"/>
                  <a:ext cx="8"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20" name="Rectangle 2328"/>
                <p:cNvSpPr>
                  <a:spLocks noChangeArrowheads="1"/>
                </p:cNvSpPr>
                <p:nvPr/>
              </p:nvSpPr>
              <p:spPr bwMode="auto">
                <a:xfrm>
                  <a:off x="3001" y="1538"/>
                  <a:ext cx="8" cy="1"/>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21" name="Rectangle 2329"/>
                <p:cNvSpPr>
                  <a:spLocks noChangeArrowheads="1"/>
                </p:cNvSpPr>
                <p:nvPr/>
              </p:nvSpPr>
              <p:spPr bwMode="auto">
                <a:xfrm>
                  <a:off x="3001" y="1535"/>
                  <a:ext cx="2" cy="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22" name="Rectangle 2330"/>
                <p:cNvSpPr>
                  <a:spLocks noChangeArrowheads="1"/>
                </p:cNvSpPr>
                <p:nvPr/>
              </p:nvSpPr>
              <p:spPr bwMode="auto">
                <a:xfrm>
                  <a:off x="3007" y="1535"/>
                  <a:ext cx="2" cy="3"/>
                </a:xfrm>
                <a:prstGeom prst="rect">
                  <a:avLst/>
                </a:prstGeom>
                <a:solidFill>
                  <a:srgbClr val="FF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23" name="Rectangle 2331"/>
                <p:cNvSpPr>
                  <a:spLocks noChangeArrowheads="1"/>
                </p:cNvSpPr>
                <p:nvPr/>
              </p:nvSpPr>
              <p:spPr bwMode="auto">
                <a:xfrm>
                  <a:off x="3003" y="1535"/>
                  <a:ext cx="4"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7324" name="Freeform 2332"/>
              <p:cNvSpPr>
                <a:spLocks/>
              </p:cNvSpPr>
              <p:nvPr/>
            </p:nvSpPr>
            <p:spPr bwMode="auto">
              <a:xfrm>
                <a:off x="2935" y="1488"/>
                <a:ext cx="139" cy="12"/>
              </a:xfrm>
              <a:custGeom>
                <a:avLst/>
                <a:gdLst>
                  <a:gd name="T0" fmla="*/ 0 w 695"/>
                  <a:gd name="T1" fmla="*/ 0 h 61"/>
                  <a:gd name="T2" fmla="*/ 61 w 695"/>
                  <a:gd name="T3" fmla="*/ 61 h 61"/>
                  <a:gd name="T4" fmla="*/ 634 w 695"/>
                  <a:gd name="T5" fmla="*/ 61 h 61"/>
                  <a:gd name="T6" fmla="*/ 695 w 695"/>
                  <a:gd name="T7" fmla="*/ 0 h 61"/>
                  <a:gd name="T8" fmla="*/ 0 w 695"/>
                  <a:gd name="T9" fmla="*/ 0 h 61"/>
                </a:gdLst>
                <a:ahLst/>
                <a:cxnLst>
                  <a:cxn ang="0">
                    <a:pos x="T0" y="T1"/>
                  </a:cxn>
                  <a:cxn ang="0">
                    <a:pos x="T2" y="T3"/>
                  </a:cxn>
                  <a:cxn ang="0">
                    <a:pos x="T4" y="T5"/>
                  </a:cxn>
                  <a:cxn ang="0">
                    <a:pos x="T6" y="T7"/>
                  </a:cxn>
                  <a:cxn ang="0">
                    <a:pos x="T8" y="T9"/>
                  </a:cxn>
                </a:cxnLst>
                <a:rect l="0" t="0" r="r" b="b"/>
                <a:pathLst>
                  <a:path w="695" h="61">
                    <a:moveTo>
                      <a:pt x="0" y="0"/>
                    </a:moveTo>
                    <a:lnTo>
                      <a:pt x="61" y="61"/>
                    </a:lnTo>
                    <a:lnTo>
                      <a:pt x="634" y="61"/>
                    </a:lnTo>
                    <a:lnTo>
                      <a:pt x="695" y="0"/>
                    </a:lnTo>
                    <a:lnTo>
                      <a:pt x="0" y="0"/>
                    </a:lnTo>
                    <a:close/>
                  </a:path>
                </a:pathLst>
              </a:cu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325" name="Freeform 2333"/>
              <p:cNvSpPr>
                <a:spLocks/>
              </p:cNvSpPr>
              <p:nvPr/>
            </p:nvSpPr>
            <p:spPr bwMode="auto">
              <a:xfrm>
                <a:off x="2935" y="1488"/>
                <a:ext cx="13" cy="97"/>
              </a:xfrm>
              <a:custGeom>
                <a:avLst/>
                <a:gdLst>
                  <a:gd name="T0" fmla="*/ 0 w 61"/>
                  <a:gd name="T1" fmla="*/ 0 h 486"/>
                  <a:gd name="T2" fmla="*/ 0 w 61"/>
                  <a:gd name="T3" fmla="*/ 486 h 486"/>
                  <a:gd name="T4" fmla="*/ 61 w 61"/>
                  <a:gd name="T5" fmla="*/ 426 h 486"/>
                  <a:gd name="T6" fmla="*/ 61 w 61"/>
                  <a:gd name="T7" fmla="*/ 61 h 486"/>
                  <a:gd name="T8" fmla="*/ 0 w 61"/>
                  <a:gd name="T9" fmla="*/ 0 h 486"/>
                </a:gdLst>
                <a:ahLst/>
                <a:cxnLst>
                  <a:cxn ang="0">
                    <a:pos x="T0" y="T1"/>
                  </a:cxn>
                  <a:cxn ang="0">
                    <a:pos x="T2" y="T3"/>
                  </a:cxn>
                  <a:cxn ang="0">
                    <a:pos x="T4" y="T5"/>
                  </a:cxn>
                  <a:cxn ang="0">
                    <a:pos x="T6" y="T7"/>
                  </a:cxn>
                  <a:cxn ang="0">
                    <a:pos x="T8" y="T9"/>
                  </a:cxn>
                </a:cxnLst>
                <a:rect l="0" t="0" r="r" b="b"/>
                <a:pathLst>
                  <a:path w="61" h="486">
                    <a:moveTo>
                      <a:pt x="0" y="0"/>
                    </a:moveTo>
                    <a:lnTo>
                      <a:pt x="0" y="486"/>
                    </a:lnTo>
                    <a:lnTo>
                      <a:pt x="61" y="426"/>
                    </a:lnTo>
                    <a:lnTo>
                      <a:pt x="61" y="61"/>
                    </a:lnTo>
                    <a:lnTo>
                      <a:pt x="0" y="0"/>
                    </a:lnTo>
                    <a:close/>
                  </a:path>
                </a:pathLst>
              </a:custGeom>
              <a:solidFill>
                <a:srgbClr val="FF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326" name="Freeform 2334"/>
              <p:cNvSpPr>
                <a:spLocks/>
              </p:cNvSpPr>
              <p:nvPr/>
            </p:nvSpPr>
            <p:spPr bwMode="auto">
              <a:xfrm>
                <a:off x="2935" y="1573"/>
                <a:ext cx="139" cy="12"/>
              </a:xfrm>
              <a:custGeom>
                <a:avLst/>
                <a:gdLst>
                  <a:gd name="T0" fmla="*/ 0 w 695"/>
                  <a:gd name="T1" fmla="*/ 60 h 60"/>
                  <a:gd name="T2" fmla="*/ 695 w 695"/>
                  <a:gd name="T3" fmla="*/ 60 h 60"/>
                  <a:gd name="T4" fmla="*/ 634 w 695"/>
                  <a:gd name="T5" fmla="*/ 0 h 60"/>
                  <a:gd name="T6" fmla="*/ 61 w 695"/>
                  <a:gd name="T7" fmla="*/ 0 h 60"/>
                  <a:gd name="T8" fmla="*/ 0 w 695"/>
                  <a:gd name="T9" fmla="*/ 60 h 60"/>
                </a:gdLst>
                <a:ahLst/>
                <a:cxnLst>
                  <a:cxn ang="0">
                    <a:pos x="T0" y="T1"/>
                  </a:cxn>
                  <a:cxn ang="0">
                    <a:pos x="T2" y="T3"/>
                  </a:cxn>
                  <a:cxn ang="0">
                    <a:pos x="T4" y="T5"/>
                  </a:cxn>
                  <a:cxn ang="0">
                    <a:pos x="T6" y="T7"/>
                  </a:cxn>
                  <a:cxn ang="0">
                    <a:pos x="T8" y="T9"/>
                  </a:cxn>
                </a:cxnLst>
                <a:rect l="0" t="0" r="r" b="b"/>
                <a:pathLst>
                  <a:path w="695" h="60">
                    <a:moveTo>
                      <a:pt x="0" y="60"/>
                    </a:moveTo>
                    <a:lnTo>
                      <a:pt x="695" y="60"/>
                    </a:lnTo>
                    <a:lnTo>
                      <a:pt x="634" y="0"/>
                    </a:lnTo>
                    <a:lnTo>
                      <a:pt x="61" y="0"/>
                    </a:lnTo>
                    <a:lnTo>
                      <a:pt x="0" y="60"/>
                    </a:lnTo>
                    <a:close/>
                  </a:path>
                </a:pathLst>
              </a:custGeom>
              <a:solidFill>
                <a:srgbClr val="CD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327" name="Freeform 2335"/>
              <p:cNvSpPr>
                <a:spLocks/>
              </p:cNvSpPr>
              <p:nvPr/>
            </p:nvSpPr>
            <p:spPr bwMode="auto">
              <a:xfrm>
                <a:off x="3062" y="1488"/>
                <a:ext cx="12" cy="97"/>
              </a:xfrm>
              <a:custGeom>
                <a:avLst/>
                <a:gdLst>
                  <a:gd name="T0" fmla="*/ 61 w 61"/>
                  <a:gd name="T1" fmla="*/ 486 h 486"/>
                  <a:gd name="T2" fmla="*/ 61 w 61"/>
                  <a:gd name="T3" fmla="*/ 0 h 486"/>
                  <a:gd name="T4" fmla="*/ 0 w 61"/>
                  <a:gd name="T5" fmla="*/ 61 h 486"/>
                  <a:gd name="T6" fmla="*/ 0 w 61"/>
                  <a:gd name="T7" fmla="*/ 426 h 486"/>
                  <a:gd name="T8" fmla="*/ 61 w 61"/>
                  <a:gd name="T9" fmla="*/ 486 h 486"/>
                </a:gdLst>
                <a:ahLst/>
                <a:cxnLst>
                  <a:cxn ang="0">
                    <a:pos x="T0" y="T1"/>
                  </a:cxn>
                  <a:cxn ang="0">
                    <a:pos x="T2" y="T3"/>
                  </a:cxn>
                  <a:cxn ang="0">
                    <a:pos x="T4" y="T5"/>
                  </a:cxn>
                  <a:cxn ang="0">
                    <a:pos x="T6" y="T7"/>
                  </a:cxn>
                  <a:cxn ang="0">
                    <a:pos x="T8" y="T9"/>
                  </a:cxn>
                </a:cxnLst>
                <a:rect l="0" t="0" r="r" b="b"/>
                <a:pathLst>
                  <a:path w="61" h="486">
                    <a:moveTo>
                      <a:pt x="61" y="486"/>
                    </a:moveTo>
                    <a:lnTo>
                      <a:pt x="61" y="0"/>
                    </a:lnTo>
                    <a:lnTo>
                      <a:pt x="0" y="61"/>
                    </a:lnTo>
                    <a:lnTo>
                      <a:pt x="0" y="426"/>
                    </a:lnTo>
                    <a:lnTo>
                      <a:pt x="61" y="486"/>
                    </a:lnTo>
                    <a:close/>
                  </a:path>
                </a:pathLst>
              </a:custGeom>
              <a:solidFill>
                <a:srgbClr val="99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328" name="Rectangle 2336"/>
            <p:cNvSpPr>
              <a:spLocks noChangeArrowheads="1"/>
            </p:cNvSpPr>
            <p:nvPr/>
          </p:nvSpPr>
          <p:spPr bwMode="auto">
            <a:xfrm>
              <a:off x="5376" y="1568"/>
              <a:ext cx="189"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ساختار تشکيلات</a:t>
              </a:r>
              <a:r>
                <a:rPr lang="fa-IR" altLang="fa-IR" sz="400" b="0">
                  <a:solidFill>
                    <a:srgbClr val="000000"/>
                  </a:solidFill>
                  <a:latin typeface="Yagut" pitchFamily="2" charset="0"/>
                </a:rPr>
                <a:t>ی</a:t>
              </a:r>
              <a:endParaRPr lang="en-US" altLang="fa-IR" sz="400" b="0">
                <a:cs typeface="Traffic" pitchFamily="2" charset="0"/>
              </a:endParaRPr>
            </a:p>
          </p:txBody>
        </p:sp>
        <p:grpSp>
          <p:nvGrpSpPr>
            <p:cNvPr id="87329" name="Group 2337"/>
            <p:cNvGrpSpPr>
              <a:grpSpLocks/>
            </p:cNvGrpSpPr>
            <p:nvPr/>
          </p:nvGrpSpPr>
          <p:grpSpPr bwMode="auto">
            <a:xfrm>
              <a:off x="4997" y="1596"/>
              <a:ext cx="278" cy="207"/>
              <a:chOff x="2766" y="1539"/>
              <a:chExt cx="141" cy="99"/>
            </a:xfrm>
          </p:grpSpPr>
          <p:sp>
            <p:nvSpPr>
              <p:cNvPr id="87330" name="Rectangle 2338"/>
              <p:cNvSpPr>
                <a:spLocks noChangeArrowheads="1"/>
              </p:cNvSpPr>
              <p:nvPr/>
            </p:nvSpPr>
            <p:spPr bwMode="auto">
              <a:xfrm>
                <a:off x="2766" y="1539"/>
                <a:ext cx="139" cy="97"/>
              </a:xfrm>
              <a:prstGeom prst="rect">
                <a:avLst/>
              </a:prstGeom>
              <a:solidFill>
                <a:srgbClr val="EDE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1" name="Rectangle 2339"/>
              <p:cNvSpPr>
                <a:spLocks noChangeArrowheads="1"/>
              </p:cNvSpPr>
              <p:nvPr/>
            </p:nvSpPr>
            <p:spPr bwMode="auto">
              <a:xfrm>
                <a:off x="2767" y="1541"/>
                <a:ext cx="140" cy="97"/>
              </a:xfrm>
              <a:prstGeom prst="rect">
                <a:avLst/>
              </a:prstGeom>
              <a:solidFill>
                <a:srgbClr val="8787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7332" name="Group 2340"/>
              <p:cNvGrpSpPr>
                <a:grpSpLocks/>
              </p:cNvGrpSpPr>
              <p:nvPr/>
            </p:nvGrpSpPr>
            <p:grpSpPr bwMode="auto">
              <a:xfrm>
                <a:off x="2767" y="1540"/>
                <a:ext cx="139" cy="97"/>
                <a:chOff x="2767" y="1540"/>
                <a:chExt cx="139" cy="97"/>
              </a:xfrm>
            </p:grpSpPr>
            <p:sp>
              <p:nvSpPr>
                <p:cNvPr id="87333" name="Rectangle 2341"/>
                <p:cNvSpPr>
                  <a:spLocks noChangeArrowheads="1"/>
                </p:cNvSpPr>
                <p:nvPr/>
              </p:nvSpPr>
              <p:spPr bwMode="auto">
                <a:xfrm>
                  <a:off x="2767" y="1540"/>
                  <a:ext cx="139" cy="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4" name="Rectangle 2342"/>
                <p:cNvSpPr>
                  <a:spLocks noChangeArrowheads="1"/>
                </p:cNvSpPr>
                <p:nvPr/>
              </p:nvSpPr>
              <p:spPr bwMode="auto">
                <a:xfrm>
                  <a:off x="2767" y="1636"/>
                  <a:ext cx="139" cy="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5" name="Rectangle 2343"/>
                <p:cNvSpPr>
                  <a:spLocks noChangeArrowheads="1"/>
                </p:cNvSpPr>
                <p:nvPr/>
              </p:nvSpPr>
              <p:spPr bwMode="auto">
                <a:xfrm>
                  <a:off x="2767" y="1541"/>
                  <a:ext cx="2" cy="95"/>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6" name="Rectangle 2344"/>
                <p:cNvSpPr>
                  <a:spLocks noChangeArrowheads="1"/>
                </p:cNvSpPr>
                <p:nvPr/>
              </p:nvSpPr>
              <p:spPr bwMode="auto">
                <a:xfrm>
                  <a:off x="2904" y="1541"/>
                  <a:ext cx="2" cy="95"/>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7" name="Rectangle 2345"/>
                <p:cNvSpPr>
                  <a:spLocks noChangeArrowheads="1"/>
                </p:cNvSpPr>
                <p:nvPr/>
              </p:nvSpPr>
              <p:spPr bwMode="auto">
                <a:xfrm>
                  <a:off x="2769" y="1541"/>
                  <a:ext cx="135" cy="2"/>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8" name="Rectangle 2346"/>
                <p:cNvSpPr>
                  <a:spLocks noChangeArrowheads="1"/>
                </p:cNvSpPr>
                <p:nvPr/>
              </p:nvSpPr>
              <p:spPr bwMode="auto">
                <a:xfrm>
                  <a:off x="2769" y="1634"/>
                  <a:ext cx="135" cy="2"/>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39" name="Rectangle 2347"/>
                <p:cNvSpPr>
                  <a:spLocks noChangeArrowheads="1"/>
                </p:cNvSpPr>
                <p:nvPr/>
              </p:nvSpPr>
              <p:spPr bwMode="auto">
                <a:xfrm>
                  <a:off x="2769" y="1543"/>
                  <a:ext cx="2" cy="9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0" name="Rectangle 2348"/>
                <p:cNvSpPr>
                  <a:spLocks noChangeArrowheads="1"/>
                </p:cNvSpPr>
                <p:nvPr/>
              </p:nvSpPr>
              <p:spPr bwMode="auto">
                <a:xfrm>
                  <a:off x="2901" y="1543"/>
                  <a:ext cx="3" cy="9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1" name="Rectangle 2349"/>
                <p:cNvSpPr>
                  <a:spLocks noChangeArrowheads="1"/>
                </p:cNvSpPr>
                <p:nvPr/>
              </p:nvSpPr>
              <p:spPr bwMode="auto">
                <a:xfrm>
                  <a:off x="2771" y="1543"/>
                  <a:ext cx="130" cy="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2" name="Rectangle 2350"/>
                <p:cNvSpPr>
                  <a:spLocks noChangeArrowheads="1"/>
                </p:cNvSpPr>
                <p:nvPr/>
              </p:nvSpPr>
              <p:spPr bwMode="auto">
                <a:xfrm>
                  <a:off x="2771" y="1632"/>
                  <a:ext cx="130" cy="2"/>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3" name="Rectangle 2351"/>
                <p:cNvSpPr>
                  <a:spLocks noChangeArrowheads="1"/>
                </p:cNvSpPr>
                <p:nvPr/>
              </p:nvSpPr>
              <p:spPr bwMode="auto">
                <a:xfrm>
                  <a:off x="2771" y="1544"/>
                  <a:ext cx="2" cy="88"/>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4" name="Rectangle 2352"/>
                <p:cNvSpPr>
                  <a:spLocks noChangeArrowheads="1"/>
                </p:cNvSpPr>
                <p:nvPr/>
              </p:nvSpPr>
              <p:spPr bwMode="auto">
                <a:xfrm>
                  <a:off x="2899" y="1544"/>
                  <a:ext cx="2" cy="88"/>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5" name="Rectangle 2353"/>
                <p:cNvSpPr>
                  <a:spLocks noChangeArrowheads="1"/>
                </p:cNvSpPr>
                <p:nvPr/>
              </p:nvSpPr>
              <p:spPr bwMode="auto">
                <a:xfrm>
                  <a:off x="2773" y="1544"/>
                  <a:ext cx="126" cy="2"/>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6" name="Rectangle 2354"/>
                <p:cNvSpPr>
                  <a:spLocks noChangeArrowheads="1"/>
                </p:cNvSpPr>
                <p:nvPr/>
              </p:nvSpPr>
              <p:spPr bwMode="auto">
                <a:xfrm>
                  <a:off x="2773" y="1631"/>
                  <a:ext cx="126" cy="1"/>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7" name="Rectangle 2355"/>
                <p:cNvSpPr>
                  <a:spLocks noChangeArrowheads="1"/>
                </p:cNvSpPr>
                <p:nvPr/>
              </p:nvSpPr>
              <p:spPr bwMode="auto">
                <a:xfrm>
                  <a:off x="2773" y="1546"/>
                  <a:ext cx="3" cy="85"/>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8" name="Rectangle 2356"/>
                <p:cNvSpPr>
                  <a:spLocks noChangeArrowheads="1"/>
                </p:cNvSpPr>
                <p:nvPr/>
              </p:nvSpPr>
              <p:spPr bwMode="auto">
                <a:xfrm>
                  <a:off x="2897" y="1546"/>
                  <a:ext cx="2" cy="85"/>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49" name="Rectangle 2357"/>
                <p:cNvSpPr>
                  <a:spLocks noChangeArrowheads="1"/>
                </p:cNvSpPr>
                <p:nvPr/>
              </p:nvSpPr>
              <p:spPr bwMode="auto">
                <a:xfrm>
                  <a:off x="2776" y="1546"/>
                  <a:ext cx="121" cy="1"/>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0" name="Rectangle 2358"/>
                <p:cNvSpPr>
                  <a:spLocks noChangeArrowheads="1"/>
                </p:cNvSpPr>
                <p:nvPr/>
              </p:nvSpPr>
              <p:spPr bwMode="auto">
                <a:xfrm>
                  <a:off x="2776" y="1629"/>
                  <a:ext cx="121" cy="2"/>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1" name="Rectangle 2359"/>
                <p:cNvSpPr>
                  <a:spLocks noChangeArrowheads="1"/>
                </p:cNvSpPr>
                <p:nvPr/>
              </p:nvSpPr>
              <p:spPr bwMode="auto">
                <a:xfrm>
                  <a:off x="2776" y="1547"/>
                  <a:ext cx="2" cy="82"/>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2" name="Rectangle 2360"/>
                <p:cNvSpPr>
                  <a:spLocks noChangeArrowheads="1"/>
                </p:cNvSpPr>
                <p:nvPr/>
              </p:nvSpPr>
              <p:spPr bwMode="auto">
                <a:xfrm>
                  <a:off x="2895" y="1547"/>
                  <a:ext cx="2" cy="82"/>
                </a:xfrm>
                <a:prstGeom prst="rect">
                  <a:avLst/>
                </a:prstGeom>
                <a:solidFill>
                  <a:srgbClr val="E2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3" name="Rectangle 2361"/>
                <p:cNvSpPr>
                  <a:spLocks noChangeArrowheads="1"/>
                </p:cNvSpPr>
                <p:nvPr/>
              </p:nvSpPr>
              <p:spPr bwMode="auto">
                <a:xfrm>
                  <a:off x="2778" y="1547"/>
                  <a:ext cx="117" cy="2"/>
                </a:xfrm>
                <a:prstGeom prst="rect">
                  <a:avLst/>
                </a:prstGeom>
                <a:solidFill>
                  <a:srgbClr val="E3E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4" name="Rectangle 2362"/>
                <p:cNvSpPr>
                  <a:spLocks noChangeArrowheads="1"/>
                </p:cNvSpPr>
                <p:nvPr/>
              </p:nvSpPr>
              <p:spPr bwMode="auto">
                <a:xfrm>
                  <a:off x="2778" y="1628"/>
                  <a:ext cx="117" cy="1"/>
                </a:xfrm>
                <a:prstGeom prst="rect">
                  <a:avLst/>
                </a:prstGeom>
                <a:solidFill>
                  <a:srgbClr val="E3E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5" name="Rectangle 2363"/>
                <p:cNvSpPr>
                  <a:spLocks noChangeArrowheads="1"/>
                </p:cNvSpPr>
                <p:nvPr/>
              </p:nvSpPr>
              <p:spPr bwMode="auto">
                <a:xfrm>
                  <a:off x="2778" y="1549"/>
                  <a:ext cx="2" cy="79"/>
                </a:xfrm>
                <a:prstGeom prst="rect">
                  <a:avLst/>
                </a:prstGeom>
                <a:solidFill>
                  <a:srgbClr val="E3E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6" name="Rectangle 2364"/>
                <p:cNvSpPr>
                  <a:spLocks noChangeArrowheads="1"/>
                </p:cNvSpPr>
                <p:nvPr/>
              </p:nvSpPr>
              <p:spPr bwMode="auto">
                <a:xfrm>
                  <a:off x="2892" y="1549"/>
                  <a:ext cx="3" cy="79"/>
                </a:xfrm>
                <a:prstGeom prst="rect">
                  <a:avLst/>
                </a:prstGeom>
                <a:solidFill>
                  <a:srgbClr val="E3E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7" name="Rectangle 2365"/>
                <p:cNvSpPr>
                  <a:spLocks noChangeArrowheads="1"/>
                </p:cNvSpPr>
                <p:nvPr/>
              </p:nvSpPr>
              <p:spPr bwMode="auto">
                <a:xfrm>
                  <a:off x="2780" y="1549"/>
                  <a:ext cx="112" cy="2"/>
                </a:xfrm>
                <a:prstGeom prst="rect">
                  <a:avLst/>
                </a:prstGeom>
                <a:solidFill>
                  <a:srgbClr val="E4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8" name="Rectangle 2366"/>
                <p:cNvSpPr>
                  <a:spLocks noChangeArrowheads="1"/>
                </p:cNvSpPr>
                <p:nvPr/>
              </p:nvSpPr>
              <p:spPr bwMode="auto">
                <a:xfrm>
                  <a:off x="2780" y="1626"/>
                  <a:ext cx="112" cy="2"/>
                </a:xfrm>
                <a:prstGeom prst="rect">
                  <a:avLst/>
                </a:prstGeom>
                <a:solidFill>
                  <a:srgbClr val="E4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59" name="Rectangle 2367"/>
                <p:cNvSpPr>
                  <a:spLocks noChangeArrowheads="1"/>
                </p:cNvSpPr>
                <p:nvPr/>
              </p:nvSpPr>
              <p:spPr bwMode="auto">
                <a:xfrm>
                  <a:off x="2780" y="1551"/>
                  <a:ext cx="2" cy="75"/>
                </a:xfrm>
                <a:prstGeom prst="rect">
                  <a:avLst/>
                </a:prstGeom>
                <a:solidFill>
                  <a:srgbClr val="E4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0" name="Rectangle 2368"/>
                <p:cNvSpPr>
                  <a:spLocks noChangeArrowheads="1"/>
                </p:cNvSpPr>
                <p:nvPr/>
              </p:nvSpPr>
              <p:spPr bwMode="auto">
                <a:xfrm>
                  <a:off x="2890" y="1551"/>
                  <a:ext cx="2" cy="75"/>
                </a:xfrm>
                <a:prstGeom prst="rect">
                  <a:avLst/>
                </a:prstGeom>
                <a:solidFill>
                  <a:srgbClr val="E4E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1" name="Rectangle 2369"/>
                <p:cNvSpPr>
                  <a:spLocks noChangeArrowheads="1"/>
                </p:cNvSpPr>
                <p:nvPr/>
              </p:nvSpPr>
              <p:spPr bwMode="auto">
                <a:xfrm>
                  <a:off x="2782" y="1551"/>
                  <a:ext cx="108" cy="1"/>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2" name="Rectangle 2370"/>
                <p:cNvSpPr>
                  <a:spLocks noChangeArrowheads="1"/>
                </p:cNvSpPr>
                <p:nvPr/>
              </p:nvSpPr>
              <p:spPr bwMode="auto">
                <a:xfrm>
                  <a:off x="2782" y="1625"/>
                  <a:ext cx="108" cy="1"/>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3" name="Rectangle 2371"/>
                <p:cNvSpPr>
                  <a:spLocks noChangeArrowheads="1"/>
                </p:cNvSpPr>
                <p:nvPr/>
              </p:nvSpPr>
              <p:spPr bwMode="auto">
                <a:xfrm>
                  <a:off x="2782" y="1552"/>
                  <a:ext cx="2" cy="73"/>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4" name="Rectangle 2372"/>
                <p:cNvSpPr>
                  <a:spLocks noChangeArrowheads="1"/>
                </p:cNvSpPr>
                <p:nvPr/>
              </p:nvSpPr>
              <p:spPr bwMode="auto">
                <a:xfrm>
                  <a:off x="2888" y="1552"/>
                  <a:ext cx="2" cy="73"/>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5" name="Rectangle 2373"/>
                <p:cNvSpPr>
                  <a:spLocks noChangeArrowheads="1"/>
                </p:cNvSpPr>
                <p:nvPr/>
              </p:nvSpPr>
              <p:spPr bwMode="auto">
                <a:xfrm>
                  <a:off x="2784" y="1552"/>
                  <a:ext cx="104" cy="2"/>
                </a:xfrm>
                <a:prstGeom prst="rect">
                  <a:avLst/>
                </a:prstGeom>
                <a:solidFill>
                  <a:srgbClr val="E6E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6" name="Rectangle 2374"/>
                <p:cNvSpPr>
                  <a:spLocks noChangeArrowheads="1"/>
                </p:cNvSpPr>
                <p:nvPr/>
              </p:nvSpPr>
              <p:spPr bwMode="auto">
                <a:xfrm>
                  <a:off x="2784" y="1623"/>
                  <a:ext cx="104" cy="2"/>
                </a:xfrm>
                <a:prstGeom prst="rect">
                  <a:avLst/>
                </a:prstGeom>
                <a:solidFill>
                  <a:srgbClr val="E6E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7" name="Rectangle 2375"/>
                <p:cNvSpPr>
                  <a:spLocks noChangeArrowheads="1"/>
                </p:cNvSpPr>
                <p:nvPr/>
              </p:nvSpPr>
              <p:spPr bwMode="auto">
                <a:xfrm>
                  <a:off x="2784" y="1554"/>
                  <a:ext cx="3" cy="69"/>
                </a:xfrm>
                <a:prstGeom prst="rect">
                  <a:avLst/>
                </a:prstGeom>
                <a:solidFill>
                  <a:srgbClr val="E6E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8" name="Rectangle 2376"/>
                <p:cNvSpPr>
                  <a:spLocks noChangeArrowheads="1"/>
                </p:cNvSpPr>
                <p:nvPr/>
              </p:nvSpPr>
              <p:spPr bwMode="auto">
                <a:xfrm>
                  <a:off x="2886" y="1554"/>
                  <a:ext cx="2" cy="69"/>
                </a:xfrm>
                <a:prstGeom prst="rect">
                  <a:avLst/>
                </a:prstGeom>
                <a:solidFill>
                  <a:srgbClr val="E6E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69" name="Rectangle 2377"/>
                <p:cNvSpPr>
                  <a:spLocks noChangeArrowheads="1"/>
                </p:cNvSpPr>
                <p:nvPr/>
              </p:nvSpPr>
              <p:spPr bwMode="auto">
                <a:xfrm>
                  <a:off x="2787" y="1554"/>
                  <a:ext cx="99" cy="1"/>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0" name="Rectangle 2378"/>
                <p:cNvSpPr>
                  <a:spLocks noChangeArrowheads="1"/>
                </p:cNvSpPr>
                <p:nvPr/>
              </p:nvSpPr>
              <p:spPr bwMode="auto">
                <a:xfrm>
                  <a:off x="2787" y="1621"/>
                  <a:ext cx="99" cy="2"/>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1" name="Rectangle 2379"/>
                <p:cNvSpPr>
                  <a:spLocks noChangeArrowheads="1"/>
                </p:cNvSpPr>
                <p:nvPr/>
              </p:nvSpPr>
              <p:spPr bwMode="auto">
                <a:xfrm>
                  <a:off x="2787" y="1555"/>
                  <a:ext cx="2" cy="66"/>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2" name="Rectangle 2380"/>
                <p:cNvSpPr>
                  <a:spLocks noChangeArrowheads="1"/>
                </p:cNvSpPr>
                <p:nvPr/>
              </p:nvSpPr>
              <p:spPr bwMode="auto">
                <a:xfrm>
                  <a:off x="2883" y="1555"/>
                  <a:ext cx="3" cy="66"/>
                </a:xfrm>
                <a:prstGeom prst="rect">
                  <a:avLst/>
                </a:prstGeom>
                <a:solidFill>
                  <a:srgbClr val="E7E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3" name="Rectangle 2381"/>
                <p:cNvSpPr>
                  <a:spLocks noChangeArrowheads="1"/>
                </p:cNvSpPr>
                <p:nvPr/>
              </p:nvSpPr>
              <p:spPr bwMode="auto">
                <a:xfrm>
                  <a:off x="2789" y="1555"/>
                  <a:ext cx="94" cy="2"/>
                </a:xfrm>
                <a:prstGeom prst="rect">
                  <a:avLst/>
                </a:prstGeom>
                <a:solidFill>
                  <a:srgbClr val="E8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4" name="Rectangle 2382"/>
                <p:cNvSpPr>
                  <a:spLocks noChangeArrowheads="1"/>
                </p:cNvSpPr>
                <p:nvPr/>
              </p:nvSpPr>
              <p:spPr bwMode="auto">
                <a:xfrm>
                  <a:off x="2789" y="1620"/>
                  <a:ext cx="94" cy="1"/>
                </a:xfrm>
                <a:prstGeom prst="rect">
                  <a:avLst/>
                </a:prstGeom>
                <a:solidFill>
                  <a:srgbClr val="E8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5" name="Rectangle 2383"/>
                <p:cNvSpPr>
                  <a:spLocks noChangeArrowheads="1"/>
                </p:cNvSpPr>
                <p:nvPr/>
              </p:nvSpPr>
              <p:spPr bwMode="auto">
                <a:xfrm>
                  <a:off x="2789" y="1557"/>
                  <a:ext cx="2" cy="63"/>
                </a:xfrm>
                <a:prstGeom prst="rect">
                  <a:avLst/>
                </a:prstGeom>
                <a:solidFill>
                  <a:srgbClr val="E8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6" name="Rectangle 2384"/>
                <p:cNvSpPr>
                  <a:spLocks noChangeArrowheads="1"/>
                </p:cNvSpPr>
                <p:nvPr/>
              </p:nvSpPr>
              <p:spPr bwMode="auto">
                <a:xfrm>
                  <a:off x="2881" y="1557"/>
                  <a:ext cx="2" cy="63"/>
                </a:xfrm>
                <a:prstGeom prst="rect">
                  <a:avLst/>
                </a:prstGeom>
                <a:solidFill>
                  <a:srgbClr val="E8E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7" name="Rectangle 2385"/>
                <p:cNvSpPr>
                  <a:spLocks noChangeArrowheads="1"/>
                </p:cNvSpPr>
                <p:nvPr/>
              </p:nvSpPr>
              <p:spPr bwMode="auto">
                <a:xfrm>
                  <a:off x="2791" y="1557"/>
                  <a:ext cx="90" cy="1"/>
                </a:xfrm>
                <a:prstGeom prst="rect">
                  <a:avLst/>
                </a:prstGeom>
                <a:solidFill>
                  <a:srgbClr val="E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8" name="Rectangle 2386"/>
                <p:cNvSpPr>
                  <a:spLocks noChangeArrowheads="1"/>
                </p:cNvSpPr>
                <p:nvPr/>
              </p:nvSpPr>
              <p:spPr bwMode="auto">
                <a:xfrm>
                  <a:off x="2791" y="1618"/>
                  <a:ext cx="90" cy="2"/>
                </a:xfrm>
                <a:prstGeom prst="rect">
                  <a:avLst/>
                </a:prstGeom>
                <a:solidFill>
                  <a:srgbClr val="E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79" name="Rectangle 2387"/>
                <p:cNvSpPr>
                  <a:spLocks noChangeArrowheads="1"/>
                </p:cNvSpPr>
                <p:nvPr/>
              </p:nvSpPr>
              <p:spPr bwMode="auto">
                <a:xfrm>
                  <a:off x="2791" y="1558"/>
                  <a:ext cx="2" cy="60"/>
                </a:xfrm>
                <a:prstGeom prst="rect">
                  <a:avLst/>
                </a:prstGeom>
                <a:solidFill>
                  <a:srgbClr val="E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0" name="Rectangle 2388"/>
                <p:cNvSpPr>
                  <a:spLocks noChangeArrowheads="1"/>
                </p:cNvSpPr>
                <p:nvPr/>
              </p:nvSpPr>
              <p:spPr bwMode="auto">
                <a:xfrm>
                  <a:off x="2879" y="1558"/>
                  <a:ext cx="2" cy="60"/>
                </a:xfrm>
                <a:prstGeom prst="rect">
                  <a:avLst/>
                </a:prstGeom>
                <a:solidFill>
                  <a:srgbClr val="EA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1" name="Rectangle 2389"/>
                <p:cNvSpPr>
                  <a:spLocks noChangeArrowheads="1"/>
                </p:cNvSpPr>
                <p:nvPr/>
              </p:nvSpPr>
              <p:spPr bwMode="auto">
                <a:xfrm>
                  <a:off x="2793" y="1558"/>
                  <a:ext cx="86" cy="2"/>
                </a:xfrm>
                <a:prstGeom prst="rect">
                  <a:avLst/>
                </a:prstGeom>
                <a:solidFill>
                  <a:srgbClr val="EB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2" name="Rectangle 2390"/>
                <p:cNvSpPr>
                  <a:spLocks noChangeArrowheads="1"/>
                </p:cNvSpPr>
                <p:nvPr/>
              </p:nvSpPr>
              <p:spPr bwMode="auto">
                <a:xfrm>
                  <a:off x="2793" y="1617"/>
                  <a:ext cx="86" cy="1"/>
                </a:xfrm>
                <a:prstGeom prst="rect">
                  <a:avLst/>
                </a:prstGeom>
                <a:solidFill>
                  <a:srgbClr val="EB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3" name="Rectangle 2391"/>
                <p:cNvSpPr>
                  <a:spLocks noChangeArrowheads="1"/>
                </p:cNvSpPr>
                <p:nvPr/>
              </p:nvSpPr>
              <p:spPr bwMode="auto">
                <a:xfrm>
                  <a:off x="2793" y="1560"/>
                  <a:ext cx="3" cy="57"/>
                </a:xfrm>
                <a:prstGeom prst="rect">
                  <a:avLst/>
                </a:prstGeom>
                <a:solidFill>
                  <a:srgbClr val="EB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4" name="Rectangle 2392"/>
                <p:cNvSpPr>
                  <a:spLocks noChangeArrowheads="1"/>
                </p:cNvSpPr>
                <p:nvPr/>
              </p:nvSpPr>
              <p:spPr bwMode="auto">
                <a:xfrm>
                  <a:off x="2877" y="1560"/>
                  <a:ext cx="2" cy="57"/>
                </a:xfrm>
                <a:prstGeom prst="rect">
                  <a:avLst/>
                </a:prstGeom>
                <a:solidFill>
                  <a:srgbClr val="EB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5" name="Rectangle 2393"/>
                <p:cNvSpPr>
                  <a:spLocks noChangeArrowheads="1"/>
                </p:cNvSpPr>
                <p:nvPr/>
              </p:nvSpPr>
              <p:spPr bwMode="auto">
                <a:xfrm>
                  <a:off x="2796" y="1560"/>
                  <a:ext cx="81" cy="2"/>
                </a:xfrm>
                <a:prstGeom prst="rect">
                  <a:avLst/>
                </a:prstGeom>
                <a:solidFill>
                  <a:srgbClr val="EDE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6" name="Rectangle 2394"/>
                <p:cNvSpPr>
                  <a:spLocks noChangeArrowheads="1"/>
                </p:cNvSpPr>
                <p:nvPr/>
              </p:nvSpPr>
              <p:spPr bwMode="auto">
                <a:xfrm>
                  <a:off x="2796" y="1615"/>
                  <a:ext cx="81" cy="2"/>
                </a:xfrm>
                <a:prstGeom prst="rect">
                  <a:avLst/>
                </a:prstGeom>
                <a:solidFill>
                  <a:srgbClr val="EDE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7" name="Rectangle 2395"/>
                <p:cNvSpPr>
                  <a:spLocks noChangeArrowheads="1"/>
                </p:cNvSpPr>
                <p:nvPr/>
              </p:nvSpPr>
              <p:spPr bwMode="auto">
                <a:xfrm>
                  <a:off x="2796" y="1562"/>
                  <a:ext cx="2" cy="53"/>
                </a:xfrm>
                <a:prstGeom prst="rect">
                  <a:avLst/>
                </a:prstGeom>
                <a:solidFill>
                  <a:srgbClr val="EDE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8" name="Rectangle 2396"/>
                <p:cNvSpPr>
                  <a:spLocks noChangeArrowheads="1"/>
                </p:cNvSpPr>
                <p:nvPr/>
              </p:nvSpPr>
              <p:spPr bwMode="auto">
                <a:xfrm>
                  <a:off x="2874" y="1562"/>
                  <a:ext cx="3" cy="53"/>
                </a:xfrm>
                <a:prstGeom prst="rect">
                  <a:avLst/>
                </a:prstGeom>
                <a:solidFill>
                  <a:srgbClr val="EDE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89" name="Rectangle 2397"/>
                <p:cNvSpPr>
                  <a:spLocks noChangeArrowheads="1"/>
                </p:cNvSpPr>
                <p:nvPr/>
              </p:nvSpPr>
              <p:spPr bwMode="auto">
                <a:xfrm>
                  <a:off x="2798" y="1562"/>
                  <a:ext cx="76" cy="1"/>
                </a:xfrm>
                <a:prstGeom prst="rect">
                  <a:avLst/>
                </a:prstGeom>
                <a:solidFill>
                  <a:srgbClr val="EEE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0" name="Rectangle 2398"/>
                <p:cNvSpPr>
                  <a:spLocks noChangeArrowheads="1"/>
                </p:cNvSpPr>
                <p:nvPr/>
              </p:nvSpPr>
              <p:spPr bwMode="auto">
                <a:xfrm>
                  <a:off x="2798" y="1614"/>
                  <a:ext cx="76" cy="1"/>
                </a:xfrm>
                <a:prstGeom prst="rect">
                  <a:avLst/>
                </a:prstGeom>
                <a:solidFill>
                  <a:srgbClr val="EEE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1" name="Rectangle 2399"/>
                <p:cNvSpPr>
                  <a:spLocks noChangeArrowheads="1"/>
                </p:cNvSpPr>
                <p:nvPr/>
              </p:nvSpPr>
              <p:spPr bwMode="auto">
                <a:xfrm>
                  <a:off x="2798" y="1563"/>
                  <a:ext cx="2" cy="51"/>
                </a:xfrm>
                <a:prstGeom prst="rect">
                  <a:avLst/>
                </a:prstGeom>
                <a:solidFill>
                  <a:srgbClr val="EEE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2" name="Rectangle 2400"/>
                <p:cNvSpPr>
                  <a:spLocks noChangeArrowheads="1"/>
                </p:cNvSpPr>
                <p:nvPr/>
              </p:nvSpPr>
              <p:spPr bwMode="auto">
                <a:xfrm>
                  <a:off x="2872" y="1563"/>
                  <a:ext cx="2" cy="51"/>
                </a:xfrm>
                <a:prstGeom prst="rect">
                  <a:avLst/>
                </a:prstGeom>
                <a:solidFill>
                  <a:srgbClr val="EEE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3" name="Rectangle 2401"/>
                <p:cNvSpPr>
                  <a:spLocks noChangeArrowheads="1"/>
                </p:cNvSpPr>
                <p:nvPr/>
              </p:nvSpPr>
              <p:spPr bwMode="auto">
                <a:xfrm>
                  <a:off x="2800" y="1563"/>
                  <a:ext cx="72" cy="2"/>
                </a:xfrm>
                <a:prstGeom prst="rect">
                  <a:avLst/>
                </a:prstGeom>
                <a:solidFill>
                  <a:srgbClr val="F0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4" name="Rectangle 2402"/>
                <p:cNvSpPr>
                  <a:spLocks noChangeArrowheads="1"/>
                </p:cNvSpPr>
                <p:nvPr/>
              </p:nvSpPr>
              <p:spPr bwMode="auto">
                <a:xfrm>
                  <a:off x="2800" y="1612"/>
                  <a:ext cx="72" cy="2"/>
                </a:xfrm>
                <a:prstGeom prst="rect">
                  <a:avLst/>
                </a:prstGeom>
                <a:solidFill>
                  <a:srgbClr val="F0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5" name="Rectangle 2403"/>
                <p:cNvSpPr>
                  <a:spLocks noChangeArrowheads="1"/>
                </p:cNvSpPr>
                <p:nvPr/>
              </p:nvSpPr>
              <p:spPr bwMode="auto">
                <a:xfrm>
                  <a:off x="2800" y="1565"/>
                  <a:ext cx="2" cy="47"/>
                </a:xfrm>
                <a:prstGeom prst="rect">
                  <a:avLst/>
                </a:prstGeom>
                <a:solidFill>
                  <a:srgbClr val="F0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6" name="Rectangle 2404"/>
                <p:cNvSpPr>
                  <a:spLocks noChangeArrowheads="1"/>
                </p:cNvSpPr>
                <p:nvPr/>
              </p:nvSpPr>
              <p:spPr bwMode="auto">
                <a:xfrm>
                  <a:off x="2870" y="1565"/>
                  <a:ext cx="2" cy="47"/>
                </a:xfrm>
                <a:prstGeom prst="rect">
                  <a:avLst/>
                </a:prstGeom>
                <a:solidFill>
                  <a:srgbClr val="F0F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7" name="Rectangle 2405"/>
                <p:cNvSpPr>
                  <a:spLocks noChangeArrowheads="1"/>
                </p:cNvSpPr>
                <p:nvPr/>
              </p:nvSpPr>
              <p:spPr bwMode="auto">
                <a:xfrm>
                  <a:off x="2802" y="1565"/>
                  <a:ext cx="68" cy="1"/>
                </a:xfrm>
                <a:prstGeom prst="rect">
                  <a:avLst/>
                </a:prstGeom>
                <a:solidFill>
                  <a:srgbClr val="F2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8" name="Rectangle 2406"/>
                <p:cNvSpPr>
                  <a:spLocks noChangeArrowheads="1"/>
                </p:cNvSpPr>
                <p:nvPr/>
              </p:nvSpPr>
              <p:spPr bwMode="auto">
                <a:xfrm>
                  <a:off x="2802" y="1610"/>
                  <a:ext cx="68" cy="2"/>
                </a:xfrm>
                <a:prstGeom prst="rect">
                  <a:avLst/>
                </a:prstGeom>
                <a:solidFill>
                  <a:srgbClr val="F2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399" name="Rectangle 2407"/>
                <p:cNvSpPr>
                  <a:spLocks noChangeArrowheads="1"/>
                </p:cNvSpPr>
                <p:nvPr/>
              </p:nvSpPr>
              <p:spPr bwMode="auto">
                <a:xfrm>
                  <a:off x="2802" y="1566"/>
                  <a:ext cx="3" cy="44"/>
                </a:xfrm>
                <a:prstGeom prst="rect">
                  <a:avLst/>
                </a:prstGeom>
                <a:solidFill>
                  <a:srgbClr val="F2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0" name="Rectangle 2408"/>
                <p:cNvSpPr>
                  <a:spLocks noChangeArrowheads="1"/>
                </p:cNvSpPr>
                <p:nvPr/>
              </p:nvSpPr>
              <p:spPr bwMode="auto">
                <a:xfrm>
                  <a:off x="2868" y="1566"/>
                  <a:ext cx="2" cy="44"/>
                </a:xfrm>
                <a:prstGeom prst="rect">
                  <a:avLst/>
                </a:prstGeom>
                <a:solidFill>
                  <a:srgbClr val="F2F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1" name="Rectangle 2409"/>
                <p:cNvSpPr>
                  <a:spLocks noChangeArrowheads="1"/>
                </p:cNvSpPr>
                <p:nvPr/>
              </p:nvSpPr>
              <p:spPr bwMode="auto">
                <a:xfrm>
                  <a:off x="2805" y="1566"/>
                  <a:ext cx="63" cy="2"/>
                </a:xfrm>
                <a:prstGeom prst="rect">
                  <a:avLst/>
                </a:prstGeom>
                <a:solidFill>
                  <a:srgbClr val="F3F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2" name="Rectangle 2410"/>
                <p:cNvSpPr>
                  <a:spLocks noChangeArrowheads="1"/>
                </p:cNvSpPr>
                <p:nvPr/>
              </p:nvSpPr>
              <p:spPr bwMode="auto">
                <a:xfrm>
                  <a:off x="2805" y="1609"/>
                  <a:ext cx="63" cy="1"/>
                </a:xfrm>
                <a:prstGeom prst="rect">
                  <a:avLst/>
                </a:prstGeom>
                <a:solidFill>
                  <a:srgbClr val="F3F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3" name="Rectangle 2411"/>
                <p:cNvSpPr>
                  <a:spLocks noChangeArrowheads="1"/>
                </p:cNvSpPr>
                <p:nvPr/>
              </p:nvSpPr>
              <p:spPr bwMode="auto">
                <a:xfrm>
                  <a:off x="2805" y="1568"/>
                  <a:ext cx="2" cy="41"/>
                </a:xfrm>
                <a:prstGeom prst="rect">
                  <a:avLst/>
                </a:prstGeom>
                <a:solidFill>
                  <a:srgbClr val="F3F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4" name="Rectangle 2412"/>
                <p:cNvSpPr>
                  <a:spLocks noChangeArrowheads="1"/>
                </p:cNvSpPr>
                <p:nvPr/>
              </p:nvSpPr>
              <p:spPr bwMode="auto">
                <a:xfrm>
                  <a:off x="2865" y="1568"/>
                  <a:ext cx="3" cy="41"/>
                </a:xfrm>
                <a:prstGeom prst="rect">
                  <a:avLst/>
                </a:prstGeom>
                <a:solidFill>
                  <a:srgbClr val="F3F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5" name="Rectangle 2413"/>
                <p:cNvSpPr>
                  <a:spLocks noChangeArrowheads="1"/>
                </p:cNvSpPr>
                <p:nvPr/>
              </p:nvSpPr>
              <p:spPr bwMode="auto">
                <a:xfrm>
                  <a:off x="2807" y="1568"/>
                  <a:ext cx="58" cy="2"/>
                </a:xfrm>
                <a:prstGeom prst="rect">
                  <a:avLst/>
                </a:prstGeom>
                <a:solidFill>
                  <a:srgbClr val="F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6" name="Rectangle 2414"/>
                <p:cNvSpPr>
                  <a:spLocks noChangeArrowheads="1"/>
                </p:cNvSpPr>
                <p:nvPr/>
              </p:nvSpPr>
              <p:spPr bwMode="auto">
                <a:xfrm>
                  <a:off x="2807" y="1607"/>
                  <a:ext cx="58" cy="2"/>
                </a:xfrm>
                <a:prstGeom prst="rect">
                  <a:avLst/>
                </a:prstGeom>
                <a:solidFill>
                  <a:srgbClr val="F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7" name="Rectangle 2415"/>
                <p:cNvSpPr>
                  <a:spLocks noChangeArrowheads="1"/>
                </p:cNvSpPr>
                <p:nvPr/>
              </p:nvSpPr>
              <p:spPr bwMode="auto">
                <a:xfrm>
                  <a:off x="2807" y="1570"/>
                  <a:ext cx="2" cy="37"/>
                </a:xfrm>
                <a:prstGeom prst="rect">
                  <a:avLst/>
                </a:prstGeom>
                <a:solidFill>
                  <a:srgbClr val="F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8" name="Rectangle 2416"/>
                <p:cNvSpPr>
                  <a:spLocks noChangeArrowheads="1"/>
                </p:cNvSpPr>
                <p:nvPr/>
              </p:nvSpPr>
              <p:spPr bwMode="auto">
                <a:xfrm>
                  <a:off x="2863" y="1570"/>
                  <a:ext cx="2" cy="37"/>
                </a:xfrm>
                <a:prstGeom prst="rect">
                  <a:avLst/>
                </a:prstGeom>
                <a:solidFill>
                  <a:srgbClr val="F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09" name="Rectangle 2417"/>
                <p:cNvSpPr>
                  <a:spLocks noChangeArrowheads="1"/>
                </p:cNvSpPr>
                <p:nvPr/>
              </p:nvSpPr>
              <p:spPr bwMode="auto">
                <a:xfrm>
                  <a:off x="2809" y="1570"/>
                  <a:ext cx="54" cy="1"/>
                </a:xfrm>
                <a:prstGeom prst="rect">
                  <a:avLst/>
                </a:prstGeom>
                <a:solidFill>
                  <a:srgbClr val="F6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0" name="Rectangle 2418"/>
                <p:cNvSpPr>
                  <a:spLocks noChangeArrowheads="1"/>
                </p:cNvSpPr>
                <p:nvPr/>
              </p:nvSpPr>
              <p:spPr bwMode="auto">
                <a:xfrm>
                  <a:off x="2809" y="1606"/>
                  <a:ext cx="54" cy="1"/>
                </a:xfrm>
                <a:prstGeom prst="rect">
                  <a:avLst/>
                </a:prstGeom>
                <a:solidFill>
                  <a:srgbClr val="F6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1" name="Rectangle 2419"/>
                <p:cNvSpPr>
                  <a:spLocks noChangeArrowheads="1"/>
                </p:cNvSpPr>
                <p:nvPr/>
              </p:nvSpPr>
              <p:spPr bwMode="auto">
                <a:xfrm>
                  <a:off x="2809" y="1571"/>
                  <a:ext cx="2" cy="35"/>
                </a:xfrm>
                <a:prstGeom prst="rect">
                  <a:avLst/>
                </a:prstGeom>
                <a:solidFill>
                  <a:srgbClr val="F6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2" name="Rectangle 2420"/>
                <p:cNvSpPr>
                  <a:spLocks noChangeArrowheads="1"/>
                </p:cNvSpPr>
                <p:nvPr/>
              </p:nvSpPr>
              <p:spPr bwMode="auto">
                <a:xfrm>
                  <a:off x="2861" y="1571"/>
                  <a:ext cx="2" cy="35"/>
                </a:xfrm>
                <a:prstGeom prst="rect">
                  <a:avLst/>
                </a:prstGeom>
                <a:solidFill>
                  <a:srgbClr val="F6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3" name="Rectangle 2421"/>
                <p:cNvSpPr>
                  <a:spLocks noChangeArrowheads="1"/>
                </p:cNvSpPr>
                <p:nvPr/>
              </p:nvSpPr>
              <p:spPr bwMode="auto">
                <a:xfrm>
                  <a:off x="2811" y="1571"/>
                  <a:ext cx="50" cy="2"/>
                </a:xfrm>
                <a:prstGeom prst="rect">
                  <a:avLst/>
                </a:prstGeom>
                <a:solidFill>
                  <a:srgbClr val="F7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4" name="Rectangle 2422"/>
                <p:cNvSpPr>
                  <a:spLocks noChangeArrowheads="1"/>
                </p:cNvSpPr>
                <p:nvPr/>
              </p:nvSpPr>
              <p:spPr bwMode="auto">
                <a:xfrm>
                  <a:off x="2811" y="1604"/>
                  <a:ext cx="50" cy="2"/>
                </a:xfrm>
                <a:prstGeom prst="rect">
                  <a:avLst/>
                </a:prstGeom>
                <a:solidFill>
                  <a:srgbClr val="F7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5" name="Rectangle 2423"/>
                <p:cNvSpPr>
                  <a:spLocks noChangeArrowheads="1"/>
                </p:cNvSpPr>
                <p:nvPr/>
              </p:nvSpPr>
              <p:spPr bwMode="auto">
                <a:xfrm>
                  <a:off x="2811" y="1573"/>
                  <a:ext cx="3" cy="31"/>
                </a:xfrm>
                <a:prstGeom prst="rect">
                  <a:avLst/>
                </a:prstGeom>
                <a:solidFill>
                  <a:srgbClr val="F7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6" name="Rectangle 2424"/>
                <p:cNvSpPr>
                  <a:spLocks noChangeArrowheads="1"/>
                </p:cNvSpPr>
                <p:nvPr/>
              </p:nvSpPr>
              <p:spPr bwMode="auto">
                <a:xfrm>
                  <a:off x="2859" y="1573"/>
                  <a:ext cx="2" cy="31"/>
                </a:xfrm>
                <a:prstGeom prst="rect">
                  <a:avLst/>
                </a:prstGeom>
                <a:solidFill>
                  <a:srgbClr val="F7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7" name="Rectangle 2425"/>
                <p:cNvSpPr>
                  <a:spLocks noChangeArrowheads="1"/>
                </p:cNvSpPr>
                <p:nvPr/>
              </p:nvSpPr>
              <p:spPr bwMode="auto">
                <a:xfrm>
                  <a:off x="2814" y="1573"/>
                  <a:ext cx="45" cy="1"/>
                </a:xfrm>
                <a:prstGeom prst="rect">
                  <a:avLst/>
                </a:prstGeom>
                <a:solidFill>
                  <a:srgbClr val="F9F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8" name="Rectangle 2426"/>
                <p:cNvSpPr>
                  <a:spLocks noChangeArrowheads="1"/>
                </p:cNvSpPr>
                <p:nvPr/>
              </p:nvSpPr>
              <p:spPr bwMode="auto">
                <a:xfrm>
                  <a:off x="2814" y="1602"/>
                  <a:ext cx="45" cy="2"/>
                </a:xfrm>
                <a:prstGeom prst="rect">
                  <a:avLst/>
                </a:prstGeom>
                <a:solidFill>
                  <a:srgbClr val="F9F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19" name="Rectangle 2427"/>
                <p:cNvSpPr>
                  <a:spLocks noChangeArrowheads="1"/>
                </p:cNvSpPr>
                <p:nvPr/>
              </p:nvSpPr>
              <p:spPr bwMode="auto">
                <a:xfrm>
                  <a:off x="2814" y="1574"/>
                  <a:ext cx="2" cy="28"/>
                </a:xfrm>
                <a:prstGeom prst="rect">
                  <a:avLst/>
                </a:prstGeom>
                <a:solidFill>
                  <a:srgbClr val="F9F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0" name="Rectangle 2428"/>
                <p:cNvSpPr>
                  <a:spLocks noChangeArrowheads="1"/>
                </p:cNvSpPr>
                <p:nvPr/>
              </p:nvSpPr>
              <p:spPr bwMode="auto">
                <a:xfrm>
                  <a:off x="2856" y="1574"/>
                  <a:ext cx="3" cy="28"/>
                </a:xfrm>
                <a:prstGeom prst="rect">
                  <a:avLst/>
                </a:prstGeom>
                <a:solidFill>
                  <a:srgbClr val="F9F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1" name="Rectangle 2429"/>
                <p:cNvSpPr>
                  <a:spLocks noChangeArrowheads="1"/>
                </p:cNvSpPr>
                <p:nvPr/>
              </p:nvSpPr>
              <p:spPr bwMode="auto">
                <a:xfrm>
                  <a:off x="2816" y="1574"/>
                  <a:ext cx="40" cy="2"/>
                </a:xfrm>
                <a:prstGeom prst="rect">
                  <a:avLst/>
                </a:prstGeom>
                <a:solidFill>
                  <a:srgbClr val="FAF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2" name="Rectangle 2430"/>
                <p:cNvSpPr>
                  <a:spLocks noChangeArrowheads="1"/>
                </p:cNvSpPr>
                <p:nvPr/>
              </p:nvSpPr>
              <p:spPr bwMode="auto">
                <a:xfrm>
                  <a:off x="2816" y="1601"/>
                  <a:ext cx="40" cy="1"/>
                </a:xfrm>
                <a:prstGeom prst="rect">
                  <a:avLst/>
                </a:prstGeom>
                <a:solidFill>
                  <a:srgbClr val="FAF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3" name="Rectangle 2431"/>
                <p:cNvSpPr>
                  <a:spLocks noChangeArrowheads="1"/>
                </p:cNvSpPr>
                <p:nvPr/>
              </p:nvSpPr>
              <p:spPr bwMode="auto">
                <a:xfrm>
                  <a:off x="2816" y="1576"/>
                  <a:ext cx="2" cy="25"/>
                </a:xfrm>
                <a:prstGeom prst="rect">
                  <a:avLst/>
                </a:prstGeom>
                <a:solidFill>
                  <a:srgbClr val="FAF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4" name="Rectangle 2432"/>
                <p:cNvSpPr>
                  <a:spLocks noChangeArrowheads="1"/>
                </p:cNvSpPr>
                <p:nvPr/>
              </p:nvSpPr>
              <p:spPr bwMode="auto">
                <a:xfrm>
                  <a:off x="2854" y="1576"/>
                  <a:ext cx="2" cy="25"/>
                </a:xfrm>
                <a:prstGeom prst="rect">
                  <a:avLst/>
                </a:prstGeom>
                <a:solidFill>
                  <a:srgbClr val="FAF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5" name="Rectangle 2433"/>
                <p:cNvSpPr>
                  <a:spLocks noChangeArrowheads="1"/>
                </p:cNvSpPr>
                <p:nvPr/>
              </p:nvSpPr>
              <p:spPr bwMode="auto">
                <a:xfrm>
                  <a:off x="2818" y="1576"/>
                  <a:ext cx="36" cy="1"/>
                </a:xfrm>
                <a:prstGeom prst="rect">
                  <a:avLst/>
                </a:prstGeom>
                <a:solidFill>
                  <a:srgbClr val="FB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6" name="Rectangle 2434"/>
                <p:cNvSpPr>
                  <a:spLocks noChangeArrowheads="1"/>
                </p:cNvSpPr>
                <p:nvPr/>
              </p:nvSpPr>
              <p:spPr bwMode="auto">
                <a:xfrm>
                  <a:off x="2818" y="1599"/>
                  <a:ext cx="36" cy="2"/>
                </a:xfrm>
                <a:prstGeom prst="rect">
                  <a:avLst/>
                </a:prstGeom>
                <a:solidFill>
                  <a:srgbClr val="FB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7" name="Rectangle 2435"/>
                <p:cNvSpPr>
                  <a:spLocks noChangeArrowheads="1"/>
                </p:cNvSpPr>
                <p:nvPr/>
              </p:nvSpPr>
              <p:spPr bwMode="auto">
                <a:xfrm>
                  <a:off x="2818" y="1577"/>
                  <a:ext cx="2" cy="22"/>
                </a:xfrm>
                <a:prstGeom prst="rect">
                  <a:avLst/>
                </a:prstGeom>
                <a:solidFill>
                  <a:srgbClr val="FB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8" name="Rectangle 2436"/>
                <p:cNvSpPr>
                  <a:spLocks noChangeArrowheads="1"/>
                </p:cNvSpPr>
                <p:nvPr/>
              </p:nvSpPr>
              <p:spPr bwMode="auto">
                <a:xfrm>
                  <a:off x="2852" y="1577"/>
                  <a:ext cx="2" cy="22"/>
                </a:xfrm>
                <a:prstGeom prst="rect">
                  <a:avLst/>
                </a:prstGeom>
                <a:solidFill>
                  <a:srgbClr val="FB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29" name="Rectangle 2437"/>
                <p:cNvSpPr>
                  <a:spLocks noChangeArrowheads="1"/>
                </p:cNvSpPr>
                <p:nvPr/>
              </p:nvSpPr>
              <p:spPr bwMode="auto">
                <a:xfrm>
                  <a:off x="2820" y="1577"/>
                  <a:ext cx="32" cy="2"/>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0" name="Rectangle 2438"/>
                <p:cNvSpPr>
                  <a:spLocks noChangeArrowheads="1"/>
                </p:cNvSpPr>
                <p:nvPr/>
              </p:nvSpPr>
              <p:spPr bwMode="auto">
                <a:xfrm>
                  <a:off x="2820" y="1598"/>
                  <a:ext cx="32" cy="1"/>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1" name="Rectangle 2439"/>
                <p:cNvSpPr>
                  <a:spLocks noChangeArrowheads="1"/>
                </p:cNvSpPr>
                <p:nvPr/>
              </p:nvSpPr>
              <p:spPr bwMode="auto">
                <a:xfrm>
                  <a:off x="2820" y="1579"/>
                  <a:ext cx="3" cy="19"/>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2" name="Rectangle 2440"/>
                <p:cNvSpPr>
                  <a:spLocks noChangeArrowheads="1"/>
                </p:cNvSpPr>
                <p:nvPr/>
              </p:nvSpPr>
              <p:spPr bwMode="auto">
                <a:xfrm>
                  <a:off x="2850" y="1579"/>
                  <a:ext cx="2" cy="19"/>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3" name="Rectangle 2441"/>
                <p:cNvSpPr>
                  <a:spLocks noChangeArrowheads="1"/>
                </p:cNvSpPr>
                <p:nvPr/>
              </p:nvSpPr>
              <p:spPr bwMode="auto">
                <a:xfrm>
                  <a:off x="2823" y="1579"/>
                  <a:ext cx="27" cy="1"/>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4" name="Rectangle 2442"/>
                <p:cNvSpPr>
                  <a:spLocks noChangeArrowheads="1"/>
                </p:cNvSpPr>
                <p:nvPr/>
              </p:nvSpPr>
              <p:spPr bwMode="auto">
                <a:xfrm>
                  <a:off x="2823" y="1596"/>
                  <a:ext cx="27" cy="2"/>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5" name="Rectangle 2443"/>
                <p:cNvSpPr>
                  <a:spLocks noChangeArrowheads="1"/>
                </p:cNvSpPr>
                <p:nvPr/>
              </p:nvSpPr>
              <p:spPr bwMode="auto">
                <a:xfrm>
                  <a:off x="2823" y="1580"/>
                  <a:ext cx="2" cy="16"/>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6" name="Rectangle 2444"/>
                <p:cNvSpPr>
                  <a:spLocks noChangeArrowheads="1"/>
                </p:cNvSpPr>
                <p:nvPr/>
              </p:nvSpPr>
              <p:spPr bwMode="auto">
                <a:xfrm>
                  <a:off x="2847" y="1580"/>
                  <a:ext cx="3" cy="16"/>
                </a:xfrm>
                <a:prstGeom prst="rect">
                  <a:avLst/>
                </a:prstGeom>
                <a:solidFill>
                  <a:srgbClr val="FCF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7" name="Rectangle 2445"/>
                <p:cNvSpPr>
                  <a:spLocks noChangeArrowheads="1"/>
                </p:cNvSpPr>
                <p:nvPr/>
              </p:nvSpPr>
              <p:spPr bwMode="auto">
                <a:xfrm>
                  <a:off x="2825" y="1580"/>
                  <a:ext cx="22" cy="2"/>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8" name="Rectangle 2446"/>
                <p:cNvSpPr>
                  <a:spLocks noChangeArrowheads="1"/>
                </p:cNvSpPr>
                <p:nvPr/>
              </p:nvSpPr>
              <p:spPr bwMode="auto">
                <a:xfrm>
                  <a:off x="2825" y="1595"/>
                  <a:ext cx="22" cy="1"/>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39" name="Rectangle 2447"/>
                <p:cNvSpPr>
                  <a:spLocks noChangeArrowheads="1"/>
                </p:cNvSpPr>
                <p:nvPr/>
              </p:nvSpPr>
              <p:spPr bwMode="auto">
                <a:xfrm>
                  <a:off x="2825" y="1582"/>
                  <a:ext cx="2" cy="13"/>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0" name="Rectangle 2448"/>
                <p:cNvSpPr>
                  <a:spLocks noChangeArrowheads="1"/>
                </p:cNvSpPr>
                <p:nvPr/>
              </p:nvSpPr>
              <p:spPr bwMode="auto">
                <a:xfrm>
                  <a:off x="2845" y="1582"/>
                  <a:ext cx="2" cy="13"/>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1" name="Rectangle 2449"/>
                <p:cNvSpPr>
                  <a:spLocks noChangeArrowheads="1"/>
                </p:cNvSpPr>
                <p:nvPr/>
              </p:nvSpPr>
              <p:spPr bwMode="auto">
                <a:xfrm>
                  <a:off x="2827" y="1582"/>
                  <a:ext cx="18" cy="1"/>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2" name="Rectangle 2450"/>
                <p:cNvSpPr>
                  <a:spLocks noChangeArrowheads="1"/>
                </p:cNvSpPr>
                <p:nvPr/>
              </p:nvSpPr>
              <p:spPr bwMode="auto">
                <a:xfrm>
                  <a:off x="2827" y="1593"/>
                  <a:ext cx="18" cy="2"/>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3" name="Rectangle 2451"/>
                <p:cNvSpPr>
                  <a:spLocks noChangeArrowheads="1"/>
                </p:cNvSpPr>
                <p:nvPr/>
              </p:nvSpPr>
              <p:spPr bwMode="auto">
                <a:xfrm>
                  <a:off x="2827" y="1583"/>
                  <a:ext cx="2" cy="10"/>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4" name="Rectangle 2452"/>
                <p:cNvSpPr>
                  <a:spLocks noChangeArrowheads="1"/>
                </p:cNvSpPr>
                <p:nvPr/>
              </p:nvSpPr>
              <p:spPr bwMode="auto">
                <a:xfrm>
                  <a:off x="2843" y="1583"/>
                  <a:ext cx="2" cy="10"/>
                </a:xfrm>
                <a:prstGeom prst="rect">
                  <a:avLst/>
                </a:prstGeom>
                <a:solidFill>
                  <a:srgbClr val="FD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5" name="Rectangle 2453"/>
                <p:cNvSpPr>
                  <a:spLocks noChangeArrowheads="1"/>
                </p:cNvSpPr>
                <p:nvPr/>
              </p:nvSpPr>
              <p:spPr bwMode="auto">
                <a:xfrm>
                  <a:off x="2829" y="1583"/>
                  <a:ext cx="14" cy="2"/>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6" name="Rectangle 2454"/>
                <p:cNvSpPr>
                  <a:spLocks noChangeArrowheads="1"/>
                </p:cNvSpPr>
                <p:nvPr/>
              </p:nvSpPr>
              <p:spPr bwMode="auto">
                <a:xfrm>
                  <a:off x="2829" y="1592"/>
                  <a:ext cx="14" cy="1"/>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7" name="Rectangle 2455"/>
                <p:cNvSpPr>
                  <a:spLocks noChangeArrowheads="1"/>
                </p:cNvSpPr>
                <p:nvPr/>
              </p:nvSpPr>
              <p:spPr bwMode="auto">
                <a:xfrm>
                  <a:off x="2829" y="1585"/>
                  <a:ext cx="2" cy="7"/>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8" name="Rectangle 2456"/>
                <p:cNvSpPr>
                  <a:spLocks noChangeArrowheads="1"/>
                </p:cNvSpPr>
                <p:nvPr/>
              </p:nvSpPr>
              <p:spPr bwMode="auto">
                <a:xfrm>
                  <a:off x="2841" y="1585"/>
                  <a:ext cx="2" cy="7"/>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49" name="Rectangle 2457"/>
                <p:cNvSpPr>
                  <a:spLocks noChangeArrowheads="1"/>
                </p:cNvSpPr>
                <p:nvPr/>
              </p:nvSpPr>
              <p:spPr bwMode="auto">
                <a:xfrm>
                  <a:off x="2831" y="1585"/>
                  <a:ext cx="10" cy="2"/>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50" name="Rectangle 2458"/>
                <p:cNvSpPr>
                  <a:spLocks noChangeArrowheads="1"/>
                </p:cNvSpPr>
                <p:nvPr/>
              </p:nvSpPr>
              <p:spPr bwMode="auto">
                <a:xfrm>
                  <a:off x="2831" y="1590"/>
                  <a:ext cx="10" cy="2"/>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51" name="Rectangle 2459"/>
                <p:cNvSpPr>
                  <a:spLocks noChangeArrowheads="1"/>
                </p:cNvSpPr>
                <p:nvPr/>
              </p:nvSpPr>
              <p:spPr bwMode="auto">
                <a:xfrm>
                  <a:off x="2831" y="1587"/>
                  <a:ext cx="3" cy="3"/>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52" name="Rectangle 2460"/>
                <p:cNvSpPr>
                  <a:spLocks noChangeArrowheads="1"/>
                </p:cNvSpPr>
                <p:nvPr/>
              </p:nvSpPr>
              <p:spPr bwMode="auto">
                <a:xfrm>
                  <a:off x="2839" y="1587"/>
                  <a:ext cx="2" cy="3"/>
                </a:xfrm>
                <a:prstGeom prst="rect">
                  <a:avLst/>
                </a:prstGeom>
                <a:solidFill>
                  <a:srgbClr val="FEF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53" name="Rectangle 2461"/>
                <p:cNvSpPr>
                  <a:spLocks noChangeArrowheads="1"/>
                </p:cNvSpPr>
                <p:nvPr/>
              </p:nvSpPr>
              <p:spPr bwMode="auto">
                <a:xfrm>
                  <a:off x="2834" y="1587"/>
                  <a:ext cx="5"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7454" name="Freeform 2462"/>
              <p:cNvSpPr>
                <a:spLocks/>
              </p:cNvSpPr>
              <p:nvPr/>
            </p:nvSpPr>
            <p:spPr bwMode="auto">
              <a:xfrm>
                <a:off x="2767" y="1540"/>
                <a:ext cx="139" cy="12"/>
              </a:xfrm>
              <a:custGeom>
                <a:avLst/>
                <a:gdLst>
                  <a:gd name="T0" fmla="*/ 0 w 696"/>
                  <a:gd name="T1" fmla="*/ 0 h 61"/>
                  <a:gd name="T2" fmla="*/ 61 w 696"/>
                  <a:gd name="T3" fmla="*/ 61 h 61"/>
                  <a:gd name="T4" fmla="*/ 635 w 696"/>
                  <a:gd name="T5" fmla="*/ 61 h 61"/>
                  <a:gd name="T6" fmla="*/ 696 w 696"/>
                  <a:gd name="T7" fmla="*/ 0 h 61"/>
                  <a:gd name="T8" fmla="*/ 0 w 696"/>
                  <a:gd name="T9" fmla="*/ 0 h 61"/>
                </a:gdLst>
                <a:ahLst/>
                <a:cxnLst>
                  <a:cxn ang="0">
                    <a:pos x="T0" y="T1"/>
                  </a:cxn>
                  <a:cxn ang="0">
                    <a:pos x="T2" y="T3"/>
                  </a:cxn>
                  <a:cxn ang="0">
                    <a:pos x="T4" y="T5"/>
                  </a:cxn>
                  <a:cxn ang="0">
                    <a:pos x="T6" y="T7"/>
                  </a:cxn>
                  <a:cxn ang="0">
                    <a:pos x="T8" y="T9"/>
                  </a:cxn>
                </a:cxnLst>
                <a:rect l="0" t="0" r="r" b="b"/>
                <a:pathLst>
                  <a:path w="696" h="61">
                    <a:moveTo>
                      <a:pt x="0" y="0"/>
                    </a:moveTo>
                    <a:lnTo>
                      <a:pt x="61" y="61"/>
                    </a:lnTo>
                    <a:lnTo>
                      <a:pt x="635" y="61"/>
                    </a:lnTo>
                    <a:lnTo>
                      <a:pt x="696" y="0"/>
                    </a:lnTo>
                    <a:lnTo>
                      <a:pt x="0" y="0"/>
                    </a:lnTo>
                    <a:close/>
                  </a:path>
                </a:pathLst>
              </a:cu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55" name="Freeform 2463"/>
              <p:cNvSpPr>
                <a:spLocks/>
              </p:cNvSpPr>
              <p:nvPr/>
            </p:nvSpPr>
            <p:spPr bwMode="auto">
              <a:xfrm>
                <a:off x="2767" y="1540"/>
                <a:ext cx="12" cy="97"/>
              </a:xfrm>
              <a:custGeom>
                <a:avLst/>
                <a:gdLst>
                  <a:gd name="T0" fmla="*/ 0 w 61"/>
                  <a:gd name="T1" fmla="*/ 0 h 486"/>
                  <a:gd name="T2" fmla="*/ 0 w 61"/>
                  <a:gd name="T3" fmla="*/ 486 h 486"/>
                  <a:gd name="T4" fmla="*/ 61 w 61"/>
                  <a:gd name="T5" fmla="*/ 426 h 486"/>
                  <a:gd name="T6" fmla="*/ 61 w 61"/>
                  <a:gd name="T7" fmla="*/ 61 h 486"/>
                  <a:gd name="T8" fmla="*/ 0 w 61"/>
                  <a:gd name="T9" fmla="*/ 0 h 486"/>
                </a:gdLst>
                <a:ahLst/>
                <a:cxnLst>
                  <a:cxn ang="0">
                    <a:pos x="T0" y="T1"/>
                  </a:cxn>
                  <a:cxn ang="0">
                    <a:pos x="T2" y="T3"/>
                  </a:cxn>
                  <a:cxn ang="0">
                    <a:pos x="T4" y="T5"/>
                  </a:cxn>
                  <a:cxn ang="0">
                    <a:pos x="T6" y="T7"/>
                  </a:cxn>
                  <a:cxn ang="0">
                    <a:pos x="T8" y="T9"/>
                  </a:cxn>
                </a:cxnLst>
                <a:rect l="0" t="0" r="r" b="b"/>
                <a:pathLst>
                  <a:path w="61" h="486">
                    <a:moveTo>
                      <a:pt x="0" y="0"/>
                    </a:moveTo>
                    <a:lnTo>
                      <a:pt x="0" y="486"/>
                    </a:lnTo>
                    <a:lnTo>
                      <a:pt x="61" y="426"/>
                    </a:lnTo>
                    <a:lnTo>
                      <a:pt x="61" y="61"/>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56" name="Freeform 2464"/>
              <p:cNvSpPr>
                <a:spLocks/>
              </p:cNvSpPr>
              <p:nvPr/>
            </p:nvSpPr>
            <p:spPr bwMode="auto">
              <a:xfrm>
                <a:off x="2767" y="1625"/>
                <a:ext cx="139" cy="12"/>
              </a:xfrm>
              <a:custGeom>
                <a:avLst/>
                <a:gdLst>
                  <a:gd name="T0" fmla="*/ 0 w 696"/>
                  <a:gd name="T1" fmla="*/ 60 h 60"/>
                  <a:gd name="T2" fmla="*/ 696 w 696"/>
                  <a:gd name="T3" fmla="*/ 60 h 60"/>
                  <a:gd name="T4" fmla="*/ 635 w 696"/>
                  <a:gd name="T5" fmla="*/ 0 h 60"/>
                  <a:gd name="T6" fmla="*/ 61 w 696"/>
                  <a:gd name="T7" fmla="*/ 0 h 60"/>
                  <a:gd name="T8" fmla="*/ 0 w 696"/>
                  <a:gd name="T9" fmla="*/ 60 h 60"/>
                </a:gdLst>
                <a:ahLst/>
                <a:cxnLst>
                  <a:cxn ang="0">
                    <a:pos x="T0" y="T1"/>
                  </a:cxn>
                  <a:cxn ang="0">
                    <a:pos x="T2" y="T3"/>
                  </a:cxn>
                  <a:cxn ang="0">
                    <a:pos x="T4" y="T5"/>
                  </a:cxn>
                  <a:cxn ang="0">
                    <a:pos x="T6" y="T7"/>
                  </a:cxn>
                  <a:cxn ang="0">
                    <a:pos x="T8" y="T9"/>
                  </a:cxn>
                </a:cxnLst>
                <a:rect l="0" t="0" r="r" b="b"/>
                <a:pathLst>
                  <a:path w="696" h="60">
                    <a:moveTo>
                      <a:pt x="0" y="60"/>
                    </a:moveTo>
                    <a:lnTo>
                      <a:pt x="696" y="60"/>
                    </a:lnTo>
                    <a:lnTo>
                      <a:pt x="635" y="0"/>
                    </a:lnTo>
                    <a:lnTo>
                      <a:pt x="61" y="0"/>
                    </a:lnTo>
                    <a:lnTo>
                      <a:pt x="0" y="60"/>
                    </a:lnTo>
                    <a:close/>
                  </a:path>
                </a:pathLst>
              </a:custGeom>
              <a:solidFill>
                <a:srgbClr val="B5B5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57" name="Freeform 2465"/>
              <p:cNvSpPr>
                <a:spLocks/>
              </p:cNvSpPr>
              <p:nvPr/>
            </p:nvSpPr>
            <p:spPr bwMode="auto">
              <a:xfrm>
                <a:off x="2894" y="1540"/>
                <a:ext cx="12" cy="97"/>
              </a:xfrm>
              <a:custGeom>
                <a:avLst/>
                <a:gdLst>
                  <a:gd name="T0" fmla="*/ 61 w 61"/>
                  <a:gd name="T1" fmla="*/ 486 h 486"/>
                  <a:gd name="T2" fmla="*/ 61 w 61"/>
                  <a:gd name="T3" fmla="*/ 0 h 486"/>
                  <a:gd name="T4" fmla="*/ 0 w 61"/>
                  <a:gd name="T5" fmla="*/ 61 h 486"/>
                  <a:gd name="T6" fmla="*/ 0 w 61"/>
                  <a:gd name="T7" fmla="*/ 426 h 486"/>
                  <a:gd name="T8" fmla="*/ 61 w 61"/>
                  <a:gd name="T9" fmla="*/ 486 h 486"/>
                </a:gdLst>
                <a:ahLst/>
                <a:cxnLst>
                  <a:cxn ang="0">
                    <a:pos x="T0" y="T1"/>
                  </a:cxn>
                  <a:cxn ang="0">
                    <a:pos x="T2" y="T3"/>
                  </a:cxn>
                  <a:cxn ang="0">
                    <a:pos x="T4" y="T5"/>
                  </a:cxn>
                  <a:cxn ang="0">
                    <a:pos x="T6" y="T7"/>
                  </a:cxn>
                  <a:cxn ang="0">
                    <a:pos x="T8" y="T9"/>
                  </a:cxn>
                </a:cxnLst>
                <a:rect l="0" t="0" r="r" b="b"/>
                <a:pathLst>
                  <a:path w="61" h="486">
                    <a:moveTo>
                      <a:pt x="61" y="486"/>
                    </a:moveTo>
                    <a:lnTo>
                      <a:pt x="61" y="0"/>
                    </a:lnTo>
                    <a:lnTo>
                      <a:pt x="0" y="61"/>
                    </a:lnTo>
                    <a:lnTo>
                      <a:pt x="0" y="426"/>
                    </a:lnTo>
                    <a:lnTo>
                      <a:pt x="61" y="486"/>
                    </a:lnTo>
                    <a:close/>
                  </a:path>
                </a:pathLst>
              </a:custGeom>
              <a:solidFill>
                <a:srgbClr val="878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458" name="Rectangle 2466"/>
            <p:cNvSpPr>
              <a:spLocks noChangeArrowheads="1"/>
            </p:cNvSpPr>
            <p:nvPr/>
          </p:nvSpPr>
          <p:spPr bwMode="auto">
            <a:xfrm>
              <a:off x="5068" y="1677"/>
              <a:ext cx="15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000000"/>
                  </a:solidFill>
                  <a:latin typeface="Yagut" pitchFamily="2" charset="0"/>
                </a:rPr>
                <a:t>آمايش واحدها</a:t>
              </a:r>
              <a:endParaRPr lang="en-US" altLang="fa-IR" sz="400" b="0">
                <a:cs typeface="Traffic" pitchFamily="2" charset="0"/>
              </a:endParaRPr>
            </a:p>
          </p:txBody>
        </p:sp>
        <p:grpSp>
          <p:nvGrpSpPr>
            <p:cNvPr id="87459" name="Group 2467"/>
            <p:cNvGrpSpPr>
              <a:grpSpLocks/>
            </p:cNvGrpSpPr>
            <p:nvPr/>
          </p:nvGrpSpPr>
          <p:grpSpPr bwMode="auto">
            <a:xfrm>
              <a:off x="4692" y="920"/>
              <a:ext cx="896" cy="69"/>
              <a:chOff x="2612" y="1215"/>
              <a:chExt cx="453" cy="33"/>
            </a:xfrm>
          </p:grpSpPr>
          <p:sp>
            <p:nvSpPr>
              <p:cNvPr id="87460" name="Rectangle 2468"/>
              <p:cNvSpPr>
                <a:spLocks noChangeArrowheads="1"/>
              </p:cNvSpPr>
              <p:nvPr/>
            </p:nvSpPr>
            <p:spPr bwMode="auto">
              <a:xfrm>
                <a:off x="2612" y="1215"/>
                <a:ext cx="451" cy="31"/>
              </a:xfrm>
              <a:prstGeom prst="rect">
                <a:avLst/>
              </a:prstGeom>
              <a:solidFill>
                <a:srgbClr val="FFF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87461" name="Rectangle 2469"/>
              <p:cNvSpPr>
                <a:spLocks noChangeArrowheads="1"/>
              </p:cNvSpPr>
              <p:nvPr/>
            </p:nvSpPr>
            <p:spPr bwMode="auto">
              <a:xfrm>
                <a:off x="2614" y="1217"/>
                <a:ext cx="451" cy="31"/>
              </a:xfrm>
              <a:prstGeom prst="rect">
                <a:avLst/>
              </a:prstGeom>
              <a:solidFill>
                <a:srgbClr val="9999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nvGrpSpPr>
              <p:cNvPr id="87462" name="Group 2470"/>
              <p:cNvGrpSpPr>
                <a:grpSpLocks/>
              </p:cNvGrpSpPr>
              <p:nvPr/>
            </p:nvGrpSpPr>
            <p:grpSpPr bwMode="auto">
              <a:xfrm>
                <a:off x="2613" y="1216"/>
                <a:ext cx="451" cy="31"/>
                <a:chOff x="2613" y="1216"/>
                <a:chExt cx="451" cy="31"/>
              </a:xfrm>
            </p:grpSpPr>
            <p:pic>
              <p:nvPicPr>
                <p:cNvPr id="87463" name="Picture 2471"/>
                <p:cNvPicPr>
                  <a:picLocks noChangeAspect="1" noChangeArrowheads="1"/>
                </p:cNvPicPr>
                <p:nvPr/>
              </p:nvPicPr>
              <p:blipFill>
                <a:blip r:embed="rId3" cstate="print">
                  <a:extLst>
                    <a:ext uri="{28A0092B-C50C-407E-A947-70E740481C1C}">
                      <a14:useLocalDpi xmlns:a14="http://schemas.microsoft.com/office/drawing/2010/main" val="0"/>
                    </a:ext>
                  </a:extLst>
                </a:blip>
                <a:srcRect b="68750"/>
                <a:stretch>
                  <a:fillRect/>
                </a:stretch>
              </p:blipFill>
              <p:spPr bwMode="auto">
                <a:xfrm>
                  <a:off x="2613" y="1216"/>
                  <a:ext cx="10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464" name="Picture 2472"/>
                <p:cNvPicPr>
                  <a:picLocks noChangeAspect="1" noChangeArrowheads="1"/>
                </p:cNvPicPr>
                <p:nvPr/>
              </p:nvPicPr>
              <p:blipFill>
                <a:blip r:embed="rId3" cstate="print">
                  <a:extLst>
                    <a:ext uri="{28A0092B-C50C-407E-A947-70E740481C1C}">
                      <a14:useLocalDpi xmlns:a14="http://schemas.microsoft.com/office/drawing/2010/main" val="0"/>
                    </a:ext>
                  </a:extLst>
                </a:blip>
                <a:srcRect b="68750"/>
                <a:stretch>
                  <a:fillRect/>
                </a:stretch>
              </p:blipFill>
              <p:spPr bwMode="auto">
                <a:xfrm>
                  <a:off x="2713" y="1216"/>
                  <a:ext cx="9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465" name="Picture 2473"/>
                <p:cNvPicPr>
                  <a:picLocks noChangeAspect="1" noChangeArrowheads="1"/>
                </p:cNvPicPr>
                <p:nvPr/>
              </p:nvPicPr>
              <p:blipFill>
                <a:blip r:embed="rId3" cstate="print">
                  <a:extLst>
                    <a:ext uri="{28A0092B-C50C-407E-A947-70E740481C1C}">
                      <a14:useLocalDpi xmlns:a14="http://schemas.microsoft.com/office/drawing/2010/main" val="0"/>
                    </a:ext>
                  </a:extLst>
                </a:blip>
                <a:srcRect b="68750"/>
                <a:stretch>
                  <a:fillRect/>
                </a:stretch>
              </p:blipFill>
              <p:spPr bwMode="auto">
                <a:xfrm>
                  <a:off x="2812" y="1216"/>
                  <a:ext cx="10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466" name="Picture 2474"/>
                <p:cNvPicPr>
                  <a:picLocks noChangeAspect="1" noChangeArrowheads="1"/>
                </p:cNvPicPr>
                <p:nvPr/>
              </p:nvPicPr>
              <p:blipFill>
                <a:blip r:embed="rId3" cstate="print">
                  <a:extLst>
                    <a:ext uri="{28A0092B-C50C-407E-A947-70E740481C1C}">
                      <a14:useLocalDpi xmlns:a14="http://schemas.microsoft.com/office/drawing/2010/main" val="0"/>
                    </a:ext>
                  </a:extLst>
                </a:blip>
                <a:srcRect b="68750"/>
                <a:stretch>
                  <a:fillRect/>
                </a:stretch>
              </p:blipFill>
              <p:spPr bwMode="auto">
                <a:xfrm>
                  <a:off x="2912" y="1216"/>
                  <a:ext cx="9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467" name="Picture 2475"/>
                <p:cNvPicPr>
                  <a:picLocks noChangeAspect="1" noChangeArrowheads="1"/>
                </p:cNvPicPr>
                <p:nvPr/>
              </p:nvPicPr>
              <p:blipFill>
                <a:blip r:embed="rId3" cstate="print">
                  <a:extLst>
                    <a:ext uri="{28A0092B-C50C-407E-A947-70E740481C1C}">
                      <a14:useLocalDpi xmlns:a14="http://schemas.microsoft.com/office/drawing/2010/main" val="0"/>
                    </a:ext>
                  </a:extLst>
                </a:blip>
                <a:srcRect r="47656" b="68750"/>
                <a:stretch>
                  <a:fillRect/>
                </a:stretch>
              </p:blipFill>
              <p:spPr bwMode="auto">
                <a:xfrm>
                  <a:off x="3011" y="1216"/>
                  <a:ext cx="5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468" name="Freeform 2476"/>
              <p:cNvSpPr>
                <a:spLocks/>
              </p:cNvSpPr>
              <p:nvPr/>
            </p:nvSpPr>
            <p:spPr bwMode="auto">
              <a:xfrm>
                <a:off x="2613" y="1216"/>
                <a:ext cx="451" cy="4"/>
              </a:xfrm>
              <a:custGeom>
                <a:avLst/>
                <a:gdLst>
                  <a:gd name="T0" fmla="*/ 0 w 2254"/>
                  <a:gd name="T1" fmla="*/ 0 h 19"/>
                  <a:gd name="T2" fmla="*/ 19 w 2254"/>
                  <a:gd name="T3" fmla="*/ 19 h 19"/>
                  <a:gd name="T4" fmla="*/ 2235 w 2254"/>
                  <a:gd name="T5" fmla="*/ 19 h 19"/>
                  <a:gd name="T6" fmla="*/ 2254 w 2254"/>
                  <a:gd name="T7" fmla="*/ 0 h 19"/>
                  <a:gd name="T8" fmla="*/ 0 w 2254"/>
                  <a:gd name="T9" fmla="*/ 0 h 19"/>
                </a:gdLst>
                <a:ahLst/>
                <a:cxnLst>
                  <a:cxn ang="0">
                    <a:pos x="T0" y="T1"/>
                  </a:cxn>
                  <a:cxn ang="0">
                    <a:pos x="T2" y="T3"/>
                  </a:cxn>
                  <a:cxn ang="0">
                    <a:pos x="T4" y="T5"/>
                  </a:cxn>
                  <a:cxn ang="0">
                    <a:pos x="T6" y="T7"/>
                  </a:cxn>
                  <a:cxn ang="0">
                    <a:pos x="T8" y="T9"/>
                  </a:cxn>
                </a:cxnLst>
                <a:rect l="0" t="0" r="r" b="b"/>
                <a:pathLst>
                  <a:path w="2254" h="19">
                    <a:moveTo>
                      <a:pt x="0" y="0"/>
                    </a:moveTo>
                    <a:lnTo>
                      <a:pt x="19" y="19"/>
                    </a:lnTo>
                    <a:lnTo>
                      <a:pt x="2235" y="19"/>
                    </a:lnTo>
                    <a:lnTo>
                      <a:pt x="2254" y="0"/>
                    </a:lnTo>
                    <a:lnTo>
                      <a:pt x="0" y="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69" name="Freeform 2477"/>
              <p:cNvSpPr>
                <a:spLocks/>
              </p:cNvSpPr>
              <p:nvPr/>
            </p:nvSpPr>
            <p:spPr bwMode="auto">
              <a:xfrm>
                <a:off x="2613" y="1216"/>
                <a:ext cx="4" cy="31"/>
              </a:xfrm>
              <a:custGeom>
                <a:avLst/>
                <a:gdLst>
                  <a:gd name="T0" fmla="*/ 0 w 19"/>
                  <a:gd name="T1" fmla="*/ 0 h 155"/>
                  <a:gd name="T2" fmla="*/ 0 w 19"/>
                  <a:gd name="T3" fmla="*/ 155 h 155"/>
                  <a:gd name="T4" fmla="*/ 19 w 19"/>
                  <a:gd name="T5" fmla="*/ 136 h 155"/>
                  <a:gd name="T6" fmla="*/ 19 w 19"/>
                  <a:gd name="T7" fmla="*/ 19 h 155"/>
                  <a:gd name="T8" fmla="*/ 0 w 19"/>
                  <a:gd name="T9" fmla="*/ 0 h 155"/>
                </a:gdLst>
                <a:ahLst/>
                <a:cxnLst>
                  <a:cxn ang="0">
                    <a:pos x="T0" y="T1"/>
                  </a:cxn>
                  <a:cxn ang="0">
                    <a:pos x="T2" y="T3"/>
                  </a:cxn>
                  <a:cxn ang="0">
                    <a:pos x="T4" y="T5"/>
                  </a:cxn>
                  <a:cxn ang="0">
                    <a:pos x="T6" y="T7"/>
                  </a:cxn>
                  <a:cxn ang="0">
                    <a:pos x="T8" y="T9"/>
                  </a:cxn>
                </a:cxnLst>
                <a:rect l="0" t="0" r="r" b="b"/>
                <a:pathLst>
                  <a:path w="19" h="155">
                    <a:moveTo>
                      <a:pt x="0" y="0"/>
                    </a:moveTo>
                    <a:lnTo>
                      <a:pt x="0" y="155"/>
                    </a:lnTo>
                    <a:lnTo>
                      <a:pt x="19" y="136"/>
                    </a:lnTo>
                    <a:lnTo>
                      <a:pt x="19" y="19"/>
                    </a:lnTo>
                    <a:lnTo>
                      <a:pt x="0" y="0"/>
                    </a:lnTo>
                    <a:close/>
                  </a:path>
                </a:pathLst>
              </a:cu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70" name="Freeform 2478"/>
              <p:cNvSpPr>
                <a:spLocks/>
              </p:cNvSpPr>
              <p:nvPr/>
            </p:nvSpPr>
            <p:spPr bwMode="auto">
              <a:xfrm>
                <a:off x="2613" y="1243"/>
                <a:ext cx="451" cy="4"/>
              </a:xfrm>
              <a:custGeom>
                <a:avLst/>
                <a:gdLst>
                  <a:gd name="T0" fmla="*/ 0 w 2254"/>
                  <a:gd name="T1" fmla="*/ 19 h 19"/>
                  <a:gd name="T2" fmla="*/ 2254 w 2254"/>
                  <a:gd name="T3" fmla="*/ 19 h 19"/>
                  <a:gd name="T4" fmla="*/ 2235 w 2254"/>
                  <a:gd name="T5" fmla="*/ 0 h 19"/>
                  <a:gd name="T6" fmla="*/ 19 w 2254"/>
                  <a:gd name="T7" fmla="*/ 0 h 19"/>
                  <a:gd name="T8" fmla="*/ 0 w 2254"/>
                  <a:gd name="T9" fmla="*/ 19 h 19"/>
                </a:gdLst>
                <a:ahLst/>
                <a:cxnLst>
                  <a:cxn ang="0">
                    <a:pos x="T0" y="T1"/>
                  </a:cxn>
                  <a:cxn ang="0">
                    <a:pos x="T2" y="T3"/>
                  </a:cxn>
                  <a:cxn ang="0">
                    <a:pos x="T4" y="T5"/>
                  </a:cxn>
                  <a:cxn ang="0">
                    <a:pos x="T6" y="T7"/>
                  </a:cxn>
                  <a:cxn ang="0">
                    <a:pos x="T8" y="T9"/>
                  </a:cxn>
                </a:cxnLst>
                <a:rect l="0" t="0" r="r" b="b"/>
                <a:pathLst>
                  <a:path w="2254" h="19">
                    <a:moveTo>
                      <a:pt x="0" y="19"/>
                    </a:moveTo>
                    <a:lnTo>
                      <a:pt x="2254" y="19"/>
                    </a:lnTo>
                    <a:lnTo>
                      <a:pt x="2235" y="0"/>
                    </a:lnTo>
                    <a:lnTo>
                      <a:pt x="19" y="0"/>
                    </a:lnTo>
                    <a:lnTo>
                      <a:pt x="0" y="19"/>
                    </a:lnTo>
                    <a:close/>
                  </a:path>
                </a:pathLst>
              </a:custGeom>
              <a:solidFill>
                <a:srgbClr val="CDCD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87471" name="Freeform 2479"/>
              <p:cNvSpPr>
                <a:spLocks/>
              </p:cNvSpPr>
              <p:nvPr/>
            </p:nvSpPr>
            <p:spPr bwMode="auto">
              <a:xfrm>
                <a:off x="3060" y="1216"/>
                <a:ext cx="4" cy="31"/>
              </a:xfrm>
              <a:custGeom>
                <a:avLst/>
                <a:gdLst>
                  <a:gd name="T0" fmla="*/ 19 w 19"/>
                  <a:gd name="T1" fmla="*/ 155 h 155"/>
                  <a:gd name="T2" fmla="*/ 19 w 19"/>
                  <a:gd name="T3" fmla="*/ 0 h 155"/>
                  <a:gd name="T4" fmla="*/ 0 w 19"/>
                  <a:gd name="T5" fmla="*/ 19 h 155"/>
                  <a:gd name="T6" fmla="*/ 0 w 19"/>
                  <a:gd name="T7" fmla="*/ 136 h 155"/>
                  <a:gd name="T8" fmla="*/ 19 w 19"/>
                  <a:gd name="T9" fmla="*/ 155 h 155"/>
                </a:gdLst>
                <a:ahLst/>
                <a:cxnLst>
                  <a:cxn ang="0">
                    <a:pos x="T0" y="T1"/>
                  </a:cxn>
                  <a:cxn ang="0">
                    <a:pos x="T2" y="T3"/>
                  </a:cxn>
                  <a:cxn ang="0">
                    <a:pos x="T4" y="T5"/>
                  </a:cxn>
                  <a:cxn ang="0">
                    <a:pos x="T6" y="T7"/>
                  </a:cxn>
                  <a:cxn ang="0">
                    <a:pos x="T8" y="T9"/>
                  </a:cxn>
                </a:cxnLst>
                <a:rect l="0" t="0" r="r" b="b"/>
                <a:pathLst>
                  <a:path w="19" h="155">
                    <a:moveTo>
                      <a:pt x="19" y="155"/>
                    </a:moveTo>
                    <a:lnTo>
                      <a:pt x="19" y="0"/>
                    </a:lnTo>
                    <a:lnTo>
                      <a:pt x="0" y="19"/>
                    </a:lnTo>
                    <a:lnTo>
                      <a:pt x="0" y="136"/>
                    </a:lnTo>
                    <a:lnTo>
                      <a:pt x="19" y="155"/>
                    </a:lnTo>
                    <a:close/>
                  </a:path>
                </a:pathLst>
              </a:custGeom>
              <a:solidFill>
                <a:srgbClr val="99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87472" name="Rectangle 2480"/>
            <p:cNvSpPr>
              <a:spLocks noChangeArrowheads="1"/>
            </p:cNvSpPr>
            <p:nvPr/>
          </p:nvSpPr>
          <p:spPr bwMode="auto">
            <a:xfrm>
              <a:off x="4760" y="943"/>
              <a:ext cx="792"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ar-SA" altLang="fa-IR" sz="400" b="0">
                  <a:solidFill>
                    <a:srgbClr val="FF0000"/>
                  </a:solidFill>
                  <a:latin typeface="Yagut" pitchFamily="2" charset="0"/>
                </a:rPr>
                <a:t>محورهای موثر و متاثر از حرکات و برنامه های اصلاحی در نظام اداری</a:t>
              </a:r>
              <a:endParaRPr lang="en-US" altLang="fa-IR" sz="400" b="0">
                <a:cs typeface="Traffic" pitchFamily="2" charset="0"/>
              </a:endParaRPr>
            </a:p>
          </p:txBody>
        </p:sp>
      </p:grpSp>
      <p:sp>
        <p:nvSpPr>
          <p:cNvPr id="87473" name="AutoShape 2481" descr="Stationery"/>
          <p:cNvSpPr>
            <a:spLocks noChangeArrowheads="1"/>
          </p:cNvSpPr>
          <p:nvPr/>
        </p:nvSpPr>
        <p:spPr bwMode="auto">
          <a:xfrm>
            <a:off x="3367088" y="76200"/>
            <a:ext cx="5395912" cy="48577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rtl="1">
              <a:lnSpc>
                <a:spcPct val="120000"/>
              </a:lnSpc>
            </a:pPr>
            <a:r>
              <a:rPr lang="ar-SA" altLang="fa-IR" sz="1400">
                <a:solidFill>
                  <a:srgbClr val="FF0000"/>
                </a:solidFill>
                <a:cs typeface="Traffic" pitchFamily="2" charset="0"/>
              </a:rPr>
              <a:t>محورهای موثر و متاثر از حرکات و برنامه های اصلاحی در نظام اداری</a:t>
            </a:r>
            <a:endParaRPr lang="en-US" altLang="fa-IR" sz="1400">
              <a:solidFill>
                <a:srgbClr val="FF0000"/>
              </a:solidFill>
              <a:cs typeface="Traffic" pitchFamily="2" charset="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6D5A0735-CA87-4DBF-A6DF-EA64E0DAADEB}" type="slidenum">
              <a:rPr lang="en-US" altLang="fa-IR"/>
              <a:pPr/>
              <a:t>27</a:t>
            </a:fld>
            <a:endParaRPr lang="en-US" altLang="fa-IR"/>
          </a:p>
        </p:txBody>
      </p:sp>
      <p:sp>
        <p:nvSpPr>
          <p:cNvPr id="88107" name="Rectangle 43" descr="Bouquet"/>
          <p:cNvSpPr>
            <a:spLocks noChangeArrowheads="1"/>
          </p:cNvSpPr>
          <p:nvPr/>
        </p:nvSpPr>
        <p:spPr bwMode="auto">
          <a:xfrm>
            <a:off x="3429000" y="4114800"/>
            <a:ext cx="2743200" cy="1219200"/>
          </a:xfrm>
          <a:prstGeom prst="rect">
            <a:avLst/>
          </a:prstGeom>
          <a:blipFill dpi="0" rotWithShape="0">
            <a:blip r:embed="rId3"/>
            <a:srcRect/>
            <a:tile tx="0" ty="0" sx="100000" sy="100000" flip="none" algn="tl"/>
          </a:blipFill>
          <a:ln>
            <a:noFill/>
          </a:ln>
          <a:effectLst>
            <a:prstShdw prst="shdw17" dist="17961" dir="2700000">
              <a:srgbClr val="CCCC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a-IR"/>
          </a:p>
        </p:txBody>
      </p:sp>
      <p:sp>
        <p:nvSpPr>
          <p:cNvPr id="88066" name="WordArt 2"/>
          <p:cNvSpPr>
            <a:spLocks noChangeArrowheads="1" noChangeShapeType="1" noTextEdit="1"/>
          </p:cNvSpPr>
          <p:nvPr/>
        </p:nvSpPr>
        <p:spPr bwMode="auto">
          <a:xfrm>
            <a:off x="6480175" y="461963"/>
            <a:ext cx="1019175" cy="438150"/>
          </a:xfrm>
          <a:prstGeom prst="rect">
            <a:avLst/>
          </a:prstGeom>
        </p:spPr>
        <p:txBody>
          <a:bodyPr wrap="none" fromWordArt="1">
            <a:prstTxWarp prst="textPlain">
              <a:avLst>
                <a:gd name="adj" fmla="val 50000"/>
              </a:avLst>
            </a:prstTxWarp>
          </a:bodyPr>
          <a:lstStyle/>
          <a:p>
            <a:pPr rtl="1"/>
            <a:r>
              <a:rPr lang="fa-IR" sz="3600" kern="10">
                <a:ln w="76200">
                  <a:solidFill>
                    <a:srgbClr val="000000"/>
                  </a:solidFill>
                  <a:round/>
                  <a:headEnd/>
                  <a:tailEnd/>
                </a:ln>
                <a:solidFill>
                  <a:srgbClr val="FF0000"/>
                </a:solidFill>
                <a:effectLst>
                  <a:prstShdw prst="shdw17" dist="17961" dir="2700000">
                    <a:srgbClr val="000000">
                      <a:gamma/>
                      <a:shade val="60000"/>
                      <a:invGamma/>
                    </a:srgbClr>
                  </a:prstShdw>
                </a:effectLst>
                <a:latin typeface="Yagut"/>
              </a:rPr>
              <a:t>انسان </a:t>
            </a:r>
          </a:p>
        </p:txBody>
      </p:sp>
      <p:sp>
        <p:nvSpPr>
          <p:cNvPr id="88067" name="WordArt 3"/>
          <p:cNvSpPr>
            <a:spLocks noChangeArrowheads="1" noChangeShapeType="1" noTextEdit="1"/>
          </p:cNvSpPr>
          <p:nvPr/>
        </p:nvSpPr>
        <p:spPr bwMode="auto">
          <a:xfrm>
            <a:off x="6477000" y="457200"/>
            <a:ext cx="1019175" cy="438150"/>
          </a:xfrm>
          <a:prstGeom prst="rect">
            <a:avLst/>
          </a:prstGeom>
          <a:extLst>
            <a:ext uri="{91240B29-F687-4F45-9708-019B960494DF}">
              <a14:hiddenLine xmlns:a14="http://schemas.microsoft.com/office/drawing/2010/main" w="76200">
                <a:solidFill>
                  <a:srgbClr val="000000"/>
                </a:solidFill>
                <a:round/>
                <a:headEnd/>
                <a:tailEnd/>
              </a14:hiddenLine>
            </a:ext>
          </a:extLst>
        </p:spPr>
        <p:txBody>
          <a:bodyPr wrap="none" fromWordArt="1">
            <a:prstTxWarp prst="textPlain">
              <a:avLst>
                <a:gd name="adj" fmla="val 50000"/>
              </a:avLst>
            </a:prstTxWarp>
          </a:bodyPr>
          <a:lstStyle/>
          <a:p>
            <a:pPr rtl="1"/>
            <a:r>
              <a:rPr lang="fa-IR" sz="3600" kern="10">
                <a:solidFill>
                  <a:srgbClr val="FF0000"/>
                </a:solidFill>
                <a:effectLst>
                  <a:prstShdw prst="shdw17" dist="17961" dir="2700000">
                    <a:srgbClr val="FF0000">
                      <a:gamma/>
                      <a:shade val="60000"/>
                      <a:invGamma/>
                    </a:srgbClr>
                  </a:prstShdw>
                </a:effectLst>
                <a:latin typeface="Yagut"/>
              </a:rPr>
              <a:t>انسان </a:t>
            </a:r>
          </a:p>
        </p:txBody>
      </p:sp>
      <p:sp>
        <p:nvSpPr>
          <p:cNvPr id="88068" name="WordArt 4"/>
          <p:cNvSpPr>
            <a:spLocks noChangeArrowheads="1" noChangeShapeType="1" noTextEdit="1"/>
          </p:cNvSpPr>
          <p:nvPr/>
        </p:nvSpPr>
        <p:spPr bwMode="auto">
          <a:xfrm>
            <a:off x="4572000" y="1752600"/>
            <a:ext cx="1217613" cy="4381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76200">
                  <a:solidFill>
                    <a:srgbClr val="000000"/>
                  </a:solidFill>
                  <a:round/>
                  <a:headEnd/>
                  <a:tailEnd/>
                </a:ln>
                <a:solidFill>
                  <a:srgbClr val="000000"/>
                </a:solidFill>
                <a:latin typeface="Yagut"/>
              </a:rPr>
              <a:t>"سالم"</a:t>
            </a:r>
          </a:p>
        </p:txBody>
      </p:sp>
      <p:sp>
        <p:nvSpPr>
          <p:cNvPr id="88069" name="WordArt 5"/>
          <p:cNvSpPr>
            <a:spLocks noChangeArrowheads="1" noChangeShapeType="1" noTextEdit="1"/>
          </p:cNvSpPr>
          <p:nvPr/>
        </p:nvSpPr>
        <p:spPr bwMode="auto">
          <a:xfrm>
            <a:off x="4573588" y="1757363"/>
            <a:ext cx="1217612" cy="438150"/>
          </a:xfrm>
          <a:prstGeom prst="rect">
            <a:avLst/>
          </a:prstGeom>
          <a:extLst>
            <a:ext uri="{91240B29-F687-4F45-9708-019B960494DF}">
              <a14:hiddenLine xmlns:a14="http://schemas.microsoft.com/office/drawing/2010/main" w="76200">
                <a:solidFill>
                  <a:srgbClr val="000000"/>
                </a:solidFill>
                <a:round/>
                <a:headEnd/>
                <a:tailEnd/>
              </a14:hiddenLine>
            </a:ext>
          </a:extLst>
        </p:spPr>
        <p:txBody>
          <a:bodyPr wrap="none" fromWordArt="1">
            <a:prstTxWarp prst="textPlain">
              <a:avLst>
                <a:gd name="adj" fmla="val 50000"/>
              </a:avLst>
            </a:prstTxWarp>
          </a:bodyPr>
          <a:lstStyle/>
          <a:p>
            <a:pPr rtl="1"/>
            <a:r>
              <a:rPr lang="fa-IR" sz="3600" kern="10">
                <a:solidFill>
                  <a:schemeClr val="accent1"/>
                </a:solidFill>
                <a:effectLst>
                  <a:prstShdw prst="shdw17" dist="17961" dir="2700000">
                    <a:schemeClr val="accent1">
                      <a:gamma/>
                      <a:shade val="60000"/>
                      <a:invGamma/>
                    </a:schemeClr>
                  </a:prstShdw>
                </a:effectLst>
                <a:latin typeface="Yagut"/>
              </a:rPr>
              <a:t>"سالم"</a:t>
            </a:r>
          </a:p>
        </p:txBody>
      </p:sp>
      <p:sp>
        <p:nvSpPr>
          <p:cNvPr id="88070" name="WordArt 6"/>
          <p:cNvSpPr>
            <a:spLocks noChangeArrowheads="1" noChangeShapeType="1" noTextEdit="1"/>
          </p:cNvSpPr>
          <p:nvPr/>
        </p:nvSpPr>
        <p:spPr bwMode="auto">
          <a:xfrm>
            <a:off x="3505200" y="2971800"/>
            <a:ext cx="1141413" cy="4381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76200">
                  <a:solidFill>
                    <a:srgbClr val="000000"/>
                  </a:solidFill>
                  <a:round/>
                  <a:headEnd/>
                  <a:tailEnd/>
                </a:ln>
                <a:solidFill>
                  <a:srgbClr val="000000"/>
                </a:solidFill>
                <a:latin typeface="Yagut"/>
              </a:rPr>
              <a:t>"ماهر"</a:t>
            </a:r>
          </a:p>
        </p:txBody>
      </p:sp>
      <p:sp>
        <p:nvSpPr>
          <p:cNvPr id="88071" name="WordArt 7"/>
          <p:cNvSpPr>
            <a:spLocks noChangeArrowheads="1" noChangeShapeType="1" noTextEdit="1"/>
          </p:cNvSpPr>
          <p:nvPr/>
        </p:nvSpPr>
        <p:spPr bwMode="auto">
          <a:xfrm>
            <a:off x="3505200" y="2971800"/>
            <a:ext cx="1141413" cy="438150"/>
          </a:xfrm>
          <a:prstGeom prst="rect">
            <a:avLst/>
          </a:prstGeom>
          <a:extLst>
            <a:ext uri="{91240B29-F687-4F45-9708-019B960494DF}">
              <a14:hiddenLine xmlns:a14="http://schemas.microsoft.com/office/drawing/2010/main" w="76200">
                <a:solidFill>
                  <a:srgbClr val="000000"/>
                </a:solidFill>
                <a:round/>
                <a:headEnd/>
                <a:tailEnd/>
              </a14:hiddenLine>
            </a:ext>
          </a:extLst>
        </p:spPr>
        <p:txBody>
          <a:bodyPr wrap="none" fromWordArt="1">
            <a:prstTxWarp prst="textPlain">
              <a:avLst>
                <a:gd name="adj" fmla="val 50000"/>
              </a:avLst>
            </a:prstTxWarp>
          </a:bodyPr>
          <a:lstStyle/>
          <a:p>
            <a:pPr rtl="1"/>
            <a:r>
              <a:rPr lang="fa-IR" sz="3600" kern="10">
                <a:solidFill>
                  <a:schemeClr val="accent2"/>
                </a:solidFill>
                <a:effectLst>
                  <a:prstShdw prst="shdw17" dist="17961" dir="2700000">
                    <a:schemeClr val="accent2">
                      <a:gamma/>
                      <a:shade val="60000"/>
                      <a:invGamma/>
                    </a:schemeClr>
                  </a:prstShdw>
                </a:effectLst>
                <a:latin typeface="Yagut"/>
              </a:rPr>
              <a:t>"ماهر"</a:t>
            </a:r>
          </a:p>
        </p:txBody>
      </p:sp>
      <p:sp>
        <p:nvSpPr>
          <p:cNvPr id="88072" name="WordArt 8"/>
          <p:cNvSpPr>
            <a:spLocks noChangeArrowheads="1" noChangeShapeType="1" noTextEdit="1"/>
          </p:cNvSpPr>
          <p:nvPr/>
        </p:nvSpPr>
        <p:spPr bwMode="auto">
          <a:xfrm>
            <a:off x="1295400" y="4306888"/>
            <a:ext cx="1981200" cy="4381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76200">
                  <a:solidFill>
                    <a:srgbClr val="000000"/>
                  </a:solidFill>
                  <a:round/>
                  <a:headEnd/>
                  <a:tailEnd/>
                </a:ln>
                <a:solidFill>
                  <a:srgbClr val="000000"/>
                </a:solidFill>
                <a:latin typeface="Yagut"/>
              </a:rPr>
              <a:t>و "دارای تامين "</a:t>
            </a:r>
          </a:p>
        </p:txBody>
      </p:sp>
      <p:sp>
        <p:nvSpPr>
          <p:cNvPr id="88073" name="WordArt 9"/>
          <p:cNvSpPr>
            <a:spLocks noChangeArrowheads="1" noChangeShapeType="1" noTextEdit="1"/>
          </p:cNvSpPr>
          <p:nvPr/>
        </p:nvSpPr>
        <p:spPr bwMode="auto">
          <a:xfrm>
            <a:off x="1296988" y="4311650"/>
            <a:ext cx="1981200" cy="438150"/>
          </a:xfrm>
          <a:prstGeom prst="rect">
            <a:avLst/>
          </a:prstGeom>
          <a:extLst>
            <a:ext uri="{91240B29-F687-4F45-9708-019B960494DF}">
              <a14:hiddenLine xmlns:a14="http://schemas.microsoft.com/office/drawing/2010/main" w="76200">
                <a:solidFill>
                  <a:srgbClr val="000000"/>
                </a:solidFill>
                <a:round/>
                <a:headEnd/>
                <a:tailEnd/>
              </a14:hiddenLine>
            </a:ext>
          </a:extLst>
        </p:spPr>
        <p:txBody>
          <a:bodyPr wrap="none" fromWordArt="1">
            <a:prstTxWarp prst="textPlain">
              <a:avLst>
                <a:gd name="adj" fmla="val 50000"/>
              </a:avLst>
            </a:prstTxWarp>
          </a:bodyPr>
          <a:lstStyle/>
          <a:p>
            <a:pPr rtl="1"/>
            <a:r>
              <a:rPr lang="fa-IR" sz="3600" kern="10">
                <a:solidFill>
                  <a:srgbClr val="72FD09"/>
                </a:solidFill>
                <a:effectLst>
                  <a:prstShdw prst="shdw17" dist="17961" dir="2700000">
                    <a:srgbClr val="72FD09">
                      <a:gamma/>
                      <a:shade val="60000"/>
                      <a:invGamma/>
                    </a:srgbClr>
                  </a:prstShdw>
                </a:effectLst>
                <a:latin typeface="Yagut"/>
              </a:rPr>
              <a:t>و "دارای تامين "</a:t>
            </a:r>
          </a:p>
        </p:txBody>
      </p:sp>
      <p:sp>
        <p:nvSpPr>
          <p:cNvPr id="88074" name="WordArt 10"/>
          <p:cNvSpPr>
            <a:spLocks noChangeArrowheads="1" noChangeShapeType="1" noTextEdit="1"/>
          </p:cNvSpPr>
          <p:nvPr/>
        </p:nvSpPr>
        <p:spPr bwMode="auto">
          <a:xfrm>
            <a:off x="228600" y="5943600"/>
            <a:ext cx="2047875" cy="4381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76200">
                  <a:solidFill>
                    <a:srgbClr val="000000"/>
                  </a:solidFill>
                  <a:round/>
                  <a:headEnd/>
                  <a:tailEnd/>
                </a:ln>
                <a:solidFill>
                  <a:srgbClr val="000000"/>
                </a:solidFill>
                <a:latin typeface="Yagut"/>
              </a:rPr>
              <a:t>محور"توسعه" است</a:t>
            </a:r>
          </a:p>
        </p:txBody>
      </p:sp>
      <p:sp>
        <p:nvSpPr>
          <p:cNvPr id="88075" name="WordArt 11" descr="Green marble"/>
          <p:cNvSpPr>
            <a:spLocks noChangeArrowheads="1" noChangeShapeType="1" noTextEdit="1"/>
          </p:cNvSpPr>
          <p:nvPr/>
        </p:nvSpPr>
        <p:spPr bwMode="auto">
          <a:xfrm>
            <a:off x="231775" y="5948363"/>
            <a:ext cx="2047875" cy="438150"/>
          </a:xfrm>
          <a:prstGeom prst="rect">
            <a:avLst/>
          </a:prstGeom>
          <a:extLst>
            <a:ext uri="{91240B29-F687-4F45-9708-019B960494DF}">
              <a14:hiddenLine xmlns:a14="http://schemas.microsoft.com/office/drawing/2010/main" w="76200">
                <a:solidFill>
                  <a:srgbClr val="000000"/>
                </a:solidFill>
                <a:round/>
                <a:headEnd/>
                <a:tailEnd/>
              </a14:hiddenLine>
            </a:ext>
          </a:extLst>
        </p:spPr>
        <p:txBody>
          <a:bodyPr wrap="none" fromWordArt="1">
            <a:prstTxWarp prst="textPlain">
              <a:avLst>
                <a:gd name="adj" fmla="val 50000"/>
              </a:avLst>
            </a:prstTxWarp>
          </a:bodyPr>
          <a:lstStyle/>
          <a:p>
            <a:pPr rtl="1"/>
            <a:r>
              <a:rPr lang="fa-IR" sz="3600" kern="10">
                <a:blipFill dpi="0" rotWithShape="0">
                  <a:blip r:embed="rId4"/>
                  <a:srcRect/>
                  <a:tile tx="0" ty="0" sx="100000" sy="100000" flip="none" algn="tl"/>
                </a:blipFill>
                <a:effectLst>
                  <a:prstShdw prst="shdw17" dist="17961" dir="2700000">
                    <a:srgbClr val="006600">
                      <a:gamma/>
                      <a:shade val="60000"/>
                      <a:invGamma/>
                    </a:srgbClr>
                  </a:prstShdw>
                </a:effectLst>
                <a:latin typeface="Yagut"/>
              </a:rPr>
              <a:t>محور"توسعه" است</a:t>
            </a:r>
          </a:p>
        </p:txBody>
      </p:sp>
      <p:pic>
        <p:nvPicPr>
          <p:cNvPr id="88076" name="Picture 12" descr="HM0015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8" y="1371600"/>
            <a:ext cx="1662112" cy="1179513"/>
          </a:xfrm>
          <a:prstGeom prst="rect">
            <a:avLst/>
          </a:prstGeom>
          <a:blipFill dpi="0" rotWithShape="0">
            <a:blip r:embed="rId3"/>
            <a:srcRect/>
            <a:tile tx="0" ty="0" sx="100000" sy="100000" flip="none" algn="tl"/>
          </a:blipFill>
          <a:ln>
            <a:noFill/>
          </a:ln>
          <a:effectLst>
            <a:prstShdw prst="shdw17" dist="17961" dir="2700000">
              <a:srgbClr val="CCCCF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pic>
      <p:pic>
        <p:nvPicPr>
          <p:cNvPr id="88077" name="Picture 13" descr="PE01099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75" y="2590800"/>
            <a:ext cx="1038225" cy="1333500"/>
          </a:xfrm>
          <a:prstGeom prst="rect">
            <a:avLst/>
          </a:prstGeom>
          <a:blipFill dpi="0" rotWithShape="0">
            <a:blip r:embed="rId3"/>
            <a:srcRect/>
            <a:tile tx="0" ty="0" sx="100000" sy="100000" flip="none" algn="tl"/>
          </a:blipFill>
          <a:ln>
            <a:noFill/>
          </a:ln>
          <a:effectLst>
            <a:prstShdw prst="shdw17" dist="17961" dir="2700000">
              <a:srgbClr val="CCCCF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pic>
      <p:pic>
        <p:nvPicPr>
          <p:cNvPr id="88078" name="Picture 14" descr="bd04972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410200"/>
            <a:ext cx="1681163" cy="1260475"/>
          </a:xfrm>
          <a:prstGeom prst="rect">
            <a:avLst/>
          </a:prstGeom>
          <a:blipFill dpi="0" rotWithShape="0">
            <a:blip r:embed="rId3"/>
            <a:srcRect/>
            <a:tile tx="0" ty="0" sx="100000" sy="100000" flip="none" algn="tl"/>
          </a:blipFill>
          <a:ln>
            <a:noFill/>
          </a:ln>
          <a:effectLst>
            <a:prstShdw prst="shdw17" dist="17961" dir="2700000">
              <a:srgbClr val="CCCCF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pic>
      <p:pic>
        <p:nvPicPr>
          <p:cNvPr id="88079" name="Picture 15" descr="PE01845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788" y="152400"/>
            <a:ext cx="1293812" cy="1731963"/>
          </a:xfrm>
          <a:prstGeom prst="rect">
            <a:avLst/>
          </a:prstGeom>
          <a:blipFill dpi="0" rotWithShape="0">
            <a:blip r:embed="rId3"/>
            <a:srcRect/>
            <a:tile tx="0" ty="0" sx="100000" sy="100000" flip="none" algn="tl"/>
          </a:blipFill>
          <a:ln>
            <a:noFill/>
          </a:ln>
          <a:effectLst>
            <a:prstShdw prst="shdw17" dist="17961" dir="2700000">
              <a:srgbClr val="CCCCFF">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pic>
      <p:grpSp>
        <p:nvGrpSpPr>
          <p:cNvPr id="88080" name="Group 16"/>
          <p:cNvGrpSpPr>
            <a:grpSpLocks/>
          </p:cNvGrpSpPr>
          <p:nvPr/>
        </p:nvGrpSpPr>
        <p:grpSpPr bwMode="auto">
          <a:xfrm>
            <a:off x="3563938" y="4106863"/>
            <a:ext cx="2447925" cy="1238250"/>
            <a:chOff x="2245" y="2587"/>
            <a:chExt cx="1542" cy="780"/>
          </a:xfrm>
        </p:grpSpPr>
        <p:graphicFrame>
          <p:nvGraphicFramePr>
            <p:cNvPr id="88081" name="Object 17"/>
            <p:cNvGraphicFramePr>
              <a:graphicFrameLocks noChangeAspect="1"/>
            </p:cNvGraphicFramePr>
            <p:nvPr/>
          </p:nvGraphicFramePr>
          <p:xfrm>
            <a:off x="2298" y="2587"/>
            <a:ext cx="1453" cy="752"/>
          </p:xfrm>
          <a:graphic>
            <a:graphicData uri="http://schemas.openxmlformats.org/presentationml/2006/ole">
              <mc:AlternateContent xmlns:mc="http://schemas.openxmlformats.org/markup-compatibility/2006">
                <mc:Choice xmlns:v="urn:schemas-microsoft-com:vml" Requires="v">
                  <p:oleObj spid="_x0000_s88118" name="Clip" r:id="rId9" imgW="3862080" imgH="3368520" progId="MS_ClipArt_Gallery.2">
                    <p:embed/>
                  </p:oleObj>
                </mc:Choice>
                <mc:Fallback>
                  <p:oleObj name="Clip" r:id="rId9" imgW="3862080" imgH="3368520" progId="MS_ClipArt_Gallery.2">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 y="2587"/>
                          <a:ext cx="1453" cy="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2" name="Object 18"/>
            <p:cNvGraphicFramePr>
              <a:graphicFrameLocks noChangeAspect="1"/>
            </p:cNvGraphicFramePr>
            <p:nvPr/>
          </p:nvGraphicFramePr>
          <p:xfrm>
            <a:off x="3069" y="3109"/>
            <a:ext cx="150" cy="124"/>
          </p:xfrm>
          <a:graphic>
            <a:graphicData uri="http://schemas.openxmlformats.org/presentationml/2006/ole">
              <mc:AlternateContent xmlns:mc="http://schemas.openxmlformats.org/markup-compatibility/2006">
                <mc:Choice xmlns:v="urn:schemas-microsoft-com:vml" Requires="v">
                  <p:oleObj spid="_x0000_s88119" name="Clip" r:id="rId11" imgW="868680" imgH="1003680" progId="MS_ClipArt_Gallery.2">
                    <p:embed/>
                  </p:oleObj>
                </mc:Choice>
                <mc:Fallback>
                  <p:oleObj name="Clip" r:id="rId11" imgW="868680" imgH="1003680" progId="MS_ClipArt_Gallery.2">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9" y="3109"/>
                          <a:ext cx="150"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3" name="Object 19"/>
            <p:cNvGraphicFramePr>
              <a:graphicFrameLocks noChangeAspect="1"/>
            </p:cNvGraphicFramePr>
            <p:nvPr/>
          </p:nvGraphicFramePr>
          <p:xfrm>
            <a:off x="2298" y="3104"/>
            <a:ext cx="299" cy="104"/>
          </p:xfrm>
          <a:graphic>
            <a:graphicData uri="http://schemas.openxmlformats.org/presentationml/2006/ole">
              <mc:AlternateContent xmlns:mc="http://schemas.openxmlformats.org/markup-compatibility/2006">
                <mc:Choice xmlns:v="urn:schemas-microsoft-com:vml" Requires="v">
                  <p:oleObj spid="_x0000_s88120" name="Clip" r:id="rId13" imgW="2039760" imgH="988200" progId="MS_ClipArt_Gallery.2">
                    <p:embed/>
                  </p:oleObj>
                </mc:Choice>
                <mc:Fallback>
                  <p:oleObj name="Clip" r:id="rId13" imgW="2039760" imgH="988200" progId="MS_ClipArt_Gallery.2">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8" y="3104"/>
                          <a:ext cx="299"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4" name="Object 20"/>
            <p:cNvGraphicFramePr>
              <a:graphicFrameLocks noChangeAspect="1"/>
            </p:cNvGraphicFramePr>
            <p:nvPr/>
          </p:nvGraphicFramePr>
          <p:xfrm>
            <a:off x="3568" y="3076"/>
            <a:ext cx="108" cy="118"/>
          </p:xfrm>
          <a:graphic>
            <a:graphicData uri="http://schemas.openxmlformats.org/presentationml/2006/ole">
              <mc:AlternateContent xmlns:mc="http://schemas.openxmlformats.org/markup-compatibility/2006">
                <mc:Choice xmlns:v="urn:schemas-microsoft-com:vml" Requires="v">
                  <p:oleObj spid="_x0000_s88121" name="Clip" r:id="rId15" imgW="743040" imgH="1127880" progId="MS_ClipArt_Gallery.2">
                    <p:embed/>
                  </p:oleObj>
                </mc:Choice>
                <mc:Fallback>
                  <p:oleObj name="Clip" r:id="rId15" imgW="743040" imgH="1127880" progId="MS_ClipArt_Gallery.2">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8" y="3076"/>
                          <a:ext cx="108" cy="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5" name="Object 21"/>
            <p:cNvGraphicFramePr>
              <a:graphicFrameLocks noChangeAspect="1"/>
            </p:cNvGraphicFramePr>
            <p:nvPr/>
          </p:nvGraphicFramePr>
          <p:xfrm>
            <a:off x="2359" y="3236"/>
            <a:ext cx="181" cy="64"/>
          </p:xfrm>
          <a:graphic>
            <a:graphicData uri="http://schemas.openxmlformats.org/presentationml/2006/ole">
              <mc:AlternateContent xmlns:mc="http://schemas.openxmlformats.org/markup-compatibility/2006">
                <mc:Choice xmlns:v="urn:schemas-microsoft-com:vml" Requires="v">
                  <p:oleObj spid="_x0000_s88122" name="Clip" r:id="rId17" imgW="1225080" imgH="617760" progId="MS_ClipArt_Gallery.2">
                    <p:embed/>
                  </p:oleObj>
                </mc:Choice>
                <mc:Fallback>
                  <p:oleObj name="Clip" r:id="rId17" imgW="1225080" imgH="617760" progId="MS_ClipArt_Gallery.2">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9" y="3236"/>
                          <a:ext cx="181" cy="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6" name="Object 22"/>
            <p:cNvGraphicFramePr>
              <a:graphicFrameLocks noChangeAspect="1"/>
            </p:cNvGraphicFramePr>
            <p:nvPr/>
          </p:nvGraphicFramePr>
          <p:xfrm>
            <a:off x="2664" y="3066"/>
            <a:ext cx="292" cy="86"/>
          </p:xfrm>
          <a:graphic>
            <a:graphicData uri="http://schemas.openxmlformats.org/presentationml/2006/ole">
              <mc:AlternateContent xmlns:mc="http://schemas.openxmlformats.org/markup-compatibility/2006">
                <mc:Choice xmlns:v="urn:schemas-microsoft-com:vml" Requires="v">
                  <p:oleObj spid="_x0000_s88123" name="Clip" r:id="rId19" imgW="1988280" imgH="823320" progId="MS_ClipArt_Gallery.2">
                    <p:embed/>
                  </p:oleObj>
                </mc:Choice>
                <mc:Fallback>
                  <p:oleObj name="Clip" r:id="rId19" imgW="1988280" imgH="823320" progId="MS_ClipArt_Gallery.2">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4" y="3066"/>
                          <a:ext cx="292"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7" name="Object 23"/>
            <p:cNvGraphicFramePr>
              <a:graphicFrameLocks noChangeAspect="1"/>
            </p:cNvGraphicFramePr>
            <p:nvPr/>
          </p:nvGraphicFramePr>
          <p:xfrm>
            <a:off x="2677" y="3170"/>
            <a:ext cx="171" cy="160"/>
          </p:xfrm>
          <a:graphic>
            <a:graphicData uri="http://schemas.openxmlformats.org/presentationml/2006/ole">
              <mc:AlternateContent xmlns:mc="http://schemas.openxmlformats.org/markup-compatibility/2006">
                <mc:Choice xmlns:v="urn:schemas-microsoft-com:vml" Requires="v">
                  <p:oleObj spid="_x0000_s88124" name="Clip" r:id="rId21" imgW="2197080" imgH="2868120" progId="MS_ClipArt_Gallery.2">
                    <p:embed/>
                  </p:oleObj>
                </mc:Choice>
                <mc:Fallback>
                  <p:oleObj name="Clip" r:id="rId21" imgW="2197080" imgH="2868120" progId="MS_ClipArt_Gallery.2">
                    <p:embed/>
                    <p:pic>
                      <p:nvPicPr>
                        <p:cNvPr id="0" name="Object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77" y="3170"/>
                          <a:ext cx="171"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8" name="Object 24"/>
            <p:cNvGraphicFramePr>
              <a:graphicFrameLocks noChangeAspect="1"/>
            </p:cNvGraphicFramePr>
            <p:nvPr/>
          </p:nvGraphicFramePr>
          <p:xfrm>
            <a:off x="3371" y="3076"/>
            <a:ext cx="100" cy="103"/>
          </p:xfrm>
          <a:graphic>
            <a:graphicData uri="http://schemas.openxmlformats.org/presentationml/2006/ole">
              <mc:AlternateContent xmlns:mc="http://schemas.openxmlformats.org/markup-compatibility/2006">
                <mc:Choice xmlns:v="urn:schemas-microsoft-com:vml" Requires="v">
                  <p:oleObj spid="_x0000_s88125" name="Clip" r:id="rId23" imgW="950400" imgH="1379160" progId="MS_ClipArt_Gallery.2">
                    <p:embed/>
                  </p:oleObj>
                </mc:Choice>
                <mc:Fallback>
                  <p:oleObj name="Clip" r:id="rId23" imgW="950400" imgH="1379160" progId="MS_ClipArt_Gallery.2">
                    <p:embed/>
                    <p:pic>
                      <p:nvPicPr>
                        <p:cNvPr id="0"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1" y="3076"/>
                          <a:ext cx="100" cy="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89" name="Object 25"/>
            <p:cNvGraphicFramePr>
              <a:graphicFrameLocks noChangeAspect="1"/>
            </p:cNvGraphicFramePr>
            <p:nvPr/>
          </p:nvGraphicFramePr>
          <p:xfrm>
            <a:off x="3267" y="3222"/>
            <a:ext cx="137" cy="145"/>
          </p:xfrm>
          <a:graphic>
            <a:graphicData uri="http://schemas.openxmlformats.org/presentationml/2006/ole">
              <mc:AlternateContent xmlns:mc="http://schemas.openxmlformats.org/markup-compatibility/2006">
                <mc:Choice xmlns:v="urn:schemas-microsoft-com:vml" Requires="v">
                  <p:oleObj spid="_x0000_s88126" name="Clip" r:id="rId25" imgW="938520" imgH="1375560" progId="MS_ClipArt_Gallery.2">
                    <p:embed/>
                  </p:oleObj>
                </mc:Choice>
                <mc:Fallback>
                  <p:oleObj name="Clip" r:id="rId25" imgW="938520" imgH="1375560" progId="MS_ClipArt_Gallery.2">
                    <p:embed/>
                    <p:pic>
                      <p:nvPicPr>
                        <p:cNvPr id="0"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67" y="3222"/>
                          <a:ext cx="137" cy="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90" name="Object 26"/>
            <p:cNvGraphicFramePr>
              <a:graphicFrameLocks noChangeAspect="1"/>
            </p:cNvGraphicFramePr>
            <p:nvPr/>
          </p:nvGraphicFramePr>
          <p:xfrm>
            <a:off x="3515" y="3217"/>
            <a:ext cx="142" cy="115"/>
          </p:xfrm>
          <a:graphic>
            <a:graphicData uri="http://schemas.openxmlformats.org/presentationml/2006/ole">
              <mc:AlternateContent xmlns:mc="http://schemas.openxmlformats.org/markup-compatibility/2006">
                <mc:Choice xmlns:v="urn:schemas-microsoft-com:vml" Requires="v">
                  <p:oleObj spid="_x0000_s88127" name="Clip" r:id="rId27" imgW="639720" imgH="726840" progId="MS_ClipArt_Gallery.2">
                    <p:embed/>
                  </p:oleObj>
                </mc:Choice>
                <mc:Fallback>
                  <p:oleObj name="Clip" r:id="rId27" imgW="639720" imgH="726840" progId="MS_ClipArt_Gallery.2">
                    <p:embed/>
                    <p:pic>
                      <p:nvPicPr>
                        <p:cNvPr id="0" name="Object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15" y="3217"/>
                          <a:ext cx="142"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91" name="WordArt 27" descr="White marble"/>
            <p:cNvSpPr>
              <a:spLocks noChangeArrowheads="1" noChangeShapeType="1" noTextEdit="1"/>
            </p:cNvSpPr>
            <p:nvPr/>
          </p:nvSpPr>
          <p:spPr bwMode="auto">
            <a:xfrm rot="6105">
              <a:off x="3345" y="2737"/>
              <a:ext cx="137" cy="5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بازنشستگي</a:t>
              </a:r>
            </a:p>
          </p:txBody>
        </p:sp>
        <p:sp>
          <p:nvSpPr>
            <p:cNvPr id="88092" name="WordArt 28" descr="White marble"/>
            <p:cNvSpPr>
              <a:spLocks noChangeArrowheads="1" noChangeShapeType="1" noTextEdit="1"/>
            </p:cNvSpPr>
            <p:nvPr/>
          </p:nvSpPr>
          <p:spPr bwMode="auto">
            <a:xfrm rot="34986">
              <a:off x="3044" y="2737"/>
              <a:ext cx="235" cy="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مراقبتهاي بهداشتي</a:t>
              </a:r>
            </a:p>
          </p:txBody>
        </p:sp>
        <p:sp>
          <p:nvSpPr>
            <p:cNvPr id="88093" name="WordArt 29" descr="White marble"/>
            <p:cNvSpPr>
              <a:spLocks noChangeArrowheads="1" noChangeShapeType="1" noTextEdit="1"/>
            </p:cNvSpPr>
            <p:nvPr/>
          </p:nvSpPr>
          <p:spPr bwMode="auto">
            <a:xfrm rot="-43893">
              <a:off x="2415" y="2803"/>
              <a:ext cx="254" cy="5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ازكارافتادگي</a:t>
              </a:r>
            </a:p>
          </p:txBody>
        </p:sp>
        <p:sp>
          <p:nvSpPr>
            <p:cNvPr id="88094" name="WordArt 30" descr="White marble"/>
            <p:cNvSpPr>
              <a:spLocks noChangeArrowheads="1" noChangeShapeType="1" noTextEdit="1"/>
            </p:cNvSpPr>
            <p:nvPr/>
          </p:nvSpPr>
          <p:spPr bwMode="auto">
            <a:xfrm rot="-10884046" flipH="1" flipV="1">
              <a:off x="2586" y="2728"/>
              <a:ext cx="142" cy="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سالمندي</a:t>
              </a:r>
            </a:p>
          </p:txBody>
        </p:sp>
        <p:sp>
          <p:nvSpPr>
            <p:cNvPr id="88095" name="WordArt 31" descr="White marble"/>
            <p:cNvSpPr>
              <a:spLocks noChangeArrowheads="1" noChangeShapeType="1" noTextEdit="1"/>
            </p:cNvSpPr>
            <p:nvPr/>
          </p:nvSpPr>
          <p:spPr bwMode="auto">
            <a:xfrm rot="56896">
              <a:off x="3057" y="2681"/>
              <a:ext cx="118" cy="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بيكاري</a:t>
              </a:r>
            </a:p>
          </p:txBody>
        </p:sp>
        <p:sp>
          <p:nvSpPr>
            <p:cNvPr id="88096" name="WordArt 32" descr="White marble"/>
            <p:cNvSpPr>
              <a:spLocks noChangeArrowheads="1" noChangeShapeType="1" noTextEdit="1"/>
            </p:cNvSpPr>
            <p:nvPr/>
          </p:nvSpPr>
          <p:spPr bwMode="auto">
            <a:xfrm rot="-3753">
              <a:off x="2822" y="2671"/>
              <a:ext cx="169" cy="4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بي سرپرستي</a:t>
              </a:r>
            </a:p>
          </p:txBody>
        </p:sp>
        <p:sp>
          <p:nvSpPr>
            <p:cNvPr id="88097" name="WordArt 33" descr="White marble"/>
            <p:cNvSpPr>
              <a:spLocks noChangeArrowheads="1" noChangeShapeType="1" noTextEdit="1"/>
            </p:cNvSpPr>
            <p:nvPr/>
          </p:nvSpPr>
          <p:spPr bwMode="auto">
            <a:xfrm rot="-115280">
              <a:off x="2743" y="2737"/>
              <a:ext cx="254" cy="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درراه ماندگي</a:t>
              </a:r>
            </a:p>
          </p:txBody>
        </p:sp>
        <p:sp>
          <p:nvSpPr>
            <p:cNvPr id="88098" name="WordArt 34" descr="White marble"/>
            <p:cNvSpPr>
              <a:spLocks noChangeArrowheads="1" noChangeShapeType="1" noTextEdit="1"/>
            </p:cNvSpPr>
            <p:nvPr/>
          </p:nvSpPr>
          <p:spPr bwMode="auto">
            <a:xfrm rot="-150495">
              <a:off x="3371" y="2803"/>
              <a:ext cx="223" cy="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حوادث وسوانح</a:t>
              </a:r>
            </a:p>
          </p:txBody>
        </p:sp>
        <p:sp>
          <p:nvSpPr>
            <p:cNvPr id="88099" name="WordArt 35" descr="White marble"/>
            <p:cNvSpPr>
              <a:spLocks noChangeArrowheads="1" noChangeShapeType="1" noTextEdit="1"/>
            </p:cNvSpPr>
            <p:nvPr/>
          </p:nvSpPr>
          <p:spPr bwMode="auto">
            <a:xfrm rot="-70202">
              <a:off x="3031" y="2802"/>
              <a:ext cx="305" cy="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خدمات بهداشتي ودرماني</a:t>
              </a:r>
            </a:p>
          </p:txBody>
        </p:sp>
        <p:sp>
          <p:nvSpPr>
            <p:cNvPr id="88100" name="WordArt 36" descr="White marble"/>
            <p:cNvSpPr>
              <a:spLocks noChangeArrowheads="1" noChangeShapeType="1" noTextEdit="1"/>
            </p:cNvSpPr>
            <p:nvPr/>
          </p:nvSpPr>
          <p:spPr bwMode="auto">
            <a:xfrm rot="6105">
              <a:off x="2716" y="2812"/>
              <a:ext cx="254" cy="5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rtl="1"/>
              <a:r>
                <a:rPr lang="fa-IR" sz="3600" kern="10">
                  <a:ln w="9525">
                    <a:round/>
                    <a:headEnd/>
                    <a:tailEnd/>
                  </a:ln>
                  <a:blipFill dpi="0" rotWithShape="0">
                    <a:blip r:embed="rId29"/>
                    <a:srcRect/>
                    <a:tile tx="0" ty="0" sx="100000" sy="100000" flip="none" algn="tl"/>
                  </a:blipFill>
                  <a:latin typeface="Zar Mazar"/>
                </a:rPr>
                <a:t>مراقبتهاي پزشكي</a:t>
              </a:r>
            </a:p>
          </p:txBody>
        </p:sp>
        <p:sp>
          <p:nvSpPr>
            <p:cNvPr id="88101" name="Oval 37"/>
            <p:cNvSpPr>
              <a:spLocks noChangeArrowheads="1"/>
            </p:cNvSpPr>
            <p:nvPr/>
          </p:nvSpPr>
          <p:spPr bwMode="auto">
            <a:xfrm>
              <a:off x="3682" y="2960"/>
              <a:ext cx="105" cy="160"/>
            </a:xfrm>
            <a:prstGeom prst="ellipse">
              <a:avLst/>
            </a:prstGeom>
            <a:solidFill>
              <a:srgbClr val="FFFFCC"/>
            </a:solidFill>
            <a:ln w="9525">
              <a:round/>
              <a:headEnd/>
              <a:tailEnd/>
            </a:ln>
            <a:effectLst/>
            <a:scene3d>
              <a:camera prst="legacyObliqueTopRight"/>
              <a:lightRig rig="legacyFlat3" dir="b"/>
            </a:scene3d>
            <a:sp3d extrusionH="365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rtl="1" eaLnBrk="0" hangingPunct="0">
                <a:lnSpc>
                  <a:spcPct val="100000"/>
                </a:lnSpc>
              </a:pPr>
              <a:r>
                <a:rPr lang="ar-SA" altLang="en-US" sz="900" b="0">
                  <a:cs typeface="Traffic" pitchFamily="2" charset="0"/>
                </a:rPr>
                <a:t>امور</a:t>
              </a:r>
              <a:endParaRPr lang="en-US" altLang="en-US" sz="900" b="0">
                <a:cs typeface="Traffic" pitchFamily="2" charset="0"/>
              </a:endParaRPr>
            </a:p>
            <a:p>
              <a:pPr rtl="1" eaLnBrk="0" hangingPunct="0">
                <a:lnSpc>
                  <a:spcPct val="100000"/>
                </a:lnSpc>
              </a:pPr>
              <a:r>
                <a:rPr lang="ar-SA" altLang="en-US" sz="900" b="0">
                  <a:cs typeface="Traffic" pitchFamily="2" charset="0"/>
                </a:rPr>
                <a:t>امدادي</a:t>
              </a:r>
              <a:endParaRPr lang="en-US" altLang="en-US" sz="900" b="0">
                <a:cs typeface="Traffic" pitchFamily="2" charset="0"/>
              </a:endParaRPr>
            </a:p>
          </p:txBody>
        </p:sp>
        <p:sp>
          <p:nvSpPr>
            <p:cNvPr id="88102" name="Oval 38"/>
            <p:cNvSpPr>
              <a:spLocks noChangeArrowheads="1"/>
            </p:cNvSpPr>
            <p:nvPr/>
          </p:nvSpPr>
          <p:spPr bwMode="auto">
            <a:xfrm>
              <a:off x="2966" y="2944"/>
              <a:ext cx="104" cy="182"/>
            </a:xfrm>
            <a:prstGeom prst="ellipse">
              <a:avLst/>
            </a:prstGeom>
            <a:solidFill>
              <a:schemeClr val="bg1"/>
            </a:solidFill>
            <a:ln w="9525">
              <a:round/>
              <a:headEnd/>
              <a:tailEnd/>
            </a:ln>
            <a:effectLst/>
            <a:scene3d>
              <a:camera prst="legacyObliqueTopRight"/>
              <a:lightRig rig="legacyFlat3" dir="b"/>
            </a:scene3d>
            <a:sp3d extrusionH="365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rtl="1" eaLnBrk="0" hangingPunct="0">
                <a:lnSpc>
                  <a:spcPct val="100000"/>
                </a:lnSpc>
              </a:pPr>
              <a:r>
                <a:rPr lang="ar-SA" altLang="en-US" sz="900" b="0">
                  <a:cs typeface="Traffic" pitchFamily="2" charset="0"/>
                </a:rPr>
                <a:t>امور</a:t>
              </a:r>
              <a:endParaRPr lang="en-US" altLang="en-US" sz="900" b="0">
                <a:cs typeface="Traffic" pitchFamily="2" charset="0"/>
              </a:endParaRPr>
            </a:p>
            <a:p>
              <a:pPr rtl="1" eaLnBrk="0" hangingPunct="0">
                <a:lnSpc>
                  <a:spcPct val="100000"/>
                </a:lnSpc>
              </a:pPr>
              <a:r>
                <a:rPr lang="ar-SA" altLang="en-US" sz="900" b="0">
                  <a:cs typeface="Traffic" pitchFamily="2" charset="0"/>
                </a:rPr>
                <a:t>بيمه اي</a:t>
              </a:r>
              <a:endParaRPr lang="en-US" altLang="en-US" sz="900" b="0">
                <a:cs typeface="Traffic" pitchFamily="2" charset="0"/>
              </a:endParaRPr>
            </a:p>
          </p:txBody>
        </p:sp>
        <p:sp>
          <p:nvSpPr>
            <p:cNvPr id="88103" name="Oval 39"/>
            <p:cNvSpPr>
              <a:spLocks noChangeArrowheads="1"/>
            </p:cNvSpPr>
            <p:nvPr/>
          </p:nvSpPr>
          <p:spPr bwMode="auto">
            <a:xfrm>
              <a:off x="2245" y="2972"/>
              <a:ext cx="105" cy="154"/>
            </a:xfrm>
            <a:prstGeom prst="ellipse">
              <a:avLst/>
            </a:prstGeom>
            <a:solidFill>
              <a:srgbClr val="CCFF99"/>
            </a:solidFill>
            <a:ln w="9525">
              <a:round/>
              <a:headEnd/>
              <a:tailEnd/>
            </a:ln>
            <a:effectLst/>
            <a:scene3d>
              <a:camera prst="legacyObliqueTopRight"/>
              <a:lightRig rig="legacyFlat3" dir="b"/>
            </a:scene3d>
            <a:sp3d extrusionH="36500" prstMaterial="legacyMatte">
              <a:bevelT w="13500" h="13500" prst="angle"/>
              <a:bevelB w="13500" h="13500" prst="angle"/>
              <a:extrusionClr>
                <a:srgbClr val="CCFF99"/>
              </a:extrusionClr>
              <a:contourClr>
                <a:srgbClr val="CC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rtl="1" eaLnBrk="0" hangingPunct="0">
                <a:lnSpc>
                  <a:spcPct val="100000"/>
                </a:lnSpc>
              </a:pPr>
              <a:r>
                <a:rPr lang="ar-SA" altLang="en-US" sz="900" b="0">
                  <a:cs typeface="Traffic" pitchFamily="2" charset="0"/>
                </a:rPr>
                <a:t>امور</a:t>
              </a:r>
              <a:endParaRPr lang="en-US" altLang="en-US" sz="900" b="0">
                <a:cs typeface="Traffic" pitchFamily="2" charset="0"/>
              </a:endParaRPr>
            </a:p>
            <a:p>
              <a:pPr rtl="1" eaLnBrk="0" hangingPunct="0">
                <a:lnSpc>
                  <a:spcPct val="100000"/>
                </a:lnSpc>
              </a:pPr>
              <a:r>
                <a:rPr lang="ar-SA" altLang="en-US" sz="900" b="0">
                  <a:cs typeface="Traffic" pitchFamily="2" charset="0"/>
                </a:rPr>
                <a:t>حمايتي</a:t>
              </a:r>
              <a:endParaRPr lang="en-US" altLang="en-US" sz="900" b="0">
                <a:cs typeface="Traffic" pitchFamily="2" charset="0"/>
              </a:endParaRPr>
            </a:p>
          </p:txBody>
        </p:sp>
        <p:sp>
          <p:nvSpPr>
            <p:cNvPr id="88104" name="Oval 40"/>
            <p:cNvSpPr>
              <a:spLocks noChangeArrowheads="1"/>
            </p:cNvSpPr>
            <p:nvPr/>
          </p:nvSpPr>
          <p:spPr bwMode="auto">
            <a:xfrm>
              <a:off x="2294" y="2944"/>
              <a:ext cx="14" cy="38"/>
            </a:xfrm>
            <a:prstGeom prst="ellipse">
              <a:avLst/>
            </a:prstGeom>
            <a:solidFill>
              <a:schemeClr val="accent1"/>
            </a:solidFill>
            <a:ln w="9525">
              <a:round/>
              <a:headEnd/>
              <a:tailEnd/>
            </a:ln>
            <a:effectLst/>
            <a:scene3d>
              <a:camera prst="legacyObliqueTopRight"/>
              <a:lightRig rig="legacyFlat3" dir="b"/>
            </a:scene3d>
            <a:sp3d extrusionH="36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88105" name="Oval 41"/>
            <p:cNvSpPr>
              <a:spLocks noChangeArrowheads="1"/>
            </p:cNvSpPr>
            <p:nvPr/>
          </p:nvSpPr>
          <p:spPr bwMode="auto">
            <a:xfrm>
              <a:off x="3008" y="2916"/>
              <a:ext cx="13" cy="37"/>
            </a:xfrm>
            <a:prstGeom prst="ellipse">
              <a:avLst/>
            </a:prstGeom>
            <a:solidFill>
              <a:schemeClr val="accent1"/>
            </a:solidFill>
            <a:ln w="9525">
              <a:round/>
              <a:headEnd/>
              <a:tailEnd/>
            </a:ln>
            <a:effectLst/>
            <a:scene3d>
              <a:camera prst="legacyObliqueTopRight"/>
              <a:lightRig rig="legacyFlat3" dir="b"/>
            </a:scene3d>
            <a:sp3d extrusionH="36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88106" name="Oval 42"/>
            <p:cNvSpPr>
              <a:spLocks noChangeArrowheads="1"/>
            </p:cNvSpPr>
            <p:nvPr/>
          </p:nvSpPr>
          <p:spPr bwMode="auto">
            <a:xfrm>
              <a:off x="3725" y="2930"/>
              <a:ext cx="13" cy="38"/>
            </a:xfrm>
            <a:prstGeom prst="ellipse">
              <a:avLst/>
            </a:prstGeom>
            <a:solidFill>
              <a:schemeClr val="accent1"/>
            </a:solidFill>
            <a:ln w="9525">
              <a:round/>
              <a:headEnd/>
              <a:tailEnd/>
            </a:ln>
            <a:effectLst/>
            <a:scene3d>
              <a:camera prst="legacyObliqueTopRight"/>
              <a:lightRig rig="legacyFlat3" dir="b"/>
            </a:scene3d>
            <a:sp3d extrusionH="365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gr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815E8E-348E-48D2-A871-549527B11FEE}" type="slidenum">
              <a:rPr lang="en-US" altLang="fa-IR"/>
              <a:pPr/>
              <a:t>28</a:t>
            </a:fld>
            <a:endParaRPr lang="en-US" altLang="fa-IR"/>
          </a:p>
        </p:txBody>
      </p:sp>
      <p:sp>
        <p:nvSpPr>
          <p:cNvPr id="89090" name="AutoShape 2" descr="Stationery"/>
          <p:cNvSpPr>
            <a:spLocks noChangeArrowheads="1"/>
          </p:cNvSpPr>
          <p:nvPr/>
        </p:nvSpPr>
        <p:spPr bwMode="auto">
          <a:xfrm>
            <a:off x="2667000" y="76200"/>
            <a:ext cx="6096000" cy="66992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t>منابع انسانی محور اصلی توسعه نظام اداری</a:t>
            </a:r>
            <a:endParaRPr lang="en-US" altLang="fa-IR" sz="1800"/>
          </a:p>
        </p:txBody>
      </p:sp>
      <p:sp>
        <p:nvSpPr>
          <p:cNvPr id="89091" name="Rectangle 3" descr="Parchment"/>
          <p:cNvSpPr>
            <a:spLocks noChangeArrowheads="1"/>
          </p:cNvSpPr>
          <p:nvPr/>
        </p:nvSpPr>
        <p:spPr bwMode="auto">
          <a:xfrm>
            <a:off x="138113" y="1171575"/>
            <a:ext cx="8782050" cy="530542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30000"/>
              </a:lnSpc>
            </a:pPr>
            <a:r>
              <a:rPr lang="ar-SA" altLang="fa-IR" sz="1800" b="0">
                <a:solidFill>
                  <a:srgbClr val="008000"/>
                </a:solidFill>
                <a:cs typeface="Traffic" pitchFamily="2" charset="0"/>
              </a:rPr>
              <a:t>نقش، جايگاه و اهميت نيروي انساني و اولويت آن نسبت به ساير محورهاي متأثر و تأثيرگذار بر توسعه نظام اداري</a:t>
            </a:r>
            <a:r>
              <a:rPr lang="ar-SA" altLang="fa-IR" sz="1800" b="0">
                <a:cs typeface="Traffic" pitchFamily="2" charset="0"/>
              </a:rPr>
              <a:t> وقتي بيشتر نمايان مي‌شود كه بدانيم </a:t>
            </a:r>
            <a:r>
              <a:rPr lang="ar-SA" altLang="fa-IR" sz="1800" b="0">
                <a:solidFill>
                  <a:srgbClr val="008000"/>
                </a:solidFill>
                <a:cs typeface="Traffic" pitchFamily="2" charset="0"/>
              </a:rPr>
              <a:t>تمامي اجزاء، عناصر و ابزارهايي كه بايستي در فرآيند توسعه يافتگي ايفاي نقش نمايند توسط انسان اداره و راهبري شده و در يد او مي‌باشد </a:t>
            </a:r>
            <a:r>
              <a:rPr lang="ar-SA" altLang="fa-IR" sz="1800" b="0">
                <a:cs typeface="Traffic" pitchFamily="2" charset="0"/>
              </a:rPr>
              <a:t>و به طور كلي بهينگي طراحي، اجراء، نظارت و از همه مهمتر پايايي و استمرار آنها </a:t>
            </a:r>
            <a:r>
              <a:rPr lang="en-US" altLang="fa-IR" sz="1800" b="0">
                <a:cs typeface="Traffic" pitchFamily="2" charset="0"/>
              </a:rPr>
              <a:t>)</a:t>
            </a:r>
            <a:r>
              <a:rPr lang="fa-IR" altLang="fa-IR" sz="1800" b="0">
                <a:cs typeface="Traffic" pitchFamily="2" charset="0"/>
              </a:rPr>
              <a:t>طرحها و برنامه های اصلاحی) </a:t>
            </a:r>
            <a:r>
              <a:rPr lang="ar-SA" altLang="fa-IR" sz="1800" b="0">
                <a:cs typeface="Traffic" pitchFamily="2" charset="0"/>
              </a:rPr>
              <a:t>در </a:t>
            </a:r>
            <a:r>
              <a:rPr lang="ar-SA" altLang="fa-IR" sz="1800" b="0">
                <a:solidFill>
                  <a:srgbClr val="008000"/>
                </a:solidFill>
                <a:cs typeface="Traffic" pitchFamily="2" charset="0"/>
              </a:rPr>
              <a:t>گرو نحوه نگاه و عمل منابع انساني فعال در نظام اداري </a:t>
            </a:r>
            <a:r>
              <a:rPr lang="ar-SA" altLang="fa-IR" sz="1800" b="0">
                <a:cs typeface="Traffic" pitchFamily="2" charset="0"/>
              </a:rPr>
              <a:t>مي‌باشد. </a:t>
            </a:r>
            <a:endParaRPr lang="fa-IR" altLang="fa-IR" sz="1800" b="0">
              <a:cs typeface="Traffic" pitchFamily="2" charset="0"/>
            </a:endParaRPr>
          </a:p>
          <a:p>
            <a:pPr>
              <a:lnSpc>
                <a:spcPct val="130000"/>
              </a:lnSpc>
            </a:pPr>
            <a:r>
              <a:rPr lang="ar-SA" altLang="fa-IR" sz="1800" b="0">
                <a:cs typeface="Traffic" pitchFamily="2" charset="0"/>
              </a:rPr>
              <a:t>بي‌ترديد </a:t>
            </a:r>
            <a:r>
              <a:rPr lang="ar-SA" altLang="fa-IR" sz="1800" b="0">
                <a:solidFill>
                  <a:srgbClr val="008000"/>
                </a:solidFill>
                <a:cs typeface="Traffic" pitchFamily="2" charset="0"/>
              </a:rPr>
              <a:t>انسان سالم</a:t>
            </a:r>
            <a:r>
              <a:rPr lang="ar-SA" altLang="fa-IR" sz="1800" b="0">
                <a:cs typeface="Traffic" pitchFamily="2" charset="0"/>
              </a:rPr>
              <a:t> (داراي سلامت جسمي و روحي)، </a:t>
            </a:r>
            <a:r>
              <a:rPr lang="ar-SA" altLang="fa-IR" sz="1800" b="0">
                <a:solidFill>
                  <a:srgbClr val="008000"/>
                </a:solidFill>
                <a:cs typeface="Traffic" pitchFamily="2" charset="0"/>
              </a:rPr>
              <a:t>ماهر</a:t>
            </a:r>
            <a:r>
              <a:rPr lang="ar-SA" altLang="fa-IR" sz="1800" b="0">
                <a:cs typeface="Traffic" pitchFamily="2" charset="0"/>
              </a:rPr>
              <a:t> (برخوردار از آموزشهاي مناسب از سطح ابتدائي تا عالي و آموزشهاي مهارتي و ضمن خدمت) و </a:t>
            </a:r>
            <a:r>
              <a:rPr lang="ar-SA" altLang="fa-IR" sz="1800" b="0">
                <a:solidFill>
                  <a:srgbClr val="008000"/>
                </a:solidFill>
                <a:cs typeface="Traffic" pitchFamily="2" charset="0"/>
              </a:rPr>
              <a:t>داراي تأمين</a:t>
            </a:r>
            <a:r>
              <a:rPr lang="ar-SA" altLang="fa-IR" sz="1800" b="0">
                <a:cs typeface="Traffic" pitchFamily="2" charset="0"/>
              </a:rPr>
              <a:t> (فاقد دغدغه معيشت، مسكن، بهداشت، درمان و... براي خود و خانواده) </a:t>
            </a:r>
            <a:r>
              <a:rPr lang="ar-SA" altLang="fa-IR" sz="1800" b="0">
                <a:solidFill>
                  <a:srgbClr val="008000"/>
                </a:solidFill>
                <a:cs typeface="Traffic" pitchFamily="2" charset="0"/>
              </a:rPr>
              <a:t>محور توسعه نظام اداري و مالاً توسعه پايدار كشور است.</a:t>
            </a:r>
            <a:r>
              <a:rPr lang="ar-SA" altLang="fa-IR" sz="1800" b="0">
                <a:cs typeface="Traffic" pitchFamily="2" charset="0"/>
              </a:rPr>
              <a:t>” با انسانهاي تحقير شده نمي‌توان كار توسعه‌اي انجام داد“ و هرگونه خلل و خدشه‌اي در سه مؤلفه فوق </a:t>
            </a:r>
            <a:r>
              <a:rPr lang="ar-SA" altLang="fa-IR" sz="1800" b="0">
                <a:solidFill>
                  <a:srgbClr val="008000"/>
                </a:solidFill>
                <a:cs typeface="Traffic" pitchFamily="2" charset="0"/>
              </a:rPr>
              <a:t>(”سلامت“، ”دانش و مهارت“ و ”تامين“) </a:t>
            </a:r>
            <a:r>
              <a:rPr lang="ar-SA" altLang="fa-IR" sz="1800" b="0">
                <a:cs typeface="Traffic" pitchFamily="2" charset="0"/>
              </a:rPr>
              <a:t>براي نيروي انساني،  نوعي حقر و حقارت در پي دارد و </a:t>
            </a:r>
            <a:r>
              <a:rPr lang="ar-SA" altLang="fa-IR" sz="1800" b="0">
                <a:solidFill>
                  <a:srgbClr val="008000"/>
                </a:solidFill>
                <a:cs typeface="Traffic" pitchFamily="2" charset="0"/>
              </a:rPr>
              <a:t>از انسان تحقير شده نمي‌توان انتظار كار توسعه‌اي داشت </a:t>
            </a:r>
            <a:r>
              <a:rPr lang="ar-SA" altLang="fa-IR" sz="1800" b="0">
                <a:cs typeface="Traffic" pitchFamily="2" charset="0"/>
              </a:rPr>
              <a:t>و پرداختن به دغدغه‌هايي غير از دستيابي به سطح مطلوب يا حداقلي از سه مؤلفه فوق (”سلامت“، ”دانش و مهارت“ و ”تامين“) از چنين فردي بعيد به نظر مي‌رسد و اگر مواردي نيز وجود دارد يا داشته باشد استثنائي است بر قاعده. </a:t>
            </a:r>
          </a:p>
          <a:p>
            <a:pPr>
              <a:lnSpc>
                <a:spcPct val="130000"/>
              </a:lnSpc>
            </a:pPr>
            <a:r>
              <a:rPr lang="ar-SA" altLang="fa-IR" sz="1800" b="0">
                <a:cs typeface="Traffic" pitchFamily="2" charset="0"/>
              </a:rPr>
              <a:t>حال مزيد بر علت اگر بر </a:t>
            </a:r>
            <a:r>
              <a:rPr lang="ar-SA" altLang="fa-IR" sz="1800" b="0">
                <a:solidFill>
                  <a:srgbClr val="008000"/>
                </a:solidFill>
                <a:cs typeface="Traffic" pitchFamily="2" charset="0"/>
              </a:rPr>
              <a:t>احساس ”محروميت“ </a:t>
            </a:r>
            <a:r>
              <a:rPr lang="ar-SA" altLang="fa-IR" sz="1800" b="0">
                <a:cs typeface="Traffic" pitchFamily="2" charset="0"/>
              </a:rPr>
              <a:t>از حداقل‌ها،‌ غلبه </a:t>
            </a:r>
            <a:r>
              <a:rPr lang="ar-SA" altLang="fa-IR" sz="1800" b="0">
                <a:solidFill>
                  <a:srgbClr val="008000"/>
                </a:solidFill>
                <a:cs typeface="Traffic" pitchFamily="2" charset="0"/>
              </a:rPr>
              <a:t>احساس ”تبعيض“ </a:t>
            </a:r>
            <a:r>
              <a:rPr lang="ar-SA" altLang="fa-IR" sz="1800" b="0">
                <a:cs typeface="Traffic" pitchFamily="2" charset="0"/>
              </a:rPr>
              <a:t>را نيز بيافزائيم، اثرات مخرب مضاعفي بر منابع انساني و نوع نگاه و نحوه عمل وي حادث خواهد شد كه </a:t>
            </a:r>
            <a:r>
              <a:rPr lang="ar-SA" altLang="fa-IR" sz="1800" b="0">
                <a:solidFill>
                  <a:srgbClr val="006600"/>
                </a:solidFill>
                <a:cs typeface="Traffic" pitchFamily="2" charset="0"/>
              </a:rPr>
              <a:t>پايه‌هاي باور، اعتقاد و التزام نيروي انساني را به مفهوم ”توسعه“ نشانه مي‌رود. </a:t>
            </a:r>
            <a:endParaRPr lang="ar-SA" altLang="fa-IR" sz="1800" b="0">
              <a:cs typeface="Traffic" pitchFamily="2"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314209F-7621-40F4-B78F-4AE4074E5FD1}" type="slidenum">
              <a:rPr lang="en-US" altLang="fa-IR"/>
              <a:pPr/>
              <a:t>29</a:t>
            </a:fld>
            <a:endParaRPr lang="en-US" altLang="fa-IR"/>
          </a:p>
        </p:txBody>
      </p:sp>
      <p:sp>
        <p:nvSpPr>
          <p:cNvPr id="32771" name="Rectangle 3" descr="Parchment"/>
          <p:cNvSpPr>
            <a:spLocks noChangeArrowheads="1"/>
          </p:cNvSpPr>
          <p:nvPr/>
        </p:nvSpPr>
        <p:spPr bwMode="auto">
          <a:xfrm>
            <a:off x="152400" y="914400"/>
            <a:ext cx="8782050" cy="5776913"/>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80000"/>
              </a:lnSpc>
            </a:pPr>
            <a:r>
              <a:rPr lang="ar-SA" altLang="fa-IR" sz="2000" b="0"/>
              <a:t>بي‌ترديد </a:t>
            </a:r>
            <a:r>
              <a:rPr lang="ar-SA" altLang="fa-IR" sz="2000" b="0">
                <a:solidFill>
                  <a:srgbClr val="008000"/>
                </a:solidFill>
              </a:rPr>
              <a:t>انسان سالم</a:t>
            </a:r>
            <a:r>
              <a:rPr lang="ar-SA" altLang="fa-IR" sz="2000" b="0"/>
              <a:t> (داراي سلامت جسمي و روحي), </a:t>
            </a:r>
            <a:r>
              <a:rPr lang="ar-SA" altLang="fa-IR" sz="2000" b="0">
                <a:solidFill>
                  <a:srgbClr val="008000"/>
                </a:solidFill>
              </a:rPr>
              <a:t>ماهر</a:t>
            </a:r>
            <a:r>
              <a:rPr lang="ar-SA" altLang="fa-IR" sz="2000" b="0"/>
              <a:t> (برخوردار از آموزشهاي مناسب از سطح ابتدائي تا عالي و آموزشهاي مهارتي و ضمن خدمت) و </a:t>
            </a:r>
            <a:r>
              <a:rPr lang="ar-SA" altLang="fa-IR" sz="2000" b="0">
                <a:solidFill>
                  <a:srgbClr val="008000"/>
                </a:solidFill>
              </a:rPr>
              <a:t>داراي تأمين</a:t>
            </a:r>
            <a:r>
              <a:rPr lang="ar-SA" altLang="fa-IR" sz="2000" b="0"/>
              <a:t> (فاقد دغدغه معيشت, مسكن, بهداشت, درمان و... براي خود و خانواده) </a:t>
            </a:r>
            <a:r>
              <a:rPr lang="ar-SA" altLang="fa-IR" sz="2000" b="0">
                <a:solidFill>
                  <a:srgbClr val="008000"/>
                </a:solidFill>
              </a:rPr>
              <a:t>محور توسعه نظام اداري و مالاً توسعه پايدار كشور است.</a:t>
            </a:r>
            <a:r>
              <a:rPr lang="ar-SA" altLang="fa-IR" sz="2000" b="0"/>
              <a:t>” با انسانهاي تحقير شده نمي‌توان كار توسعه‌اي انجام داد“ و هرگونه خلل و خدشه‌اي در سه مؤلفه فوق </a:t>
            </a:r>
            <a:r>
              <a:rPr lang="ar-SA" altLang="fa-IR" sz="2000" b="0">
                <a:solidFill>
                  <a:srgbClr val="008000"/>
                </a:solidFill>
              </a:rPr>
              <a:t>(”سلامت“, ”دانش و مهارت“ و ”تامين“) </a:t>
            </a:r>
            <a:r>
              <a:rPr lang="ar-SA" altLang="fa-IR" sz="2000" b="0"/>
              <a:t>براي نيروي انساني،  نوعي حقر و حقارت در پي دارد و </a:t>
            </a:r>
            <a:r>
              <a:rPr lang="ar-SA" altLang="fa-IR" sz="2000" b="0">
                <a:solidFill>
                  <a:srgbClr val="008000"/>
                </a:solidFill>
              </a:rPr>
              <a:t>از انسان تحقير شده نمي‌توان انتظار كار توسعه‌اي داشت </a:t>
            </a:r>
            <a:r>
              <a:rPr lang="ar-SA" altLang="fa-IR" sz="2000" b="0"/>
              <a:t>و پرداختن به دغدغه‌هايي غير از دستيابي به سطح مطلوب يا حداقلي از سه مؤلفه فوق (”سلامت“, ”دانش و مهارت“ و”تامين“) ازچنين فردي بعيدبه نظر مي‌رسد و اگر مواردي نيز وجود دارد يا داشته باشد استثنائي است بر قاعده. </a:t>
            </a:r>
          </a:p>
          <a:p>
            <a:pPr algn="just" rtl="1">
              <a:lnSpc>
                <a:spcPct val="180000"/>
              </a:lnSpc>
            </a:pPr>
            <a:r>
              <a:rPr lang="ar-SA" altLang="fa-IR" sz="2000" b="0"/>
              <a:t>حال مزيد بر علت اگر بر </a:t>
            </a:r>
            <a:r>
              <a:rPr lang="ar-SA" altLang="fa-IR" sz="2000" b="0">
                <a:solidFill>
                  <a:srgbClr val="008000"/>
                </a:solidFill>
              </a:rPr>
              <a:t>احساس ”محروميت“ </a:t>
            </a:r>
            <a:r>
              <a:rPr lang="ar-SA" altLang="fa-IR" sz="2000" b="0"/>
              <a:t>از حداقل‌ها,‌ غلبه </a:t>
            </a:r>
            <a:r>
              <a:rPr lang="ar-SA" altLang="fa-IR" sz="2000" b="0">
                <a:solidFill>
                  <a:srgbClr val="008000"/>
                </a:solidFill>
              </a:rPr>
              <a:t>احساس ”تبعيض“ </a:t>
            </a:r>
            <a:r>
              <a:rPr lang="ar-SA" altLang="fa-IR" sz="2000" b="0"/>
              <a:t>را نيز بيافزائيم, اثرات مخرب مضاعفي بر منابع انساني و نوع نگاه و نحوه عمل وي حادث خواهد شد كه </a:t>
            </a:r>
            <a:r>
              <a:rPr lang="ar-SA" altLang="fa-IR" sz="2000" b="0">
                <a:solidFill>
                  <a:srgbClr val="006600"/>
                </a:solidFill>
              </a:rPr>
              <a:t>پايه‌هاي باور, اعتقاد و التزام نيروي انساني را به مفهوم ”توسعه“ نشانه مي‌رود. </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971600" y="787454"/>
            <a:ext cx="7344815" cy="553314"/>
          </a:xfrm>
        </p:spPr>
        <p:txBody>
          <a:bodyPr/>
          <a:lstStyle/>
          <a:p>
            <a:pPr eaLnBrk="1" hangingPunct="1"/>
            <a:r>
              <a:rPr lang="fa-IR" altLang="fa-IR" sz="3200" dirty="0">
                <a:cs typeface="B Titr" panose="00000700000000000000" pitchFamily="2" charset="-78"/>
              </a:rPr>
              <a:t>نرم افزار حسابداری و خرید و فروش پریال</a:t>
            </a:r>
            <a:endParaRPr lang="en-US" altLang="fa-IR" sz="3200" dirty="0">
              <a:cs typeface="B Titr" panose="00000700000000000000" pitchFamily="2" charset="-78"/>
            </a:endParaRPr>
          </a:p>
        </p:txBody>
      </p:sp>
      <p:sp>
        <p:nvSpPr>
          <p:cNvPr id="16387" name="Rectangle 3"/>
          <p:cNvSpPr>
            <a:spLocks noGrp="1" noRot="1" noChangeArrowheads="1"/>
          </p:cNvSpPr>
          <p:nvPr>
            <p:ph type="body" sz="half" idx="1"/>
          </p:nvPr>
        </p:nvSpPr>
        <p:spPr>
          <a:xfrm>
            <a:off x="467544" y="2799012"/>
            <a:ext cx="8136904" cy="3726332"/>
          </a:xfrm>
        </p:spPr>
        <p:txBody>
          <a:bodyPr>
            <a:normAutofit/>
          </a:bodyPr>
          <a:lstStyle/>
          <a:p>
            <a:pPr algn="r" rtl="1">
              <a:buFont typeface="Wingdings 2" panose="05020102010507070707" pitchFamily="18" charset="2"/>
              <a:buNone/>
            </a:pPr>
            <a:endParaRPr lang="en-US" altLang="fa-IR" sz="2000" b="1" dirty="0">
              <a:cs typeface="B Titr" panose="00000700000000000000" pitchFamily="2" charset="-78"/>
            </a:endParaRPr>
          </a:p>
          <a:p>
            <a:pPr algn="r" rtl="1">
              <a:buFont typeface="Wingdings 2" panose="05020102010507070707" pitchFamily="18" charset="2"/>
              <a:buNone/>
            </a:pPr>
            <a:r>
              <a:rPr lang="fa-IR" altLang="fa-IR" sz="2000" b="1" dirty="0">
                <a:cs typeface="B Titr" panose="00000700000000000000" pitchFamily="2" charset="-78"/>
              </a:rPr>
              <a:t>شما خودتان به آسانی:</a:t>
            </a:r>
            <a:endParaRPr lang="en-US" altLang="fa-IR" sz="2000" b="1" dirty="0">
              <a:cs typeface="B Titr" panose="000007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خرید و فروش خود را ثبت نمایید.</a:t>
            </a:r>
            <a:endParaRPr lang="en-US" altLang="fa-IR" sz="2000" b="1" dirty="0">
              <a:cs typeface="B Mitra" panose="000004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برگشت از خرید و برگشت از فروش خود را ثبت نمائید.</a:t>
            </a:r>
            <a:endParaRPr lang="en-US" altLang="fa-IR" sz="2000" b="1" dirty="0">
              <a:cs typeface="B Mitra" panose="000004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حسابها و مبالغ دریافتی و پرداختی روزانه خود را ثبت نمائید.</a:t>
            </a:r>
            <a:endParaRPr lang="en-US" altLang="fa-IR" sz="2000" b="1" dirty="0">
              <a:cs typeface="B Mitra" panose="000004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چکهای صادره و دریافتی مشتریان را ثبت نمائید.</a:t>
            </a:r>
            <a:endParaRPr lang="en-US" altLang="fa-IR" sz="2000" b="1" dirty="0">
              <a:cs typeface="B Mitra" panose="000004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دسته چکهای حسابهای حسابهای جاری خود را ثبت نمائید.</a:t>
            </a:r>
            <a:endParaRPr lang="en-US" altLang="fa-IR" sz="2000" b="1" dirty="0">
              <a:cs typeface="B Mitra" panose="00000400000000000000" pitchFamily="2" charset="-78"/>
            </a:endParaRPr>
          </a:p>
          <a:p>
            <a:pPr algn="r" rtl="1">
              <a:buFont typeface="Wingdings" panose="05000000000000000000" pitchFamily="2" charset="2"/>
              <a:buChar char="ü"/>
            </a:pPr>
            <a:r>
              <a:rPr lang="fa-IR" altLang="fa-IR" sz="2000" b="1" dirty="0">
                <a:cs typeface="B Mitra" panose="00000400000000000000" pitchFamily="2" charset="-78"/>
              </a:rPr>
              <a:t>شما تنها این موارد را ثبت و نرم افزار پریال به صورت هوشمند عملیات حسابداری مربوطه را برای شما انجام می دهد.</a:t>
            </a:r>
            <a:endParaRPr lang="en-US" altLang="fa-IR" sz="2000" b="1" dirty="0">
              <a:cs typeface="B Mitra" panose="00000400000000000000" pitchFamily="2" charset="-78"/>
            </a:endParaRPr>
          </a:p>
          <a:p>
            <a:pPr algn="r" rtl="1" eaLnBrk="1" hangingPunct="1">
              <a:buFont typeface="Wingdings" panose="05000000000000000000" pitchFamily="2" charset="2"/>
              <a:buChar char="ü"/>
            </a:pPr>
            <a:endParaRPr lang="en-US" altLang="fa-IR" sz="2000" b="1" dirty="0">
              <a:cs typeface="B Mitra" panose="00000400000000000000" pitchFamily="2" charset="-78"/>
            </a:endParaRPr>
          </a:p>
        </p:txBody>
      </p:sp>
      <p:sp>
        <p:nvSpPr>
          <p:cNvPr id="16388" name="Cloud Callout 6"/>
          <p:cNvSpPr>
            <a:spLocks noChangeArrowheads="1"/>
          </p:cNvSpPr>
          <p:nvPr/>
        </p:nvSpPr>
        <p:spPr bwMode="auto">
          <a:xfrm>
            <a:off x="1043608" y="1690647"/>
            <a:ext cx="2952328" cy="1108365"/>
          </a:xfrm>
          <a:prstGeom prst="cloudCallout">
            <a:avLst>
              <a:gd name="adj1" fmla="val 69282"/>
              <a:gd name="adj2" fmla="val 55676"/>
            </a:avLst>
          </a:prstGeom>
          <a:solidFill>
            <a:schemeClr val="accent1"/>
          </a:solidFill>
          <a:ln w="9525" algn="ctr">
            <a:solidFill>
              <a:schemeClr val="tx1"/>
            </a:solidFill>
            <a:round/>
            <a:headEnd/>
            <a:tailEnd/>
          </a:ln>
        </p:spPr>
        <p:txBody>
          <a:bodyPr lIns="44762" tIns="22381" rIns="44762" bIns="22381"/>
          <a:lstStyle>
            <a:lvl1pPr algn="r" defTabSz="685800" rtl="1">
              <a:defRPr>
                <a:solidFill>
                  <a:schemeClr val="tx1"/>
                </a:solidFill>
                <a:latin typeface="Arial" panose="020B0604020202020204" pitchFamily="34" charset="0"/>
                <a:cs typeface="Arial" panose="020B0604020202020204" pitchFamily="34" charset="0"/>
              </a:defRPr>
            </a:lvl1pPr>
            <a:lvl2pPr marL="742950" indent="-285750" algn="r" defTabSz="685800" rtl="1">
              <a:defRPr>
                <a:solidFill>
                  <a:schemeClr val="tx1"/>
                </a:solidFill>
                <a:latin typeface="Arial" panose="020B0604020202020204" pitchFamily="34" charset="0"/>
                <a:cs typeface="Arial" panose="020B0604020202020204" pitchFamily="34" charset="0"/>
              </a:defRPr>
            </a:lvl2pPr>
            <a:lvl3pPr marL="1143000" indent="-228600" algn="r" defTabSz="685800" rtl="1">
              <a:defRPr>
                <a:solidFill>
                  <a:schemeClr val="tx1"/>
                </a:solidFill>
                <a:latin typeface="Arial" panose="020B0604020202020204" pitchFamily="34" charset="0"/>
                <a:cs typeface="Arial" panose="020B0604020202020204" pitchFamily="34" charset="0"/>
              </a:defRPr>
            </a:lvl3pPr>
            <a:lvl4pPr marL="1600200" indent="-228600" algn="r" defTabSz="685800" rtl="1">
              <a:defRPr>
                <a:solidFill>
                  <a:schemeClr val="tx1"/>
                </a:solidFill>
                <a:latin typeface="Arial" panose="020B0604020202020204" pitchFamily="34" charset="0"/>
                <a:cs typeface="Arial" panose="020B0604020202020204" pitchFamily="34" charset="0"/>
              </a:defRPr>
            </a:lvl4pPr>
            <a:lvl5pPr marL="2057400" indent="-228600" algn="r" defTabSz="685800" rtl="1">
              <a:defRPr>
                <a:solidFill>
                  <a:schemeClr val="tx1"/>
                </a:solidFill>
                <a:latin typeface="Arial" panose="020B0604020202020204" pitchFamily="34" charset="0"/>
                <a:cs typeface="Arial" panose="020B0604020202020204" pitchFamily="34" charset="0"/>
              </a:defRPr>
            </a:lvl5pPr>
            <a:lvl6pPr marL="2514600" indent="-228600" algn="r" defTabSz="6858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defTabSz="6858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defTabSz="6858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defTabSz="6858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fa-IR" sz="2400" dirty="0">
                <a:solidFill>
                  <a:srgbClr val="FF0000"/>
                </a:solidFill>
                <a:cs typeface="B Titr" panose="00000700000000000000" pitchFamily="2" charset="-78"/>
              </a:rPr>
              <a:t>خودتان حسابدار</a:t>
            </a:r>
          </a:p>
          <a:p>
            <a:pPr algn="ctr" eaLnBrk="1" hangingPunct="1"/>
            <a:r>
              <a:rPr lang="fa-IR" altLang="fa-IR" sz="2400" dirty="0">
                <a:solidFill>
                  <a:srgbClr val="FF0000"/>
                </a:solidFill>
                <a:cs typeface="B Titr" panose="00000700000000000000" pitchFamily="2" charset="-78"/>
              </a:rPr>
              <a:t>خودتان باشید</a:t>
            </a:r>
            <a:endParaRPr lang="en-US" altLang="fa-IR" sz="2400" dirty="0">
              <a:solidFill>
                <a:srgbClr val="FF0000"/>
              </a:solidFill>
              <a:cs typeface="B Titr" panose="00000700000000000000" pitchFamily="2" charset="-78"/>
            </a:endParaRPr>
          </a:p>
        </p:txBody>
      </p:sp>
      <p:sp>
        <p:nvSpPr>
          <p:cNvPr id="9" name="Down Arrow Callout 8"/>
          <p:cNvSpPr/>
          <p:nvPr/>
        </p:nvSpPr>
        <p:spPr bwMode="auto">
          <a:xfrm>
            <a:off x="4292236" y="1772816"/>
            <a:ext cx="4024179" cy="864096"/>
          </a:xfrm>
          <a:prstGeom prst="downArrowCallout">
            <a:avLst/>
          </a:prstGeom>
          <a:solidFill>
            <a:schemeClr val="accent1"/>
          </a:solidFill>
          <a:ln w="9525" cap="flat" cmpd="sng" algn="ctr">
            <a:solidFill>
              <a:schemeClr val="tx1"/>
            </a:solidFill>
            <a:prstDash val="solid"/>
            <a:round/>
            <a:headEnd type="none" w="med" len="med"/>
            <a:tailEnd type="none" w="med" len="med"/>
          </a:ln>
          <a:effectLst/>
        </p:spPr>
        <p:txBody>
          <a:bodyPr lIns="44762" tIns="22381" rIns="44762" bIns="22381"/>
          <a:lstStyle/>
          <a:p>
            <a:pPr defTabSz="447614">
              <a:defRPr/>
            </a:pPr>
            <a:endParaRPr lang="en-US" sz="881"/>
          </a:p>
        </p:txBody>
      </p:sp>
      <p:sp>
        <p:nvSpPr>
          <p:cNvPr id="16390" name="TextBox 9"/>
          <p:cNvSpPr txBox="1">
            <a:spLocks noChangeArrowheads="1"/>
          </p:cNvSpPr>
          <p:nvPr/>
        </p:nvSpPr>
        <p:spPr bwMode="auto">
          <a:xfrm>
            <a:off x="4292236" y="1842237"/>
            <a:ext cx="3898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ltLang="fa-IR" sz="2400" dirty="0">
                <a:solidFill>
                  <a:srgbClr val="FF0000"/>
                </a:solidFill>
                <a:cs typeface="B Koodak" panose="00000700000000000000" pitchFamily="2" charset="-78"/>
              </a:rPr>
              <a:t>بهترین نرم افزار برای فروشگاه شما</a:t>
            </a:r>
            <a:endParaRPr lang="en-US" altLang="fa-IR" sz="2400" dirty="0">
              <a:solidFill>
                <a:srgbClr val="FF0000"/>
              </a:solidFill>
              <a:cs typeface="B Koodak" panose="00000700000000000000" pitchFamily="2" charset="-78"/>
            </a:endParaRPr>
          </a:p>
        </p:txBody>
      </p:sp>
    </p:spTree>
    <p:extLst>
      <p:ext uri="{BB962C8B-B14F-4D97-AF65-F5344CB8AC3E}">
        <p14:creationId xmlns:p14="http://schemas.microsoft.com/office/powerpoint/2010/main" val="17588056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DCEFE7E4-BA4D-4690-8937-3F9BA91777A6}" type="slidenum">
              <a:rPr lang="en-US" altLang="fa-IR"/>
              <a:pPr/>
              <a:t>30</a:t>
            </a:fld>
            <a:endParaRPr lang="en-US" altLang="fa-IR"/>
          </a:p>
        </p:txBody>
      </p:sp>
      <p:sp>
        <p:nvSpPr>
          <p:cNvPr id="13315" name="AutoShape 3"/>
          <p:cNvSpPr>
            <a:spLocks noChangeArrowheads="1"/>
          </p:cNvSpPr>
          <p:nvPr/>
        </p:nvSpPr>
        <p:spPr bwMode="auto">
          <a:xfrm>
            <a:off x="3128963" y="260350"/>
            <a:ext cx="3005137" cy="1663700"/>
          </a:xfrm>
          <a:prstGeom prst="flowChartDocument">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ar-SA" altLang="fa-IR" b="0"/>
              <a:t>نظامات استخدامي</a:t>
            </a:r>
            <a:r>
              <a:rPr lang="en-US" altLang="fa-IR" b="0"/>
              <a:t> </a:t>
            </a:r>
          </a:p>
        </p:txBody>
      </p:sp>
      <p:sp>
        <p:nvSpPr>
          <p:cNvPr id="13316" name="AutoShape 4"/>
          <p:cNvSpPr>
            <a:spLocks noChangeArrowheads="1"/>
          </p:cNvSpPr>
          <p:nvPr/>
        </p:nvSpPr>
        <p:spPr bwMode="auto">
          <a:xfrm>
            <a:off x="161925" y="1554163"/>
            <a:ext cx="2955925" cy="1663700"/>
          </a:xfrm>
          <a:prstGeom prst="flowChartDocument">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ar-SA" altLang="fa-IR" b="0"/>
              <a:t>نظامات جبران خدمت </a:t>
            </a:r>
            <a:endParaRPr lang="en-US" altLang="fa-IR" b="0"/>
          </a:p>
        </p:txBody>
      </p:sp>
      <p:sp>
        <p:nvSpPr>
          <p:cNvPr id="13317" name="AutoShape 5"/>
          <p:cNvSpPr>
            <a:spLocks noChangeArrowheads="1"/>
          </p:cNvSpPr>
          <p:nvPr/>
        </p:nvSpPr>
        <p:spPr bwMode="auto">
          <a:xfrm>
            <a:off x="6111875" y="1624013"/>
            <a:ext cx="2955925" cy="1665287"/>
          </a:xfrm>
          <a:prstGeom prst="flowChartDocument">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ar-SA" altLang="fa-IR" b="0"/>
              <a:t>نظامات ارزشيابي و نظارت </a:t>
            </a:r>
            <a:endParaRPr lang="en-US" altLang="fa-IR" b="0"/>
          </a:p>
        </p:txBody>
      </p:sp>
      <p:sp>
        <p:nvSpPr>
          <p:cNvPr id="13318" name="AutoShape 6"/>
          <p:cNvSpPr>
            <a:spLocks noChangeArrowheads="1"/>
          </p:cNvSpPr>
          <p:nvPr/>
        </p:nvSpPr>
        <p:spPr bwMode="auto">
          <a:xfrm>
            <a:off x="152400" y="3505200"/>
            <a:ext cx="2955925" cy="1663700"/>
          </a:xfrm>
          <a:prstGeom prst="flowChartDocument">
            <a:avLst/>
          </a:prstGeom>
          <a:gradFill rotWithShape="0">
            <a:gsLst>
              <a:gs pos="0">
                <a:srgbClr val="FFFFFF"/>
              </a:gs>
              <a:gs pos="100000">
                <a:srgbClr val="FFD9D9"/>
              </a:gs>
            </a:gsLst>
            <a:path path="rect">
              <a:fillToRect l="50000" t="50000" r="50000" b="50000"/>
            </a:path>
          </a:gradFill>
          <a:ln>
            <a:noFill/>
          </a:ln>
          <a:effectLst>
            <a:prstShdw prst="shdw17" dist="17961" dir="2700000">
              <a:srgbClr val="FFD9D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eaLnBrk="0" hangingPunct="0">
              <a:lnSpc>
                <a:spcPct val="100000"/>
              </a:lnSpc>
            </a:pPr>
            <a:r>
              <a:rPr lang="ar-SA" altLang="fa-IR" b="0"/>
              <a:t>نظامات تاميني و رفاهي </a:t>
            </a:r>
            <a:endParaRPr lang="en-US" altLang="fa-IR" b="0"/>
          </a:p>
        </p:txBody>
      </p:sp>
      <p:sp>
        <p:nvSpPr>
          <p:cNvPr id="13319" name="AutoShape 7"/>
          <p:cNvSpPr>
            <a:spLocks noChangeArrowheads="1"/>
          </p:cNvSpPr>
          <p:nvPr/>
        </p:nvSpPr>
        <p:spPr bwMode="auto">
          <a:xfrm>
            <a:off x="6076950" y="3536950"/>
            <a:ext cx="2955925" cy="1663700"/>
          </a:xfrm>
          <a:prstGeom prst="flowChartDocument">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ar-SA" altLang="fa-IR" b="0"/>
              <a:t>نظامات ارتقاء و انتصاب </a:t>
            </a:r>
            <a:endParaRPr lang="en-US" altLang="fa-IR" b="0"/>
          </a:p>
        </p:txBody>
      </p:sp>
      <p:sp>
        <p:nvSpPr>
          <p:cNvPr id="13320" name="AutoShape 8"/>
          <p:cNvSpPr>
            <a:spLocks noChangeArrowheads="1"/>
          </p:cNvSpPr>
          <p:nvPr/>
        </p:nvSpPr>
        <p:spPr bwMode="auto">
          <a:xfrm>
            <a:off x="2971800" y="5022850"/>
            <a:ext cx="2955925" cy="1663700"/>
          </a:xfrm>
          <a:prstGeom prst="flowChartDocument">
            <a:avLst/>
          </a:prstGeom>
          <a:gradFill rotWithShape="0">
            <a:gsLst>
              <a:gs pos="0">
                <a:srgbClr val="FFFFFF"/>
              </a:gs>
              <a:gs pos="100000">
                <a:srgbClr val="FFFFB3"/>
              </a:gs>
            </a:gsLst>
            <a:path path="rect">
              <a:fillToRect l="50000" t="50000" r="50000" b="50000"/>
            </a:path>
          </a:gradFill>
          <a:ln>
            <a:noFill/>
          </a:ln>
          <a:effectLst>
            <a:prstShdw prst="shdw17" dist="17961" dir="2700000">
              <a:srgbClr val="FFFFB3">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ar-SA" altLang="fa-IR" b="0"/>
              <a:t>نظامات آموزشي </a:t>
            </a:r>
            <a:endParaRPr lang="en-US" altLang="fa-IR" b="0"/>
          </a:p>
        </p:txBody>
      </p:sp>
      <p:pic>
        <p:nvPicPr>
          <p:cNvPr id="13321" name="Picture 9" descr="PE0187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562600" y="152400"/>
            <a:ext cx="1081088" cy="84296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PE0153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648200"/>
            <a:ext cx="104298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PE0191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715000"/>
            <a:ext cx="122555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pe02484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495800"/>
            <a:ext cx="12128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PE0154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914400"/>
            <a:ext cx="8509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PE0154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838200"/>
            <a:ext cx="741363" cy="1123950"/>
          </a:xfrm>
          <a:prstGeom prst="rect">
            <a:avLst/>
          </a:prstGeom>
          <a:noFill/>
          <a:extLst>
            <a:ext uri="{909E8E84-426E-40DD-AFC4-6F175D3DCCD1}">
              <a14:hiddenFill xmlns:a14="http://schemas.microsoft.com/office/drawing/2010/main">
                <a:solidFill>
                  <a:srgbClr val="FFFFFF"/>
                </a:solidFill>
              </a14:hiddenFill>
            </a:ext>
          </a:extLst>
        </p:spPr>
      </p:pic>
      <p:sp>
        <p:nvSpPr>
          <p:cNvPr id="13314" name="AutoShape 2"/>
          <p:cNvSpPr>
            <a:spLocks noChangeArrowheads="1"/>
          </p:cNvSpPr>
          <p:nvPr/>
        </p:nvSpPr>
        <p:spPr bwMode="auto">
          <a:xfrm>
            <a:off x="2857500" y="1944688"/>
            <a:ext cx="3305175" cy="3049587"/>
          </a:xfrm>
          <a:custGeom>
            <a:avLst/>
            <a:gdLst>
              <a:gd name="G0" fmla="+- 1214 0 0"/>
              <a:gd name="G1" fmla="+- 21600 0 1214"/>
              <a:gd name="G2" fmla="+- 21600 0 12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14" y="10800"/>
                </a:moveTo>
                <a:cubicBezTo>
                  <a:pt x="1214" y="16094"/>
                  <a:pt x="5506" y="20386"/>
                  <a:pt x="10800" y="20386"/>
                </a:cubicBezTo>
                <a:cubicBezTo>
                  <a:pt x="16094" y="20386"/>
                  <a:pt x="20386" y="16094"/>
                  <a:pt x="20386" y="10800"/>
                </a:cubicBezTo>
                <a:cubicBezTo>
                  <a:pt x="20386" y="5506"/>
                  <a:pt x="16094" y="1214"/>
                  <a:pt x="10800" y="1214"/>
                </a:cubicBezTo>
                <a:cubicBezTo>
                  <a:pt x="5506" y="1214"/>
                  <a:pt x="1214" y="5506"/>
                  <a:pt x="1214" y="10800"/>
                </a:cubicBezTo>
                <a:close/>
              </a:path>
            </a:pathLst>
          </a:custGeom>
          <a:gradFill rotWithShape="0">
            <a:gsLst>
              <a:gs pos="0">
                <a:srgbClr val="FFFFFF"/>
              </a:gs>
              <a:gs pos="100000">
                <a:srgbClr val="FFFF00"/>
              </a:gs>
            </a:gsLst>
            <a:path path="rect">
              <a:fillToRect l="50000" t="50000" r="50000" b="50000"/>
            </a:path>
          </a:gradFill>
          <a:ln>
            <a:noFill/>
          </a:ln>
          <a:effectLst/>
          <a:scene3d>
            <a:camera prst="legacyPerspectiveFront"/>
            <a:lightRig rig="legacyFlat3" dir="t"/>
          </a:scene3d>
          <a:sp3d extrusionH="8874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rtl="1">
              <a:lnSpc>
                <a:spcPct val="170000"/>
              </a:lnSpc>
            </a:pPr>
            <a:r>
              <a:rPr lang="ar-SA" altLang="fa-IR" sz="1800">
                <a:solidFill>
                  <a:srgbClr val="0000FF"/>
                </a:solidFill>
              </a:rPr>
              <a:t>منابع انساني محور اصلي</a:t>
            </a:r>
            <a:endParaRPr lang="en-US" altLang="fa-IR" sz="1800">
              <a:solidFill>
                <a:srgbClr val="0000FF"/>
              </a:solidFill>
            </a:endParaRPr>
          </a:p>
          <a:p>
            <a:pPr rtl="1">
              <a:lnSpc>
                <a:spcPct val="170000"/>
              </a:lnSpc>
            </a:pPr>
            <a:r>
              <a:rPr lang="ar-SA" altLang="fa-IR" sz="1800">
                <a:solidFill>
                  <a:srgbClr val="0000FF"/>
                </a:solidFill>
              </a:rPr>
              <a:t>توسعه نظام اداري(انسان</a:t>
            </a:r>
            <a:r>
              <a:rPr lang="en-US" altLang="fa-IR" sz="1800">
                <a:solidFill>
                  <a:srgbClr val="0000FF"/>
                </a:solidFill>
              </a:rPr>
              <a:t>“</a:t>
            </a:r>
            <a:r>
              <a:rPr lang="ar-SA" altLang="fa-IR" sz="1800">
                <a:solidFill>
                  <a:srgbClr val="0000FF"/>
                </a:solidFill>
              </a:rPr>
              <a:t> سالم</a:t>
            </a:r>
            <a:r>
              <a:rPr lang="en-US" altLang="fa-IR" sz="1800">
                <a:solidFill>
                  <a:srgbClr val="0000FF"/>
                </a:solidFill>
              </a:rPr>
              <a:t>“</a:t>
            </a:r>
            <a:r>
              <a:rPr lang="ar-SA" altLang="fa-IR" sz="1800">
                <a:solidFill>
                  <a:srgbClr val="0000FF"/>
                </a:solidFill>
              </a:rPr>
              <a:t>، </a:t>
            </a:r>
            <a:endParaRPr lang="en-US" altLang="fa-IR" sz="1800">
              <a:solidFill>
                <a:srgbClr val="0000FF"/>
              </a:solidFill>
            </a:endParaRPr>
          </a:p>
          <a:p>
            <a:pPr rtl="1">
              <a:lnSpc>
                <a:spcPct val="170000"/>
              </a:lnSpc>
            </a:pPr>
            <a:r>
              <a:rPr lang="en-US" altLang="fa-IR" sz="1800">
                <a:solidFill>
                  <a:srgbClr val="0000FF"/>
                </a:solidFill>
              </a:rPr>
              <a:t>“</a:t>
            </a:r>
            <a:r>
              <a:rPr lang="ar-SA" altLang="fa-IR" sz="1800">
                <a:solidFill>
                  <a:srgbClr val="0000FF"/>
                </a:solidFill>
              </a:rPr>
              <a:t> ماهر </a:t>
            </a:r>
            <a:r>
              <a:rPr lang="en-US" altLang="fa-IR" sz="1800">
                <a:solidFill>
                  <a:srgbClr val="0000FF"/>
                </a:solidFill>
              </a:rPr>
              <a:t>“</a:t>
            </a:r>
            <a:r>
              <a:rPr lang="ar-SA" altLang="fa-IR" sz="1800">
                <a:solidFill>
                  <a:srgbClr val="0000FF"/>
                </a:solidFill>
              </a:rPr>
              <a:t> و </a:t>
            </a:r>
            <a:r>
              <a:rPr lang="en-US" altLang="fa-IR" sz="1800">
                <a:solidFill>
                  <a:srgbClr val="0000FF"/>
                </a:solidFill>
              </a:rPr>
              <a:t>“</a:t>
            </a:r>
            <a:r>
              <a:rPr lang="ar-SA" altLang="fa-IR" sz="1800">
                <a:solidFill>
                  <a:srgbClr val="0000FF"/>
                </a:solidFill>
              </a:rPr>
              <a:t> داراي تأمين </a:t>
            </a:r>
            <a:r>
              <a:rPr lang="en-US" altLang="fa-IR" sz="1800">
                <a:solidFill>
                  <a:srgbClr val="0000FF"/>
                </a:solidFill>
              </a:rPr>
              <a:t>“</a:t>
            </a:r>
          </a:p>
          <a:p>
            <a:pPr rtl="1">
              <a:lnSpc>
                <a:spcPct val="170000"/>
              </a:lnSpc>
            </a:pPr>
            <a:r>
              <a:rPr lang="ar-SA" altLang="fa-IR" sz="1800">
                <a:solidFill>
                  <a:srgbClr val="0000FF"/>
                </a:solidFill>
              </a:rPr>
              <a:t>محور توسعه</a:t>
            </a:r>
            <a:r>
              <a:rPr lang="en-US" altLang="fa-IR" sz="1800">
                <a:solidFill>
                  <a:srgbClr val="0000FF"/>
                </a:solidFill>
              </a:rPr>
              <a:t>(</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B914C9C-29A3-4DFA-9227-256AD5564D36}" type="slidenum">
              <a:rPr lang="en-US" altLang="fa-IR"/>
              <a:pPr/>
              <a:t>31</a:t>
            </a:fld>
            <a:endParaRPr lang="en-US" altLang="fa-IR"/>
          </a:p>
        </p:txBody>
      </p:sp>
      <p:sp>
        <p:nvSpPr>
          <p:cNvPr id="33797" name="Rectangle 5" descr="Parchment"/>
          <p:cNvSpPr>
            <a:spLocks noChangeArrowheads="1"/>
          </p:cNvSpPr>
          <p:nvPr/>
        </p:nvSpPr>
        <p:spPr bwMode="auto">
          <a:xfrm>
            <a:off x="138113" y="1296988"/>
            <a:ext cx="8782050" cy="5332412"/>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r>
              <a:rPr lang="ar-SA" altLang="fa-IR" b="0"/>
              <a:t>در بسياري از دستگاهها نظامات استخدامي معادل ”قانون استخدامي كشوري“ و يا ”آئين‌نامه استخدامي“ تلقي گرديده و رعايت و انجام نسبي احكام كلي و حداقلي آن به منزله ايفاي وظيفه مديريت در قبال مفهوم بلند و متعالي </a:t>
            </a:r>
            <a:r>
              <a:rPr lang="ar-SA" altLang="fa-IR" b="0">
                <a:solidFill>
                  <a:srgbClr val="008000"/>
                </a:solidFill>
              </a:rPr>
              <a:t>”مديريت منابع انساني“ </a:t>
            </a:r>
            <a:r>
              <a:rPr lang="ar-SA" altLang="fa-IR" b="0"/>
              <a:t>تلقي مي‌گردد. مضافا به اينکه در طراحي و اجراي  حركات اصلاحي به اين نكته توجه وافي نشده است كه </a:t>
            </a:r>
            <a:r>
              <a:rPr lang="ar-SA" altLang="fa-IR" b="0">
                <a:solidFill>
                  <a:srgbClr val="006600"/>
                </a:solidFill>
              </a:rPr>
              <a:t>اصلاح و بروز رسانی نظامات استخدامي</a:t>
            </a:r>
            <a:r>
              <a:rPr lang="ar-SA" altLang="fa-IR" b="0"/>
              <a:t> براي حصول اطمينان از اجراي صحيح و استمرار نتايج حركات اصلاحي يك ضرورت و پيش‌نياز است. </a:t>
            </a:r>
          </a:p>
        </p:txBody>
      </p:sp>
      <p:sp>
        <p:nvSpPr>
          <p:cNvPr id="33796" name="AutoShape 4" descr="Stationery"/>
          <p:cNvSpPr>
            <a:spLocks noChangeArrowheads="1"/>
          </p:cNvSpPr>
          <p:nvPr/>
        </p:nvSpPr>
        <p:spPr bwMode="auto">
          <a:xfrm>
            <a:off x="2286000" y="990600"/>
            <a:ext cx="4495800" cy="4572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نظامات استخدامی</a:t>
            </a:r>
            <a:endParaRPr lang="en-US" altLang="fa-IR" sz="1600">
              <a:cs typeface="Traffic" pitchFamily="2" charset="0"/>
            </a:endParaRPr>
          </a:p>
        </p:txBody>
      </p:sp>
      <p:sp>
        <p:nvSpPr>
          <p:cNvPr id="33798" name="AutoShape 6" descr="Stationery"/>
          <p:cNvSpPr>
            <a:spLocks noChangeArrowheads="1"/>
          </p:cNvSpPr>
          <p:nvPr/>
        </p:nvSpPr>
        <p:spPr bwMode="auto">
          <a:xfrm>
            <a:off x="2986088" y="76200"/>
            <a:ext cx="58531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6DC3BE6-BE96-45BE-8329-A31D8F6A88B9}" type="slidenum">
              <a:rPr lang="en-US" altLang="fa-IR"/>
              <a:pPr/>
              <a:t>32</a:t>
            </a:fld>
            <a:endParaRPr lang="en-US" altLang="fa-IR"/>
          </a:p>
        </p:txBody>
      </p:sp>
      <p:sp>
        <p:nvSpPr>
          <p:cNvPr id="34819" name="Rectangle 3" descr="Parchment"/>
          <p:cNvSpPr>
            <a:spLocks noChangeArrowheads="1"/>
          </p:cNvSpPr>
          <p:nvPr/>
        </p:nvSpPr>
        <p:spPr bwMode="auto">
          <a:xfrm>
            <a:off x="138113" y="1230313"/>
            <a:ext cx="8782050" cy="5170487"/>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80000"/>
              </a:lnSpc>
            </a:pPr>
            <a:endParaRPr lang="ar-SA" altLang="fa-IR" sz="2000" b="0"/>
          </a:p>
          <a:p>
            <a:pPr algn="just" rtl="1">
              <a:lnSpc>
                <a:spcPct val="180000"/>
              </a:lnSpc>
            </a:pPr>
            <a:r>
              <a:rPr lang="ar-SA" altLang="fa-IR" sz="2000" b="0"/>
              <a:t>”نظام هماهنگ پرداخت كاركنان دولت“ كه بعضاً‌رويكرد ”پرداخت يكسان“ از آن مستفاد و عمل شده است نيز به مانند قانون استخدام كشوري, اگرچه واجد مفرها و منافذ متعددي گرديده وليكن به هر صورت به لحاظ عموميتي كه در بدنه دستگاهها يافته است، از نظر گستره تحت پوشش كماكان غلبه دارد. حال اگر با اغماض اين نحوه عمل (نظام پرداخت يكسان) را براي </a:t>
            </a:r>
            <a:r>
              <a:rPr lang="ar-SA" altLang="fa-IR" sz="2000" b="0">
                <a:solidFill>
                  <a:srgbClr val="006600"/>
                </a:solidFill>
              </a:rPr>
              <a:t>دوره نگهداشت وضع موجود</a:t>
            </a:r>
            <a:r>
              <a:rPr lang="ar-SA" altLang="fa-IR" sz="2000" b="0"/>
              <a:t> بتوانيم بپذيريم بي‌ترديد </a:t>
            </a:r>
            <a:r>
              <a:rPr lang="ar-SA" altLang="fa-IR" sz="2000" b="0">
                <a:solidFill>
                  <a:srgbClr val="006600"/>
                </a:solidFill>
              </a:rPr>
              <a:t>در دوره گذار و توسعه</a:t>
            </a:r>
            <a:r>
              <a:rPr lang="ar-SA" altLang="fa-IR" sz="2000" b="0"/>
              <a:t> نمي‌توان به نظام وقت مزدي و طبقه‌بندي مشاغل مبتني بر سابقه(نه تجربه مفيد) و </a:t>
            </a:r>
            <a:r>
              <a:rPr lang="ar-SA" altLang="fa-IR" sz="2000" b="0">
                <a:solidFill>
                  <a:srgbClr val="006600"/>
                </a:solidFill>
              </a:rPr>
              <a:t>مدرك</a:t>
            </a:r>
            <a:r>
              <a:rPr lang="ar-SA" altLang="fa-IR" sz="2000" b="0"/>
              <a:t> (نه دانش و مهارت) اتكاء و اكتفاء‌ نمود </a:t>
            </a:r>
            <a:r>
              <a:rPr lang="ar-SA" altLang="fa-IR" sz="2000" b="0">
                <a:solidFill>
                  <a:srgbClr val="008000"/>
                </a:solidFill>
              </a:rPr>
              <a:t>عدم اصلاح و بروزرساني نظامات جبران خدمت </a:t>
            </a:r>
            <a:r>
              <a:rPr lang="ar-SA" altLang="fa-IR" sz="2000" b="0"/>
              <a:t>باعث گرديده است كه برخي </a:t>
            </a:r>
            <a:r>
              <a:rPr lang="ar-SA" altLang="fa-IR" sz="2000" b="0">
                <a:solidFill>
                  <a:srgbClr val="006600"/>
                </a:solidFill>
              </a:rPr>
              <a:t>ترتيبات و</a:t>
            </a:r>
            <a:r>
              <a:rPr lang="ar-SA" altLang="fa-IR" sz="2000" b="0"/>
              <a:t> </a:t>
            </a:r>
            <a:r>
              <a:rPr lang="ar-SA" altLang="fa-IR" sz="2000" b="0">
                <a:solidFill>
                  <a:srgbClr val="008000"/>
                </a:solidFill>
              </a:rPr>
              <a:t>عوامل ” انگيزشي“ </a:t>
            </a:r>
            <a:r>
              <a:rPr lang="ar-SA" altLang="fa-IR" sz="2000" b="0"/>
              <a:t>موردي كه جهت ايجاد شايقه و تلاش بيشتر طراحي و اجرا شده است، در گذر زمان دچار روند محتوم تبديل شدن به </a:t>
            </a:r>
            <a:r>
              <a:rPr lang="ar-SA" altLang="fa-IR" sz="2000" b="0">
                <a:solidFill>
                  <a:srgbClr val="008000"/>
                </a:solidFill>
              </a:rPr>
              <a:t>حقوق مكتسبه و ”عوامل بهداشتي“</a:t>
            </a:r>
            <a:r>
              <a:rPr lang="ar-SA" altLang="fa-IR" sz="2000" b="0"/>
              <a:t> شوند و اثربخشي و كارائي خود را از دست بدهند.</a:t>
            </a:r>
          </a:p>
        </p:txBody>
      </p:sp>
      <p:sp>
        <p:nvSpPr>
          <p:cNvPr id="34818" name="AutoShape 2" descr="Stationery"/>
          <p:cNvSpPr>
            <a:spLocks noChangeArrowheads="1"/>
          </p:cNvSpPr>
          <p:nvPr/>
        </p:nvSpPr>
        <p:spPr bwMode="auto">
          <a:xfrm>
            <a:off x="2514600" y="1219200"/>
            <a:ext cx="39624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نظامات جبران خدمت</a:t>
            </a:r>
            <a:endParaRPr lang="en-US" altLang="fa-IR" sz="1600">
              <a:cs typeface="Traffic" pitchFamily="2" charset="0"/>
            </a:endParaRPr>
          </a:p>
        </p:txBody>
      </p:sp>
      <p:sp>
        <p:nvSpPr>
          <p:cNvPr id="34820" name="AutoShape 4" descr="Stationery"/>
          <p:cNvSpPr>
            <a:spLocks noChangeArrowheads="1"/>
          </p:cNvSpPr>
          <p:nvPr/>
        </p:nvSpPr>
        <p:spPr bwMode="auto">
          <a:xfrm>
            <a:off x="2909888" y="76200"/>
            <a:ext cx="57769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913BCE3-6CC7-4A6B-9715-784AB0293236}" type="slidenum">
              <a:rPr lang="en-US" altLang="fa-IR"/>
              <a:pPr/>
              <a:t>33</a:t>
            </a:fld>
            <a:endParaRPr lang="en-US" altLang="fa-IR"/>
          </a:p>
        </p:txBody>
      </p:sp>
      <p:sp>
        <p:nvSpPr>
          <p:cNvPr id="35843" name="Rectangle 3" descr="Pink tissue paper"/>
          <p:cNvSpPr>
            <a:spLocks noChangeArrowheads="1"/>
          </p:cNvSpPr>
          <p:nvPr/>
        </p:nvSpPr>
        <p:spPr bwMode="auto">
          <a:xfrm>
            <a:off x="0" y="1016000"/>
            <a:ext cx="8915400" cy="5765800"/>
          </a:xfrm>
          <a:prstGeom prst="rect">
            <a:avLst/>
          </a:prstGeom>
          <a:noFill/>
          <a:ln>
            <a:noFill/>
          </a:ln>
          <a:effectLst>
            <a:prstShdw prst="shdw17" dist="17961" dir="2700000">
              <a:srgbClr val="FFCC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50000"/>
              </a:lnSpc>
            </a:pPr>
            <a:endParaRPr lang="ar-SA" altLang="fa-IR" sz="1700" b="0"/>
          </a:p>
          <a:p>
            <a:pPr algn="just" rtl="1">
              <a:lnSpc>
                <a:spcPct val="150000"/>
              </a:lnSpc>
            </a:pPr>
            <a:r>
              <a:rPr lang="ar-SA" altLang="fa-IR" sz="1700" b="0"/>
              <a:t>تامين نيازهاي نيروي انساني به گونه‌اي كه </a:t>
            </a:r>
            <a:r>
              <a:rPr lang="ar-SA" altLang="fa-IR" sz="1700" b="0">
                <a:solidFill>
                  <a:srgbClr val="008000"/>
                </a:solidFill>
              </a:rPr>
              <a:t>مانع از غلبه و تفوق دغدغه‌هايي </a:t>
            </a:r>
            <a:r>
              <a:rPr lang="ar-SA" altLang="fa-IR" sz="1700" b="0"/>
              <a:t>نظير مسكن,‌ بازنشستگي, سالمندي, آينده خانواده و فرزندان و... بر </a:t>
            </a:r>
            <a:r>
              <a:rPr lang="ar-SA" altLang="fa-IR" sz="1700" b="0">
                <a:solidFill>
                  <a:srgbClr val="008000"/>
                </a:solidFill>
              </a:rPr>
              <a:t>دغدغه‌هاي سازماني</a:t>
            </a:r>
            <a:r>
              <a:rPr lang="ar-SA" altLang="fa-IR" sz="1700" b="0"/>
              <a:t> گردد و همچنين امور رفاهي و پرسنلي (تفريحات, اياب و ذهاب, تربيت بدني و...) يكي از محورهاي مهم در قلمرو مديريت منابع انساني از ديرباز تاكنون بوده است و اين امر با توجه به سطح رشد و توسعه‌يافتگي جامعه, گسترش ارتباطات, تغيير نوع نيازها و تمايلات و انتظارات فرد شاغل و خانواده و... ابعاد گسترده‌تري نيز يافته است، </a:t>
            </a:r>
          </a:p>
          <a:p>
            <a:pPr algn="just" rtl="1">
              <a:lnSpc>
                <a:spcPct val="150000"/>
              </a:lnSpc>
            </a:pPr>
            <a:r>
              <a:rPr lang="ar-SA" altLang="fa-IR" sz="1700" b="0"/>
              <a:t>با توجه به وضعيت اقتصادي حاكم بر جامعه و مسائل جمعيتي و نرخ بيكاري بالا، مقوله بيمه هاي اجتماعي (شامل بازنشستگي، ازكارافتادگي، بازماندگان، بيكاري و درمان) براي نيروهاي شاغل در دستگاهها از اهميت بالاتري برخوردار گرديده و دغدغه فراواني در اين زمينه وجود دارد و احساس هرگونه تغيير و يا خللي در اين نظامات، دغدغه هاي بنيان برافكني را در ذهن و روح پرسنل دامن ميزند.</a:t>
            </a:r>
            <a:endParaRPr lang="ar-SA" altLang="fa-IR" sz="1700">
              <a:cs typeface="Times New Roman" panose="02020603050405020304" pitchFamily="18" charset="0"/>
            </a:endParaRPr>
          </a:p>
          <a:p>
            <a:pPr algn="just" rtl="1">
              <a:lnSpc>
                <a:spcPct val="150000"/>
              </a:lnSpc>
            </a:pPr>
            <a:r>
              <a:rPr lang="ar-SA" altLang="fa-IR" sz="1700" b="0"/>
              <a:t>فلذا با توجه به اينكه غالب حركات اصلاحي و به ويژه بحث خصوصي سازي، كاهش تصدي دولت، واگذاري امور قابل واگذاري و ... تأثيرات زيادي بر قلمرو </a:t>
            </a:r>
            <a:r>
              <a:rPr lang="ar-SA" altLang="fa-IR" sz="1700" b="0">
                <a:solidFill>
                  <a:srgbClr val="006600"/>
                </a:solidFill>
              </a:rPr>
              <a:t>نظامات تأميني ورفاهی بدنه دستگاهها مي گذارد و دورنماها و چشم‌اندازهاي ترسيم شده از آينده را در نزد فرد (شاغل) و خانواده وي غرق در ترديد و ابهام مي‌نمايد،</a:t>
            </a:r>
            <a:r>
              <a:rPr lang="ar-SA" altLang="fa-IR" sz="1700" b="0"/>
              <a:t> </a:t>
            </a:r>
            <a:r>
              <a:rPr lang="ar-SA" altLang="fa-IR" sz="1700" b="0">
                <a:solidFill>
                  <a:srgbClr val="008000"/>
                </a:solidFill>
              </a:rPr>
              <a:t>لازم است در طراحي و اجراي هر حركت اصلاحي تضمين و تعهد به تداوم و استمرار اين نظامات و بهره‌مندي فرد و خانواده وي از آن، ملحوظ‌‌ نظر و توجه متوليان حركات اصلاحي قرار گيرد.</a:t>
            </a:r>
            <a:endParaRPr lang="ar-SA" altLang="fa-IR" sz="1700">
              <a:cs typeface="Times New Roman" panose="02020603050405020304" pitchFamily="18" charset="0"/>
            </a:endParaRPr>
          </a:p>
        </p:txBody>
      </p:sp>
      <p:sp>
        <p:nvSpPr>
          <p:cNvPr id="35842" name="AutoShape 2" descr="Stationery"/>
          <p:cNvSpPr>
            <a:spLocks noChangeArrowheads="1"/>
          </p:cNvSpPr>
          <p:nvPr/>
        </p:nvSpPr>
        <p:spPr bwMode="auto">
          <a:xfrm>
            <a:off x="2743200" y="990600"/>
            <a:ext cx="35052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نظامات تامينی و رفاهی</a:t>
            </a:r>
            <a:endParaRPr lang="en-US" altLang="fa-IR" sz="1600">
              <a:cs typeface="Traffic" pitchFamily="2" charset="0"/>
            </a:endParaRPr>
          </a:p>
        </p:txBody>
      </p:sp>
      <p:sp>
        <p:nvSpPr>
          <p:cNvPr id="35844" name="AutoShape 4" descr="Stationery"/>
          <p:cNvSpPr>
            <a:spLocks noChangeArrowheads="1"/>
          </p:cNvSpPr>
          <p:nvPr/>
        </p:nvSpPr>
        <p:spPr bwMode="auto">
          <a:xfrm>
            <a:off x="2986088" y="76200"/>
            <a:ext cx="57007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FB6F92A-C676-47D9-9004-61B9205082AC}" type="slidenum">
              <a:rPr lang="en-US" altLang="fa-IR"/>
              <a:pPr/>
              <a:t>34</a:t>
            </a:fld>
            <a:endParaRPr lang="en-US" altLang="fa-IR"/>
          </a:p>
        </p:txBody>
      </p:sp>
      <p:sp>
        <p:nvSpPr>
          <p:cNvPr id="77826" name="Rectangle 14338" descr="Pink tissue paper"/>
          <p:cNvSpPr>
            <a:spLocks noChangeArrowheads="1"/>
          </p:cNvSpPr>
          <p:nvPr/>
        </p:nvSpPr>
        <p:spPr bwMode="auto">
          <a:xfrm>
            <a:off x="138113" y="1114425"/>
            <a:ext cx="8782050" cy="5057775"/>
          </a:xfrm>
          <a:prstGeom prst="rect">
            <a:avLst/>
          </a:prstGeom>
          <a:noFill/>
          <a:ln>
            <a:noFill/>
          </a:ln>
          <a:effectLst>
            <a:prstShdw prst="shdw17" dist="17961" dir="2700000">
              <a:srgbClr val="FFCC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endParaRPr lang="ar-SA" altLang="fa-IR" sz="2100" b="0"/>
          </a:p>
          <a:p>
            <a:pPr algn="just" rtl="1">
              <a:lnSpc>
                <a:spcPct val="190000"/>
              </a:lnSpc>
            </a:pPr>
            <a:r>
              <a:rPr lang="ar-SA" altLang="fa-IR" sz="2100" b="0"/>
              <a:t>نگاهي گذرا به اقدامات انجام شده در زمينه خصوصي سازي، كاهش تصدي دولت، واگذاري امور قابل واگذاري، ادغام،  انحلال و جابجائيهاي تشكيلاتي در ساختار دستگاهها نشان مي دهد كه عليرغم تحقق اين اقدامات اصلاحي در ظاهر امر وليكن </a:t>
            </a:r>
            <a:r>
              <a:rPr lang="ar-SA" altLang="fa-IR" sz="2100" b="0">
                <a:solidFill>
                  <a:srgbClr val="006600"/>
                </a:solidFill>
              </a:rPr>
              <a:t>مابه ازاي نيروي انساني آن، كه شامل بازخريدي، انتقال، بازنشستگي و... بوده است به خاطر همين دغدغه</a:t>
            </a:r>
            <a:r>
              <a:rPr lang="ar-SA" altLang="fa-IR" sz="2100" b="0"/>
              <a:t> (نظامات تأميني و رفاهي) </a:t>
            </a:r>
            <a:r>
              <a:rPr lang="ar-SA" altLang="fa-IR" sz="2100" b="0">
                <a:solidFill>
                  <a:srgbClr val="006600"/>
                </a:solidFill>
              </a:rPr>
              <a:t>به قدر كفايت و لزوم صورت نپذيرفته است</a:t>
            </a:r>
            <a:r>
              <a:rPr lang="ar-SA" altLang="fa-IR" sz="2100" b="0"/>
              <a:t> فلذا بايستي به اين نكته توجه داشت كه متوليان حركات اصلاحي نمي‌بايستي صرفاً به شرايط حاضر و اقدامات فعلي، عطف توجه نمايند بلكه بايستي</a:t>
            </a:r>
            <a:r>
              <a:rPr lang="ar-SA" altLang="fa-IR" sz="2100" b="0">
                <a:solidFill>
                  <a:srgbClr val="008000"/>
                </a:solidFill>
              </a:rPr>
              <a:t> تأثير و تأثرات و تغييرات ساختاري ناشي از حركات اصلاحي را در كيفيت و ميزان بهره‌مندي حال و آتيه نيروي انساني از نظامات تأميني ورفاهی </a:t>
            </a:r>
            <a:r>
              <a:rPr lang="ar-SA" altLang="fa-IR" sz="2100" b="0"/>
              <a:t>ملحوظ نظر قرار دهند.</a:t>
            </a:r>
          </a:p>
        </p:txBody>
      </p:sp>
      <p:sp>
        <p:nvSpPr>
          <p:cNvPr id="77827" name="AutoShape 14339" descr="Stationery"/>
          <p:cNvSpPr>
            <a:spLocks noChangeArrowheads="1"/>
          </p:cNvSpPr>
          <p:nvPr/>
        </p:nvSpPr>
        <p:spPr bwMode="auto">
          <a:xfrm>
            <a:off x="2743200" y="1066800"/>
            <a:ext cx="35052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نظامات تامينی و رفاهی</a:t>
            </a:r>
            <a:endParaRPr lang="en-US" altLang="fa-IR" sz="1600">
              <a:cs typeface="Traffic" pitchFamily="2" charset="0"/>
            </a:endParaRPr>
          </a:p>
        </p:txBody>
      </p:sp>
      <p:sp>
        <p:nvSpPr>
          <p:cNvPr id="77828" name="AutoShape 14340" descr="Stationery"/>
          <p:cNvSpPr>
            <a:spLocks noChangeArrowheads="1"/>
          </p:cNvSpPr>
          <p:nvPr/>
        </p:nvSpPr>
        <p:spPr bwMode="auto">
          <a:xfrm>
            <a:off x="3138488" y="76200"/>
            <a:ext cx="57007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6D41090-DEA2-4006-8F27-ED410702E2EC}" type="slidenum">
              <a:rPr lang="en-US" altLang="fa-IR"/>
              <a:pPr/>
              <a:t>35</a:t>
            </a:fld>
            <a:endParaRPr lang="en-US" altLang="fa-IR"/>
          </a:p>
        </p:txBody>
      </p:sp>
      <p:sp>
        <p:nvSpPr>
          <p:cNvPr id="36867" name="Rectangle 3" descr="Parchment"/>
          <p:cNvSpPr>
            <a:spLocks noChangeArrowheads="1"/>
          </p:cNvSpPr>
          <p:nvPr/>
        </p:nvSpPr>
        <p:spPr bwMode="auto">
          <a:xfrm>
            <a:off x="138113" y="1800225"/>
            <a:ext cx="8782050" cy="475297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80000"/>
              </a:lnSpc>
            </a:pPr>
            <a:r>
              <a:rPr lang="ar-SA" altLang="fa-IR" sz="2100" b="0"/>
              <a:t>توجه به امر آموزش نيروي انساني از سطوح ابتدايي تا عالي يكي از عوامل اثرگذار بر توسعه پايدار كشور بوده و زيرساختي براي توسعه نظام اداري كشور محسوب مي گردد، همچنين توجه به نوع و نحوه آموزشهاي قبل از استخدام، بدو استخدام، حين خدمت و ضمن خدمت يكي از پيش نيازهاي اساس توسعه نظام اداري است.</a:t>
            </a:r>
          </a:p>
          <a:p>
            <a:pPr algn="just" rtl="1">
              <a:lnSpc>
                <a:spcPct val="180000"/>
              </a:lnSpc>
            </a:pPr>
            <a:r>
              <a:rPr lang="ar-SA" altLang="fa-IR" sz="2100" b="0"/>
              <a:t>اين در حالي است كه در بسياري از حركات اصلاحي صورت پذيرفته يا به امر آموزش و ترويج آن توجهي نشده و يا اينكه به امر آموزش و ترويج صرفاً در ابتدا و آن هم در سطح كلان (به صورت همايش‌هاي توجيهي براي مديران عالي) توجه شده و به استمرار آن و تعميم آن به سطوح مياني و عملياتي پرداخته نشده است.</a:t>
            </a:r>
          </a:p>
        </p:txBody>
      </p:sp>
      <p:sp>
        <p:nvSpPr>
          <p:cNvPr id="36866" name="AutoShape 2" descr="Stationery"/>
          <p:cNvSpPr>
            <a:spLocks noChangeArrowheads="1"/>
          </p:cNvSpPr>
          <p:nvPr/>
        </p:nvSpPr>
        <p:spPr bwMode="auto">
          <a:xfrm>
            <a:off x="2819400" y="1143000"/>
            <a:ext cx="3352800" cy="4572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نظامات آموزشی</a:t>
            </a:r>
            <a:endParaRPr lang="en-US" altLang="fa-IR" sz="1800">
              <a:cs typeface="Traffic" pitchFamily="2" charset="0"/>
            </a:endParaRPr>
          </a:p>
        </p:txBody>
      </p:sp>
      <p:sp>
        <p:nvSpPr>
          <p:cNvPr id="36868" name="AutoShape 4" descr="Stationery"/>
          <p:cNvSpPr>
            <a:spLocks noChangeArrowheads="1"/>
          </p:cNvSpPr>
          <p:nvPr/>
        </p:nvSpPr>
        <p:spPr bwMode="auto">
          <a:xfrm>
            <a:off x="3138488" y="76200"/>
            <a:ext cx="58531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9D4C5B7-5454-4CC8-B38F-E87BA27755C9}" type="slidenum">
              <a:rPr lang="en-US" altLang="fa-IR"/>
              <a:pPr/>
              <a:t>36</a:t>
            </a:fld>
            <a:endParaRPr lang="en-US" altLang="fa-IR"/>
          </a:p>
        </p:txBody>
      </p:sp>
      <p:sp>
        <p:nvSpPr>
          <p:cNvPr id="37891" name="Rectangle 3" descr="Parchment"/>
          <p:cNvSpPr>
            <a:spLocks noChangeArrowheads="1"/>
          </p:cNvSpPr>
          <p:nvPr/>
        </p:nvSpPr>
        <p:spPr bwMode="auto">
          <a:xfrm>
            <a:off x="152400" y="1244600"/>
            <a:ext cx="8782050" cy="5765800"/>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r>
              <a:rPr lang="ar-SA" altLang="fa-IR" sz="2000" b="0"/>
              <a:t>نظامات ارتقاء و انتصاب هم از آن جهت كه مرتبط با نظامات استخدامي و آموزش حين خدمت و ترتيبات انگيزشي بوده و هم از آن جهت كه مديران رده هاي مياني و عملياتي را كه به عنوان حلقه واسط سطوح كلان با قاطبه پرسنل و نيز مخاطبين و خدمت گيرندگان دستگاهها عمل مي‌نمايند، مدنظر و توجه قرار مي‌دهد يك مؤلفه مهم و مؤثر در پايايي حركات اصلاحي است و هر قدر كه بازخوردهاي اقدامات مديران و پرسنل در ارتقاء آنان موثرتر باشد و هر چقدر كه اعتقاد و التزام مديران مياني و عملياتي به حركات اصلاحي بيشتر و مستمرتر باشد، توفيق اين اقدامات افزون تر خواهد بود فلذا توجه به نظامات ارتقاء و انتصاب در كنار ساير مؤلفه هاي مربوط به منابع منابع انساني در حركات اصلاحي، الزامي و ضروري است</a:t>
            </a:r>
            <a:r>
              <a:rPr lang="ar-SA" altLang="fa-IR" sz="2000" b="0">
                <a:cs typeface="Times New Roman" panose="02020603050405020304" pitchFamily="18" charset="0"/>
              </a:rPr>
              <a:t>. </a:t>
            </a:r>
          </a:p>
        </p:txBody>
      </p:sp>
      <p:sp>
        <p:nvSpPr>
          <p:cNvPr id="37890" name="AutoShape 2" descr="Stationery"/>
          <p:cNvSpPr>
            <a:spLocks noChangeArrowheads="1"/>
          </p:cNvSpPr>
          <p:nvPr/>
        </p:nvSpPr>
        <p:spPr bwMode="auto">
          <a:xfrm>
            <a:off x="2667000" y="1143000"/>
            <a:ext cx="3429000" cy="4572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fa-IR" altLang="fa-IR" sz="1600">
                <a:cs typeface="Traffic" pitchFamily="2" charset="0"/>
              </a:rPr>
              <a:t>نظامات ارتقاء و انتصاب</a:t>
            </a:r>
            <a:endParaRPr lang="en-US" altLang="fa-IR" sz="1600">
              <a:cs typeface="Traffic" pitchFamily="2" charset="0"/>
            </a:endParaRPr>
          </a:p>
        </p:txBody>
      </p:sp>
      <p:sp>
        <p:nvSpPr>
          <p:cNvPr id="37892" name="AutoShape 4" descr="Stationery"/>
          <p:cNvSpPr>
            <a:spLocks noChangeArrowheads="1"/>
          </p:cNvSpPr>
          <p:nvPr/>
        </p:nvSpPr>
        <p:spPr bwMode="auto">
          <a:xfrm>
            <a:off x="2986088" y="76200"/>
            <a:ext cx="58531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FC46B07-0507-4BB7-A757-E6BE485442FB}" type="slidenum">
              <a:rPr lang="en-US" altLang="fa-IR"/>
              <a:pPr/>
              <a:t>37</a:t>
            </a:fld>
            <a:endParaRPr lang="en-US" altLang="fa-IR"/>
          </a:p>
        </p:txBody>
      </p:sp>
      <p:sp>
        <p:nvSpPr>
          <p:cNvPr id="38915" name="Rectangle 3" descr="Parchment"/>
          <p:cNvSpPr>
            <a:spLocks noChangeArrowheads="1"/>
          </p:cNvSpPr>
          <p:nvPr/>
        </p:nvSpPr>
        <p:spPr bwMode="auto">
          <a:xfrm>
            <a:off x="138113" y="1244600"/>
            <a:ext cx="8782050" cy="5765800"/>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r>
              <a:rPr lang="ar-SA" altLang="fa-IR" sz="2000" b="0"/>
              <a:t>اگر قرار باشد حركات اصلاحي جديدي و توسعه فراگيري در نظام اداري صورت پذيرد و قوام يابد بايستي اثرات متقابل آن بر نظام نظارت و ارزشيابي احصاء و ملحوظ نظر قرار گيرد. </a:t>
            </a:r>
            <a:r>
              <a:rPr lang="ar-SA" altLang="fa-IR" sz="2000" b="0">
                <a:solidFill>
                  <a:srgbClr val="008000"/>
                </a:solidFill>
              </a:rPr>
              <a:t>وقتي ميدانهاي جديدي براي مديران و پرسنل ايجاد مي نماييم، بايستي شاخصها و روشهاي ارزيابي را نيز به همان ميدانها ببريم . </a:t>
            </a:r>
            <a:r>
              <a:rPr lang="ar-SA" altLang="fa-IR" sz="2000" b="0"/>
              <a:t>اين در حالي است كه عليرغم طراحي، اجراء و ابلاغ تعداد زيادي حركت اصلاحي به دستگاهها، طرح ارزشيابي كاركنان و طرحهاي ارزيابي مديران و كارشناسان كماكان بدون تغيير مانده است. </a:t>
            </a:r>
            <a:endParaRPr lang="ar-SA" altLang="fa-IR" sz="2000">
              <a:cs typeface="Times New Roman" panose="02020603050405020304" pitchFamily="18" charset="0"/>
            </a:endParaRPr>
          </a:p>
          <a:p>
            <a:pPr algn="just" rtl="1">
              <a:lnSpc>
                <a:spcPct val="170000"/>
              </a:lnSpc>
            </a:pPr>
            <a:r>
              <a:rPr lang="ar-SA" altLang="fa-IR" sz="2000"/>
              <a:t>حركت به سمت دولت الكترونيك و تغيير ميدان كاري از محيط كاغذي به محيط مغناطيسي، شاخصها و ابزارهاي نظارتي و ارزيابي جديدي را مي‌طلبد و حركت به سمت مشتري‌مداري و تكريم مخاطبين ملازمه زيادي با نظام نظارت و ارزشيابي كيفي دارد و شاخصهاي كمي پاسخگويي پيمايش اين امر كيفي و محتوايي نيست</a:t>
            </a:r>
            <a:r>
              <a:rPr lang="ar-SA" altLang="fa-IR" sz="2000">
                <a:cs typeface="Times New Roman" panose="02020603050405020304" pitchFamily="18" charset="0"/>
              </a:rPr>
              <a:t>. </a:t>
            </a:r>
          </a:p>
        </p:txBody>
      </p:sp>
      <p:sp>
        <p:nvSpPr>
          <p:cNvPr id="38914" name="AutoShape 2" descr="Stationery"/>
          <p:cNvSpPr>
            <a:spLocks noChangeArrowheads="1"/>
          </p:cNvSpPr>
          <p:nvPr/>
        </p:nvSpPr>
        <p:spPr bwMode="auto">
          <a:xfrm>
            <a:off x="2743200" y="1143000"/>
            <a:ext cx="33528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نظامات ارزشيابی و نظارت</a:t>
            </a:r>
            <a:endParaRPr lang="en-US" altLang="fa-IR" sz="1600">
              <a:cs typeface="Traffic" pitchFamily="2" charset="0"/>
            </a:endParaRPr>
          </a:p>
        </p:txBody>
      </p:sp>
      <p:sp>
        <p:nvSpPr>
          <p:cNvPr id="38916" name="AutoShape 4" descr="Stationery"/>
          <p:cNvSpPr>
            <a:spLocks noChangeArrowheads="1"/>
          </p:cNvSpPr>
          <p:nvPr/>
        </p:nvSpPr>
        <p:spPr bwMode="auto">
          <a:xfrm>
            <a:off x="3138488" y="76200"/>
            <a:ext cx="57769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F4AD20B-E71A-486B-9A3A-8E5132AB6D7C}" type="slidenum">
              <a:rPr lang="en-US" altLang="fa-IR"/>
              <a:pPr/>
              <a:t>38</a:t>
            </a:fld>
            <a:endParaRPr lang="en-US" altLang="fa-IR"/>
          </a:p>
        </p:txBody>
      </p:sp>
      <p:sp>
        <p:nvSpPr>
          <p:cNvPr id="94210" name="Rectangle 2" descr="Parchment"/>
          <p:cNvSpPr>
            <a:spLocks noChangeArrowheads="1"/>
          </p:cNvSpPr>
          <p:nvPr/>
        </p:nvSpPr>
        <p:spPr bwMode="auto">
          <a:xfrm>
            <a:off x="138113" y="1016000"/>
            <a:ext cx="8782050" cy="5765800"/>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20000"/>
              </a:lnSpc>
            </a:pPr>
            <a:endParaRPr lang="ar-SA" altLang="fa-IR" sz="2000">
              <a:solidFill>
                <a:srgbClr val="008000"/>
              </a:solidFill>
            </a:endParaRPr>
          </a:p>
          <a:p>
            <a:pPr algn="just" rtl="1">
              <a:lnSpc>
                <a:spcPct val="120000"/>
              </a:lnSpc>
            </a:pPr>
            <a:r>
              <a:rPr lang="ar-SA" altLang="fa-IR" sz="2000">
                <a:solidFill>
                  <a:srgbClr val="008000"/>
                </a:solidFill>
              </a:rPr>
              <a:t>توسعه منابع انساني محور توسعه نظام اداري و توسعه پايدار كشور است </a:t>
            </a:r>
            <a:r>
              <a:rPr lang="ar-SA" altLang="fa-IR" sz="2000"/>
              <a:t>از آن جهت كه هم</a:t>
            </a:r>
          </a:p>
          <a:p>
            <a:pPr algn="just" rtl="1">
              <a:lnSpc>
                <a:spcPct val="90000"/>
              </a:lnSpc>
            </a:pPr>
            <a:r>
              <a:rPr lang="ar-SA" altLang="fa-IR" sz="2000"/>
              <a:t/>
            </a:r>
            <a:br>
              <a:rPr lang="ar-SA" altLang="fa-IR" sz="2000"/>
            </a:br>
            <a:r>
              <a:rPr lang="ar-SA" altLang="fa-IR" sz="2000"/>
              <a:t> 	</a:t>
            </a:r>
            <a:r>
              <a:rPr lang="ar-SA" altLang="fa-IR" sz="2800">
                <a:solidFill>
                  <a:srgbClr val="008000"/>
                </a:solidFill>
              </a:rPr>
              <a:t>”زيربناي“ </a:t>
            </a:r>
            <a:r>
              <a:rPr lang="ar-SA" altLang="fa-IR" sz="2800"/>
              <a:t>توسعه</a:t>
            </a:r>
          </a:p>
          <a:p>
            <a:pPr algn="just" rtl="1">
              <a:lnSpc>
                <a:spcPct val="90000"/>
              </a:lnSpc>
            </a:pPr>
            <a:endParaRPr lang="ar-SA" altLang="fa-IR" sz="2800"/>
          </a:p>
          <a:p>
            <a:pPr algn="just" rtl="1">
              <a:lnSpc>
                <a:spcPct val="90000"/>
              </a:lnSpc>
            </a:pPr>
            <a:endParaRPr lang="ar-SA" altLang="fa-IR" sz="2800"/>
          </a:p>
          <a:p>
            <a:pPr algn="just" rtl="1">
              <a:lnSpc>
                <a:spcPct val="90000"/>
              </a:lnSpc>
            </a:pPr>
            <a:r>
              <a:rPr lang="ar-SA" altLang="fa-IR" sz="2800">
                <a:solidFill>
                  <a:srgbClr val="008000"/>
                </a:solidFill>
              </a:rPr>
              <a:t>				</a:t>
            </a:r>
            <a:r>
              <a:rPr lang="ar-SA" altLang="fa-IR" sz="2800">
                <a:solidFill>
                  <a:srgbClr val="FF0000"/>
                </a:solidFill>
              </a:rPr>
              <a:t>” ابزار“</a:t>
            </a:r>
            <a:r>
              <a:rPr lang="ar-SA" altLang="fa-IR" sz="2800"/>
              <a:t> توسعه </a:t>
            </a:r>
          </a:p>
          <a:p>
            <a:pPr algn="just" rtl="1">
              <a:lnSpc>
                <a:spcPct val="90000"/>
              </a:lnSpc>
            </a:pPr>
            <a:endParaRPr lang="ar-SA" altLang="fa-IR" sz="2800"/>
          </a:p>
          <a:p>
            <a:pPr algn="just" rtl="1">
              <a:lnSpc>
                <a:spcPct val="90000"/>
              </a:lnSpc>
            </a:pPr>
            <a:r>
              <a:rPr lang="ar-SA" altLang="fa-IR" sz="2800"/>
              <a:t>	</a:t>
            </a:r>
          </a:p>
          <a:p>
            <a:pPr algn="just" rtl="1">
              <a:lnSpc>
                <a:spcPct val="90000"/>
              </a:lnSpc>
            </a:pPr>
            <a:r>
              <a:rPr lang="ar-SA" altLang="fa-IR" sz="2800">
                <a:solidFill>
                  <a:srgbClr val="008000"/>
                </a:solidFill>
              </a:rPr>
              <a:t>							</a:t>
            </a:r>
            <a:r>
              <a:rPr lang="ar-SA" altLang="fa-IR" sz="2800">
                <a:solidFill>
                  <a:schemeClr val="accent2"/>
                </a:solidFill>
              </a:rPr>
              <a:t>” هدف“</a:t>
            </a:r>
            <a:r>
              <a:rPr lang="ar-SA" altLang="fa-IR" sz="2800"/>
              <a:t> توسعه</a:t>
            </a:r>
          </a:p>
          <a:p>
            <a:pPr algn="just" rtl="1">
              <a:lnSpc>
                <a:spcPct val="90000"/>
              </a:lnSpc>
            </a:pPr>
            <a:endParaRPr lang="ar-SA" altLang="fa-IR" sz="2800"/>
          </a:p>
          <a:p>
            <a:pPr algn="just" rtl="1">
              <a:lnSpc>
                <a:spcPct val="120000"/>
              </a:lnSpc>
            </a:pPr>
            <a:endParaRPr lang="ar-SA" altLang="fa-IR" sz="2000"/>
          </a:p>
          <a:p>
            <a:pPr algn="just" rtl="1">
              <a:lnSpc>
                <a:spcPct val="120000"/>
              </a:lnSpc>
            </a:pPr>
            <a:r>
              <a:rPr lang="ar-SA" altLang="fa-IR" sz="2000"/>
              <a:t> است و </a:t>
            </a:r>
            <a:r>
              <a:rPr lang="ar-SA" altLang="fa-IR" sz="2000">
                <a:solidFill>
                  <a:srgbClr val="008000"/>
                </a:solidFill>
              </a:rPr>
              <a:t>هم نوع نگاه، نحوه عمل و ميزان تقيد و پايبندي نيروي انساني به ”توسعه“ و الزامات آن، مقوم و پايدار بخش توسعه مي‌باشد. </a:t>
            </a:r>
          </a:p>
        </p:txBody>
      </p:sp>
      <p:sp>
        <p:nvSpPr>
          <p:cNvPr id="94211" name="Rectangle 3"/>
          <p:cNvSpPr>
            <a:spLocks noChangeArrowheads="1"/>
          </p:cNvSpPr>
          <p:nvPr/>
        </p:nvSpPr>
        <p:spPr bwMode="auto">
          <a:xfrm>
            <a:off x="5562600" y="2112963"/>
            <a:ext cx="2514600" cy="838200"/>
          </a:xfrm>
          <a:prstGeom prst="rect">
            <a:avLst/>
          </a:prstGeom>
          <a:noFill/>
          <a:ln w="57150" cmpd="thickThin">
            <a:solidFill>
              <a:schemeClr val="accent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fa-IR"/>
          </a:p>
        </p:txBody>
      </p:sp>
      <p:sp>
        <p:nvSpPr>
          <p:cNvPr id="94212" name="AutoShape 4" descr="Stationery"/>
          <p:cNvSpPr>
            <a:spLocks noChangeArrowheads="1"/>
          </p:cNvSpPr>
          <p:nvPr/>
        </p:nvSpPr>
        <p:spPr bwMode="auto">
          <a:xfrm>
            <a:off x="2895600" y="1066800"/>
            <a:ext cx="5638800" cy="4572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400">
                <a:cs typeface="Trafic Mazar" pitchFamily="2" charset="0"/>
              </a:rPr>
              <a:t>توسعه منابع انسانی يکی از الزامات و </a:t>
            </a:r>
            <a:r>
              <a:rPr lang="ar-SA" altLang="fa-IR" sz="1400">
                <a:cs typeface="Trafic Mazar" pitchFamily="2" charset="0"/>
              </a:rPr>
              <a:t>پيش نيازهای اساسی توسعه نظام اداری و توسعه پايدار ملی</a:t>
            </a:r>
            <a:endParaRPr lang="en-US" altLang="fa-IR" sz="1400">
              <a:cs typeface="Trafic Mazar" pitchFamily="2" charset="0"/>
            </a:endParaRPr>
          </a:p>
        </p:txBody>
      </p:sp>
      <p:sp>
        <p:nvSpPr>
          <p:cNvPr id="94213" name="AutoShape 5" descr="Stationery"/>
          <p:cNvSpPr>
            <a:spLocks noChangeArrowheads="1"/>
          </p:cNvSpPr>
          <p:nvPr/>
        </p:nvSpPr>
        <p:spPr bwMode="auto">
          <a:xfrm>
            <a:off x="2909888" y="76200"/>
            <a:ext cx="57007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800">
                <a:cs typeface="Trafic Mazar" pitchFamily="2" charset="0"/>
              </a:rPr>
              <a:t>منابع انسانی محور اصلی توسعه نظام اداری</a:t>
            </a:r>
            <a:endParaRPr lang="en-US" altLang="fa-IR" sz="2800">
              <a:cs typeface="Trafic Mazar" pitchFamily="2" charset="0"/>
            </a:endParaRPr>
          </a:p>
        </p:txBody>
      </p:sp>
      <p:sp>
        <p:nvSpPr>
          <p:cNvPr id="94214" name="Rectangle 6"/>
          <p:cNvSpPr>
            <a:spLocks noChangeArrowheads="1"/>
          </p:cNvSpPr>
          <p:nvPr/>
        </p:nvSpPr>
        <p:spPr bwMode="auto">
          <a:xfrm>
            <a:off x="2971800" y="3201988"/>
            <a:ext cx="2514600" cy="838200"/>
          </a:xfrm>
          <a:prstGeom prst="rect">
            <a:avLst/>
          </a:prstGeom>
          <a:noFill/>
          <a:ln w="57150" cmpd="thickThin">
            <a:solidFill>
              <a:schemeClr val="accent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fa-IR"/>
          </a:p>
        </p:txBody>
      </p:sp>
      <p:sp>
        <p:nvSpPr>
          <p:cNvPr id="94215" name="Rectangle 7"/>
          <p:cNvSpPr>
            <a:spLocks noChangeArrowheads="1"/>
          </p:cNvSpPr>
          <p:nvPr/>
        </p:nvSpPr>
        <p:spPr bwMode="auto">
          <a:xfrm>
            <a:off x="228600" y="4386263"/>
            <a:ext cx="2514600" cy="838200"/>
          </a:xfrm>
          <a:prstGeom prst="rect">
            <a:avLst/>
          </a:prstGeom>
          <a:noFill/>
          <a:ln w="57150" cmpd="thickThin">
            <a:solidFill>
              <a:schemeClr val="accent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fa-I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CA9983C-1318-4648-9317-463BCF870C41}" type="slidenum">
              <a:rPr lang="en-US" altLang="fa-IR"/>
              <a:pPr/>
              <a:t>39</a:t>
            </a:fld>
            <a:endParaRPr lang="en-US" altLang="fa-IR"/>
          </a:p>
        </p:txBody>
      </p:sp>
      <p:sp>
        <p:nvSpPr>
          <p:cNvPr id="91138" name="AutoShape 2" descr="Stationery"/>
          <p:cNvSpPr>
            <a:spLocks noChangeArrowheads="1"/>
          </p:cNvSpPr>
          <p:nvPr/>
        </p:nvSpPr>
        <p:spPr bwMode="auto">
          <a:xfrm>
            <a:off x="3124200" y="192088"/>
            <a:ext cx="5715000" cy="488950"/>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80000"/>
              </a:lnSpc>
            </a:pPr>
            <a:r>
              <a:rPr lang="fa-IR" altLang="fa-IR" sz="2000">
                <a:cs typeface="Traffic" pitchFamily="2" charset="0"/>
              </a:rPr>
              <a:t>الزامات و </a:t>
            </a:r>
            <a:r>
              <a:rPr lang="ar-SA" altLang="fa-IR" sz="2000">
                <a:cs typeface="Traffic" pitchFamily="2" charset="0"/>
              </a:rPr>
              <a:t>پيش نيازهای توسعه منابع انسانی</a:t>
            </a:r>
            <a:endParaRPr lang="en-US" altLang="fa-IR" sz="2000">
              <a:cs typeface="Traffic" pitchFamily="2" charset="0"/>
            </a:endParaRPr>
          </a:p>
        </p:txBody>
      </p:sp>
      <p:sp>
        <p:nvSpPr>
          <p:cNvPr id="91139" name="AutoShape 3"/>
          <p:cNvSpPr>
            <a:spLocks noChangeArrowheads="1"/>
          </p:cNvSpPr>
          <p:nvPr/>
        </p:nvSpPr>
        <p:spPr bwMode="auto">
          <a:xfrm flipH="1">
            <a:off x="7005638" y="2228850"/>
            <a:ext cx="1966912" cy="2817813"/>
          </a:xfrm>
          <a:prstGeom prst="homePlate">
            <a:avLst>
              <a:gd name="adj" fmla="val 20745"/>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r>
              <a:rPr lang="fa-IR" altLang="fa-IR" b="0">
                <a:cs typeface="Traffic" pitchFamily="2" charset="0"/>
              </a:rPr>
              <a:t> چسبندگی</a:t>
            </a:r>
          </a:p>
          <a:p>
            <a:pPr>
              <a:lnSpc>
                <a:spcPct val="120000"/>
              </a:lnSpc>
            </a:pPr>
            <a:r>
              <a:rPr lang="fa-IR" altLang="fa-IR" b="0">
                <a:cs typeface="Traffic" pitchFamily="2" charset="0"/>
              </a:rPr>
              <a:t> نيروی انسانی:</a:t>
            </a:r>
          </a:p>
          <a:p>
            <a:pPr rtl="1">
              <a:lnSpc>
                <a:spcPct val="120000"/>
              </a:lnSpc>
              <a:buFontTx/>
              <a:buChar char="-"/>
            </a:pPr>
            <a:r>
              <a:rPr lang="fa-IR" altLang="fa-IR" b="0">
                <a:cs typeface="Traffic" pitchFamily="2" charset="0"/>
              </a:rPr>
              <a:t>دغدغه معيشت</a:t>
            </a:r>
          </a:p>
          <a:p>
            <a:pPr rtl="1">
              <a:lnSpc>
                <a:spcPct val="120000"/>
              </a:lnSpc>
            </a:pPr>
            <a:r>
              <a:rPr lang="fa-IR" altLang="fa-IR" b="0">
                <a:cs typeface="Traffic" pitchFamily="2" charset="0"/>
              </a:rPr>
              <a:t> و رفاه</a:t>
            </a:r>
          </a:p>
          <a:p>
            <a:pPr rtl="1">
              <a:lnSpc>
                <a:spcPct val="120000"/>
              </a:lnSpc>
              <a:buFontTx/>
              <a:buChar char="-"/>
            </a:pPr>
            <a:r>
              <a:rPr lang="fa-IR" altLang="fa-IR" b="0">
                <a:cs typeface="Traffic" pitchFamily="2" charset="0"/>
              </a:rPr>
              <a:t> دغدغه امنيت</a:t>
            </a:r>
            <a:endParaRPr lang="en-US" altLang="fa-IR" b="0">
              <a:cs typeface="Traffic" pitchFamily="2" charset="0"/>
            </a:endParaRPr>
          </a:p>
        </p:txBody>
      </p:sp>
      <p:sp>
        <p:nvSpPr>
          <p:cNvPr id="91140" name="AutoShape 4"/>
          <p:cNvSpPr>
            <a:spLocks noChangeArrowheads="1"/>
          </p:cNvSpPr>
          <p:nvPr/>
        </p:nvSpPr>
        <p:spPr bwMode="auto">
          <a:xfrm flipH="1">
            <a:off x="3479800" y="2228850"/>
            <a:ext cx="3465513" cy="2817813"/>
          </a:xfrm>
          <a:prstGeom prst="homePlate">
            <a:avLst>
              <a:gd name="adj" fmla="val 25514"/>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endParaRPr lang="en-US" altLang="fa-IR" b="0">
              <a:cs typeface="Traffic" pitchFamily="2" charset="0"/>
            </a:endParaRPr>
          </a:p>
        </p:txBody>
      </p:sp>
      <p:sp>
        <p:nvSpPr>
          <p:cNvPr id="91141" name="AutoShape 5"/>
          <p:cNvSpPr>
            <a:spLocks noChangeArrowheads="1"/>
          </p:cNvSpPr>
          <p:nvPr/>
        </p:nvSpPr>
        <p:spPr bwMode="auto">
          <a:xfrm flipH="1">
            <a:off x="1762125" y="2228850"/>
            <a:ext cx="1658938" cy="2817813"/>
          </a:xfrm>
          <a:prstGeom prst="homePlate">
            <a:avLst>
              <a:gd name="adj" fmla="val 20745"/>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r>
              <a:rPr lang="fa-IR" altLang="fa-IR" b="0">
                <a:cs typeface="Traffic" pitchFamily="2" charset="0"/>
              </a:rPr>
              <a:t>سياليت </a:t>
            </a:r>
          </a:p>
          <a:p>
            <a:pPr>
              <a:lnSpc>
                <a:spcPct val="120000"/>
              </a:lnSpc>
            </a:pPr>
            <a:r>
              <a:rPr lang="fa-IR" altLang="fa-IR" b="0">
                <a:cs typeface="Traffic" pitchFamily="2" charset="0"/>
              </a:rPr>
              <a:t>سازمانی</a:t>
            </a:r>
          </a:p>
          <a:p>
            <a:pPr>
              <a:lnSpc>
                <a:spcPct val="120000"/>
              </a:lnSpc>
            </a:pPr>
            <a:r>
              <a:rPr lang="fa-IR" altLang="fa-IR" b="0">
                <a:cs typeface="Traffic" pitchFamily="2" charset="0"/>
              </a:rPr>
              <a:t>و اجتماعی</a:t>
            </a:r>
            <a:endParaRPr lang="en-US" altLang="fa-IR" b="0">
              <a:cs typeface="Traffic" pitchFamily="2" charset="0"/>
            </a:endParaRPr>
          </a:p>
        </p:txBody>
      </p:sp>
      <p:sp>
        <p:nvSpPr>
          <p:cNvPr id="91142" name="AutoShape 6"/>
          <p:cNvSpPr>
            <a:spLocks noChangeArrowheads="1"/>
          </p:cNvSpPr>
          <p:nvPr/>
        </p:nvSpPr>
        <p:spPr bwMode="auto">
          <a:xfrm flipH="1">
            <a:off x="22225" y="2228850"/>
            <a:ext cx="1658938" cy="2817813"/>
          </a:xfrm>
          <a:prstGeom prst="homePlate">
            <a:avLst>
              <a:gd name="adj" fmla="val 20745"/>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20000"/>
              </a:lnSpc>
            </a:pPr>
            <a:r>
              <a:rPr lang="fa-IR" altLang="fa-IR" b="0">
                <a:cs typeface="Traffic" pitchFamily="2" charset="0"/>
              </a:rPr>
              <a:t>هماوندی</a:t>
            </a:r>
          </a:p>
          <a:p>
            <a:pPr rtl="1">
              <a:lnSpc>
                <a:spcPct val="120000"/>
              </a:lnSpc>
            </a:pPr>
            <a:r>
              <a:rPr lang="fa-IR" altLang="fa-IR" b="0">
                <a:cs typeface="Traffic" pitchFamily="2" charset="0"/>
              </a:rPr>
              <a:t>سازمانی </a:t>
            </a:r>
          </a:p>
          <a:p>
            <a:pPr rtl="1">
              <a:lnSpc>
                <a:spcPct val="120000"/>
              </a:lnSpc>
            </a:pPr>
            <a:r>
              <a:rPr lang="fa-IR" altLang="fa-IR" b="0">
                <a:cs typeface="Traffic" pitchFamily="2" charset="0"/>
              </a:rPr>
              <a:t>و اجتماعی</a:t>
            </a:r>
            <a:endParaRPr lang="en-US" altLang="fa-IR" b="0">
              <a:cs typeface="Traffic" pitchFamily="2" charset="0"/>
            </a:endParaRPr>
          </a:p>
        </p:txBody>
      </p:sp>
      <p:sp>
        <p:nvSpPr>
          <p:cNvPr id="91143" name="AutoShape 7"/>
          <p:cNvSpPr>
            <a:spLocks noChangeArrowheads="1"/>
          </p:cNvSpPr>
          <p:nvPr/>
        </p:nvSpPr>
        <p:spPr bwMode="auto">
          <a:xfrm flipH="1">
            <a:off x="4648200" y="2468563"/>
            <a:ext cx="2209800" cy="1096962"/>
          </a:xfrm>
          <a:prstGeom prst="homePlate">
            <a:avLst>
              <a:gd name="adj" fmla="val 41791"/>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r>
              <a:rPr lang="fa-IR" altLang="fa-IR" sz="2000" b="0">
                <a:cs typeface="Traffic" pitchFamily="2" charset="0"/>
              </a:rPr>
              <a:t>اصلاح نظامات</a:t>
            </a:r>
          </a:p>
          <a:p>
            <a:pPr>
              <a:lnSpc>
                <a:spcPct val="120000"/>
              </a:lnSpc>
            </a:pPr>
            <a:r>
              <a:rPr lang="fa-IR" altLang="fa-IR" sz="2000" b="0">
                <a:cs typeface="Traffic" pitchFamily="2" charset="0"/>
              </a:rPr>
              <a:t> استخدامی جبران</a:t>
            </a:r>
          </a:p>
          <a:p>
            <a:pPr>
              <a:lnSpc>
                <a:spcPct val="120000"/>
              </a:lnSpc>
            </a:pPr>
            <a:r>
              <a:rPr lang="fa-IR" altLang="fa-IR" sz="2000" b="0">
                <a:cs typeface="Traffic" pitchFamily="2" charset="0"/>
              </a:rPr>
              <a:t> خدمت و ...</a:t>
            </a:r>
            <a:endParaRPr lang="en-US" altLang="fa-IR" sz="2000" b="0">
              <a:cs typeface="Traffic" pitchFamily="2" charset="0"/>
            </a:endParaRPr>
          </a:p>
        </p:txBody>
      </p:sp>
      <p:sp>
        <p:nvSpPr>
          <p:cNvPr id="91144" name="AutoShape 8"/>
          <p:cNvSpPr>
            <a:spLocks noChangeArrowheads="1"/>
          </p:cNvSpPr>
          <p:nvPr/>
        </p:nvSpPr>
        <p:spPr bwMode="auto">
          <a:xfrm flipH="1">
            <a:off x="4630738" y="3759200"/>
            <a:ext cx="2209800" cy="1096963"/>
          </a:xfrm>
          <a:prstGeom prst="homePlate">
            <a:avLst>
              <a:gd name="adj" fmla="val 41791"/>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r>
              <a:rPr lang="fa-IR" altLang="fa-IR" sz="2000" b="0">
                <a:cs typeface="Traffic" pitchFamily="2" charset="0"/>
              </a:rPr>
              <a:t>اصلاح نظامات </a:t>
            </a:r>
          </a:p>
          <a:p>
            <a:pPr>
              <a:lnSpc>
                <a:spcPct val="120000"/>
              </a:lnSpc>
            </a:pPr>
            <a:r>
              <a:rPr lang="fa-IR" altLang="fa-IR" sz="2000" b="0">
                <a:cs typeface="Traffic" pitchFamily="2" charset="0"/>
              </a:rPr>
              <a:t>تامينی و رفاهی</a:t>
            </a:r>
            <a:endParaRPr lang="en-US" altLang="fa-IR" sz="2000" b="0">
              <a:cs typeface="Traffic" pitchFamily="2" charset="0"/>
            </a:endParaRPr>
          </a:p>
        </p:txBody>
      </p:sp>
      <p:sp>
        <p:nvSpPr>
          <p:cNvPr id="91145" name="Text Box 9"/>
          <p:cNvSpPr txBox="1">
            <a:spLocks noChangeArrowheads="1"/>
          </p:cNvSpPr>
          <p:nvPr/>
        </p:nvSpPr>
        <p:spPr bwMode="auto">
          <a:xfrm>
            <a:off x="3816350" y="3419475"/>
            <a:ext cx="1125538" cy="530225"/>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rtl="1"/>
            <a:r>
              <a:rPr lang="fa-IR" altLang="fa-IR" b="0">
                <a:cs typeface="Traffic" pitchFamily="2" charset="0"/>
              </a:rPr>
              <a:t>سياليت منابع</a:t>
            </a:r>
          </a:p>
          <a:p>
            <a:pPr rtl="1"/>
            <a:r>
              <a:rPr lang="fa-IR" altLang="fa-IR" b="0">
                <a:cs typeface="Traffic" pitchFamily="2" charset="0"/>
              </a:rPr>
              <a:t>انسانی</a:t>
            </a:r>
            <a:endParaRPr lang="en-US" altLang="fa-IR" b="0">
              <a:cs typeface="Traffic" pitchFamily="2"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79512" y="2170058"/>
            <a:ext cx="8856984" cy="4499302"/>
          </a:xfrm>
        </p:spPr>
        <p:txBody>
          <a:bodyPr>
            <a:noAutofit/>
          </a:bodyPr>
          <a:lstStyle/>
          <a:p>
            <a:pPr algn="r" rtl="1">
              <a:buFont typeface="Wingdings 2" panose="05020102010507070707" pitchFamily="18" charset="2"/>
              <a:buNone/>
              <a:defRPr/>
            </a:pPr>
            <a:r>
              <a:rPr lang="fa-IR" sz="1200" b="1" dirty="0">
                <a:cs typeface="B Mitra" pitchFamily="2" charset="-78"/>
              </a:rPr>
              <a:t>گرفتن گزارشات زیر </a:t>
            </a:r>
            <a:r>
              <a:rPr lang="fa-IR" sz="1800" b="1" dirty="0">
                <a:cs typeface="B Titr" pitchFamily="2" charset="-78"/>
              </a:rPr>
              <a:t>فقط با یک کلیک</a:t>
            </a:r>
            <a:r>
              <a:rPr lang="fa-IR" sz="1200" b="1" dirty="0">
                <a:cs typeface="B Titr" pitchFamily="2" charset="-78"/>
              </a:rPr>
              <a:t>:</a:t>
            </a:r>
            <a:endParaRPr lang="en-US" sz="1200" b="1" dirty="0">
              <a:cs typeface="B Titr" pitchFamily="2" charset="-78"/>
            </a:endParaRPr>
          </a:p>
          <a:p>
            <a:pPr algn="r" rtl="1">
              <a:buFont typeface="Wingdings" pitchFamily="2" charset="2"/>
              <a:buChar char="ü"/>
              <a:defRPr/>
            </a:pPr>
            <a:r>
              <a:rPr lang="fa-IR" sz="1200" b="1" dirty="0">
                <a:cs typeface="B Mitra" pitchFamily="2" charset="-78"/>
              </a:rPr>
              <a:t>گزارش سود و زیان روزانه، هفتگی، ماهانه (کلا هر بازه زمانی دلخواه)، فاکتور به فاکتور و کالا به کالا.</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وضعیت مانده حساب افرادی که با شما طرف حساب هستند(بدهکاران، بستانکاران، کارکنان و ...).</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وضعیت چکهای صادره (پاس شده و پاس نشده) و چکهای دریافتی (موجود و خرج شده).</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وضعیت برگ چکهای مربوط به هر دسته چک تعریف شده.</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وضعیت صندوق و دخل مغازه در هر لحظه از روز.</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وضعیت کالاهای خریداری و فروخته شده و موجودی کالاها.</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و دهها گزارش کاربردی و مورد نیاز شما.</a:t>
            </a:r>
            <a:endParaRPr lang="en-US" sz="1200" b="1" dirty="0">
              <a:cs typeface="B Mitra" pitchFamily="2" charset="-78"/>
            </a:endParaRPr>
          </a:p>
          <a:p>
            <a:pPr algn="r" rtl="1">
              <a:buFont typeface="Wingdings" pitchFamily="2" charset="2"/>
              <a:buChar char="ü"/>
              <a:defRPr/>
            </a:pPr>
            <a:r>
              <a:rPr lang="fa-IR" sz="1200" b="1" dirty="0">
                <a:cs typeface="B Mitra" pitchFamily="2" charset="-78"/>
              </a:rPr>
              <a:t>در دسترس بودن اطلاعات مورد نیاز شما (از قبیل مانده حساب افراد، موجودی کالا و ...) در یک نگاه.</a:t>
            </a:r>
            <a:endParaRPr lang="en-US" sz="1200" b="1" dirty="0">
              <a:cs typeface="B Mitra" pitchFamily="2" charset="-78"/>
            </a:endParaRPr>
          </a:p>
          <a:p>
            <a:pPr algn="r" rtl="1">
              <a:buFont typeface="Wingdings 2" panose="05020102010507070707" pitchFamily="18" charset="2"/>
              <a:buNone/>
              <a:defRPr/>
            </a:pPr>
            <a:endParaRPr lang="en-US" sz="1200" b="1" dirty="0">
              <a:cs typeface="B Mitra" pitchFamily="2" charset="-78"/>
            </a:endParaRPr>
          </a:p>
          <a:p>
            <a:pPr algn="ctr" rtl="1">
              <a:buFont typeface="Wingdings 2" panose="05020102010507070707" pitchFamily="18" charset="2"/>
              <a:buNone/>
              <a:defRPr/>
            </a:pPr>
            <a:r>
              <a:rPr lang="en-US" sz="4000" dirty="0">
                <a:latin typeface="IranNastaliq" pitchFamily="18" charset="0"/>
                <a:cs typeface="IranNastaliq" pitchFamily="18" charset="0"/>
              </a:rPr>
              <a:t>)</a:t>
            </a:r>
            <a:r>
              <a:rPr lang="fa-IR" sz="4000" dirty="0">
                <a:latin typeface="IranNastaliq" pitchFamily="18" charset="0"/>
                <a:cs typeface="IranNastaliq" pitchFamily="18" charset="0"/>
              </a:rPr>
              <a:t>با نرم افزار پریال دیگر به حسابدار نیاز ندارید</a:t>
            </a:r>
            <a:r>
              <a:rPr lang="en-US" sz="4000" dirty="0">
                <a:latin typeface="IranNastaliq" pitchFamily="18" charset="0"/>
                <a:cs typeface="IranNastaliq" pitchFamily="18" charset="0"/>
              </a:rPr>
              <a:t>(</a:t>
            </a:r>
          </a:p>
          <a:p>
            <a:pPr algn="ctr" rtl="1">
              <a:buFont typeface="Wingdings 2" panose="05020102010507070707" pitchFamily="18" charset="2"/>
              <a:buNone/>
              <a:defRPr/>
            </a:pPr>
            <a:r>
              <a:rPr lang="fa-IR" sz="1200" dirty="0">
                <a:cs typeface="B Titr" pitchFamily="2" charset="-78"/>
              </a:rPr>
              <a:t>جهت دریافت اطلاعات بیشتر با شماره 09124492015  تماس حاصل فرمائید.</a:t>
            </a:r>
            <a:endParaRPr lang="en-US" sz="1200" dirty="0">
              <a:cs typeface="B Titr" pitchFamily="2" charset="-78"/>
            </a:endParaRPr>
          </a:p>
          <a:p>
            <a:pPr algn="ctr" rtl="1">
              <a:buFont typeface="Wingdings 2" panose="05020102010507070707" pitchFamily="18" charset="2"/>
              <a:buNone/>
              <a:defRPr/>
            </a:pPr>
            <a:endParaRPr lang="en-US" sz="700" dirty="0">
              <a:cs typeface="B Titr" pitchFamily="2" charset="-78"/>
            </a:endParaRPr>
          </a:p>
          <a:p>
            <a:pPr algn="ctr" rtl="1">
              <a:buFont typeface="Wingdings 2" panose="05020102010507070707" pitchFamily="18" charset="2"/>
              <a:buNone/>
              <a:defRPr/>
            </a:pPr>
            <a:r>
              <a:rPr lang="fa-IR" b="1" dirty="0">
                <a:cs typeface="B Majid Shadow" pitchFamily="2" charset="-78"/>
              </a:rPr>
              <a:t>تفاوت ما پشتیبانی برتر ماست</a:t>
            </a:r>
            <a:endParaRPr lang="en-US" b="1" dirty="0">
              <a:cs typeface="B Majid Shadow" pitchFamily="2" charset="-78"/>
            </a:endParaRPr>
          </a:p>
          <a:p>
            <a:pPr algn="r" rtl="1">
              <a:buFont typeface="Wingdings 2" panose="05020102010507070707" pitchFamily="18" charset="2"/>
              <a:buNone/>
              <a:defRPr/>
            </a:pPr>
            <a:endParaRPr lang="en-US" sz="1200" dirty="0"/>
          </a:p>
        </p:txBody>
      </p:sp>
      <p:sp>
        <p:nvSpPr>
          <p:cNvPr id="17411" name="Rectangle 2"/>
          <p:cNvSpPr>
            <a:spLocks noGrp="1" noRot="1" noChangeArrowheads="1"/>
          </p:cNvSpPr>
          <p:nvPr>
            <p:ph type="title"/>
          </p:nvPr>
        </p:nvSpPr>
        <p:spPr>
          <a:xfrm>
            <a:off x="1475656" y="1052736"/>
            <a:ext cx="6336704" cy="377165"/>
          </a:xfrm>
        </p:spPr>
        <p:txBody>
          <a:bodyPr/>
          <a:lstStyle/>
          <a:p>
            <a:pPr algn="ctr" rtl="1" eaLnBrk="1" hangingPunct="1"/>
            <a:r>
              <a:rPr lang="fa-IR" altLang="fa-IR" sz="3200" dirty="0">
                <a:cs typeface="B Titr" panose="00000700000000000000" pitchFamily="2" charset="-78"/>
              </a:rPr>
              <a:t>نرم افزار حسابداری و خرید و فروش پریال</a:t>
            </a:r>
            <a:endParaRPr lang="en-US" altLang="fa-IR" sz="3200" dirty="0">
              <a:cs typeface="B Titr" panose="00000700000000000000" pitchFamily="2" charset="-78"/>
            </a:endParaRPr>
          </a:p>
        </p:txBody>
      </p:sp>
    </p:spTree>
    <p:extLst>
      <p:ext uri="{BB962C8B-B14F-4D97-AF65-F5344CB8AC3E}">
        <p14:creationId xmlns:p14="http://schemas.microsoft.com/office/powerpoint/2010/main" val="304140446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53B391E-A042-4B35-8F4A-ACE484A2D6AC}" type="slidenum">
              <a:rPr lang="en-US" altLang="fa-IR"/>
              <a:pPr/>
              <a:t>40</a:t>
            </a:fld>
            <a:endParaRPr lang="en-US" altLang="fa-IR"/>
          </a:p>
        </p:txBody>
      </p:sp>
      <p:sp>
        <p:nvSpPr>
          <p:cNvPr id="40963" name="Rectangle 3" descr="Parchment"/>
          <p:cNvSpPr>
            <a:spLocks noChangeArrowheads="1"/>
          </p:cNvSpPr>
          <p:nvPr/>
        </p:nvSpPr>
        <p:spPr bwMode="auto">
          <a:xfrm>
            <a:off x="138113" y="1571625"/>
            <a:ext cx="8782050" cy="460057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endParaRPr lang="ar-SA" altLang="fa-IR" b="0">
              <a:solidFill>
                <a:srgbClr val="008000"/>
              </a:solidFill>
            </a:endParaRPr>
          </a:p>
          <a:p>
            <a:pPr algn="just" rtl="1">
              <a:lnSpc>
                <a:spcPct val="170000"/>
              </a:lnSpc>
            </a:pPr>
            <a:r>
              <a:rPr lang="ar-SA" altLang="fa-IR" b="0">
                <a:solidFill>
                  <a:srgbClr val="008000"/>
                </a:solidFill>
              </a:rPr>
              <a:t>اينرسي و چسبندگي نيروي انساني </a:t>
            </a:r>
            <a:r>
              <a:rPr lang="ar-SA" altLang="fa-IR" b="0"/>
              <a:t>( در ابعاد وسيعتر و سطح بالاتر آن </a:t>
            </a:r>
            <a:r>
              <a:rPr lang="ar-SA" altLang="fa-IR" b="0">
                <a:solidFill>
                  <a:srgbClr val="008000"/>
                </a:solidFill>
              </a:rPr>
              <a:t>اينرسي و چسبندگي دستگاهي</a:t>
            </a:r>
            <a:r>
              <a:rPr lang="ar-SA" altLang="fa-IR" b="0"/>
              <a:t>) را شايد بتوان يكي از چالشهاي عمده بر سر راه توسعه منابع انساني و توسعه نظام اداري دانست و </a:t>
            </a:r>
            <a:r>
              <a:rPr lang="ar-SA" altLang="fa-IR" b="0">
                <a:solidFill>
                  <a:srgbClr val="008000"/>
                </a:solidFill>
              </a:rPr>
              <a:t>عمده‌ترين سبب و علت العلل اين اينرسي و چسبندگي بدون شك، دغدغه هاي معيشت، رفاه و امنيت فرد (شاغل) و خانواده وي مي‌باشد </a:t>
            </a:r>
            <a:r>
              <a:rPr lang="ar-SA" altLang="fa-IR" b="0"/>
              <a:t>و متوليان طراحي و حركات اصلاحي و توسعه منابع انساني و توسعه نظام اداري اگر پاسخ متناسب، مكفي و بهنگامي به اين دغدغه هاي نيروي انساني ندهند نمي توانند به تحقق كامل اهداف موردنظر خود اميدوار باشند. </a:t>
            </a:r>
            <a:endParaRPr lang="ar-SA" altLang="fa-IR">
              <a:cs typeface="Times New Roman" panose="02020603050405020304" pitchFamily="18" charset="0"/>
            </a:endParaRPr>
          </a:p>
        </p:txBody>
      </p:sp>
      <p:sp>
        <p:nvSpPr>
          <p:cNvPr id="40962" name="AutoShape 2" descr="Stationery"/>
          <p:cNvSpPr>
            <a:spLocks noChangeArrowheads="1"/>
          </p:cNvSpPr>
          <p:nvPr/>
        </p:nvSpPr>
        <p:spPr bwMode="auto">
          <a:xfrm>
            <a:off x="2743200" y="1295400"/>
            <a:ext cx="3657600" cy="4572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چسبندگی نيروی انسانی</a:t>
            </a:r>
            <a:endParaRPr lang="en-US" altLang="fa-IR" sz="1600">
              <a:cs typeface="Traffic" pitchFamily="2" charset="0"/>
            </a:endParaRPr>
          </a:p>
        </p:txBody>
      </p:sp>
      <p:sp>
        <p:nvSpPr>
          <p:cNvPr id="40964" name="AutoShape 4" descr="Stationery"/>
          <p:cNvSpPr>
            <a:spLocks noChangeArrowheads="1"/>
          </p:cNvSpPr>
          <p:nvPr/>
        </p:nvSpPr>
        <p:spPr bwMode="auto">
          <a:xfrm>
            <a:off x="2833688" y="76200"/>
            <a:ext cx="59293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87F68B3-37E7-4ED6-8A83-DBB67BA4661F}" type="slidenum">
              <a:rPr lang="en-US" altLang="fa-IR"/>
              <a:pPr/>
              <a:t>41</a:t>
            </a:fld>
            <a:endParaRPr lang="en-US" altLang="fa-IR"/>
          </a:p>
        </p:txBody>
      </p:sp>
      <p:sp>
        <p:nvSpPr>
          <p:cNvPr id="41987" name="Rectangle 3" descr="Parchment"/>
          <p:cNvSpPr>
            <a:spLocks noChangeArrowheads="1"/>
          </p:cNvSpPr>
          <p:nvPr/>
        </p:nvSpPr>
        <p:spPr bwMode="auto">
          <a:xfrm>
            <a:off x="138113" y="1244600"/>
            <a:ext cx="8782050" cy="5765800"/>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r>
              <a:rPr lang="ar-SA" altLang="fa-IR" sz="2000" b="0"/>
              <a:t>يك بررسي اجمالي در ارتباط با اثرات ادغام، انحلال و جابجايي ساختاري و تشكيلاتي وزارتخانه ها و دستگاهها حاكي از بروز مشكلات و تبعات نامساعد بسيار زيادي بر سر راه </a:t>
            </a:r>
            <a:r>
              <a:rPr lang="ar-SA" altLang="fa-IR" sz="2000" b="0">
                <a:solidFill>
                  <a:schemeClr val="accent2"/>
                </a:solidFill>
              </a:rPr>
              <a:t>تحكيم ، تعميق و استمرار</a:t>
            </a:r>
            <a:r>
              <a:rPr lang="ar-SA" altLang="fa-IR" sz="2000" b="0"/>
              <a:t> اين قبيل حركات اصلاحي مي‌باشد به گونه‌اي كه مشاهده مي‌‌شود عليرغم اينكه برخي از جابجايي هاي تشكيلاتي و وظيفه‌اي، يك دهه قبل انجام پذيرفته وليكن هنوز دولت و دستگاههاي مبداء ومقصد و صندوقهاي بازنشستگي و بيمه اجتماعي ذيربط در صدد ‌رتق و فتق امور مربوط به سوابق، مزاياي متعلقه و ... پرسنل، بازنشستگان (بعضاً بازماندگان مربوط به پرسنلي كه طي اين مدت فوت نموده‌اند) مي‌باشند و شدت وحدت اين مشغله هاي ذهني و عملي آنقدر زياد بوده است كه </a:t>
            </a:r>
            <a:r>
              <a:rPr lang="ar-SA" altLang="fa-IR" sz="2000" b="0">
                <a:solidFill>
                  <a:srgbClr val="008000"/>
                </a:solidFill>
              </a:rPr>
              <a:t>حتي مديران عالي دستگاهها </a:t>
            </a:r>
            <a:r>
              <a:rPr lang="ar-SA" altLang="fa-IR" sz="2000" b="0">
                <a:solidFill>
                  <a:schemeClr val="accent2"/>
                </a:solidFill>
              </a:rPr>
              <a:t>(كه علي‌القاعده داراي نگرش كلان و توسعه‌اي هستند)</a:t>
            </a:r>
            <a:r>
              <a:rPr lang="ar-SA" altLang="fa-IR" sz="2000" b="0"/>
              <a:t> </a:t>
            </a:r>
            <a:r>
              <a:rPr lang="ar-SA" altLang="fa-IR" sz="2000" b="0">
                <a:solidFill>
                  <a:srgbClr val="008000"/>
                </a:solidFill>
              </a:rPr>
              <a:t>عليرغم باور و اعتقاد به لزوم برخي از اقدامات ، به خاطر تجارب گذشته و ذهنيتي كه پيدا نموده‌اند. از ورود به اين قبيل مباحث احتراز مي نمايند و اين امر باعث ايجاد نوعي اينرسي و چسبندگي دستگاهي گرديده است. </a:t>
            </a:r>
          </a:p>
        </p:txBody>
      </p:sp>
      <p:sp>
        <p:nvSpPr>
          <p:cNvPr id="41986" name="AutoShape 2" descr="Stationery"/>
          <p:cNvSpPr>
            <a:spLocks noChangeArrowheads="1"/>
          </p:cNvSpPr>
          <p:nvPr/>
        </p:nvSpPr>
        <p:spPr bwMode="auto">
          <a:xfrm>
            <a:off x="2819400" y="1143000"/>
            <a:ext cx="30480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400">
                <a:cs typeface="Traffic" pitchFamily="2" charset="0"/>
              </a:rPr>
              <a:t>چسبندگی نيروی انسانی</a:t>
            </a:r>
            <a:endParaRPr lang="en-US" altLang="fa-IR" sz="1400">
              <a:cs typeface="Traffic" pitchFamily="2" charset="0"/>
            </a:endParaRPr>
          </a:p>
        </p:txBody>
      </p:sp>
      <p:sp>
        <p:nvSpPr>
          <p:cNvPr id="41989" name="AutoShape 5" descr="Stationery"/>
          <p:cNvSpPr>
            <a:spLocks noChangeArrowheads="1"/>
          </p:cNvSpPr>
          <p:nvPr/>
        </p:nvSpPr>
        <p:spPr bwMode="auto">
          <a:xfrm>
            <a:off x="2833688" y="76200"/>
            <a:ext cx="59293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C4E0C88-7865-47AC-B18E-AF589C234425}" type="slidenum">
              <a:rPr lang="en-US" altLang="fa-IR"/>
              <a:pPr/>
              <a:t>42</a:t>
            </a:fld>
            <a:endParaRPr lang="en-US" altLang="fa-IR"/>
          </a:p>
        </p:txBody>
      </p:sp>
      <p:sp>
        <p:nvSpPr>
          <p:cNvPr id="43011" name="Rectangle 3" descr="Parchment"/>
          <p:cNvSpPr>
            <a:spLocks noChangeArrowheads="1"/>
          </p:cNvSpPr>
          <p:nvPr/>
        </p:nvSpPr>
        <p:spPr bwMode="auto">
          <a:xfrm>
            <a:off x="138113" y="885825"/>
            <a:ext cx="8782050" cy="562292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endParaRPr lang="fa-IR" altLang="fa-IR" sz="2000" b="0"/>
          </a:p>
        </p:txBody>
      </p:sp>
      <p:sp>
        <p:nvSpPr>
          <p:cNvPr id="43010" name="AutoShape 2" descr="Stationery"/>
          <p:cNvSpPr>
            <a:spLocks noChangeArrowheads="1"/>
          </p:cNvSpPr>
          <p:nvPr/>
        </p:nvSpPr>
        <p:spPr bwMode="auto">
          <a:xfrm>
            <a:off x="2667000" y="1019175"/>
            <a:ext cx="3276600" cy="381000"/>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400">
                <a:cs typeface="Traffic" pitchFamily="2" charset="0"/>
              </a:rPr>
              <a:t>چسبندگی نيروی انسانی</a:t>
            </a:r>
            <a:endParaRPr lang="en-US" altLang="fa-IR" sz="1400">
              <a:cs typeface="Traffic" pitchFamily="2" charset="0"/>
            </a:endParaRPr>
          </a:p>
        </p:txBody>
      </p:sp>
      <p:sp>
        <p:nvSpPr>
          <p:cNvPr id="43013" name="Rectangle 5"/>
          <p:cNvSpPr>
            <a:spLocks noChangeArrowheads="1"/>
          </p:cNvSpPr>
          <p:nvPr/>
        </p:nvSpPr>
        <p:spPr bwMode="auto">
          <a:xfrm>
            <a:off x="228600" y="1447800"/>
            <a:ext cx="8601075" cy="2514600"/>
          </a:xfrm>
          <a:prstGeom prst="rect">
            <a:avLst/>
          </a:prstGeom>
          <a:noFill/>
          <a:ln w="9525">
            <a:solidFill>
              <a:schemeClr val="accent2"/>
            </a:solidFill>
            <a:miter lim="800000"/>
            <a:headEnd/>
            <a:tailEnd/>
          </a:ln>
          <a:effectLst>
            <a:prstShdw prst="shdw17" dist="17961" dir="2700000">
              <a:schemeClr val="accent2">
                <a:gamma/>
                <a:shade val="60000"/>
                <a:invGamma/>
              </a:schemeClr>
            </a:prstShdw>
          </a:effectLst>
          <a:extLst>
            <a:ext uri="{909E8E84-426E-40DD-AFC4-6F175D3DCCD1}">
              <a14:hiddenFill xmlns:a14="http://schemas.microsoft.com/office/drawing/2010/main">
                <a:solidFill>
                  <a:srgbClr val="FFFFAF"/>
                </a:solidFill>
              </a14:hiddenFill>
            </a:ext>
          </a:extLst>
        </p:spPr>
        <p:txBody>
          <a:bodyPr anchor="ctr"/>
          <a:lstStyle/>
          <a:p>
            <a:pPr algn="just" rtl="1">
              <a:lnSpc>
                <a:spcPct val="100000"/>
              </a:lnSpc>
            </a:pPr>
            <a:r>
              <a:rPr lang="ar-SA" altLang="fa-IR" b="0"/>
              <a:t> در فرآيند طراحي، اجرا و نظارت بر حركات اصلاحي و توسعه منابع انساني و توسعه نظام اداري علاوه بر اينكه بايستي يك </a:t>
            </a:r>
            <a:r>
              <a:rPr lang="ar-SA" altLang="fa-IR" b="0">
                <a:solidFill>
                  <a:srgbClr val="006600"/>
                </a:solidFill>
              </a:rPr>
              <a:t>اراده مستحكم، يك متولي فرابخشي و فارغ از علايق و منافع</a:t>
            </a:r>
            <a:r>
              <a:rPr lang="ar-SA" altLang="fa-IR" b="0"/>
              <a:t> (شخصي، دستگاهي، جنسي و قومي، صنفي، تخصصي) </a:t>
            </a:r>
            <a:r>
              <a:rPr lang="ar-SA" altLang="fa-IR" b="0">
                <a:solidFill>
                  <a:srgbClr val="006600"/>
                </a:solidFill>
              </a:rPr>
              <a:t>و داراي نگرش كلان و ملي و ...</a:t>
            </a:r>
            <a:r>
              <a:rPr lang="ar-SA" altLang="fa-IR" b="0"/>
              <a:t> وجود داشته باشد، مي‌بايد </a:t>
            </a:r>
            <a:r>
              <a:rPr lang="ar-SA" altLang="fa-IR" b="0">
                <a:solidFill>
                  <a:srgbClr val="006600"/>
                </a:solidFill>
              </a:rPr>
              <a:t>پاسخ لازم و كافي براي دغدغه هاي معيشت، رفاه و امنيت فرد (شاغل) و خانواده وي اداره  نمود و تضمين و تعهد مناسبي براي تأمين مستمر نيازها در اين بخش فراهم ساخت</a:t>
            </a:r>
            <a:r>
              <a:rPr lang="ar-SA" altLang="fa-IR" b="0"/>
              <a:t>.</a:t>
            </a:r>
            <a:endParaRPr lang="en-US" altLang="fa-IR" b="0"/>
          </a:p>
        </p:txBody>
      </p:sp>
      <p:sp>
        <p:nvSpPr>
          <p:cNvPr id="43014" name="Rectangle 6"/>
          <p:cNvSpPr>
            <a:spLocks noChangeArrowheads="1"/>
          </p:cNvSpPr>
          <p:nvPr/>
        </p:nvSpPr>
        <p:spPr bwMode="auto">
          <a:xfrm>
            <a:off x="238125" y="4114800"/>
            <a:ext cx="8601075" cy="2590800"/>
          </a:xfrm>
          <a:prstGeom prst="rect">
            <a:avLst/>
          </a:prstGeom>
          <a:noFill/>
          <a:ln w="9525">
            <a:solidFill>
              <a:schemeClr val="accent2"/>
            </a:solidFill>
            <a:miter lim="800000"/>
            <a:headEnd/>
            <a:tailEnd/>
          </a:ln>
          <a:effectLst>
            <a:prstShdw prst="shdw17" dist="17961" dir="2700000">
              <a:schemeClr val="accent2">
                <a:gamma/>
                <a:shade val="60000"/>
                <a:invGamma/>
              </a:schemeClr>
            </a:prstShdw>
          </a:effectLst>
          <a:extLst>
            <a:ext uri="{909E8E84-426E-40DD-AFC4-6F175D3DCCD1}">
              <a14:hiddenFill xmlns:a14="http://schemas.microsoft.com/office/drawing/2010/main">
                <a:solidFill>
                  <a:srgbClr val="FFFFAF"/>
                </a:solidFill>
              </a14:hiddenFill>
            </a:ext>
          </a:extLst>
        </p:spPr>
        <p:txBody>
          <a:bodyPr anchor="ctr"/>
          <a:lstStyle/>
          <a:p>
            <a:pPr algn="just" rtl="1">
              <a:lnSpc>
                <a:spcPct val="100000"/>
              </a:lnSpc>
            </a:pPr>
            <a:r>
              <a:rPr lang="ar-SA" altLang="fa-IR" b="0"/>
              <a:t>استانداردسازی (نه يکسان سازی) مزيت های تامينی و رفاهی در کليه اجزاء نظام اداری از طريق برخورداری توام با عدالت کليه آحاد پرسنل و صندوقها از منابع عمومی( منابع عمومی قلمرو تامين اجتماعی که دولت بعنوان وظيفه حاکميتی به کليه شهروندان اختصاص می دهد) و همچنين سهم مترتب بر دولت بعنوان کارفرمای پرسنل دولتی باعث می گردد که چسبندگی پرسنل به دستگاه خود کاهش يابد و زمينه برای اصلاح ساختار نظام اداری فراهم گردد.</a:t>
            </a:r>
            <a:endParaRPr lang="en-US" altLang="fa-IR" b="0"/>
          </a:p>
        </p:txBody>
      </p:sp>
      <p:sp>
        <p:nvSpPr>
          <p:cNvPr id="43015" name="AutoShape 7" descr="Stationery"/>
          <p:cNvSpPr>
            <a:spLocks noChangeArrowheads="1"/>
          </p:cNvSpPr>
          <p:nvPr/>
        </p:nvSpPr>
        <p:spPr bwMode="auto">
          <a:xfrm>
            <a:off x="2833688" y="76200"/>
            <a:ext cx="5929312"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800">
                <a:cs typeface="Traffic" pitchFamily="2" charset="0"/>
              </a:rPr>
              <a:t>منابع انسانی محور اصلی توسعه نظام اداری</a:t>
            </a:r>
            <a:endParaRPr lang="en-US" altLang="fa-IR" sz="1800">
              <a:cs typeface="Traffic" pitchFamily="2" charset="0"/>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250B9B-F623-46FE-AC9D-8586CC634888}" type="slidenum">
              <a:rPr lang="en-US" altLang="fa-IR"/>
              <a:pPr/>
              <a:t>43</a:t>
            </a:fld>
            <a:endParaRPr lang="en-US" altLang="fa-IR"/>
          </a:p>
        </p:txBody>
      </p:sp>
      <p:sp>
        <p:nvSpPr>
          <p:cNvPr id="44034" name="AutoShape 2" descr="Stationery"/>
          <p:cNvSpPr>
            <a:spLocks noChangeArrowheads="1"/>
          </p:cNvSpPr>
          <p:nvPr/>
        </p:nvSpPr>
        <p:spPr bwMode="auto">
          <a:xfrm>
            <a:off x="3321050" y="142875"/>
            <a:ext cx="4222750" cy="66992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منابع انسانی</a:t>
            </a:r>
            <a:endParaRPr lang="en-US" altLang="fa-IR" sz="2000">
              <a:cs typeface="Traffic" pitchFamily="2" charset="0"/>
            </a:endParaRPr>
          </a:p>
        </p:txBody>
      </p:sp>
      <p:sp>
        <p:nvSpPr>
          <p:cNvPr id="44035" name="Rectangle 3" descr="Parchment"/>
          <p:cNvSpPr>
            <a:spLocks noChangeArrowheads="1"/>
          </p:cNvSpPr>
          <p:nvPr/>
        </p:nvSpPr>
        <p:spPr bwMode="auto">
          <a:xfrm>
            <a:off x="138113" y="1011238"/>
            <a:ext cx="8782050" cy="5237162"/>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endParaRPr lang="ar-SA" altLang="fa-IR"/>
          </a:p>
          <a:p>
            <a:pPr algn="just" rtl="1">
              <a:lnSpc>
                <a:spcPct val="170000"/>
              </a:lnSpc>
            </a:pPr>
            <a:r>
              <a:rPr lang="ar-SA" altLang="fa-IR"/>
              <a:t> </a:t>
            </a:r>
            <a:r>
              <a:rPr lang="ar-SA" altLang="fa-IR" b="0"/>
              <a:t>طراحي و اجراي نظام هماهنگ (به معناي </a:t>
            </a:r>
            <a:r>
              <a:rPr lang="ar-SA" altLang="fa-IR" b="0">
                <a:solidFill>
                  <a:srgbClr val="006600"/>
                </a:solidFill>
              </a:rPr>
              <a:t>همسنگ، همطراز و هم قدر</a:t>
            </a:r>
            <a:r>
              <a:rPr lang="ar-SA" altLang="fa-IR" b="0"/>
              <a:t>، نه به معناي يكسان و مساوي) در تمامي مؤلفه هاي مربوط به منابع انساني و در كل ساختار نظام اداري رامي‌توان تنهاراهكاررفع اينرسي وچسبندگي نيروي انساني وشكل گيري </a:t>
            </a:r>
            <a:r>
              <a:rPr lang="ar-SA" altLang="fa-IR" b="0">
                <a:solidFill>
                  <a:srgbClr val="006600"/>
                </a:solidFill>
              </a:rPr>
              <a:t>”سياليت نيروي انساني“</a:t>
            </a:r>
            <a:r>
              <a:rPr lang="ar-SA" altLang="fa-IR" b="0"/>
              <a:t> دانست.</a:t>
            </a:r>
            <a:endParaRPr lang="ar-SA" altLang="fa-IR">
              <a:cs typeface="Times New Roman" panose="02020603050405020304" pitchFamily="18" charset="0"/>
            </a:endParaRPr>
          </a:p>
          <a:p>
            <a:pPr algn="just" rtl="1">
              <a:lnSpc>
                <a:spcPct val="170000"/>
              </a:lnSpc>
            </a:pPr>
            <a:r>
              <a:rPr lang="ar-SA" altLang="fa-IR" b="0"/>
              <a:t>اگرچه پرداختن به مقوله </a:t>
            </a:r>
            <a:r>
              <a:rPr lang="ar-SA" altLang="fa-IR" b="0">
                <a:solidFill>
                  <a:srgbClr val="006600"/>
                </a:solidFill>
              </a:rPr>
              <a:t>”فرار مغزها به خارج از كشور“</a:t>
            </a:r>
            <a:r>
              <a:rPr lang="ar-SA" altLang="fa-IR" b="0"/>
              <a:t> يكي از ضرورتهاي جدي جامعه مي‌باشد وليكن نبايستي غافل از </a:t>
            </a:r>
            <a:r>
              <a:rPr lang="ar-SA" altLang="fa-IR" b="0">
                <a:solidFill>
                  <a:srgbClr val="006600"/>
                </a:solidFill>
              </a:rPr>
              <a:t>”فرار و ريزش مغزها از نظام اداري دولتي و عمومي“</a:t>
            </a:r>
            <a:r>
              <a:rPr lang="ar-SA" altLang="fa-IR" b="0"/>
              <a:t> به سمت بخش خصوصي، مؤسسات و سازمانهاي جانبي بود. </a:t>
            </a:r>
          </a:p>
        </p:txBody>
      </p:sp>
      <p:sp>
        <p:nvSpPr>
          <p:cNvPr id="44036" name="AutoShape 4" descr="Stationery"/>
          <p:cNvSpPr>
            <a:spLocks noChangeArrowheads="1"/>
          </p:cNvSpPr>
          <p:nvPr/>
        </p:nvSpPr>
        <p:spPr bwMode="auto">
          <a:xfrm>
            <a:off x="1069975" y="1162050"/>
            <a:ext cx="7072313" cy="554038"/>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400">
                <a:cs typeface="Traffic" pitchFamily="2" charset="0"/>
              </a:rPr>
              <a:t>اصلاح نظامات استخدامی ، جبران خدمت و انگيزشی،آموزش، ارتقاء و انتصاب، ارزشيابی و ...</a:t>
            </a:r>
            <a:endParaRPr lang="en-US" altLang="fa-IR" sz="1400">
              <a:cs typeface="Traffic" pitchFamily="2" charset="0"/>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553B33-56A8-41F6-8074-222963C179A2}" type="slidenum">
              <a:rPr lang="en-US" altLang="fa-IR"/>
              <a:pPr/>
              <a:t>44</a:t>
            </a:fld>
            <a:endParaRPr lang="en-US" altLang="fa-IR"/>
          </a:p>
        </p:txBody>
      </p:sp>
      <p:sp>
        <p:nvSpPr>
          <p:cNvPr id="45059" name="Rectangle 3" descr="Parchment"/>
          <p:cNvSpPr>
            <a:spLocks noChangeArrowheads="1"/>
          </p:cNvSpPr>
          <p:nvPr/>
        </p:nvSpPr>
        <p:spPr bwMode="auto">
          <a:xfrm>
            <a:off x="138113" y="1417638"/>
            <a:ext cx="8782050" cy="5059362"/>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endParaRPr lang="ar-SA" altLang="fa-IR" sz="2000" b="0"/>
          </a:p>
          <a:p>
            <a:pPr algn="just" rtl="1">
              <a:lnSpc>
                <a:spcPct val="170000"/>
              </a:lnSpc>
            </a:pPr>
            <a:r>
              <a:rPr lang="ar-SA" altLang="fa-IR" sz="2000" b="0"/>
              <a:t>در بحث خصوصي سازي و واگذاري امور قابل واگذاري پديده اي كه حادث شده، اين است كه قرار بود </a:t>
            </a:r>
            <a:r>
              <a:rPr lang="ar-SA" altLang="fa-IR" sz="2000" b="0">
                <a:solidFill>
                  <a:srgbClr val="006600"/>
                </a:solidFill>
              </a:rPr>
              <a:t>دستگاهها از </a:t>
            </a:r>
            <a:r>
              <a:rPr lang="ar-SA" altLang="fa-IR" sz="2000" b="0">
                <a:solidFill>
                  <a:schemeClr val="accent2"/>
                </a:solidFill>
              </a:rPr>
              <a:t>وظايف تصدي</a:t>
            </a:r>
            <a:r>
              <a:rPr lang="ar-SA" altLang="fa-IR" sz="2000" b="0">
                <a:solidFill>
                  <a:srgbClr val="006600"/>
                </a:solidFill>
              </a:rPr>
              <a:t> به سمت </a:t>
            </a:r>
            <a:r>
              <a:rPr lang="ar-SA" altLang="fa-IR" sz="2000" b="0">
                <a:solidFill>
                  <a:schemeClr val="accent2"/>
                </a:solidFill>
              </a:rPr>
              <a:t>وظايف حاكميتي</a:t>
            </a:r>
            <a:r>
              <a:rPr lang="ar-SA" altLang="fa-IR" sz="2000" b="0"/>
              <a:t> سوق يابند (به تبع آن نيروهاي فكري متناسب بايستي مي ماندند و يا جذب مي‌شدند و نيروهاي مناسب براي تصدي‌گري و اجرا خارج مي‌گرديدند) اما در عمل و به خاطر كاستيهاي نظام جبران خدمت و ... در سيستم دولتي و عمومي، نتيجه اين شد كه نيروهاي فكري و كيفي يا به بخش خصوصي منتقل شدند و تصديهاي واگذاري را به عهده گرفتند و يا اينكه در مؤسسات، شركتها و سازمانهاي جانبي (كه از انحصارات در گرفتن كار برخوردارند ولي از قيود و موازين دولتي و عمومي فارغ هستند) جاي گرفتند و دستگاههايي كه بايستي به امور حاكميتي بپردازند به لحاظ فقدان يا كمبود نيروي فكري، كيفي و پرتوان، كماكان </a:t>
            </a:r>
            <a:r>
              <a:rPr lang="ar-SA" altLang="fa-IR" sz="2000" b="0">
                <a:solidFill>
                  <a:srgbClr val="006600"/>
                </a:solidFill>
              </a:rPr>
              <a:t>تمايل خود را به مباحث تصدي و اجرايي حفظ نمودند</a:t>
            </a:r>
            <a:r>
              <a:rPr lang="ar-SA" altLang="fa-IR" sz="2000" b="0"/>
              <a:t>. </a:t>
            </a:r>
          </a:p>
        </p:txBody>
      </p:sp>
      <p:sp>
        <p:nvSpPr>
          <p:cNvPr id="45058" name="AutoShape 2" descr="Stationery"/>
          <p:cNvSpPr>
            <a:spLocks noChangeArrowheads="1"/>
          </p:cNvSpPr>
          <p:nvPr/>
        </p:nvSpPr>
        <p:spPr bwMode="auto">
          <a:xfrm>
            <a:off x="1293813" y="1017588"/>
            <a:ext cx="6838950" cy="554037"/>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400">
                <a:cs typeface="Traffic" pitchFamily="2" charset="0"/>
              </a:rPr>
              <a:t>اصلاح نظامات استخدامی ، جبران خدمت و انگيزشی،آموزش، ارتقاء و انتصاب، ارزشيابی و ...</a:t>
            </a:r>
            <a:endParaRPr lang="en-US" altLang="fa-IR" sz="1400">
              <a:cs typeface="Traffic" pitchFamily="2" charset="0"/>
            </a:endParaRPr>
          </a:p>
        </p:txBody>
      </p:sp>
      <p:sp>
        <p:nvSpPr>
          <p:cNvPr id="45060" name="AutoShape 4" descr="Stationery"/>
          <p:cNvSpPr>
            <a:spLocks noChangeArrowheads="1"/>
          </p:cNvSpPr>
          <p:nvPr/>
        </p:nvSpPr>
        <p:spPr bwMode="auto">
          <a:xfrm>
            <a:off x="34734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منابع انسانی</a:t>
            </a:r>
            <a:endParaRPr lang="en-US" altLang="fa-IR" sz="2000">
              <a:cs typeface="Traffic" pitchFamily="2" charset="0"/>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A23AE79-2A2B-4918-91F2-3603799B83AA}" type="slidenum">
              <a:rPr lang="en-US" altLang="fa-IR"/>
              <a:pPr/>
              <a:t>45</a:t>
            </a:fld>
            <a:endParaRPr lang="en-US" altLang="fa-IR"/>
          </a:p>
        </p:txBody>
      </p:sp>
      <p:sp>
        <p:nvSpPr>
          <p:cNvPr id="46083" name="Rectangle 3" descr="Parchment"/>
          <p:cNvSpPr>
            <a:spLocks noChangeArrowheads="1"/>
          </p:cNvSpPr>
          <p:nvPr/>
        </p:nvSpPr>
        <p:spPr bwMode="auto">
          <a:xfrm>
            <a:off x="138113" y="1374775"/>
            <a:ext cx="8782050" cy="510222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endParaRPr lang="ar-SA" altLang="fa-IR" sz="2000" b="0"/>
          </a:p>
          <a:p>
            <a:pPr algn="just" rtl="1">
              <a:lnSpc>
                <a:spcPct val="170000"/>
              </a:lnSpc>
            </a:pPr>
            <a:r>
              <a:rPr lang="ar-SA" altLang="fa-IR" sz="2000" b="0"/>
              <a:t>توجه به كليه مؤلفه هاي مطرح در محور منابع انساني اعم از نظامات استخدامي ، جبران خدمت و انگيزشي و ... براي نيل به توسعه منابع انساني و توسعه نظام اداري لازم و ضروري است وليكن </a:t>
            </a:r>
            <a:r>
              <a:rPr lang="ar-SA" altLang="fa-IR" sz="2000" b="0">
                <a:solidFill>
                  <a:srgbClr val="006600"/>
                </a:solidFill>
              </a:rPr>
              <a:t>اصلاح نظامات تاميني و رفاهي</a:t>
            </a:r>
            <a:r>
              <a:rPr lang="ar-SA" altLang="fa-IR" sz="2000" b="0"/>
              <a:t> را شايد بتوان به عنوان يكي از مولفه هاي مهم و تعيين كننده در اين ميان قلمداد نمود هم از آن جهت كه </a:t>
            </a:r>
            <a:r>
              <a:rPr lang="ar-SA" altLang="fa-IR" sz="2000" b="0">
                <a:solidFill>
                  <a:srgbClr val="006600"/>
                </a:solidFill>
              </a:rPr>
              <a:t>امكان‌پذيري بيشتري براي آن متصور است</a:t>
            </a:r>
            <a:r>
              <a:rPr lang="ar-SA" altLang="fa-IR" sz="2000" b="0"/>
              <a:t> (در نظامات بيمه هاي اجتماعي بحث شغل وشاغل وشرايط شغلي مطرح نيست و افراد از اين مختصات و ويژگيهاي عارضي فارغ شده و براساس ميزان مشاركت در صندوقهاي مربوطه از مزاياي متعلقه برخوردار مي گردند) و هم به لحاظ اينكه </a:t>
            </a:r>
            <a:r>
              <a:rPr lang="ar-SA" altLang="fa-IR" sz="2000" b="0">
                <a:solidFill>
                  <a:srgbClr val="006600"/>
                </a:solidFill>
              </a:rPr>
              <a:t>جايگاه خانواده و افراد تحت تكفل</a:t>
            </a:r>
            <a:r>
              <a:rPr lang="ar-SA" altLang="fa-IR" sz="2000" b="0"/>
              <a:t> (كه در حداقل شرايط و به هر تقدير عضوي از اجتماع محسوب گرديده و تكافل اجتماعي آنها با دولت است) دراين نظامات پررنگ تر است و</a:t>
            </a:r>
            <a:br>
              <a:rPr lang="ar-SA" altLang="fa-IR" sz="2000" b="0"/>
            </a:br>
            <a:r>
              <a:rPr lang="ar-SA" altLang="fa-IR" sz="2000" b="0"/>
              <a:t>دغدغه های مربوط به آنها اثرات بيشتری بر پرسنل دارد. </a:t>
            </a:r>
          </a:p>
        </p:txBody>
      </p:sp>
      <p:sp>
        <p:nvSpPr>
          <p:cNvPr id="46082" name="AutoShape 2" descr="Stationery"/>
          <p:cNvSpPr>
            <a:spLocks noChangeArrowheads="1"/>
          </p:cNvSpPr>
          <p:nvPr/>
        </p:nvSpPr>
        <p:spPr bwMode="auto">
          <a:xfrm>
            <a:off x="1420813" y="996950"/>
            <a:ext cx="6711950"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1600">
                <a:cs typeface="Traffic" pitchFamily="2" charset="0"/>
              </a:rPr>
              <a:t>اصلاح نظامات تامينی ورفاهی و سياليت سازمانی و اجتماعی</a:t>
            </a:r>
            <a:endParaRPr lang="en-US" altLang="fa-IR" sz="1600">
              <a:cs typeface="Traffic" pitchFamily="2" charset="0"/>
            </a:endParaRPr>
          </a:p>
        </p:txBody>
      </p:sp>
      <p:sp>
        <p:nvSpPr>
          <p:cNvPr id="46084" name="AutoShape 4" descr="Stationery"/>
          <p:cNvSpPr>
            <a:spLocks noChangeArrowheads="1"/>
          </p:cNvSpPr>
          <p:nvPr/>
        </p:nvSpPr>
        <p:spPr bwMode="auto">
          <a:xfrm>
            <a:off x="33972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سازمانی و اجتماعی</a:t>
            </a:r>
            <a:endParaRPr lang="en-US" altLang="fa-IR" sz="2000">
              <a:cs typeface="Traffic" pitchFamily="2" charset="0"/>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5827E14-0A1E-4613-9F4B-C335DB405685}" type="slidenum">
              <a:rPr lang="en-US" altLang="fa-IR"/>
              <a:pPr/>
              <a:t>46</a:t>
            </a:fld>
            <a:endParaRPr lang="en-US" altLang="fa-IR"/>
          </a:p>
        </p:txBody>
      </p:sp>
      <p:sp>
        <p:nvSpPr>
          <p:cNvPr id="47107" name="Rectangle 3" descr="Parchment"/>
          <p:cNvSpPr>
            <a:spLocks noChangeArrowheads="1"/>
          </p:cNvSpPr>
          <p:nvPr/>
        </p:nvSpPr>
        <p:spPr bwMode="auto">
          <a:xfrm>
            <a:off x="138113" y="1003300"/>
            <a:ext cx="8782050" cy="5092700"/>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10000"/>
              </a:lnSpc>
            </a:pPr>
            <a:endParaRPr lang="ar-SA" altLang="fa-IR" b="0">
              <a:solidFill>
                <a:srgbClr val="008000"/>
              </a:solidFill>
            </a:endParaRPr>
          </a:p>
          <a:p>
            <a:pPr algn="just" rtl="1">
              <a:lnSpc>
                <a:spcPct val="210000"/>
              </a:lnSpc>
            </a:pPr>
            <a:r>
              <a:rPr lang="ar-SA" altLang="fa-IR" b="0"/>
              <a:t>وضع موجود نظامات تاميني و رفاهي در ساختار بخش دولتي و عمومي بدينگونه است كه ”نظامات استخدامي“ شامل يك نظام استخدامي كشوري واحد و غالب و تعدادي آيين نامه هاي استخدامي خاص است و در مقابل نيز</a:t>
            </a:r>
            <a:r>
              <a:rPr lang="ar-SA" altLang="fa-IR" b="0">
                <a:solidFill>
                  <a:srgbClr val="008000"/>
                </a:solidFill>
              </a:rPr>
              <a:t> ”نظامات تاميني و رفاهي“ </a:t>
            </a:r>
            <a:r>
              <a:rPr lang="ar-SA" altLang="fa-IR" b="0"/>
              <a:t>شامل يك صندوق بازنشستگي و سازمان خدمات درماني واحد و غالب و تعدادي</a:t>
            </a:r>
            <a:r>
              <a:rPr lang="ar-SA" altLang="fa-IR" b="0">
                <a:solidFill>
                  <a:srgbClr val="008000"/>
                </a:solidFill>
              </a:rPr>
              <a:t> صندوق بازنشستگي خاص و خواص </a:t>
            </a:r>
            <a:r>
              <a:rPr lang="ar-SA" altLang="fa-IR" b="0"/>
              <a:t>است و يكي از دلايل عمده و اصلي</a:t>
            </a:r>
            <a:r>
              <a:rPr lang="ar-SA" altLang="fa-IR" b="0">
                <a:solidFill>
                  <a:srgbClr val="008000"/>
                </a:solidFill>
              </a:rPr>
              <a:t> اينرسي و چسبندگي دستگاهي و نيروي انساني </a:t>
            </a:r>
            <a:r>
              <a:rPr lang="ar-SA" altLang="fa-IR" b="0"/>
              <a:t>نيز همين نقيصه بزرگ مي باشد. </a:t>
            </a:r>
          </a:p>
        </p:txBody>
      </p:sp>
      <p:sp>
        <p:nvSpPr>
          <p:cNvPr id="47106" name="AutoShape 2" descr="Stationery"/>
          <p:cNvSpPr>
            <a:spLocks noChangeArrowheads="1"/>
          </p:cNvSpPr>
          <p:nvPr/>
        </p:nvSpPr>
        <p:spPr bwMode="auto">
          <a:xfrm>
            <a:off x="1420813" y="996950"/>
            <a:ext cx="6711950"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cs typeface="Traffic" pitchFamily="2" charset="0"/>
              </a:rPr>
              <a:t>‌تكوين ‌نظام ‌جامع‌ رفاه‌ و تامين‌اجتماعي‌ و ‌نقش‌ آن‌ در ”سياليت‌سازماني واجتماعي“</a:t>
            </a:r>
            <a:endParaRPr lang="en-US" altLang="fa-IR" sz="1600">
              <a:cs typeface="Traffic" pitchFamily="2" charset="0"/>
            </a:endParaRPr>
          </a:p>
        </p:txBody>
      </p:sp>
      <p:sp>
        <p:nvSpPr>
          <p:cNvPr id="47109" name="AutoShape 5" descr="Stationery"/>
          <p:cNvSpPr>
            <a:spLocks noChangeArrowheads="1"/>
          </p:cNvSpPr>
          <p:nvPr/>
        </p:nvSpPr>
        <p:spPr bwMode="auto">
          <a:xfrm>
            <a:off x="34734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سازمانی و اجتماعی</a:t>
            </a:r>
            <a:endParaRPr lang="en-US" altLang="fa-IR" sz="2000">
              <a:cs typeface="Traffic" pitchFamily="2" charset="0"/>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91F9EF4-F08B-4F95-90B3-94DD5E7D152E}" type="slidenum">
              <a:rPr lang="en-US" altLang="fa-IR"/>
              <a:pPr/>
              <a:t>47</a:t>
            </a:fld>
            <a:endParaRPr lang="en-US" altLang="fa-IR"/>
          </a:p>
        </p:txBody>
      </p:sp>
      <p:sp>
        <p:nvSpPr>
          <p:cNvPr id="48131" name="Rectangle 3" descr="Parchment"/>
          <p:cNvSpPr>
            <a:spLocks noChangeArrowheads="1"/>
          </p:cNvSpPr>
          <p:nvPr/>
        </p:nvSpPr>
        <p:spPr bwMode="auto">
          <a:xfrm>
            <a:off x="138113" y="1243013"/>
            <a:ext cx="8782050" cy="5081587"/>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endParaRPr lang="ar-SA" altLang="fa-IR" b="0"/>
          </a:p>
          <a:p>
            <a:pPr algn="just" rtl="1">
              <a:lnSpc>
                <a:spcPct val="190000"/>
              </a:lnSpc>
            </a:pPr>
            <a:r>
              <a:rPr lang="ar-SA" altLang="fa-IR" b="0"/>
              <a:t>ميزان بهره‌مندي صندوقهای بازنشستگی خاص و خواص از منابع عمومي دولت (صرفنظر از ساير اعتبارات در اختيار، انحصارات و زمينه هاي رانت زايي ديگري كه بعضاً براي برخي از آنها وجود دارد)، از منظر حاكميتي (سهمي كه طبق اصل 29 قانون اساسي براي آحاد جامعه تعريف شده ) و نيز از منظر كارفرمايي (دولت به عنوان كارفرماي پرسنل دولت و ساير اجزا نظام اداري) يكسان نيست و اين امر موجبات بهره‌مندي بيشتر مشتركين برخي از نظامات تاميني و رفاهي خاص و خواص رافراهم و بر </a:t>
            </a:r>
            <a:r>
              <a:rPr lang="ar-SA" altLang="fa-IR" b="0">
                <a:solidFill>
                  <a:srgbClr val="006600"/>
                </a:solidFill>
              </a:rPr>
              <a:t>چسبندگي دستگاهي و نيروي انساني</a:t>
            </a:r>
            <a:r>
              <a:rPr lang="ar-SA" altLang="fa-IR" b="0"/>
              <a:t> مي‌افزايد. </a:t>
            </a:r>
          </a:p>
        </p:txBody>
      </p:sp>
      <p:sp>
        <p:nvSpPr>
          <p:cNvPr id="48130" name="AutoShape 2" descr="Stationery"/>
          <p:cNvSpPr>
            <a:spLocks noChangeArrowheads="1"/>
          </p:cNvSpPr>
          <p:nvPr/>
        </p:nvSpPr>
        <p:spPr bwMode="auto">
          <a:xfrm>
            <a:off x="1420813" y="996950"/>
            <a:ext cx="6711950"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cs typeface="Traffic" pitchFamily="2" charset="0"/>
              </a:rPr>
              <a:t>‌تكوين ‌نظام ‌جامع‌ رفاه‌ و تامين‌اجتماعي‌ و ‌نقش‌ آن‌ در ”سياليت‌سازماني واجتماعي“</a:t>
            </a:r>
            <a:endParaRPr lang="en-US" altLang="fa-IR" sz="1600">
              <a:cs typeface="Traffic" pitchFamily="2" charset="0"/>
            </a:endParaRPr>
          </a:p>
        </p:txBody>
      </p:sp>
      <p:sp>
        <p:nvSpPr>
          <p:cNvPr id="48133" name="AutoShape 5" descr="Stationery"/>
          <p:cNvSpPr>
            <a:spLocks noChangeArrowheads="1"/>
          </p:cNvSpPr>
          <p:nvPr/>
        </p:nvSpPr>
        <p:spPr bwMode="auto">
          <a:xfrm>
            <a:off x="34734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سازمانی و اجتماعی</a:t>
            </a:r>
            <a:endParaRPr lang="en-US" altLang="fa-IR" sz="2000">
              <a:cs typeface="Traffic" pitchFamily="2" charset="0"/>
            </a:endParaRP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9F010FF-5066-4491-9DD0-C7124AFC46A0}" type="slidenum">
              <a:rPr lang="en-US" altLang="fa-IR"/>
              <a:pPr/>
              <a:t>48</a:t>
            </a:fld>
            <a:endParaRPr lang="en-US" altLang="fa-IR"/>
          </a:p>
        </p:txBody>
      </p:sp>
      <p:sp>
        <p:nvSpPr>
          <p:cNvPr id="49159" name="Rectangle 7" descr="Parchment"/>
          <p:cNvSpPr>
            <a:spLocks noChangeArrowheads="1"/>
          </p:cNvSpPr>
          <p:nvPr/>
        </p:nvSpPr>
        <p:spPr bwMode="auto">
          <a:xfrm>
            <a:off x="111125" y="882650"/>
            <a:ext cx="8926513" cy="584517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a-IR"/>
          </a:p>
        </p:txBody>
      </p:sp>
      <p:sp>
        <p:nvSpPr>
          <p:cNvPr id="49154" name="AutoShape 2" descr="Stationery"/>
          <p:cNvSpPr>
            <a:spLocks noChangeArrowheads="1"/>
          </p:cNvSpPr>
          <p:nvPr/>
        </p:nvSpPr>
        <p:spPr bwMode="auto">
          <a:xfrm>
            <a:off x="1420813" y="996950"/>
            <a:ext cx="6711950"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cs typeface="Traffic" pitchFamily="2" charset="0"/>
              </a:rPr>
              <a:t>‌تكوين ‌نظام ‌جامع‌ رفاه‌ و تامين‌اجتماعي‌ و ‌نقش‌ آن‌ در ”سياليت‌سازماني واجتماعي“</a:t>
            </a:r>
            <a:endParaRPr lang="en-US" altLang="fa-IR" sz="1600">
              <a:cs typeface="Traffic" pitchFamily="2" charset="0"/>
            </a:endParaRPr>
          </a:p>
        </p:txBody>
      </p:sp>
      <p:sp>
        <p:nvSpPr>
          <p:cNvPr id="49155" name="Rectangle 3"/>
          <p:cNvSpPr>
            <a:spLocks noChangeArrowheads="1"/>
          </p:cNvSpPr>
          <p:nvPr/>
        </p:nvSpPr>
        <p:spPr bwMode="auto">
          <a:xfrm>
            <a:off x="160338" y="1741488"/>
            <a:ext cx="8782050" cy="2000250"/>
          </a:xfrm>
          <a:prstGeom prst="rect">
            <a:avLst/>
          </a:prstGeom>
          <a:solidFill>
            <a:srgbClr val="F5F0D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5F0DF">
                      <a:gamma/>
                      <a:shade val="60000"/>
                      <a:invGamma/>
                    </a:srgbClr>
                  </a:outerShdw>
                </a:effectLst>
              </a14:hiddenEffects>
            </a:ext>
          </a:extLst>
        </p:spPr>
        <p:txBody>
          <a:bodyPr anchor="ctr"/>
          <a:lstStyle/>
          <a:p>
            <a:pPr algn="just" rtl="1">
              <a:lnSpc>
                <a:spcPct val="190000"/>
              </a:lnSpc>
            </a:pPr>
            <a:r>
              <a:rPr lang="ar-SA" altLang="fa-IR" sz="1800"/>
              <a:t>تكوين نظام جامع رفاه و تامين اجتماعي، يكي از بركاتي كه مي‌تواند به دنبال داشته باشد </a:t>
            </a:r>
            <a:r>
              <a:rPr lang="ar-SA" altLang="fa-IR" sz="1800">
                <a:solidFill>
                  <a:srgbClr val="006600"/>
                </a:solidFill>
              </a:rPr>
              <a:t>ساماندهي، انتظام‌بخشي و راهبري كلان و يكپارچه كليه نظامات تاميني و رفاهي</a:t>
            </a:r>
            <a:r>
              <a:rPr lang="ar-SA" altLang="fa-IR" sz="1800"/>
              <a:t> در ساختار نظام اداري دولتي و عمومي است و چنانچه در اين مهم توفيقي حاصل آيد، شكل‌گيري مفهوم </a:t>
            </a:r>
            <a:r>
              <a:rPr lang="ar-SA" altLang="fa-IR" sz="1800">
                <a:solidFill>
                  <a:srgbClr val="006600"/>
                </a:solidFill>
              </a:rPr>
              <a:t>”سياليت سازماني“</a:t>
            </a:r>
            <a:r>
              <a:rPr lang="ar-SA" altLang="fa-IR" sz="1800"/>
              <a:t> و </a:t>
            </a:r>
            <a:r>
              <a:rPr lang="ar-SA" altLang="fa-IR" sz="1800">
                <a:solidFill>
                  <a:srgbClr val="006600"/>
                </a:solidFill>
              </a:rPr>
              <a:t>”سياليت نيروي انساني“</a:t>
            </a:r>
            <a:r>
              <a:rPr lang="ar-SA" altLang="fa-IR" sz="1800"/>
              <a:t> با تسهيل و تسريع بيشتري همراه خواهد شد. </a:t>
            </a:r>
          </a:p>
        </p:txBody>
      </p:sp>
      <p:sp>
        <p:nvSpPr>
          <p:cNvPr id="49157" name="Rectangle 5"/>
          <p:cNvSpPr>
            <a:spLocks noChangeArrowheads="1"/>
          </p:cNvSpPr>
          <p:nvPr/>
        </p:nvSpPr>
        <p:spPr bwMode="auto">
          <a:xfrm>
            <a:off x="187325" y="3816350"/>
            <a:ext cx="8748713" cy="2881313"/>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rtl="1">
              <a:lnSpc>
                <a:spcPct val="200000"/>
              </a:lnSpc>
            </a:pPr>
            <a:r>
              <a:rPr lang="ar-SA" altLang="fa-IR" sz="1800"/>
              <a:t>اگر مديران ( در هر سطحي) و كاركنان بدانند كه در هر سازمان، مؤسسه و دستگاه كه فعاليت كنند،</a:t>
            </a:r>
            <a:r>
              <a:rPr lang="ar-SA" altLang="fa-IR" sz="1800">
                <a:solidFill>
                  <a:srgbClr val="006600"/>
                </a:solidFill>
              </a:rPr>
              <a:t> آتيه خود و افراد تحت تكفل آنها</a:t>
            </a:r>
            <a:r>
              <a:rPr lang="ar-SA" altLang="fa-IR" sz="1800"/>
              <a:t> (صرفنظر از اينكه در كدام دستگاهي فعاليت كرده و يا خواهند نمود) براساس ميزان مشاركت در صندوقها و همراه با مكانيسم عدالت اجتماعي </a:t>
            </a:r>
            <a:r>
              <a:rPr lang="ar-SA" altLang="fa-IR" sz="1800">
                <a:solidFill>
                  <a:srgbClr val="006600"/>
                </a:solidFill>
              </a:rPr>
              <a:t>(توازن و تكافل اجتماعي)</a:t>
            </a:r>
            <a:r>
              <a:rPr lang="ar-SA" altLang="fa-IR" sz="1800"/>
              <a:t> خواهد بود، </a:t>
            </a:r>
            <a:r>
              <a:rPr lang="ar-SA" altLang="fa-IR" sz="1800">
                <a:solidFill>
                  <a:srgbClr val="006600"/>
                </a:solidFill>
              </a:rPr>
              <a:t>قابليت بيشتري براي پذيرش تغييرات و تحولات سازماني ناشي از حركات اصلاحي و طرحهاي توسعه منابع انساني و برنامه توسعه نظام اداري خواهند يافت</a:t>
            </a:r>
            <a:r>
              <a:rPr lang="ar-SA" altLang="fa-IR" sz="1800"/>
              <a:t> و از مقاومت آنها در برابر تغيير كاسته خواهد شد. </a:t>
            </a:r>
            <a:endParaRPr lang="en-US" altLang="fa-IR" b="0"/>
          </a:p>
        </p:txBody>
      </p:sp>
      <p:sp>
        <p:nvSpPr>
          <p:cNvPr id="49158" name="AutoShape 6" descr="Stationery"/>
          <p:cNvSpPr>
            <a:spLocks noChangeArrowheads="1"/>
          </p:cNvSpPr>
          <p:nvPr/>
        </p:nvSpPr>
        <p:spPr bwMode="auto">
          <a:xfrm>
            <a:off x="35496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سازمانی و اجتماعی</a:t>
            </a:r>
            <a:endParaRPr lang="en-US" altLang="fa-IR" sz="2000">
              <a:cs typeface="Traffic" pitchFamily="2" charset="0"/>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EC526C1-FD0A-4D04-A14F-53F83B2D359D}" type="slidenum">
              <a:rPr lang="en-US" altLang="fa-IR"/>
              <a:pPr/>
              <a:t>49</a:t>
            </a:fld>
            <a:endParaRPr lang="en-US" altLang="fa-IR"/>
          </a:p>
        </p:txBody>
      </p:sp>
      <p:sp>
        <p:nvSpPr>
          <p:cNvPr id="50179" name="Rectangle 3" descr="Parchment"/>
          <p:cNvSpPr>
            <a:spLocks noChangeArrowheads="1"/>
          </p:cNvSpPr>
          <p:nvPr/>
        </p:nvSpPr>
        <p:spPr bwMode="auto">
          <a:xfrm>
            <a:off x="138113" y="1709738"/>
            <a:ext cx="8782050" cy="4995862"/>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r>
              <a:rPr lang="ar-SA" altLang="fa-IR" sz="2000">
                <a:solidFill>
                  <a:srgbClr val="006600"/>
                </a:solidFill>
              </a:rPr>
              <a:t>پاشنه آشيل</a:t>
            </a:r>
            <a:r>
              <a:rPr lang="ar-SA" altLang="fa-IR" sz="2000"/>
              <a:t> حركات اصلاحي و به طور كلي توسعه منابع انساني و توسعه نظام اداري، </a:t>
            </a:r>
            <a:r>
              <a:rPr lang="ar-SA" altLang="fa-IR" sz="2000">
                <a:solidFill>
                  <a:srgbClr val="006600"/>
                </a:solidFill>
              </a:rPr>
              <a:t>چالش و دغدغه</a:t>
            </a:r>
            <a:r>
              <a:rPr lang="ar-SA" altLang="fa-IR" sz="2000"/>
              <a:t> </a:t>
            </a:r>
            <a:r>
              <a:rPr lang="ar-SA" altLang="fa-IR" sz="2000">
                <a:solidFill>
                  <a:srgbClr val="006600"/>
                </a:solidFill>
              </a:rPr>
              <a:t>معيشت، تامين اجتماعي و امور رفاهي نيروي انساني بخش دولتي و عمومي</a:t>
            </a:r>
            <a:r>
              <a:rPr lang="ar-SA" altLang="fa-IR" sz="2000"/>
              <a:t> است و چنانچه بتوان با ايجاد نظام جامع رفاه و تامين اجتماعي </a:t>
            </a:r>
            <a:r>
              <a:rPr lang="ar-SA" altLang="fa-IR" sz="2000">
                <a:solidFill>
                  <a:srgbClr val="006600"/>
                </a:solidFill>
              </a:rPr>
              <a:t>سطح حداقلها را براي همگان تضمين و تعهد نمود</a:t>
            </a:r>
            <a:r>
              <a:rPr lang="ar-SA" altLang="fa-IR" sz="2000"/>
              <a:t> و در بعد نظامات تاميني (بيمه هاي اجتماعي و ...) </a:t>
            </a:r>
            <a:r>
              <a:rPr lang="ar-SA" altLang="fa-IR" sz="2000">
                <a:solidFill>
                  <a:srgbClr val="006600"/>
                </a:solidFill>
              </a:rPr>
              <a:t>سامان و استاندارد متناسبي</a:t>
            </a:r>
            <a:r>
              <a:rPr lang="ar-SA" altLang="fa-IR" sz="2000"/>
              <a:t> را فراهم ساخت و </a:t>
            </a:r>
            <a:r>
              <a:rPr lang="ar-SA" altLang="fa-IR" sz="2000">
                <a:solidFill>
                  <a:srgbClr val="006600"/>
                </a:solidFill>
              </a:rPr>
              <a:t>سطح مازاد امور رفاهي</a:t>
            </a:r>
            <a:r>
              <a:rPr lang="ar-SA" altLang="fa-IR" sz="2000"/>
              <a:t> آنرا نيز نظام‌بخشي و استاندارد سازي (نه يكسان سازي) كرد و از اين طريق پاسخ در خور و متناسبي به دغدغه معيشت، تامين اجتماعي و امور رفاهي نيروي انساني فعال در نظام اداري دولتي و عمومي داد، مي‌توان به تحقق توسعه منابع انساني و توسعه نظام اداري و </a:t>
            </a:r>
            <a:r>
              <a:rPr lang="ar-SA" altLang="fa-IR" sz="2000">
                <a:solidFill>
                  <a:srgbClr val="006600"/>
                </a:solidFill>
              </a:rPr>
              <a:t>پويايي و پايايي آن</a:t>
            </a:r>
            <a:r>
              <a:rPr lang="ar-SA" altLang="fa-IR" sz="2000"/>
              <a:t>، اميدوار بود. </a:t>
            </a:r>
          </a:p>
        </p:txBody>
      </p:sp>
      <p:sp>
        <p:nvSpPr>
          <p:cNvPr id="50178" name="AutoShape 2" descr="Stationery"/>
          <p:cNvSpPr>
            <a:spLocks noChangeArrowheads="1"/>
          </p:cNvSpPr>
          <p:nvPr/>
        </p:nvSpPr>
        <p:spPr bwMode="auto">
          <a:xfrm>
            <a:off x="1420813" y="996950"/>
            <a:ext cx="6711950"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cs typeface="Traffic" pitchFamily="2" charset="0"/>
              </a:rPr>
              <a:t>‌تكوين ‌نظام ‌جامع‌ رفاه‌ و تامين‌اجتماعي‌ و ‌نقش‌ آن‌ در ”سياليت‌سازماني واجتماعي“</a:t>
            </a:r>
            <a:endParaRPr lang="en-US" altLang="fa-IR" sz="1600">
              <a:cs typeface="Traffic" pitchFamily="2" charset="0"/>
            </a:endParaRPr>
          </a:p>
        </p:txBody>
      </p:sp>
      <p:sp>
        <p:nvSpPr>
          <p:cNvPr id="50182" name="AutoShape 6" descr="Stationery"/>
          <p:cNvSpPr>
            <a:spLocks noChangeArrowheads="1"/>
          </p:cNvSpPr>
          <p:nvPr/>
        </p:nvSpPr>
        <p:spPr bwMode="auto">
          <a:xfrm>
            <a:off x="37020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سياليت سازمانی و اجتماعی</a:t>
            </a:r>
            <a:endParaRPr lang="en-US" altLang="fa-IR" sz="2000">
              <a:cs typeface="Traffic" pitchFamily="2" charset="0"/>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9887" name="AutoShape 15" descr="Stationery"/>
          <p:cNvSpPr>
            <a:spLocks noChangeArrowheads="1"/>
          </p:cNvSpPr>
          <p:nvPr/>
        </p:nvSpPr>
        <p:spPr bwMode="auto">
          <a:xfrm>
            <a:off x="3505200" y="0"/>
            <a:ext cx="5638800" cy="871538"/>
          </a:xfrm>
          <a:prstGeom prst="bevel">
            <a:avLst>
              <a:gd name="adj" fmla="val 5208"/>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r">
              <a:lnSpc>
                <a:spcPct val="120000"/>
              </a:lnSpc>
            </a:pPr>
            <a:r>
              <a:rPr lang="fa-IR" altLang="fa-IR" sz="2000">
                <a:solidFill>
                  <a:srgbClr val="AF6E17"/>
                </a:solidFill>
                <a:cs typeface="Traffic" pitchFamily="2" charset="0"/>
              </a:rPr>
              <a:t>عنوان مقاله :</a:t>
            </a:r>
          </a:p>
          <a:p>
            <a:pPr algn="r">
              <a:lnSpc>
                <a:spcPct val="120000"/>
              </a:lnSpc>
            </a:pPr>
            <a:r>
              <a:rPr lang="fa-IR" altLang="fa-IR" sz="2000">
                <a:cs typeface="Traffic" pitchFamily="2" charset="0"/>
              </a:rPr>
              <a:t>آسيب شناسی کلی اصلاحات در نظام اداری با رويکرد منابع انسانی</a:t>
            </a:r>
            <a:endParaRPr lang="en-US" altLang="fa-IR" sz="2000">
              <a:cs typeface="Traffic" pitchFamily="2" charset="0"/>
            </a:endParaRPr>
          </a:p>
        </p:txBody>
      </p:sp>
      <p:sp>
        <p:nvSpPr>
          <p:cNvPr id="48" name="Slide Number Placeholder 5"/>
          <p:cNvSpPr>
            <a:spLocks noGrp="1"/>
          </p:cNvSpPr>
          <p:nvPr>
            <p:ph type="sldNum" sz="quarter" idx="12"/>
          </p:nvPr>
        </p:nvSpPr>
        <p:spPr/>
        <p:txBody>
          <a:bodyPr/>
          <a:lstStyle/>
          <a:p>
            <a:fld id="{D6C71A3C-3CCF-4DCB-87D9-FC414BF902EC}" type="slidenum">
              <a:rPr lang="en-US" altLang="fa-IR"/>
              <a:pPr/>
              <a:t>5</a:t>
            </a:fld>
            <a:endParaRPr lang="en-US" altLang="fa-IR"/>
          </a:p>
        </p:txBody>
      </p:sp>
      <p:sp>
        <p:nvSpPr>
          <p:cNvPr id="79889" name="Text Box 17"/>
          <p:cNvSpPr txBox="1">
            <a:spLocks noChangeArrowheads="1"/>
          </p:cNvSpPr>
          <p:nvPr/>
        </p:nvSpPr>
        <p:spPr bwMode="auto">
          <a:xfrm rot="-5400000">
            <a:off x="-268287" y="6297612"/>
            <a:ext cx="666750"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pPr rtl="1">
              <a:lnSpc>
                <a:spcPct val="100000"/>
              </a:lnSpc>
            </a:pPr>
            <a:r>
              <a:rPr lang="fa-IR" altLang="fa-IR" sz="900" b="0">
                <a:cs typeface="Times New Roman" panose="02020603050405020304" pitchFamily="18" charset="0"/>
              </a:rPr>
              <a:t>18204003</a:t>
            </a:r>
            <a:endParaRPr lang="en-US" altLang="fa-IR" sz="900" b="0">
              <a:cs typeface="Times New Roman" panose="02020603050405020304" pitchFamily="18" charset="0"/>
            </a:endParaRPr>
          </a:p>
        </p:txBody>
      </p:sp>
      <p:grpSp>
        <p:nvGrpSpPr>
          <p:cNvPr id="79918" name="Group 46"/>
          <p:cNvGrpSpPr>
            <a:grpSpLocks/>
          </p:cNvGrpSpPr>
          <p:nvPr/>
        </p:nvGrpSpPr>
        <p:grpSpPr bwMode="auto">
          <a:xfrm>
            <a:off x="0" y="2286000"/>
            <a:ext cx="9017000" cy="4648200"/>
            <a:chOff x="0" y="1190"/>
            <a:chExt cx="5680" cy="3178"/>
          </a:xfrm>
        </p:grpSpPr>
        <p:sp>
          <p:nvSpPr>
            <p:cNvPr id="79874" name="AutoShape 2" descr="Stationery"/>
            <p:cNvSpPr>
              <a:spLocks noChangeArrowheads="1"/>
            </p:cNvSpPr>
            <p:nvPr/>
          </p:nvSpPr>
          <p:spPr bwMode="auto">
            <a:xfrm flipV="1">
              <a:off x="3115" y="2966"/>
              <a:ext cx="826" cy="565"/>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2778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pic>
          <p:nvPicPr>
            <p:cNvPr id="79875" name="Picture 3" descr="SG000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 y="1539"/>
              <a:ext cx="1055" cy="1780"/>
            </a:xfrm>
            <a:prstGeom prst="rect">
              <a:avLst/>
            </a:prstGeom>
            <a:noFill/>
            <a:extLst>
              <a:ext uri="{909E8E84-426E-40DD-AFC4-6F175D3DCCD1}">
                <a14:hiddenFill xmlns:a14="http://schemas.microsoft.com/office/drawing/2010/main">
                  <a:solidFill>
                    <a:srgbClr val="FFFFFF"/>
                  </a:solidFill>
                </a14:hiddenFill>
              </a:ext>
            </a:extLst>
          </p:spPr>
        </p:pic>
        <p:sp>
          <p:nvSpPr>
            <p:cNvPr id="79876" name="AutoShape 4" descr="Stationery"/>
            <p:cNvSpPr>
              <a:spLocks noChangeArrowheads="1"/>
            </p:cNvSpPr>
            <p:nvPr/>
          </p:nvSpPr>
          <p:spPr bwMode="auto">
            <a:xfrm flipV="1">
              <a:off x="1884" y="2985"/>
              <a:ext cx="912" cy="1104"/>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2778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pic>
          <p:nvPicPr>
            <p:cNvPr id="79877" name="Picture 5" descr="SG000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 y="1312"/>
              <a:ext cx="1389" cy="2343"/>
            </a:xfrm>
            <a:prstGeom prst="rect">
              <a:avLst/>
            </a:prstGeom>
            <a:noFill/>
            <a:extLst>
              <a:ext uri="{909E8E84-426E-40DD-AFC4-6F175D3DCCD1}">
                <a14:hiddenFill xmlns:a14="http://schemas.microsoft.com/office/drawing/2010/main">
                  <a:solidFill>
                    <a:srgbClr val="FFFFFF"/>
                  </a:solidFill>
                </a14:hiddenFill>
              </a:ext>
            </a:extLst>
          </p:spPr>
        </p:pic>
        <p:sp>
          <p:nvSpPr>
            <p:cNvPr id="79878" name="AutoShape 6" descr="Stationery"/>
            <p:cNvSpPr>
              <a:spLocks noChangeArrowheads="1"/>
            </p:cNvSpPr>
            <p:nvPr/>
          </p:nvSpPr>
          <p:spPr bwMode="auto">
            <a:xfrm flipV="1">
              <a:off x="332" y="3264"/>
              <a:ext cx="1053" cy="1104"/>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2778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pic>
          <p:nvPicPr>
            <p:cNvPr id="79879" name="Picture 7" descr="SG000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 y="1190"/>
              <a:ext cx="1603" cy="2703"/>
            </a:xfrm>
            <a:prstGeom prst="rect">
              <a:avLst/>
            </a:prstGeom>
            <a:noFill/>
            <a:extLst>
              <a:ext uri="{909E8E84-426E-40DD-AFC4-6F175D3DCCD1}">
                <a14:hiddenFill xmlns:a14="http://schemas.microsoft.com/office/drawing/2010/main">
                  <a:solidFill>
                    <a:srgbClr val="FFFFFF"/>
                  </a:solidFill>
                </a14:hiddenFill>
              </a:ext>
            </a:extLst>
          </p:spPr>
        </p:pic>
        <p:sp>
          <p:nvSpPr>
            <p:cNvPr id="79880" name="WordArt 8"/>
            <p:cNvSpPr>
              <a:spLocks noChangeArrowheads="1" noChangeShapeType="1" noTextEdit="1"/>
            </p:cNvSpPr>
            <p:nvPr/>
          </p:nvSpPr>
          <p:spPr bwMode="auto">
            <a:xfrm>
              <a:off x="2051" y="3750"/>
              <a:ext cx="660" cy="1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38100">
                    <a:solidFill>
                      <a:srgbClr val="000000"/>
                    </a:solidFill>
                    <a:round/>
                    <a:headEnd/>
                    <a:tailEnd/>
                  </a:ln>
                  <a:gradFill rotWithShape="0">
                    <a:gsLst>
                      <a:gs pos="0">
                        <a:srgbClr val="AAAAAA"/>
                      </a:gs>
                      <a:gs pos="100000">
                        <a:srgbClr val="FFFFFF"/>
                      </a:gs>
                    </a:gsLst>
                    <a:lin ang="5400000" scaled="1"/>
                  </a:gradFill>
                  <a:latin typeface="Tawfigh Mazar"/>
                </a:rPr>
                <a:t>مباحث مديريت</a:t>
              </a:r>
            </a:p>
          </p:txBody>
        </p:sp>
        <p:sp>
          <p:nvSpPr>
            <p:cNvPr id="79881" name="Text Box 9"/>
            <p:cNvSpPr txBox="1">
              <a:spLocks noChangeArrowheads="1"/>
            </p:cNvSpPr>
            <p:nvPr/>
          </p:nvSpPr>
          <p:spPr bwMode="auto">
            <a:xfrm>
              <a:off x="2208" y="2069"/>
              <a:ext cx="85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نظام پيشنهادات</a:t>
              </a:r>
              <a:endParaRPr lang="en-US" altLang="fa-IR" sz="600" b="0">
                <a:cs typeface="Jadid" pitchFamily="2" charset="0"/>
              </a:endParaRPr>
            </a:p>
          </p:txBody>
        </p:sp>
        <p:sp>
          <p:nvSpPr>
            <p:cNvPr id="79882" name="Text Box 10"/>
            <p:cNvSpPr txBox="1">
              <a:spLocks noChangeArrowheads="1"/>
            </p:cNvSpPr>
            <p:nvPr/>
          </p:nvSpPr>
          <p:spPr bwMode="auto">
            <a:xfrm rot="521571">
              <a:off x="2309" y="2822"/>
              <a:ext cx="852"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800" b="0">
                  <a:cs typeface="Jadid" pitchFamily="2" charset="0"/>
                </a:rPr>
                <a:t>مهندسی ارزش</a:t>
              </a:r>
              <a:endParaRPr lang="en-US" altLang="fa-IR" sz="800" b="0">
                <a:cs typeface="Jadid" pitchFamily="2" charset="0"/>
              </a:endParaRPr>
            </a:p>
          </p:txBody>
        </p:sp>
        <p:sp>
          <p:nvSpPr>
            <p:cNvPr id="79883" name="AutoShape 11" descr="Stationery"/>
            <p:cNvSpPr>
              <a:spLocks noChangeArrowheads="1"/>
            </p:cNvSpPr>
            <p:nvPr/>
          </p:nvSpPr>
          <p:spPr bwMode="auto">
            <a:xfrm flipV="1">
              <a:off x="5568" y="2424"/>
              <a:ext cx="96" cy="90"/>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111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79884" name="AutoShape 12" descr="Stationery"/>
            <p:cNvSpPr>
              <a:spLocks noChangeArrowheads="1"/>
            </p:cNvSpPr>
            <p:nvPr/>
          </p:nvSpPr>
          <p:spPr bwMode="auto">
            <a:xfrm flipV="1">
              <a:off x="5321" y="2514"/>
              <a:ext cx="187" cy="90"/>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492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79885" name="AutoShape 13" descr="Stationery"/>
            <p:cNvSpPr>
              <a:spLocks noChangeArrowheads="1"/>
            </p:cNvSpPr>
            <p:nvPr/>
          </p:nvSpPr>
          <p:spPr bwMode="auto">
            <a:xfrm flipV="1">
              <a:off x="4894" y="2568"/>
              <a:ext cx="336" cy="330"/>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1000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79886" name="AutoShape 14" descr="Stationery"/>
            <p:cNvSpPr>
              <a:spLocks noChangeArrowheads="1"/>
            </p:cNvSpPr>
            <p:nvPr/>
          </p:nvSpPr>
          <p:spPr bwMode="auto">
            <a:xfrm flipV="1">
              <a:off x="4224" y="2754"/>
              <a:ext cx="528" cy="480"/>
            </a:xfrm>
            <a:custGeom>
              <a:avLst/>
              <a:gdLst>
                <a:gd name="G0" fmla="+- 3931 0 0"/>
                <a:gd name="G1" fmla="+- 21600 0 3931"/>
                <a:gd name="G2" fmla="*/ 3931 1 2"/>
                <a:gd name="G3" fmla="+- 21600 0 G2"/>
                <a:gd name="G4" fmla="+/ 3931 21600 2"/>
                <a:gd name="G5" fmla="+/ G1 0 2"/>
                <a:gd name="G6" fmla="*/ 21600 21600 3931"/>
                <a:gd name="G7" fmla="*/ G6 1 2"/>
                <a:gd name="G8" fmla="+- 21600 0 G7"/>
                <a:gd name="G9" fmla="*/ 21600 1 2"/>
                <a:gd name="G10" fmla="+- 3931 0 G9"/>
                <a:gd name="G11" fmla="?: G10 G8 0"/>
                <a:gd name="G12" fmla="?: G10 G7 21600"/>
                <a:gd name="T0" fmla="*/ 19634 w 21600"/>
                <a:gd name="T1" fmla="*/ 10800 h 21600"/>
                <a:gd name="T2" fmla="*/ 10800 w 21600"/>
                <a:gd name="T3" fmla="*/ 21600 h 21600"/>
                <a:gd name="T4" fmla="*/ 1966 w 21600"/>
                <a:gd name="T5" fmla="*/ 10800 h 21600"/>
                <a:gd name="T6" fmla="*/ 10800 w 21600"/>
                <a:gd name="T7" fmla="*/ 0 h 21600"/>
                <a:gd name="T8" fmla="*/ 3766 w 21600"/>
                <a:gd name="T9" fmla="*/ 3766 h 21600"/>
                <a:gd name="T10" fmla="*/ 17834 w 21600"/>
                <a:gd name="T11" fmla="*/ 17834 h 21600"/>
              </a:gdLst>
              <a:ahLst/>
              <a:cxnLst>
                <a:cxn ang="0">
                  <a:pos x="T0" y="T1"/>
                </a:cxn>
                <a:cxn ang="0">
                  <a:pos x="T2" y="T3"/>
                </a:cxn>
                <a:cxn ang="0">
                  <a:pos x="T4" y="T5"/>
                </a:cxn>
                <a:cxn ang="0">
                  <a:pos x="T6" y="T7"/>
                </a:cxn>
              </a:cxnLst>
              <a:rect l="T8" t="T9" r="T10" b="T11"/>
              <a:pathLst>
                <a:path w="21600" h="21600">
                  <a:moveTo>
                    <a:pt x="0" y="0"/>
                  </a:moveTo>
                  <a:lnTo>
                    <a:pt x="3931" y="21600"/>
                  </a:lnTo>
                  <a:lnTo>
                    <a:pt x="17669" y="21600"/>
                  </a:lnTo>
                  <a:lnTo>
                    <a:pt x="21600" y="0"/>
                  </a:lnTo>
                  <a:close/>
                </a:path>
              </a:pathLst>
            </a:custGeom>
            <a:blipFill dpi="0" rotWithShape="0">
              <a:blip r:embed="rId2"/>
              <a:srcRect/>
              <a:tile tx="0" ty="0" sx="100000" sy="100000" flip="none" algn="tl"/>
            </a:blipFill>
            <a:ln w="9525">
              <a:miter lim="800000"/>
              <a:headEnd/>
              <a:tailEnd/>
            </a:ln>
            <a:effectLst/>
            <a:scene3d>
              <a:camera prst="legacyPerspectiveBottom">
                <a:rot lat="18000000" lon="0" rev="0"/>
              </a:camera>
              <a:lightRig rig="legacyFlat3" dir="t"/>
            </a:scene3d>
            <a:sp3d extrusionH="1508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a-IR"/>
            </a:p>
          </p:txBody>
        </p:sp>
        <p:sp>
          <p:nvSpPr>
            <p:cNvPr id="79888" name="WordArt 16"/>
            <p:cNvSpPr>
              <a:spLocks noChangeArrowheads="1" noChangeShapeType="1" noTextEdit="1"/>
            </p:cNvSpPr>
            <p:nvPr/>
          </p:nvSpPr>
          <p:spPr bwMode="auto">
            <a:xfrm>
              <a:off x="2051" y="3749"/>
              <a:ext cx="660" cy="1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gradFill rotWithShape="0">
                    <a:gsLst>
                      <a:gs pos="0">
                        <a:srgbClr val="AAAAAA"/>
                      </a:gs>
                      <a:gs pos="100000">
                        <a:srgbClr val="FFFFFF"/>
                      </a:gs>
                    </a:gsLst>
                    <a:lin ang="5400000" scaled="1"/>
                  </a:gradFill>
                  <a:latin typeface="Tawfigh Mazar"/>
                </a:rPr>
                <a:t>مباحث مديريت</a:t>
              </a:r>
            </a:p>
          </p:txBody>
        </p:sp>
        <p:sp>
          <p:nvSpPr>
            <p:cNvPr id="79890" name="WordArt 18"/>
            <p:cNvSpPr>
              <a:spLocks noChangeArrowheads="1" noChangeShapeType="1" noTextEdit="1"/>
            </p:cNvSpPr>
            <p:nvPr/>
          </p:nvSpPr>
          <p:spPr bwMode="auto">
            <a:xfrm>
              <a:off x="491" y="4017"/>
              <a:ext cx="762" cy="1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38100">
                    <a:solidFill>
                      <a:srgbClr val="000000"/>
                    </a:solidFill>
                    <a:round/>
                    <a:headEnd/>
                    <a:tailEnd/>
                  </a:ln>
                  <a:gradFill rotWithShape="0">
                    <a:gsLst>
                      <a:gs pos="0">
                        <a:srgbClr val="AAAAAA"/>
                      </a:gs>
                      <a:gs pos="100000">
                        <a:srgbClr val="FFFFFF"/>
                      </a:gs>
                    </a:gsLst>
                    <a:lin ang="5400000" scaled="1"/>
                  </a:gradFill>
                  <a:latin typeface="Tawfigh Mazar"/>
                </a:rPr>
                <a:t>مباحث اداری</a:t>
              </a:r>
            </a:p>
          </p:txBody>
        </p:sp>
        <p:sp>
          <p:nvSpPr>
            <p:cNvPr id="79891" name="WordArt 19"/>
            <p:cNvSpPr>
              <a:spLocks noChangeArrowheads="1" noChangeShapeType="1" noTextEdit="1"/>
            </p:cNvSpPr>
            <p:nvPr/>
          </p:nvSpPr>
          <p:spPr bwMode="auto">
            <a:xfrm>
              <a:off x="489" y="4017"/>
              <a:ext cx="76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gradFill rotWithShape="0">
                    <a:gsLst>
                      <a:gs pos="0">
                        <a:srgbClr val="AAAAAA"/>
                      </a:gs>
                      <a:gs pos="100000">
                        <a:srgbClr val="FFFFFF"/>
                      </a:gs>
                    </a:gsLst>
                    <a:lin ang="5400000" scaled="1"/>
                  </a:gradFill>
                  <a:latin typeface="Tawfigh Mazar"/>
                </a:rPr>
                <a:t>مباحث اداری</a:t>
              </a:r>
            </a:p>
          </p:txBody>
        </p:sp>
        <p:sp>
          <p:nvSpPr>
            <p:cNvPr id="79892" name="Text Box 20"/>
            <p:cNvSpPr txBox="1">
              <a:spLocks noChangeArrowheads="1"/>
            </p:cNvSpPr>
            <p:nvPr/>
          </p:nvSpPr>
          <p:spPr bwMode="auto">
            <a:xfrm>
              <a:off x="0" y="2392"/>
              <a:ext cx="88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شورای تحول اداری</a:t>
              </a:r>
              <a:endParaRPr lang="en-US" altLang="fa-IR" sz="600" b="0">
                <a:cs typeface="Jadid" pitchFamily="2" charset="0"/>
              </a:endParaRPr>
            </a:p>
          </p:txBody>
        </p:sp>
        <p:sp>
          <p:nvSpPr>
            <p:cNvPr id="79893" name="Text Box 21"/>
            <p:cNvSpPr txBox="1">
              <a:spLocks noChangeArrowheads="1"/>
            </p:cNvSpPr>
            <p:nvPr/>
          </p:nvSpPr>
          <p:spPr bwMode="auto">
            <a:xfrm rot="294603">
              <a:off x="887" y="2940"/>
              <a:ext cx="88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طرح ارزيابی دستگاهها</a:t>
              </a:r>
              <a:endParaRPr lang="en-US" altLang="fa-IR" sz="600" b="0">
                <a:cs typeface="Jadid" pitchFamily="2" charset="0"/>
              </a:endParaRPr>
            </a:p>
          </p:txBody>
        </p:sp>
        <p:sp>
          <p:nvSpPr>
            <p:cNvPr id="79894" name="Text Box 22"/>
            <p:cNvSpPr txBox="1">
              <a:spLocks noChangeArrowheads="1"/>
            </p:cNvSpPr>
            <p:nvPr/>
          </p:nvSpPr>
          <p:spPr bwMode="auto">
            <a:xfrm>
              <a:off x="711" y="1734"/>
              <a:ext cx="883"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800" b="0">
                  <a:cs typeface="Jadid" pitchFamily="2" charset="0"/>
                </a:rPr>
                <a:t>طرح تکريم</a:t>
              </a:r>
              <a:endParaRPr lang="en-US" altLang="fa-IR" sz="800" b="0">
                <a:cs typeface="Jadid" pitchFamily="2" charset="0"/>
              </a:endParaRPr>
            </a:p>
          </p:txBody>
        </p:sp>
        <p:sp>
          <p:nvSpPr>
            <p:cNvPr id="79895" name="Text Box 23"/>
            <p:cNvSpPr txBox="1">
              <a:spLocks noChangeArrowheads="1"/>
            </p:cNvSpPr>
            <p:nvPr/>
          </p:nvSpPr>
          <p:spPr bwMode="auto">
            <a:xfrm rot="13874">
              <a:off x="757" y="2051"/>
              <a:ext cx="88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700" b="0">
                  <a:cs typeface="Jadid" pitchFamily="2" charset="0"/>
                </a:rPr>
                <a:t>خصوصی سازی</a:t>
              </a:r>
              <a:endParaRPr lang="en-US" altLang="fa-IR" sz="700" b="0">
                <a:cs typeface="Jadid" pitchFamily="2" charset="0"/>
              </a:endParaRPr>
            </a:p>
          </p:txBody>
        </p:sp>
        <p:sp>
          <p:nvSpPr>
            <p:cNvPr id="79896" name="WordArt 24"/>
            <p:cNvSpPr>
              <a:spLocks noChangeArrowheads="1" noChangeShapeType="1" noTextEdit="1"/>
            </p:cNvSpPr>
            <p:nvPr/>
          </p:nvSpPr>
          <p:spPr bwMode="auto">
            <a:xfrm>
              <a:off x="3228" y="3371"/>
              <a:ext cx="599" cy="1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ln w="38100">
                    <a:solidFill>
                      <a:srgbClr val="000000"/>
                    </a:solidFill>
                    <a:round/>
                    <a:headEnd/>
                    <a:tailEnd/>
                  </a:ln>
                  <a:gradFill rotWithShape="0">
                    <a:gsLst>
                      <a:gs pos="0">
                        <a:srgbClr val="AAAAAA"/>
                      </a:gs>
                      <a:gs pos="100000">
                        <a:srgbClr val="FFFFFF"/>
                      </a:gs>
                    </a:gsLst>
                    <a:lin ang="5400000" scaled="1"/>
                  </a:gradFill>
                  <a:latin typeface="Tawfigh Mazar"/>
                </a:rPr>
                <a:t>مباحث کيفيت</a:t>
              </a:r>
            </a:p>
          </p:txBody>
        </p:sp>
        <p:sp>
          <p:nvSpPr>
            <p:cNvPr id="79897" name="WordArt 25"/>
            <p:cNvSpPr>
              <a:spLocks noChangeArrowheads="1" noChangeShapeType="1" noTextEdit="1"/>
            </p:cNvSpPr>
            <p:nvPr/>
          </p:nvSpPr>
          <p:spPr bwMode="auto">
            <a:xfrm>
              <a:off x="3227" y="3371"/>
              <a:ext cx="598" cy="10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rtl="1"/>
              <a:r>
                <a:rPr lang="fa-IR" sz="3600" kern="10">
                  <a:gradFill rotWithShape="0">
                    <a:gsLst>
                      <a:gs pos="0">
                        <a:srgbClr val="AAAAAA"/>
                      </a:gs>
                      <a:gs pos="100000">
                        <a:srgbClr val="FFFFFF"/>
                      </a:gs>
                    </a:gsLst>
                    <a:lin ang="5400000" scaled="1"/>
                  </a:gradFill>
                  <a:latin typeface="Tawfigh Mazar"/>
                </a:rPr>
                <a:t>مباحث کيفيت</a:t>
              </a:r>
            </a:p>
          </p:txBody>
        </p:sp>
        <p:sp>
          <p:nvSpPr>
            <p:cNvPr id="79898" name="Text Box 26"/>
            <p:cNvSpPr txBox="1">
              <a:spLocks noChangeArrowheads="1"/>
            </p:cNvSpPr>
            <p:nvPr/>
          </p:nvSpPr>
          <p:spPr bwMode="auto">
            <a:xfrm rot="898799">
              <a:off x="2977" y="2036"/>
              <a:ext cx="694"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en-US" altLang="fa-IR" sz="800" b="0">
                  <a:cs typeface="Jadid" pitchFamily="2" charset="0"/>
                </a:rPr>
                <a:t>TQM</a:t>
              </a:r>
            </a:p>
          </p:txBody>
        </p:sp>
        <p:sp>
          <p:nvSpPr>
            <p:cNvPr id="79899" name="Text Box 27"/>
            <p:cNvSpPr txBox="1">
              <a:spLocks noChangeArrowheads="1"/>
            </p:cNvSpPr>
            <p:nvPr/>
          </p:nvSpPr>
          <p:spPr bwMode="auto">
            <a:xfrm rot="52673">
              <a:off x="3414" y="2324"/>
              <a:ext cx="694"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en-US" altLang="fa-IR" sz="900" b="0">
                  <a:cs typeface="Jadid" pitchFamily="2" charset="0"/>
                </a:rPr>
                <a:t>SA 8000</a:t>
              </a:r>
            </a:p>
          </p:txBody>
        </p:sp>
        <p:sp>
          <p:nvSpPr>
            <p:cNvPr id="79900" name="Text Box 28"/>
            <p:cNvSpPr txBox="1">
              <a:spLocks noChangeArrowheads="1"/>
            </p:cNvSpPr>
            <p:nvPr/>
          </p:nvSpPr>
          <p:spPr bwMode="auto">
            <a:xfrm>
              <a:off x="3346" y="1881"/>
              <a:ext cx="693"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en-US" altLang="fa-IR" sz="800" b="0">
                  <a:cs typeface="Jadid" pitchFamily="2" charset="0"/>
                </a:rPr>
                <a:t>ISO</a:t>
              </a:r>
            </a:p>
          </p:txBody>
        </p:sp>
        <p:sp>
          <p:nvSpPr>
            <p:cNvPr id="79901" name="Text Box 29"/>
            <p:cNvSpPr txBox="1">
              <a:spLocks noChangeArrowheads="1"/>
            </p:cNvSpPr>
            <p:nvPr/>
          </p:nvSpPr>
          <p:spPr bwMode="auto">
            <a:xfrm>
              <a:off x="1619" y="2345"/>
              <a:ext cx="765"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مديريت مشارکتی</a:t>
              </a:r>
              <a:endParaRPr lang="en-US" altLang="fa-IR" sz="600" b="0">
                <a:cs typeface="Jadid" pitchFamily="2" charset="0"/>
              </a:endParaRPr>
            </a:p>
          </p:txBody>
        </p:sp>
        <p:sp>
          <p:nvSpPr>
            <p:cNvPr id="79902" name="Text Box 30"/>
            <p:cNvSpPr txBox="1">
              <a:spLocks noChangeArrowheads="1"/>
            </p:cNvSpPr>
            <p:nvPr/>
          </p:nvSpPr>
          <p:spPr bwMode="auto">
            <a:xfrm rot="-624731">
              <a:off x="140" y="2988"/>
              <a:ext cx="88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700" b="0">
                  <a:cs typeface="Jadid" pitchFamily="2" charset="0"/>
                </a:rPr>
                <a:t>و ...</a:t>
              </a:r>
              <a:endParaRPr lang="en-US" altLang="fa-IR" sz="700" b="0">
                <a:cs typeface="Jadid" pitchFamily="2" charset="0"/>
              </a:endParaRPr>
            </a:p>
          </p:txBody>
        </p:sp>
        <p:sp>
          <p:nvSpPr>
            <p:cNvPr id="79903" name="Text Box 31"/>
            <p:cNvSpPr txBox="1">
              <a:spLocks noChangeArrowheads="1"/>
            </p:cNvSpPr>
            <p:nvPr/>
          </p:nvSpPr>
          <p:spPr bwMode="auto">
            <a:xfrm rot="1795657">
              <a:off x="2216" y="3083"/>
              <a:ext cx="88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700" b="0">
                  <a:cs typeface="Jadid" pitchFamily="2" charset="0"/>
                </a:rPr>
                <a:t>و ...</a:t>
              </a:r>
              <a:endParaRPr lang="en-US" altLang="fa-IR" sz="700" b="0">
                <a:cs typeface="Jadid" pitchFamily="2" charset="0"/>
              </a:endParaRPr>
            </a:p>
          </p:txBody>
        </p:sp>
        <p:sp>
          <p:nvSpPr>
            <p:cNvPr id="79904" name="Text Box 32"/>
            <p:cNvSpPr txBox="1">
              <a:spLocks noChangeArrowheads="1"/>
            </p:cNvSpPr>
            <p:nvPr/>
          </p:nvSpPr>
          <p:spPr bwMode="auto">
            <a:xfrm rot="1795657">
              <a:off x="3315" y="2870"/>
              <a:ext cx="88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700" b="0">
                  <a:cs typeface="Jadid" pitchFamily="2" charset="0"/>
                </a:rPr>
                <a:t>و ...</a:t>
              </a:r>
              <a:endParaRPr lang="en-US" altLang="fa-IR" sz="700" b="0">
                <a:cs typeface="Jadid" pitchFamily="2" charset="0"/>
              </a:endParaRPr>
            </a:p>
          </p:txBody>
        </p:sp>
        <p:sp>
          <p:nvSpPr>
            <p:cNvPr id="79905" name="Text Box 33"/>
            <p:cNvSpPr txBox="1">
              <a:spLocks noChangeArrowheads="1"/>
            </p:cNvSpPr>
            <p:nvPr/>
          </p:nvSpPr>
          <p:spPr bwMode="auto">
            <a:xfrm>
              <a:off x="2143" y="1793"/>
              <a:ext cx="85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سازمان هوشمند</a:t>
              </a:r>
              <a:endParaRPr lang="en-US" altLang="fa-IR" sz="600" b="0">
                <a:cs typeface="Jadid" pitchFamily="2" charset="0"/>
              </a:endParaRPr>
            </a:p>
          </p:txBody>
        </p:sp>
        <p:sp>
          <p:nvSpPr>
            <p:cNvPr id="79906" name="Text Box 34"/>
            <p:cNvSpPr txBox="1">
              <a:spLocks noChangeArrowheads="1"/>
            </p:cNvSpPr>
            <p:nvPr/>
          </p:nvSpPr>
          <p:spPr bwMode="auto">
            <a:xfrm rot="-1578936">
              <a:off x="2083" y="1449"/>
              <a:ext cx="85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مد</a:t>
              </a:r>
              <a:r>
                <a:rPr lang="ar-SA" altLang="fa-IR" sz="600" b="0">
                  <a:cs typeface="Jadid" pitchFamily="2" charset="0"/>
                </a:rPr>
                <a:t>يري</a:t>
              </a:r>
              <a:r>
                <a:rPr lang="fa-IR" altLang="fa-IR" sz="600" b="0">
                  <a:cs typeface="Jadid" pitchFamily="2" charset="0"/>
                </a:rPr>
                <a:t>ت زمان</a:t>
              </a:r>
              <a:endParaRPr lang="en-US" altLang="fa-IR" sz="600" b="0">
                <a:cs typeface="Jadid" pitchFamily="2" charset="0"/>
              </a:endParaRPr>
            </a:p>
          </p:txBody>
        </p:sp>
        <p:sp>
          <p:nvSpPr>
            <p:cNvPr id="79907" name="Text Box 35"/>
            <p:cNvSpPr txBox="1">
              <a:spLocks noChangeArrowheads="1"/>
            </p:cNvSpPr>
            <p:nvPr/>
          </p:nvSpPr>
          <p:spPr bwMode="auto">
            <a:xfrm rot="-472">
              <a:off x="815" y="2410"/>
              <a:ext cx="85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500" b="0">
                  <a:cs typeface="Jadid" pitchFamily="2" charset="0"/>
                </a:rPr>
                <a:t>کاهش سطوح مد</a:t>
              </a:r>
              <a:r>
                <a:rPr lang="ar-SA" altLang="fa-IR" sz="500" b="0">
                  <a:cs typeface="Jadid" pitchFamily="2" charset="0"/>
                </a:rPr>
                <a:t>يري</a:t>
              </a:r>
              <a:r>
                <a:rPr lang="fa-IR" altLang="fa-IR" sz="500" b="0">
                  <a:cs typeface="Jadid" pitchFamily="2" charset="0"/>
                </a:rPr>
                <a:t>ت </a:t>
              </a:r>
            </a:p>
            <a:p>
              <a:pPr>
                <a:lnSpc>
                  <a:spcPct val="100000"/>
                </a:lnSpc>
              </a:pPr>
              <a:r>
                <a:rPr lang="fa-IR" altLang="fa-IR" sz="500" b="0">
                  <a:cs typeface="Jadid" pitchFamily="2" charset="0"/>
                </a:rPr>
                <a:t>و سر</a:t>
              </a:r>
              <a:r>
                <a:rPr lang="ar-SA" altLang="fa-IR" sz="500" b="0">
                  <a:cs typeface="Jadid" pitchFamily="2" charset="0"/>
                </a:rPr>
                <a:t>پرستی</a:t>
              </a:r>
              <a:endParaRPr lang="en-US" altLang="fa-IR" sz="500" b="0">
                <a:cs typeface="Jadid" pitchFamily="2" charset="0"/>
              </a:endParaRPr>
            </a:p>
          </p:txBody>
        </p:sp>
        <p:sp>
          <p:nvSpPr>
            <p:cNvPr id="79908" name="Text Box 36"/>
            <p:cNvSpPr txBox="1">
              <a:spLocks noChangeArrowheads="1"/>
            </p:cNvSpPr>
            <p:nvPr/>
          </p:nvSpPr>
          <p:spPr bwMode="auto">
            <a:xfrm rot="1024651">
              <a:off x="158" y="1957"/>
              <a:ext cx="884"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600" b="0">
                  <a:cs typeface="Jadid" pitchFamily="2" charset="0"/>
                </a:rPr>
                <a:t>واگذاری امور</a:t>
              </a:r>
            </a:p>
            <a:p>
              <a:pPr>
                <a:lnSpc>
                  <a:spcPct val="100000"/>
                </a:lnSpc>
              </a:pPr>
              <a:r>
                <a:rPr lang="fa-IR" altLang="fa-IR" sz="600" b="0">
                  <a:cs typeface="Jadid" pitchFamily="2" charset="0"/>
                </a:rPr>
                <a:t>قابل واگذاری</a:t>
              </a:r>
              <a:endParaRPr lang="en-US" altLang="fa-IR" sz="600" b="0">
                <a:cs typeface="Jadid" pitchFamily="2" charset="0"/>
              </a:endParaRPr>
            </a:p>
          </p:txBody>
        </p:sp>
        <p:sp>
          <p:nvSpPr>
            <p:cNvPr id="79909" name="Text Box 37"/>
            <p:cNvSpPr txBox="1">
              <a:spLocks noChangeArrowheads="1"/>
            </p:cNvSpPr>
            <p:nvPr/>
          </p:nvSpPr>
          <p:spPr bwMode="auto">
            <a:xfrm rot="38235">
              <a:off x="4067" y="3074"/>
              <a:ext cx="88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nSpc>
                  <a:spcPct val="100000"/>
                </a:lnSpc>
              </a:pPr>
              <a:r>
                <a:rPr lang="fa-IR" altLang="fa-IR" sz="700" b="0">
                  <a:cs typeface="Jadid" pitchFamily="2" charset="0"/>
                </a:rPr>
                <a:t>و ...</a:t>
              </a:r>
              <a:endParaRPr lang="en-US" altLang="fa-IR" sz="700" b="0">
                <a:cs typeface="Jadid" pitchFamily="2" charset="0"/>
              </a:endParaRPr>
            </a:p>
          </p:txBody>
        </p:sp>
        <p:pic>
          <p:nvPicPr>
            <p:cNvPr id="79910" name="Picture 38" descr="SG000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 y="1722"/>
              <a:ext cx="774" cy="1305"/>
            </a:xfrm>
            <a:prstGeom prst="rect">
              <a:avLst/>
            </a:prstGeom>
            <a:noFill/>
            <a:extLst>
              <a:ext uri="{909E8E84-426E-40DD-AFC4-6F175D3DCCD1}">
                <a14:hiddenFill xmlns:a14="http://schemas.microsoft.com/office/drawing/2010/main">
                  <a:solidFill>
                    <a:srgbClr val="FFFFFF"/>
                  </a:solidFill>
                </a14:hiddenFill>
              </a:ext>
            </a:extLst>
          </p:spPr>
        </p:pic>
        <p:pic>
          <p:nvPicPr>
            <p:cNvPr id="79911" name="Picture 39" descr="SG0003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 y="1948"/>
              <a:ext cx="487" cy="823"/>
            </a:xfrm>
            <a:prstGeom prst="rect">
              <a:avLst/>
            </a:prstGeom>
            <a:noFill/>
            <a:extLst>
              <a:ext uri="{909E8E84-426E-40DD-AFC4-6F175D3DCCD1}">
                <a14:hiddenFill xmlns:a14="http://schemas.microsoft.com/office/drawing/2010/main">
                  <a:solidFill>
                    <a:srgbClr val="FFFFFF"/>
                  </a:solidFill>
                </a14:hiddenFill>
              </a:ext>
            </a:extLst>
          </p:spPr>
        </p:pic>
        <p:pic>
          <p:nvPicPr>
            <p:cNvPr id="79912" name="Picture 40" descr="SG000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 y="2195"/>
              <a:ext cx="220" cy="371"/>
            </a:xfrm>
            <a:prstGeom prst="rect">
              <a:avLst/>
            </a:prstGeom>
            <a:noFill/>
            <a:extLst>
              <a:ext uri="{909E8E84-426E-40DD-AFC4-6F175D3DCCD1}">
                <a14:hiddenFill xmlns:a14="http://schemas.microsoft.com/office/drawing/2010/main">
                  <a:solidFill>
                    <a:srgbClr val="FFFFFF"/>
                  </a:solidFill>
                </a14:hiddenFill>
              </a:ext>
            </a:extLst>
          </p:spPr>
        </p:pic>
        <p:pic>
          <p:nvPicPr>
            <p:cNvPr id="79913" name="Picture 41" descr="SG000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 y="2255"/>
              <a:ext cx="128"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79916" name="Rectangle 44"/>
          <p:cNvSpPr>
            <a:spLocks noChangeArrowheads="1"/>
          </p:cNvSpPr>
          <p:nvPr/>
        </p:nvSpPr>
        <p:spPr bwMode="auto">
          <a:xfrm>
            <a:off x="2593975" y="741363"/>
            <a:ext cx="6330950" cy="1520825"/>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lnSpc>
                <a:spcPct val="130000"/>
              </a:lnSpc>
            </a:pPr>
            <a:endParaRPr lang="fa-IR" altLang="fa-IR" sz="1800"/>
          </a:p>
          <a:p>
            <a:pPr algn="r">
              <a:lnSpc>
                <a:spcPct val="130000"/>
              </a:lnSpc>
            </a:pPr>
            <a:r>
              <a:rPr lang="fa-IR" altLang="fa-IR" sz="1800">
                <a:solidFill>
                  <a:srgbClr val="AF6E17"/>
                </a:solidFill>
              </a:rPr>
              <a:t>متولد:</a:t>
            </a:r>
            <a:r>
              <a:rPr lang="fa-IR" altLang="fa-IR" sz="1800">
                <a:solidFill>
                  <a:srgbClr val="006600"/>
                </a:solidFill>
              </a:rPr>
              <a:t> 1347</a:t>
            </a:r>
          </a:p>
          <a:p>
            <a:pPr algn="r" rtl="1">
              <a:lnSpc>
                <a:spcPct val="130000"/>
              </a:lnSpc>
            </a:pPr>
            <a:r>
              <a:rPr lang="fa-IR" altLang="fa-IR" sz="1800">
                <a:solidFill>
                  <a:srgbClr val="AF6E17"/>
                </a:solidFill>
              </a:rPr>
              <a:t>مدرک تحصيلی :</a:t>
            </a:r>
            <a:r>
              <a:rPr lang="fa-IR" altLang="fa-IR" sz="1800"/>
              <a:t> </a:t>
            </a:r>
            <a:r>
              <a:rPr lang="fa-IR" altLang="fa-IR" sz="1800">
                <a:solidFill>
                  <a:srgbClr val="006600"/>
                </a:solidFill>
              </a:rPr>
              <a:t>کارشناسی ارشد مديريت</a:t>
            </a:r>
          </a:p>
          <a:p>
            <a:pPr algn="r" rtl="1">
              <a:lnSpc>
                <a:spcPct val="130000"/>
              </a:lnSpc>
            </a:pPr>
            <a:r>
              <a:rPr lang="fa-IR" altLang="fa-IR" sz="1800">
                <a:solidFill>
                  <a:srgbClr val="AF6E17"/>
                </a:solidFill>
              </a:rPr>
              <a:t>وضعيت شغلی    :</a:t>
            </a:r>
            <a:r>
              <a:rPr lang="fa-IR" altLang="fa-IR" sz="1800"/>
              <a:t> </a:t>
            </a:r>
            <a:r>
              <a:rPr lang="fa-IR" altLang="fa-IR" sz="1800">
                <a:solidFill>
                  <a:srgbClr val="006600"/>
                </a:solidFill>
              </a:rPr>
              <a:t>معاون مديرعامل در امور استانها (سازمان تام</a:t>
            </a:r>
            <a:r>
              <a:rPr lang="ar-SA" altLang="fa-IR" sz="1800">
                <a:solidFill>
                  <a:srgbClr val="006600"/>
                </a:solidFill>
              </a:rPr>
              <a:t>ي</a:t>
            </a:r>
            <a:r>
              <a:rPr lang="fa-IR" altLang="fa-IR" sz="1800">
                <a:solidFill>
                  <a:srgbClr val="006600"/>
                </a:solidFill>
              </a:rPr>
              <a:t>ن اجتماعی)</a:t>
            </a:r>
            <a:endParaRPr lang="en-US" altLang="fa-IR" sz="1800">
              <a:solidFill>
                <a:srgbClr val="006600"/>
              </a:solidFill>
            </a:endParaRPr>
          </a:p>
        </p:txBody>
      </p:sp>
      <p:sp>
        <p:nvSpPr>
          <p:cNvPr id="79917" name="Rectangle 45"/>
          <p:cNvSpPr>
            <a:spLocks noChangeArrowheads="1"/>
          </p:cNvSpPr>
          <p:nvPr/>
        </p:nvSpPr>
        <p:spPr bwMode="auto">
          <a:xfrm>
            <a:off x="430213" y="2068513"/>
            <a:ext cx="982662" cy="238125"/>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a-IR" altLang="fa-IR" sz="1600" b="0"/>
              <a:t>علی حيدری</a:t>
            </a:r>
            <a:endParaRPr lang="en-US" altLang="fa-IR" sz="1600" b="0"/>
          </a:p>
        </p:txBody>
      </p:sp>
      <p:pic>
        <p:nvPicPr>
          <p:cNvPr id="79919" name="Picture 47" descr="~hpa0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3" y="914400"/>
            <a:ext cx="963612"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C962452-6244-425D-9988-70CA628C0200}" type="slidenum">
              <a:rPr lang="en-US" altLang="fa-IR"/>
              <a:pPr/>
              <a:t>50</a:t>
            </a:fld>
            <a:endParaRPr lang="en-US" altLang="fa-IR"/>
          </a:p>
        </p:txBody>
      </p:sp>
      <p:sp>
        <p:nvSpPr>
          <p:cNvPr id="95234" name="AutoShape 1026" descr="Stationery"/>
          <p:cNvSpPr>
            <a:spLocks noChangeArrowheads="1"/>
          </p:cNvSpPr>
          <p:nvPr/>
        </p:nvSpPr>
        <p:spPr bwMode="auto">
          <a:xfrm>
            <a:off x="3122613" y="180975"/>
            <a:ext cx="5335587" cy="574675"/>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2800">
                <a:cs typeface="Trafic Mazar" pitchFamily="2" charset="0"/>
              </a:rPr>
              <a:t>هماوندي سازماني و اجتماعي</a:t>
            </a:r>
            <a:endParaRPr lang="en-US" altLang="fa-IR" sz="2800">
              <a:cs typeface="Trafic Mazar" pitchFamily="2" charset="0"/>
            </a:endParaRPr>
          </a:p>
        </p:txBody>
      </p:sp>
      <p:sp>
        <p:nvSpPr>
          <p:cNvPr id="95235" name="Rectangle 1027" descr="Bouquet"/>
          <p:cNvSpPr>
            <a:spLocks noChangeArrowheads="1"/>
          </p:cNvSpPr>
          <p:nvPr/>
        </p:nvSpPr>
        <p:spPr bwMode="auto">
          <a:xfrm>
            <a:off x="138113" y="1295400"/>
            <a:ext cx="8782050" cy="5029200"/>
          </a:xfrm>
          <a:prstGeom prst="rect">
            <a:avLst/>
          </a:prstGeom>
          <a:noFill/>
          <a:ln>
            <a:noFill/>
          </a:ln>
          <a:effectLst>
            <a:prstShdw prst="shdw17" dist="17961" dir="2700000">
              <a:srgbClr val="CCCCFF">
                <a:gamma/>
                <a:shade val="60000"/>
                <a:invGamma/>
              </a:srgbClr>
            </a:prst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90000"/>
              </a:lnSpc>
            </a:pPr>
            <a:r>
              <a:rPr lang="ar-SA" altLang="fa-IR" sz="2000"/>
              <a:t>چنانچه در فرآيند توسعه منابع انساني و توسعه نظام اداري بتوانيم از يك طرف </a:t>
            </a:r>
            <a:r>
              <a:rPr lang="ar-SA" altLang="fa-IR" sz="2000">
                <a:solidFill>
                  <a:srgbClr val="006600"/>
                </a:solidFill>
              </a:rPr>
              <a:t>”سياليت منابع انساني“</a:t>
            </a:r>
            <a:r>
              <a:rPr lang="ar-SA" altLang="fa-IR" sz="2000"/>
              <a:t> و </a:t>
            </a:r>
            <a:r>
              <a:rPr lang="ar-SA" altLang="fa-IR" sz="2000">
                <a:solidFill>
                  <a:srgbClr val="006600"/>
                </a:solidFill>
              </a:rPr>
              <a:t>”سياليت سازماني“‌</a:t>
            </a:r>
            <a:r>
              <a:rPr lang="ar-SA" altLang="fa-IR" sz="2000"/>
              <a:t> را به عنوان يك زير ساخت و مفهوم بنيادي شكل دهيم و از سوي ديگر قادر باشيم يك مجموعه (مديران و كاركنان در تمامي سطوح ، مناطق ، دستگاهها و ...) داراي استنباط واحد و مشترك از امر توسعه و منافع ملي به عنوان </a:t>
            </a:r>
            <a:r>
              <a:rPr lang="ar-SA" altLang="fa-IR" sz="2000">
                <a:solidFill>
                  <a:srgbClr val="006600"/>
                </a:solidFill>
              </a:rPr>
              <a:t>لشكريان توسعه</a:t>
            </a:r>
            <a:r>
              <a:rPr lang="ar-SA" altLang="fa-IR" sz="2000"/>
              <a:t> را تحت راهبري يك تيم منسجم و مقتدر </a:t>
            </a:r>
            <a:r>
              <a:rPr lang="ar-SA" altLang="fa-IR" sz="2000">
                <a:solidFill>
                  <a:srgbClr val="006600"/>
                </a:solidFill>
              </a:rPr>
              <a:t>فرابخشي</a:t>
            </a:r>
            <a:r>
              <a:rPr lang="ar-SA" altLang="fa-IR" sz="2000"/>
              <a:t> فارغ از نگرشها، سلايق و تمايلات بخشي، قومي، جنسي، تخصصي، دستگاهي و ...، تجهيز و تدارك ببينيم مفهومي شكل مي‌گيرد كه مي‌تواند محرك و مقوم توسعه پايدار كشور باشد. شايد بتوان اين مفهوم را</a:t>
            </a:r>
            <a:endParaRPr lang="en-US" altLang="fa-IR" sz="2000"/>
          </a:p>
          <a:p>
            <a:pPr algn="just" rtl="1">
              <a:lnSpc>
                <a:spcPct val="190000"/>
              </a:lnSpc>
            </a:pPr>
            <a:r>
              <a:rPr lang="ar-SA" altLang="fa-IR" sz="2000"/>
              <a:t>	</a:t>
            </a:r>
            <a:r>
              <a:rPr lang="ar-SA" altLang="fa-IR" sz="2800"/>
              <a:t>	 </a:t>
            </a:r>
            <a:r>
              <a:rPr lang="ar-SA" altLang="fa-IR" sz="2800">
                <a:solidFill>
                  <a:srgbClr val="006600"/>
                </a:solidFill>
              </a:rPr>
              <a:t>”هماوندي سازماني و اجتماعي“ </a:t>
            </a:r>
          </a:p>
          <a:p>
            <a:pPr algn="just" rtl="1">
              <a:lnSpc>
                <a:spcPct val="190000"/>
              </a:lnSpc>
            </a:pPr>
            <a:r>
              <a:rPr lang="ar-SA" altLang="fa-IR" sz="2000"/>
              <a:t>				ناميد. </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F7643B9-F65E-43E3-A25F-1D6CAE93D621}" type="slidenum">
              <a:rPr lang="en-US" altLang="fa-IR"/>
              <a:pPr/>
              <a:t>51</a:t>
            </a:fld>
            <a:endParaRPr lang="en-US" altLang="fa-IR"/>
          </a:p>
        </p:txBody>
      </p:sp>
      <p:sp>
        <p:nvSpPr>
          <p:cNvPr id="52227" name="Rectangle 3" descr="Bouquet"/>
          <p:cNvSpPr>
            <a:spLocks noChangeArrowheads="1"/>
          </p:cNvSpPr>
          <p:nvPr/>
        </p:nvSpPr>
        <p:spPr bwMode="auto">
          <a:xfrm>
            <a:off x="138113" y="1317625"/>
            <a:ext cx="8782050" cy="5006975"/>
          </a:xfrm>
          <a:prstGeom prst="rect">
            <a:avLst/>
          </a:prstGeom>
          <a:noFill/>
          <a:ln>
            <a:noFill/>
          </a:ln>
          <a:effectLst>
            <a:prstShdw prst="shdw17" dist="17961" dir="2700000">
              <a:srgbClr val="CCCCFF">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10000"/>
              </a:lnSpc>
            </a:pPr>
            <a:r>
              <a:rPr lang="ar-SA" altLang="fa-IR">
                <a:solidFill>
                  <a:srgbClr val="006600"/>
                </a:solidFill>
                <a:cs typeface="Traffic" pitchFamily="2" charset="0"/>
              </a:rPr>
              <a:t> هماوندي</a:t>
            </a:r>
            <a:r>
              <a:rPr lang="ar-SA" altLang="fa-IR" b="0">
                <a:cs typeface="Traffic" pitchFamily="2" charset="0"/>
              </a:rPr>
              <a:t> به تعبير آنكه مجموعه حاكميت و كل نظام اداري مترتب بر آن شامل </a:t>
            </a:r>
            <a:r>
              <a:rPr lang="ar-SA" altLang="fa-IR" b="0">
                <a:solidFill>
                  <a:srgbClr val="006600"/>
                </a:solidFill>
                <a:cs typeface="Traffic" pitchFamily="2" charset="0"/>
              </a:rPr>
              <a:t>ظروف جداگانه ولي مرتبط</a:t>
            </a:r>
            <a:r>
              <a:rPr lang="ar-SA" altLang="fa-IR" b="0">
                <a:cs typeface="Traffic" pitchFamily="2" charset="0"/>
              </a:rPr>
              <a:t> است كه سرنوشت مشتركي دارند و بروز هرگونه خلل و منفذي در هر يك ، در نهايت سايرين را نيز به نوعي متأثر مي‌سازد (تعارضات بين قوا، دستگاهها و سازمانها در حكم خودزني است) و ورود هرگونه كدورت، رنگ و بوي خاص به يكي از آنها، </a:t>
            </a:r>
            <a:r>
              <a:rPr lang="ar-SA" altLang="fa-IR" b="0">
                <a:solidFill>
                  <a:srgbClr val="006600"/>
                </a:solidFill>
                <a:cs typeface="Traffic" pitchFamily="2" charset="0"/>
              </a:rPr>
              <a:t>مظروف ساير ظروف</a:t>
            </a:r>
            <a:r>
              <a:rPr lang="ar-SA" altLang="fa-IR" b="0">
                <a:cs typeface="Traffic" pitchFamily="2" charset="0"/>
              </a:rPr>
              <a:t> را نيز به شكل خود در مي‌آورد. فلذا حرکات اصلاحی در نظام اداری بايستی از جامعيت ، کفايت و فراگيری لازم برخوردار باشند.</a:t>
            </a:r>
            <a:endParaRPr lang="ar-SA" altLang="fa-IR">
              <a:cs typeface="Traffic" pitchFamily="2" charset="0"/>
            </a:endParaRPr>
          </a:p>
        </p:txBody>
      </p:sp>
      <p:sp>
        <p:nvSpPr>
          <p:cNvPr id="52229" name="AutoShape 5" descr="Stationery"/>
          <p:cNvSpPr>
            <a:spLocks noChangeArrowheads="1"/>
          </p:cNvSpPr>
          <p:nvPr/>
        </p:nvSpPr>
        <p:spPr bwMode="auto">
          <a:xfrm>
            <a:off x="3198813" y="180975"/>
            <a:ext cx="5411787"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2000">
                <a:cs typeface="Traffic" pitchFamily="2" charset="0"/>
              </a:rPr>
              <a:t>هماوندي سازماني و اجتماعي</a:t>
            </a:r>
            <a:endParaRPr lang="en-US" altLang="fa-IR" sz="2000">
              <a:cs typeface="Traffic" pitchFamily="2" charset="0"/>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3237F1-276B-463A-B1F1-DE62B4B772C4}" type="slidenum">
              <a:rPr lang="en-US" altLang="fa-IR"/>
              <a:pPr/>
              <a:t>52</a:t>
            </a:fld>
            <a:endParaRPr lang="en-US" altLang="fa-IR"/>
          </a:p>
        </p:txBody>
      </p:sp>
      <p:sp>
        <p:nvSpPr>
          <p:cNvPr id="53251" name="Rectangle 3" descr="Bouquet"/>
          <p:cNvSpPr>
            <a:spLocks noChangeArrowheads="1"/>
          </p:cNvSpPr>
          <p:nvPr/>
        </p:nvSpPr>
        <p:spPr bwMode="auto">
          <a:xfrm>
            <a:off x="138113" y="969963"/>
            <a:ext cx="8782050" cy="5354637"/>
          </a:xfrm>
          <a:prstGeom prst="rect">
            <a:avLst/>
          </a:prstGeom>
          <a:noFill/>
          <a:ln>
            <a:noFill/>
          </a:ln>
          <a:effectLst>
            <a:prstShdw prst="shdw17" dist="17961" dir="2700000">
              <a:srgbClr val="CCCCFF">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70000"/>
              </a:lnSpc>
            </a:pPr>
            <a:r>
              <a:rPr lang="ar-SA" altLang="fa-IR" sz="2800" b="0">
                <a:solidFill>
                  <a:srgbClr val="006600"/>
                </a:solidFill>
                <a:cs typeface="Trafic Mazar" pitchFamily="2" charset="0"/>
              </a:rPr>
              <a:t>هماوندي</a:t>
            </a:r>
            <a:r>
              <a:rPr lang="ar-SA" altLang="fa-IR" sz="2800" b="0">
                <a:cs typeface="Trafic Mazar" pitchFamily="2" charset="0"/>
              </a:rPr>
              <a:t> به تعبير آنكه مجموعه حاكميت و كل نظام اداري مترتب بر آن، بيان ظروف مرتبطي است كه سطح بالاتر و پايين تر (مثلاً توسعه يافتگي و ...) را در هيچكدام از ظرفها بر نمي‌تابند و آنرا تعديل مي‌نمايند و به شكل جمع در مي‌آورند. فلذا حرکات اصلاحی در نظام اداری نمی تواند جزيره ای باشد و يا در قالب جشنواره سالانه و يا معرفی دستگاه نمونه برای مشارکت در آنها ايجاد انگيزه نمود، بلکه بايستی از ضمانت اجرايي مکفی ، تعميم کامل و شمول عام بر تمام قوا، دستگاهها و سازمانها برخوردار باشد.</a:t>
            </a:r>
          </a:p>
        </p:txBody>
      </p:sp>
      <p:sp>
        <p:nvSpPr>
          <p:cNvPr id="53253" name="AutoShape 5" descr="Stationery"/>
          <p:cNvSpPr>
            <a:spLocks noChangeArrowheads="1"/>
          </p:cNvSpPr>
          <p:nvPr/>
        </p:nvSpPr>
        <p:spPr bwMode="auto">
          <a:xfrm>
            <a:off x="3198813" y="180975"/>
            <a:ext cx="5411787"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2000">
                <a:cs typeface="Traffic" pitchFamily="2" charset="0"/>
              </a:rPr>
              <a:t>هماوندي سازماني و اجتماعي</a:t>
            </a:r>
            <a:endParaRPr lang="en-US" altLang="fa-IR" sz="2000">
              <a:cs typeface="Traffic" pitchFamily="2" charset="0"/>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84D328-76C0-4D28-B95C-F5F89F9F8D35}" type="slidenum">
              <a:rPr lang="en-US" altLang="fa-IR"/>
              <a:pPr/>
              <a:t>53</a:t>
            </a:fld>
            <a:endParaRPr lang="en-US" altLang="fa-IR"/>
          </a:p>
        </p:txBody>
      </p:sp>
      <p:sp>
        <p:nvSpPr>
          <p:cNvPr id="54275" name="Rectangle 3" descr="Bouquet"/>
          <p:cNvSpPr>
            <a:spLocks noChangeArrowheads="1"/>
          </p:cNvSpPr>
          <p:nvPr/>
        </p:nvSpPr>
        <p:spPr bwMode="auto">
          <a:xfrm>
            <a:off x="138113" y="973138"/>
            <a:ext cx="8782050" cy="5275262"/>
          </a:xfrm>
          <a:prstGeom prst="rect">
            <a:avLst/>
          </a:prstGeom>
          <a:noFill/>
          <a:ln>
            <a:noFill/>
          </a:ln>
          <a:effectLst>
            <a:prstShdw prst="shdw17" dist="17961" dir="2700000">
              <a:srgbClr val="CCCCFF">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rgbClr val="006600"/>
                </a:solidFill>
                <a:miter lim="800000"/>
                <a:headEnd/>
                <a:tailEnd/>
              </a14:hiddenLine>
            </a:ext>
          </a:extLst>
        </p:spPr>
        <p:txBody>
          <a:bodyPr anchor="ctr"/>
          <a:lstStyle/>
          <a:p>
            <a:pPr algn="just" rtl="1">
              <a:lnSpc>
                <a:spcPct val="190000"/>
              </a:lnSpc>
            </a:pPr>
            <a:r>
              <a:rPr lang="ar-SA" altLang="fa-IR">
                <a:solidFill>
                  <a:srgbClr val="006600"/>
                </a:solidFill>
              </a:rPr>
              <a:t>هماوندي</a:t>
            </a:r>
            <a:r>
              <a:rPr lang="ar-SA" altLang="fa-IR"/>
              <a:t> به تعبير آنكه حجت، برهان وفلسفه وجودي مجموعه حاكميت و كل نظام اداري مترتب بر آن، يكي است و همگي از يك آبشخور و مشرب سيراب مي‌شوند و توسعه را بايستي از مصب و سرمنشاء آغاز نمود و هرگونه حركت اصلاحي در سرشاخه ها اثربخش نيست ، فلذا نبايستی نوک پيکان اصلاحات اداری همواره به سمت قوه مجريه و بدنه آن باشد، بلکه بايستی ساير قوا و اجزاء نظام را در برگيرد و ازهمه مهمتر اينکه ساير قوا و اجزاء نظام نيز بايستی مشارکت فعال و موثر در اين فرايند داشته باشند، بويژه در بعد اصلاح و بروزرسانی قوانين و مقررات.</a:t>
            </a:r>
          </a:p>
        </p:txBody>
      </p:sp>
      <p:sp>
        <p:nvSpPr>
          <p:cNvPr id="54277" name="AutoShape 5" descr="Stationery"/>
          <p:cNvSpPr>
            <a:spLocks noChangeArrowheads="1"/>
          </p:cNvSpPr>
          <p:nvPr/>
        </p:nvSpPr>
        <p:spPr bwMode="auto">
          <a:xfrm>
            <a:off x="3198813" y="180975"/>
            <a:ext cx="5411787"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2000">
                <a:cs typeface="Traffic" pitchFamily="2" charset="0"/>
              </a:rPr>
              <a:t>هماوندي سازماني و اجتماعي</a:t>
            </a:r>
            <a:endParaRPr lang="en-US" altLang="fa-IR" sz="2000">
              <a:cs typeface="Traffic" pitchFamily="2" charset="0"/>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2B2D36F-C89B-4056-9142-5133ED9807BE}" type="slidenum">
              <a:rPr lang="en-US" altLang="fa-IR"/>
              <a:pPr/>
              <a:t>54</a:t>
            </a:fld>
            <a:endParaRPr lang="en-US" altLang="fa-IR"/>
          </a:p>
        </p:txBody>
      </p:sp>
      <p:sp>
        <p:nvSpPr>
          <p:cNvPr id="55299" name="Rectangle 3" descr="Bouquet"/>
          <p:cNvSpPr>
            <a:spLocks noChangeArrowheads="1"/>
          </p:cNvSpPr>
          <p:nvPr/>
        </p:nvSpPr>
        <p:spPr bwMode="auto">
          <a:xfrm>
            <a:off x="138113" y="1427163"/>
            <a:ext cx="8782050" cy="4211637"/>
          </a:xfrm>
          <a:prstGeom prst="rect">
            <a:avLst/>
          </a:prstGeom>
          <a:noFill/>
          <a:ln>
            <a:noFill/>
          </a:ln>
          <a:effectLst>
            <a:prstShdw prst="shdw17" dist="17961" dir="2700000">
              <a:srgbClr val="CCCCFF">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r>
              <a:rPr lang="ar-SA" altLang="fa-IR">
                <a:solidFill>
                  <a:srgbClr val="006600"/>
                </a:solidFill>
              </a:rPr>
              <a:t>هماوندي</a:t>
            </a:r>
            <a:r>
              <a:rPr lang="ar-SA" altLang="fa-IR"/>
              <a:t> به تعبير آنكه اينرسي و چسبندگي دستگاهي، سازماني و نيروي انساني معنا ندارد و بايستي ازبين برودواگر در فرآيند توسعه نياز شد كه يكي از اجزاء نظام اداري (وزارتخانه، سازمان، دستگاه و ...) و يا يكي از آحاد موجود در يك ظرف (ظرفيت ساختاري) بايد به ظرف ديگري منتقل (ادغام، انحلال و ...) شود. بايستي فارغ از تعصبات بخشي، صنفي، تخصصي و ...، شكل ظرف جديد را بگيرد و مفهوم </a:t>
            </a:r>
            <a:r>
              <a:rPr lang="ar-SA" altLang="fa-IR">
                <a:solidFill>
                  <a:srgbClr val="006600"/>
                </a:solidFill>
              </a:rPr>
              <a:t>”سياليت سازماني و نيروي انساني“</a:t>
            </a:r>
            <a:r>
              <a:rPr lang="ar-SA" altLang="fa-IR"/>
              <a:t> شكل بگيرد. </a:t>
            </a:r>
          </a:p>
          <a:p>
            <a:pPr algn="just" rtl="1">
              <a:lnSpc>
                <a:spcPct val="200000"/>
              </a:lnSpc>
            </a:pPr>
            <a:r>
              <a:rPr lang="ar-SA" altLang="fa-IR"/>
              <a:t>		           </a:t>
            </a:r>
            <a:r>
              <a:rPr lang="ar-SA" altLang="fa-IR">
                <a:solidFill>
                  <a:srgbClr val="006600"/>
                </a:solidFill>
              </a:rPr>
              <a:t>”چون آب به گونة هر آوند شوي“ </a:t>
            </a:r>
          </a:p>
        </p:txBody>
      </p:sp>
      <p:sp>
        <p:nvSpPr>
          <p:cNvPr id="55301" name="AutoShape 5" descr="Stationery"/>
          <p:cNvSpPr>
            <a:spLocks noChangeArrowheads="1"/>
          </p:cNvSpPr>
          <p:nvPr/>
        </p:nvSpPr>
        <p:spPr bwMode="auto">
          <a:xfrm>
            <a:off x="3198813" y="180975"/>
            <a:ext cx="5411787" cy="57467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2000">
                <a:cs typeface="Traffic" pitchFamily="2" charset="0"/>
              </a:rPr>
              <a:t>هماوندي سازماني و اجتماعي</a:t>
            </a:r>
            <a:endParaRPr lang="en-US" altLang="fa-IR" sz="2000">
              <a:cs typeface="Traffic" pitchFamily="2" charset="0"/>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AB1CFA3A-AC4F-45E6-866E-2E8607ABC874}" type="slidenum">
              <a:rPr lang="en-US" altLang="fa-IR"/>
              <a:pPr/>
              <a:t>55</a:t>
            </a:fld>
            <a:endParaRPr lang="en-US" altLang="fa-IR"/>
          </a:p>
        </p:txBody>
      </p:sp>
      <p:sp>
        <p:nvSpPr>
          <p:cNvPr id="56323" name="Rectangle 3" descr="Parchment"/>
          <p:cNvSpPr>
            <a:spLocks noChangeArrowheads="1"/>
          </p:cNvSpPr>
          <p:nvPr/>
        </p:nvSpPr>
        <p:spPr bwMode="auto">
          <a:xfrm>
            <a:off x="138113" y="974725"/>
            <a:ext cx="8782050" cy="5578475"/>
          </a:xfrm>
          <a:prstGeom prst="rect">
            <a:avLst/>
          </a:prstGeom>
          <a:noFill/>
          <a:ln>
            <a:noFill/>
          </a:ln>
          <a:effectLst>
            <a:prstShdw prst="shdw17" dist="17961" dir="2700000">
              <a:srgbClr val="FFFFCC">
                <a:gamma/>
                <a:shade val="60000"/>
                <a:invGamma/>
              </a:srgbClr>
            </a:prst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r>
              <a:rPr lang="ar-SA" altLang="fa-IR" sz="1800"/>
              <a:t> اولاً آسيب شناسي كلي حركات اصلاحي قبلي و در جريان اجرا در نظام اداري حاكي از فقدان </a:t>
            </a:r>
            <a:r>
              <a:rPr lang="ar-SA" altLang="fa-IR" sz="1800">
                <a:solidFill>
                  <a:srgbClr val="006600"/>
                </a:solidFill>
              </a:rPr>
              <a:t>جامعيت ، كفايت و فراگيري</a:t>
            </a:r>
            <a:r>
              <a:rPr lang="ar-SA" altLang="fa-IR" sz="1800"/>
              <a:t> اين اصلاحات است و براي برون رفت ازاين نقيصه بايستي نسبت تهيه و تدوين </a:t>
            </a:r>
            <a:r>
              <a:rPr lang="ar-SA" altLang="fa-IR" sz="1800">
                <a:solidFill>
                  <a:srgbClr val="006600"/>
                </a:solidFill>
              </a:rPr>
              <a:t>” برنامه جامع توسعه نظام اداري“</a:t>
            </a:r>
            <a:r>
              <a:rPr lang="ar-SA" altLang="fa-IR" sz="1800"/>
              <a:t> اقدام نمود و دراين راستا توجه به محور منابع انسانی بعنوان زيربنا، ابزار و هدف توسعه پايدار از اهميت و جايگاه بالاتری برخوردار است.</a:t>
            </a:r>
          </a:p>
          <a:p>
            <a:pPr algn="just" rtl="1">
              <a:lnSpc>
                <a:spcPct val="200000"/>
              </a:lnSpc>
            </a:pPr>
            <a:r>
              <a:rPr lang="ar-SA" altLang="fa-IR" sz="1800"/>
              <a:t> ثانياً </a:t>
            </a:r>
            <a:r>
              <a:rPr lang="ar-SA" altLang="fa-IR" sz="1800">
                <a:solidFill>
                  <a:srgbClr val="006600"/>
                </a:solidFill>
              </a:rPr>
              <a:t>چسبندگي سازماني ونيروي انساني</a:t>
            </a:r>
            <a:r>
              <a:rPr lang="ar-SA" altLang="fa-IR" sz="1800"/>
              <a:t> كه متاثرازدغدغه معيشت،رفاه و امنيت مديران و پرسنل مي باشد </a:t>
            </a:r>
            <a:r>
              <a:rPr lang="ar-SA" altLang="fa-IR" sz="1800">
                <a:solidFill>
                  <a:srgbClr val="006600"/>
                </a:solidFill>
              </a:rPr>
              <a:t>يك چالش عمده و تعيين كننده</a:t>
            </a:r>
            <a:r>
              <a:rPr lang="ar-SA" altLang="fa-IR" sz="1800"/>
              <a:t> بر سر راه توسعه منابع انساني و توسعه نظام اداري است .</a:t>
            </a:r>
          </a:p>
          <a:p>
            <a:pPr algn="just" rtl="1">
              <a:lnSpc>
                <a:spcPct val="200000"/>
              </a:lnSpc>
            </a:pPr>
            <a:r>
              <a:rPr lang="ar-SA" altLang="fa-IR" sz="1800"/>
              <a:t> شكل دهي مفاهيم 			( از طريق اصلاحات نظامات استخدامي ، جبران خدمت و...) و</a:t>
            </a:r>
            <a:br>
              <a:rPr lang="ar-SA" altLang="fa-IR" sz="1800"/>
            </a:br>
            <a:r>
              <a:rPr lang="ar-SA" altLang="fa-IR" sz="1800"/>
              <a:t> 			( از طريق تكوين نظام جامع رفاه و تامين اجتماعي ) به عنوان </a:t>
            </a:r>
            <a:r>
              <a:rPr lang="ar-SA" altLang="fa-IR" sz="1800">
                <a:solidFill>
                  <a:srgbClr val="006600"/>
                </a:solidFill>
              </a:rPr>
              <a:t>زير ساخت توسعه منابع انساني و توسعه نظام اداري</a:t>
            </a:r>
            <a:r>
              <a:rPr lang="ar-SA" altLang="fa-IR" sz="1800"/>
              <a:t> بوده و مي تواند باعث ايجاد	</a:t>
            </a:r>
            <a:br>
              <a:rPr lang="ar-SA" altLang="fa-IR" sz="1800"/>
            </a:br>
            <a:r>
              <a:rPr lang="ar-SA" altLang="fa-IR" sz="1800"/>
              <a:t>گرديده و سطح بالاتري از انباشت 	                را براي كشور به ارمغان بياورد</a:t>
            </a:r>
            <a:r>
              <a:rPr lang="ar-SA" altLang="fa-IR" sz="1800">
                <a:cs typeface="Times New Roman" panose="02020603050405020304" pitchFamily="18" charset="0"/>
              </a:rPr>
              <a:t>. </a:t>
            </a:r>
          </a:p>
        </p:txBody>
      </p:sp>
      <p:sp>
        <p:nvSpPr>
          <p:cNvPr id="56324" name="AutoShape 4" descr="Stationery"/>
          <p:cNvSpPr>
            <a:spLocks noChangeArrowheads="1"/>
          </p:cNvSpPr>
          <p:nvPr/>
        </p:nvSpPr>
        <p:spPr bwMode="auto">
          <a:xfrm>
            <a:off x="3016250" y="142875"/>
            <a:ext cx="4222750" cy="669925"/>
          </a:xfrm>
          <a:prstGeom prst="bevel">
            <a:avLst>
              <a:gd name="adj" fmla="val 1250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fa-IR" altLang="fa-IR" sz="2000">
                <a:cs typeface="Traffic" pitchFamily="2" charset="0"/>
              </a:rPr>
              <a:t>جمع بندی</a:t>
            </a:r>
            <a:endParaRPr lang="en-US" altLang="fa-IR" sz="2000">
              <a:cs typeface="Traffic" pitchFamily="2" charset="0"/>
            </a:endParaRPr>
          </a:p>
        </p:txBody>
      </p:sp>
      <p:sp>
        <p:nvSpPr>
          <p:cNvPr id="56325" name="Rectangle 5"/>
          <p:cNvSpPr>
            <a:spLocks noChangeArrowheads="1"/>
          </p:cNvSpPr>
          <p:nvPr/>
        </p:nvSpPr>
        <p:spPr bwMode="auto">
          <a:xfrm>
            <a:off x="5181600" y="4343400"/>
            <a:ext cx="2165350" cy="479425"/>
          </a:xfrm>
          <a:prstGeom prst="rect">
            <a:avLst/>
          </a:prstGeom>
          <a:solidFill>
            <a:srgbClr val="D1FCFF"/>
          </a:solidFill>
          <a:ln w="9525">
            <a:solidFill>
              <a:schemeClr val="accent2"/>
            </a:solidFill>
            <a:miter lim="800000"/>
            <a:headEnd/>
            <a:tailEnd/>
          </a:ln>
          <a:effectLst>
            <a:prstShdw prst="shdw17" dist="17961" dir="2700000">
              <a:schemeClr val="accent2">
                <a:gamma/>
                <a:shade val="60000"/>
                <a:invGamma/>
              </a:schemeClr>
            </a:prstShdw>
          </a:effectLst>
        </p:spPr>
        <p:txBody>
          <a:bodyPr wrap="none" anchor="ctr"/>
          <a:lstStyle/>
          <a:p>
            <a:r>
              <a:rPr lang="ar-SA" altLang="fa-IR" sz="1800">
                <a:solidFill>
                  <a:srgbClr val="006600"/>
                </a:solidFill>
              </a:rPr>
              <a:t>” سياليت نيروي انساني“</a:t>
            </a:r>
            <a:endParaRPr lang="en-US" altLang="fa-IR" sz="1800">
              <a:solidFill>
                <a:srgbClr val="006600"/>
              </a:solidFill>
            </a:endParaRPr>
          </a:p>
        </p:txBody>
      </p:sp>
      <p:sp>
        <p:nvSpPr>
          <p:cNvPr id="56326" name="Rectangle 6"/>
          <p:cNvSpPr>
            <a:spLocks noChangeArrowheads="1"/>
          </p:cNvSpPr>
          <p:nvPr/>
        </p:nvSpPr>
        <p:spPr bwMode="auto">
          <a:xfrm>
            <a:off x="6227763" y="4887913"/>
            <a:ext cx="2590800" cy="479425"/>
          </a:xfrm>
          <a:prstGeom prst="rect">
            <a:avLst/>
          </a:prstGeom>
          <a:solidFill>
            <a:srgbClr val="D1FCFF"/>
          </a:solidFill>
          <a:ln w="9525">
            <a:solidFill>
              <a:schemeClr val="accent2"/>
            </a:solidFill>
            <a:miter lim="800000"/>
            <a:headEnd/>
            <a:tailEnd/>
          </a:ln>
          <a:effectLst>
            <a:prstShdw prst="shdw17" dist="17961" dir="2700000">
              <a:schemeClr val="accent2">
                <a:gamma/>
                <a:shade val="60000"/>
                <a:invGamma/>
              </a:schemeClr>
            </a:prstShdw>
          </a:effectLst>
        </p:spPr>
        <p:txBody>
          <a:bodyPr wrap="none" anchor="ctr"/>
          <a:lstStyle/>
          <a:p>
            <a:r>
              <a:rPr lang="ar-SA" altLang="fa-IR" sz="1800">
                <a:solidFill>
                  <a:srgbClr val="006600"/>
                </a:solidFill>
              </a:rPr>
              <a:t>” سياليت سازماني و اجتماعي“</a:t>
            </a:r>
            <a:endParaRPr lang="en-US" altLang="fa-IR" sz="1800">
              <a:solidFill>
                <a:srgbClr val="006600"/>
              </a:solidFill>
            </a:endParaRPr>
          </a:p>
        </p:txBody>
      </p:sp>
      <p:sp>
        <p:nvSpPr>
          <p:cNvPr id="56327" name="Rectangle 7"/>
          <p:cNvSpPr>
            <a:spLocks noChangeArrowheads="1"/>
          </p:cNvSpPr>
          <p:nvPr/>
        </p:nvSpPr>
        <p:spPr bwMode="auto">
          <a:xfrm>
            <a:off x="4452938" y="5986463"/>
            <a:ext cx="1609725" cy="479425"/>
          </a:xfrm>
          <a:prstGeom prst="rect">
            <a:avLst/>
          </a:prstGeom>
          <a:solidFill>
            <a:srgbClr val="D1FCFF"/>
          </a:solidFill>
          <a:ln w="9525">
            <a:solidFill>
              <a:schemeClr val="accent2"/>
            </a:solidFill>
            <a:miter lim="800000"/>
            <a:headEnd/>
            <a:tailEnd/>
          </a:ln>
          <a:effectLst>
            <a:prstShdw prst="shdw17" dist="17961" dir="2700000">
              <a:schemeClr val="accent2">
                <a:gamma/>
                <a:shade val="60000"/>
                <a:invGamma/>
              </a:schemeClr>
            </a:prstShdw>
          </a:effectLst>
        </p:spPr>
        <p:txBody>
          <a:bodyPr wrap="none" anchor="ctr"/>
          <a:lstStyle/>
          <a:p>
            <a:r>
              <a:rPr lang="ar-SA" altLang="fa-IR" sz="1800"/>
              <a:t>”سرمايه اجتماعي “</a:t>
            </a:r>
            <a:endParaRPr lang="en-US" altLang="fa-IR" sz="1800"/>
          </a:p>
        </p:txBody>
      </p:sp>
      <p:sp>
        <p:nvSpPr>
          <p:cNvPr id="56328" name="Rectangle 8"/>
          <p:cNvSpPr>
            <a:spLocks noChangeArrowheads="1"/>
          </p:cNvSpPr>
          <p:nvPr/>
        </p:nvSpPr>
        <p:spPr bwMode="auto">
          <a:xfrm>
            <a:off x="152400" y="5432425"/>
            <a:ext cx="2733675" cy="479425"/>
          </a:xfrm>
          <a:prstGeom prst="rect">
            <a:avLst/>
          </a:prstGeom>
          <a:solidFill>
            <a:srgbClr val="D1FCFF"/>
          </a:solidFill>
          <a:ln w="9525">
            <a:solidFill>
              <a:schemeClr val="accent2"/>
            </a:solidFill>
            <a:miter lim="800000"/>
            <a:headEnd/>
            <a:tailEnd/>
          </a:ln>
          <a:effectLst>
            <a:prstShdw prst="shdw17" dist="17961" dir="2700000">
              <a:schemeClr val="accent2">
                <a:gamma/>
                <a:shade val="60000"/>
                <a:invGamma/>
              </a:schemeClr>
            </a:prstShdw>
          </a:effectLst>
        </p:spPr>
        <p:txBody>
          <a:bodyPr wrap="none" anchor="ctr"/>
          <a:lstStyle/>
          <a:p>
            <a:r>
              <a:rPr lang="ar-SA" altLang="fa-IR" sz="1800"/>
              <a:t>”هماوندي سازماني و اجتماعي“</a:t>
            </a:r>
            <a:endParaRPr lang="en-US" altLang="fa-IR" sz="180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5"/>
          <p:cNvSpPr>
            <a:spLocks noGrp="1"/>
          </p:cNvSpPr>
          <p:nvPr>
            <p:ph type="sldNum" sz="quarter" idx="12"/>
          </p:nvPr>
        </p:nvSpPr>
        <p:spPr/>
        <p:txBody>
          <a:bodyPr/>
          <a:lstStyle/>
          <a:p>
            <a:fld id="{EA0133F6-B43B-487D-B1A5-A296AE8E2B9F}" type="slidenum">
              <a:rPr lang="en-US" altLang="fa-IR"/>
              <a:pPr/>
              <a:t>56</a:t>
            </a:fld>
            <a:endParaRPr lang="en-US" altLang="fa-IR"/>
          </a:p>
        </p:txBody>
      </p:sp>
      <p:sp>
        <p:nvSpPr>
          <p:cNvPr id="92162" name="Rectangle 2" descr="Stationery"/>
          <p:cNvSpPr>
            <a:spLocks noChangeArrowheads="1"/>
          </p:cNvSpPr>
          <p:nvPr/>
        </p:nvSpPr>
        <p:spPr bwMode="auto">
          <a:xfrm>
            <a:off x="8621713" y="0"/>
            <a:ext cx="522287" cy="5675313"/>
          </a:xfrm>
          <a:prstGeom prst="rect">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63" name="Rectangle 3"/>
          <p:cNvSpPr>
            <a:spLocks noChangeArrowheads="1"/>
          </p:cNvSpPr>
          <p:nvPr/>
        </p:nvSpPr>
        <p:spPr bwMode="auto">
          <a:xfrm>
            <a:off x="88900" y="5757863"/>
            <a:ext cx="8991600" cy="1066800"/>
          </a:xfrm>
          <a:prstGeom prst="rect">
            <a:avLst/>
          </a:prstGeom>
          <a:gradFill rotWithShape="0">
            <a:gsLst>
              <a:gs pos="0">
                <a:srgbClr val="FFFFFF"/>
              </a:gs>
              <a:gs pos="100000">
                <a:srgbClr val="006600"/>
              </a:gs>
            </a:gsLst>
            <a:path path="shape">
              <a:fillToRect l="50000" t="50000" r="50000" b="50000"/>
            </a:path>
          </a:gra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endParaRPr lang="fa-IR" altLang="fa-IR" sz="1800">
              <a:solidFill>
                <a:srgbClr val="008000"/>
              </a:solidFill>
              <a:cs typeface="Times New Roman" panose="02020603050405020304" pitchFamily="18" charset="0"/>
            </a:endParaRPr>
          </a:p>
        </p:txBody>
      </p:sp>
      <p:sp>
        <p:nvSpPr>
          <p:cNvPr id="92164" name="AutoShape 4"/>
          <p:cNvSpPr>
            <a:spLocks noChangeArrowheads="1"/>
          </p:cNvSpPr>
          <p:nvPr/>
        </p:nvSpPr>
        <p:spPr bwMode="auto">
          <a:xfrm flipH="1">
            <a:off x="6188075" y="5811838"/>
            <a:ext cx="2762250" cy="889000"/>
          </a:xfrm>
          <a:prstGeom prst="homePlate">
            <a:avLst>
              <a:gd name="adj" fmla="val 64459"/>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20000"/>
              </a:lnSpc>
            </a:pPr>
            <a:r>
              <a:rPr lang="fa-IR" altLang="fa-IR" sz="2000" b="0">
                <a:cs typeface="Traffic" pitchFamily="2" charset="0"/>
              </a:rPr>
              <a:t>توسعه منابع انسانی</a:t>
            </a:r>
            <a:endParaRPr lang="en-US" altLang="fa-IR" sz="2000" b="0">
              <a:cs typeface="Traffic" pitchFamily="2" charset="0"/>
            </a:endParaRPr>
          </a:p>
        </p:txBody>
      </p:sp>
      <p:sp>
        <p:nvSpPr>
          <p:cNvPr id="92165" name="AutoShape 5"/>
          <p:cNvSpPr>
            <a:spLocks noChangeArrowheads="1"/>
          </p:cNvSpPr>
          <p:nvPr/>
        </p:nvSpPr>
        <p:spPr bwMode="auto">
          <a:xfrm flipH="1">
            <a:off x="3200400" y="5830888"/>
            <a:ext cx="2906713" cy="889000"/>
          </a:xfrm>
          <a:prstGeom prst="homePlate">
            <a:avLst>
              <a:gd name="adj" fmla="val 67830"/>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20000"/>
              </a:lnSpc>
            </a:pPr>
            <a:r>
              <a:rPr lang="fa-IR" altLang="fa-IR" sz="2000" b="0">
                <a:cs typeface="Traffic" pitchFamily="2" charset="0"/>
              </a:rPr>
              <a:t>توسعه نظام اداری</a:t>
            </a:r>
          </a:p>
          <a:p>
            <a:pPr rtl="1">
              <a:lnSpc>
                <a:spcPct val="120000"/>
              </a:lnSpc>
            </a:pPr>
            <a:r>
              <a:rPr lang="fa-IR" altLang="fa-IR" sz="2000" b="0">
                <a:cs typeface="Traffic" pitchFamily="2" charset="0"/>
              </a:rPr>
              <a:t>(حکومت خوب-</a:t>
            </a:r>
            <a:r>
              <a:rPr lang="en-US" altLang="fa-IR" sz="1200" b="0">
                <a:cs typeface="Traffic" pitchFamily="2" charset="0"/>
              </a:rPr>
              <a:t>Good Governance</a:t>
            </a:r>
            <a:r>
              <a:rPr lang="fa-IR" altLang="fa-IR" sz="2000" b="0">
                <a:cs typeface="Traffic" pitchFamily="2" charset="0"/>
              </a:rPr>
              <a:t>)</a:t>
            </a:r>
            <a:endParaRPr lang="en-US" altLang="fa-IR" sz="2000" b="0">
              <a:cs typeface="Traffic" pitchFamily="2" charset="0"/>
            </a:endParaRPr>
          </a:p>
        </p:txBody>
      </p:sp>
      <p:sp>
        <p:nvSpPr>
          <p:cNvPr id="92166" name="AutoShape 6"/>
          <p:cNvSpPr>
            <a:spLocks noChangeArrowheads="1"/>
          </p:cNvSpPr>
          <p:nvPr/>
        </p:nvSpPr>
        <p:spPr bwMode="auto">
          <a:xfrm flipH="1">
            <a:off x="300038" y="5800725"/>
            <a:ext cx="2762250" cy="889000"/>
          </a:xfrm>
          <a:prstGeom prst="homePlate">
            <a:avLst>
              <a:gd name="adj" fmla="val 64459"/>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20000"/>
              </a:lnSpc>
            </a:pPr>
            <a:r>
              <a:rPr lang="fa-IR" altLang="fa-IR" sz="2000" b="0">
                <a:cs typeface="Traffic" pitchFamily="2" charset="0"/>
              </a:rPr>
              <a:t>توسعه </a:t>
            </a:r>
            <a:r>
              <a:rPr lang="ar-SA" altLang="fa-IR" sz="2000" b="0">
                <a:cs typeface="Traffic" pitchFamily="2" charset="0"/>
              </a:rPr>
              <a:t>پايدار ملی</a:t>
            </a:r>
            <a:endParaRPr lang="en-US" altLang="fa-IR" sz="2000" b="0">
              <a:cs typeface="Traffic" pitchFamily="2" charset="0"/>
            </a:endParaRPr>
          </a:p>
        </p:txBody>
      </p:sp>
      <p:sp>
        <p:nvSpPr>
          <p:cNvPr id="92167" name="Text Box 7"/>
          <p:cNvSpPr txBox="1">
            <a:spLocks noChangeArrowheads="1"/>
          </p:cNvSpPr>
          <p:nvPr/>
        </p:nvSpPr>
        <p:spPr bwMode="auto">
          <a:xfrm rot="5400000">
            <a:off x="6409532" y="2844006"/>
            <a:ext cx="5010150" cy="274637"/>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just" rtl="1"/>
            <a:r>
              <a:rPr lang="fa-IR" altLang="fa-IR" sz="2000" b="0">
                <a:cs typeface="Traffic" pitchFamily="2" charset="0"/>
              </a:rPr>
              <a:t>توسعه مديريت دولت (برنامه جامع توسعه نظام اداری)</a:t>
            </a:r>
            <a:endParaRPr lang="en-US" altLang="fa-IR" sz="2000" b="0">
              <a:cs typeface="Traffic" pitchFamily="2" charset="0"/>
            </a:endParaRPr>
          </a:p>
        </p:txBody>
      </p:sp>
      <p:sp>
        <p:nvSpPr>
          <p:cNvPr id="92168" name="Rectangle 8" descr="Stationery"/>
          <p:cNvSpPr>
            <a:spLocks noChangeArrowheads="1"/>
          </p:cNvSpPr>
          <p:nvPr/>
        </p:nvSpPr>
        <p:spPr bwMode="auto">
          <a:xfrm>
            <a:off x="7837488" y="0"/>
            <a:ext cx="696912" cy="5675313"/>
          </a:xfrm>
          <a:prstGeom prst="rect">
            <a:avLst/>
          </a:prstGeom>
          <a:blipFill dpi="0" rotWithShape="0">
            <a:blip r:embed="rId2"/>
            <a:srcRect/>
            <a:tile tx="0" ty="0" sx="100000" sy="100000" flip="none" algn="tl"/>
          </a:blipFill>
          <a:ln>
            <a:noFill/>
          </a:ln>
          <a:effectLst>
            <a:prstShdw prst="shdw17" dist="28398" dir="1593903">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69" name="AutoShape 9" descr="Canvas"/>
          <p:cNvSpPr>
            <a:spLocks noChangeArrowheads="1"/>
          </p:cNvSpPr>
          <p:nvPr/>
        </p:nvSpPr>
        <p:spPr bwMode="auto">
          <a:xfrm rot="5400000" flipH="1">
            <a:off x="7344569" y="737394"/>
            <a:ext cx="1685925" cy="474663"/>
          </a:xfrm>
          <a:prstGeom prst="roundRect">
            <a:avLst>
              <a:gd name="adj" fmla="val 744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120000"/>
              </a:lnSpc>
            </a:pPr>
            <a:r>
              <a:rPr lang="fa-IR" altLang="fa-IR" sz="2000" b="0">
                <a:cs typeface="Traffic" pitchFamily="2" charset="0"/>
              </a:rPr>
              <a:t>جامعيت</a:t>
            </a:r>
            <a:endParaRPr lang="en-US" altLang="fa-IR" sz="2000" b="0">
              <a:cs typeface="Traffic" pitchFamily="2" charset="0"/>
            </a:endParaRPr>
          </a:p>
        </p:txBody>
      </p:sp>
      <p:sp>
        <p:nvSpPr>
          <p:cNvPr id="92170" name="AutoShape 10" descr="Canvas"/>
          <p:cNvSpPr>
            <a:spLocks noChangeArrowheads="1"/>
          </p:cNvSpPr>
          <p:nvPr/>
        </p:nvSpPr>
        <p:spPr bwMode="auto">
          <a:xfrm rot="5400000" flipH="1">
            <a:off x="7344569" y="2597944"/>
            <a:ext cx="1685925" cy="474663"/>
          </a:xfrm>
          <a:prstGeom prst="roundRect">
            <a:avLst>
              <a:gd name="adj" fmla="val 744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120000"/>
              </a:lnSpc>
            </a:pPr>
            <a:r>
              <a:rPr lang="fa-IR" altLang="fa-IR" sz="2000" b="0">
                <a:cs typeface="Traffic" pitchFamily="2" charset="0"/>
              </a:rPr>
              <a:t>کفايت</a:t>
            </a:r>
            <a:endParaRPr lang="en-US" altLang="fa-IR" sz="2000" b="0">
              <a:cs typeface="Traffic" pitchFamily="2" charset="0"/>
            </a:endParaRPr>
          </a:p>
        </p:txBody>
      </p:sp>
      <p:sp>
        <p:nvSpPr>
          <p:cNvPr id="92171" name="AutoShape 11" descr="Canvas"/>
          <p:cNvSpPr>
            <a:spLocks noChangeArrowheads="1"/>
          </p:cNvSpPr>
          <p:nvPr/>
        </p:nvSpPr>
        <p:spPr bwMode="auto">
          <a:xfrm rot="5400000" flipH="1">
            <a:off x="7355681" y="4439445"/>
            <a:ext cx="1685925" cy="474662"/>
          </a:xfrm>
          <a:prstGeom prst="roundRect">
            <a:avLst>
              <a:gd name="adj" fmla="val 7440"/>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120000"/>
              </a:lnSpc>
            </a:pPr>
            <a:r>
              <a:rPr lang="fa-IR" altLang="fa-IR" sz="2000" b="0">
                <a:cs typeface="Traffic" pitchFamily="2" charset="0"/>
              </a:rPr>
              <a:t>فراگيری</a:t>
            </a:r>
            <a:endParaRPr lang="en-US" altLang="fa-IR" sz="2000" b="0">
              <a:cs typeface="Traffic" pitchFamily="2" charset="0"/>
            </a:endParaRPr>
          </a:p>
        </p:txBody>
      </p:sp>
      <p:sp>
        <p:nvSpPr>
          <p:cNvPr id="92172" name="AutoShape 12" descr="Stationery"/>
          <p:cNvSpPr>
            <a:spLocks noChangeArrowheads="1"/>
          </p:cNvSpPr>
          <p:nvPr/>
        </p:nvSpPr>
        <p:spPr bwMode="auto">
          <a:xfrm flipH="1">
            <a:off x="5713413" y="0"/>
            <a:ext cx="2081212" cy="5675313"/>
          </a:xfrm>
          <a:prstGeom prst="homePlate">
            <a:avLst>
              <a:gd name="adj" fmla="val 10375"/>
            </a:avLst>
          </a:prstGeom>
          <a:blipFill dpi="0" rotWithShape="0">
            <a:blip r:embed="rId2"/>
            <a:srcRect/>
            <a:tile tx="0" ty="0" sx="100000" sy="100000" flip="none" algn="tl"/>
          </a:blipFill>
          <a:ln>
            <a:noFill/>
          </a:ln>
          <a:effectLst>
            <a:prstShdw prst="shdw17" dist="28398" dir="1593903">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73" name="AutoShape 13" descr="Pink tissue paper"/>
          <p:cNvSpPr>
            <a:spLocks noChangeArrowheads="1"/>
          </p:cNvSpPr>
          <p:nvPr/>
        </p:nvSpPr>
        <p:spPr bwMode="auto">
          <a:xfrm flipH="1">
            <a:off x="5937250" y="214313"/>
            <a:ext cx="1762125" cy="517525"/>
          </a:xfrm>
          <a:prstGeom prst="roundRect">
            <a:avLst>
              <a:gd name="adj" fmla="val 7440"/>
            </a:avLst>
          </a:prstGeom>
          <a:blipFill dpi="0" rotWithShape="0">
            <a:blip r:embed="rId4"/>
            <a:srcRect/>
            <a:tile tx="0" ty="0" sx="100000" sy="100000" flip="none" algn="tl"/>
          </a:blipFill>
          <a:ln>
            <a:noFill/>
          </a:ln>
          <a:effectLst>
            <a:prstShdw prst="shdw17" dist="17961" dir="2700000">
              <a:srgbClr val="FFCC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70000"/>
              </a:lnSpc>
            </a:pPr>
            <a:r>
              <a:rPr lang="fa-IR" altLang="fa-IR" sz="1400" b="0">
                <a:cs typeface="Traffic" pitchFamily="2" charset="0"/>
              </a:rPr>
              <a:t>محورهای متاثر وتاثيرگذار</a:t>
            </a:r>
          </a:p>
          <a:p>
            <a:pPr>
              <a:lnSpc>
                <a:spcPct val="70000"/>
              </a:lnSpc>
            </a:pPr>
            <a:r>
              <a:rPr lang="fa-IR" altLang="fa-IR" sz="1400" b="0">
                <a:cs typeface="Traffic" pitchFamily="2" charset="0"/>
              </a:rPr>
              <a:t>بر توسعه نظام اداری</a:t>
            </a:r>
            <a:endParaRPr lang="en-US" altLang="fa-IR" sz="1400" b="0">
              <a:cs typeface="Traffic" pitchFamily="2" charset="0"/>
            </a:endParaRPr>
          </a:p>
        </p:txBody>
      </p:sp>
      <p:sp>
        <p:nvSpPr>
          <p:cNvPr id="92174" name="AutoShape 14" descr="Canvas"/>
          <p:cNvSpPr>
            <a:spLocks noChangeArrowheads="1"/>
          </p:cNvSpPr>
          <p:nvPr/>
        </p:nvSpPr>
        <p:spPr bwMode="auto">
          <a:xfrm flipH="1">
            <a:off x="5937250" y="846138"/>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نرم افزاری</a:t>
            </a:r>
            <a:endParaRPr lang="en-US" altLang="fa-IR" sz="1400" b="0">
              <a:cs typeface="Trafic Mazar" pitchFamily="2" charset="0"/>
            </a:endParaRPr>
          </a:p>
        </p:txBody>
      </p:sp>
      <p:sp>
        <p:nvSpPr>
          <p:cNvPr id="92175" name="AutoShape 15" descr="Canvas"/>
          <p:cNvSpPr>
            <a:spLocks noChangeArrowheads="1"/>
          </p:cNvSpPr>
          <p:nvPr/>
        </p:nvSpPr>
        <p:spPr bwMode="auto">
          <a:xfrm flipH="1">
            <a:off x="5937250" y="1282700"/>
            <a:ext cx="1762125" cy="325438"/>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سخت افزاری</a:t>
            </a:r>
            <a:endParaRPr lang="en-US" altLang="fa-IR" sz="1400" b="0">
              <a:cs typeface="Trafic Mazar" pitchFamily="2" charset="0"/>
            </a:endParaRPr>
          </a:p>
        </p:txBody>
      </p:sp>
      <p:sp>
        <p:nvSpPr>
          <p:cNvPr id="92176" name="AutoShape 16"/>
          <p:cNvSpPr>
            <a:spLocks noChangeArrowheads="1"/>
          </p:cNvSpPr>
          <p:nvPr/>
        </p:nvSpPr>
        <p:spPr bwMode="auto">
          <a:xfrm flipH="1">
            <a:off x="5937250" y="1757363"/>
            <a:ext cx="1762125" cy="325437"/>
          </a:xfrm>
          <a:prstGeom prst="roundRect">
            <a:avLst>
              <a:gd name="adj" fmla="val 7440"/>
            </a:avLst>
          </a:prstGeom>
          <a:solidFill>
            <a:srgbClr val="D1F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D1FCFF">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نيروی انسانی</a:t>
            </a:r>
            <a:endParaRPr lang="en-US" altLang="fa-IR" sz="1400" b="0">
              <a:cs typeface="Trafic Mazar" pitchFamily="2" charset="0"/>
            </a:endParaRPr>
          </a:p>
        </p:txBody>
      </p:sp>
      <p:sp>
        <p:nvSpPr>
          <p:cNvPr id="92177" name="AutoShape 17" descr="Canvas"/>
          <p:cNvSpPr>
            <a:spLocks noChangeArrowheads="1"/>
          </p:cNvSpPr>
          <p:nvPr/>
        </p:nvSpPr>
        <p:spPr bwMode="auto">
          <a:xfrm flipH="1">
            <a:off x="5937250" y="2211388"/>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راهبردی و مديريتی</a:t>
            </a:r>
            <a:endParaRPr lang="en-US" altLang="fa-IR" sz="1400" b="0">
              <a:cs typeface="Trafic Mazar" pitchFamily="2" charset="0"/>
            </a:endParaRPr>
          </a:p>
        </p:txBody>
      </p:sp>
      <p:sp>
        <p:nvSpPr>
          <p:cNvPr id="92178" name="AutoShape 18" descr="Canvas"/>
          <p:cNvSpPr>
            <a:spLocks noChangeArrowheads="1"/>
          </p:cNvSpPr>
          <p:nvPr/>
        </p:nvSpPr>
        <p:spPr bwMode="auto">
          <a:xfrm flipH="1">
            <a:off x="5937250" y="2676525"/>
            <a:ext cx="1762125" cy="325438"/>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نظام سازيها و زيرساختها</a:t>
            </a:r>
            <a:endParaRPr lang="en-US" altLang="fa-IR" sz="1400" b="0">
              <a:cs typeface="Trafic Mazar" pitchFamily="2" charset="0"/>
            </a:endParaRPr>
          </a:p>
        </p:txBody>
      </p:sp>
      <p:sp>
        <p:nvSpPr>
          <p:cNvPr id="92179" name="AutoShape 19" descr="Canvas"/>
          <p:cNvSpPr>
            <a:spLocks noChangeArrowheads="1"/>
          </p:cNvSpPr>
          <p:nvPr/>
        </p:nvSpPr>
        <p:spPr bwMode="auto">
          <a:xfrm flipH="1">
            <a:off x="5937250" y="3121025"/>
            <a:ext cx="1762125" cy="325438"/>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rtl="1">
              <a:lnSpc>
                <a:spcPct val="70000"/>
              </a:lnSpc>
            </a:pPr>
            <a:r>
              <a:rPr lang="fa-IR" altLang="fa-IR" sz="1400" b="0">
                <a:cs typeface="Trafic Mazar" pitchFamily="2" charset="0"/>
              </a:rPr>
              <a:t>محور فرهنگی و اجتماعی</a:t>
            </a:r>
            <a:endParaRPr lang="en-US" altLang="fa-IR" sz="1400" b="0">
              <a:cs typeface="Trafic Mazar" pitchFamily="2" charset="0"/>
            </a:endParaRPr>
          </a:p>
        </p:txBody>
      </p:sp>
      <p:sp>
        <p:nvSpPr>
          <p:cNvPr id="92180" name="AutoShape 20" descr="Canvas"/>
          <p:cNvSpPr>
            <a:spLocks noChangeArrowheads="1"/>
          </p:cNvSpPr>
          <p:nvPr/>
        </p:nvSpPr>
        <p:spPr bwMode="auto">
          <a:xfrm flipH="1">
            <a:off x="5937250" y="3611563"/>
            <a:ext cx="1762125" cy="603250"/>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rtl="1">
              <a:lnSpc>
                <a:spcPct val="70000"/>
              </a:lnSpc>
            </a:pPr>
            <a:r>
              <a:rPr lang="fa-IR" altLang="fa-IR" sz="1400" b="0">
                <a:cs typeface="Trafic Mazar" pitchFamily="2" charset="0"/>
              </a:rPr>
              <a:t>محور موسسات ،شرکتها و</a:t>
            </a:r>
          </a:p>
          <a:p>
            <a:pPr rtl="1">
              <a:lnSpc>
                <a:spcPct val="70000"/>
              </a:lnSpc>
            </a:pPr>
            <a:r>
              <a:rPr lang="fa-IR" altLang="fa-IR" sz="1400" b="0">
                <a:cs typeface="Trafic Mazar" pitchFamily="2" charset="0"/>
              </a:rPr>
              <a:t>سازمانهای اقماری</a:t>
            </a:r>
          </a:p>
          <a:p>
            <a:pPr rtl="1">
              <a:lnSpc>
                <a:spcPct val="70000"/>
              </a:lnSpc>
            </a:pPr>
            <a:r>
              <a:rPr lang="fa-IR" altLang="fa-IR" sz="1400" b="0">
                <a:cs typeface="Trafic Mazar" pitchFamily="2" charset="0"/>
              </a:rPr>
              <a:t> (وابسته و تابعه)</a:t>
            </a:r>
            <a:endParaRPr lang="en-US" altLang="fa-IR" sz="1400" b="0">
              <a:cs typeface="Trafic Mazar" pitchFamily="2" charset="0"/>
            </a:endParaRPr>
          </a:p>
        </p:txBody>
      </p:sp>
      <p:sp>
        <p:nvSpPr>
          <p:cNvPr id="92181" name="AutoShape 21" descr="Canvas"/>
          <p:cNvSpPr>
            <a:spLocks noChangeArrowheads="1"/>
          </p:cNvSpPr>
          <p:nvPr/>
        </p:nvSpPr>
        <p:spPr bwMode="auto">
          <a:xfrm flipH="1">
            <a:off x="5937250" y="4373563"/>
            <a:ext cx="1762125" cy="603250"/>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rtl="1">
              <a:lnSpc>
                <a:spcPct val="70000"/>
              </a:lnSpc>
            </a:pPr>
            <a:r>
              <a:rPr lang="fa-IR" altLang="fa-IR" sz="1400" b="0">
                <a:cs typeface="Trafic Mazar" pitchFamily="2" charset="0"/>
              </a:rPr>
              <a:t>محور توليدکنندگان خدمات</a:t>
            </a:r>
          </a:p>
          <a:p>
            <a:pPr rtl="1">
              <a:lnSpc>
                <a:spcPct val="70000"/>
              </a:lnSpc>
            </a:pPr>
            <a:r>
              <a:rPr lang="fa-IR" altLang="fa-IR" sz="1400" b="0">
                <a:cs typeface="Trafic Mazar" pitchFamily="2" charset="0"/>
              </a:rPr>
              <a:t>بالادستی،</a:t>
            </a:r>
            <a:r>
              <a:rPr lang="ar-SA" altLang="fa-IR" sz="1400" b="0">
                <a:cs typeface="Trafic Mazar" pitchFamily="2" charset="0"/>
              </a:rPr>
              <a:t>پايين دستی،هم عرض </a:t>
            </a:r>
          </a:p>
          <a:p>
            <a:pPr rtl="1">
              <a:lnSpc>
                <a:spcPct val="70000"/>
              </a:lnSpc>
            </a:pPr>
            <a:r>
              <a:rPr lang="ar-SA" altLang="fa-IR" sz="1400" b="0">
                <a:cs typeface="Trafic Mazar" pitchFamily="2" charset="0"/>
              </a:rPr>
              <a:t>و سايرکالاهای عمومی</a:t>
            </a:r>
            <a:endParaRPr lang="en-US" altLang="fa-IR" sz="1400" b="0">
              <a:cs typeface="Trafic Mazar" pitchFamily="2" charset="0"/>
            </a:endParaRPr>
          </a:p>
        </p:txBody>
      </p:sp>
      <p:sp>
        <p:nvSpPr>
          <p:cNvPr id="92182" name="AutoShape 22" descr="Canvas"/>
          <p:cNvSpPr>
            <a:spLocks noChangeArrowheads="1"/>
          </p:cNvSpPr>
          <p:nvPr/>
        </p:nvSpPr>
        <p:spPr bwMode="auto">
          <a:xfrm flipH="1">
            <a:off x="5946775" y="5135563"/>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محور </a:t>
            </a:r>
            <a:r>
              <a:rPr lang="ar-SA" altLang="fa-IR" sz="1400" b="0">
                <a:cs typeface="Trafic Mazar" pitchFamily="2" charset="0"/>
              </a:rPr>
              <a:t>پژوهشی و مطالعاتی</a:t>
            </a:r>
            <a:endParaRPr lang="en-US" altLang="fa-IR" sz="1400" b="0">
              <a:cs typeface="Trafic Mazar" pitchFamily="2" charset="0"/>
            </a:endParaRPr>
          </a:p>
        </p:txBody>
      </p:sp>
      <p:sp>
        <p:nvSpPr>
          <p:cNvPr id="92183" name="AutoShape 23" descr="Stationery"/>
          <p:cNvSpPr>
            <a:spLocks noChangeArrowheads="1"/>
          </p:cNvSpPr>
          <p:nvPr/>
        </p:nvSpPr>
        <p:spPr bwMode="auto">
          <a:xfrm flipH="1">
            <a:off x="3602038" y="0"/>
            <a:ext cx="2070100" cy="5675313"/>
          </a:xfrm>
          <a:prstGeom prst="homePlate">
            <a:avLst>
              <a:gd name="adj" fmla="val 8685"/>
            </a:avLst>
          </a:prstGeom>
          <a:blipFill dpi="0" rotWithShape="0">
            <a:blip r:embed="rId2"/>
            <a:srcRect/>
            <a:tile tx="0" ty="0" sx="100000" sy="100000" flip="none" algn="tl"/>
          </a:blipFill>
          <a:ln>
            <a:noFill/>
          </a:ln>
          <a:effectLst>
            <a:prstShdw prst="shdw17" dist="28398" dir="1593903">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84" name="AutoShape 24" descr="Pink tissue paper"/>
          <p:cNvSpPr>
            <a:spLocks noChangeArrowheads="1"/>
          </p:cNvSpPr>
          <p:nvPr/>
        </p:nvSpPr>
        <p:spPr bwMode="auto">
          <a:xfrm flipH="1">
            <a:off x="3824288" y="160338"/>
            <a:ext cx="1762125" cy="619125"/>
          </a:xfrm>
          <a:prstGeom prst="roundRect">
            <a:avLst>
              <a:gd name="adj" fmla="val 7440"/>
            </a:avLst>
          </a:prstGeom>
          <a:blipFill dpi="0" rotWithShape="0">
            <a:blip r:embed="rId4"/>
            <a:srcRect/>
            <a:tile tx="0" ty="0" sx="100000" sy="100000" flip="none" algn="tl"/>
          </a:blipFill>
          <a:ln>
            <a:noFill/>
          </a:ln>
          <a:effectLst>
            <a:prstShdw prst="shdw17" dist="17961" dir="2700000">
              <a:srgbClr val="FFCCCC">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nSpc>
                <a:spcPct val="70000"/>
              </a:lnSpc>
            </a:pPr>
            <a:r>
              <a:rPr lang="fa-IR" altLang="fa-IR" sz="1800" b="0">
                <a:cs typeface="Traffic" pitchFamily="2" charset="0"/>
              </a:rPr>
              <a:t>محور نيروی انسانی</a:t>
            </a:r>
          </a:p>
          <a:p>
            <a:pPr>
              <a:lnSpc>
                <a:spcPct val="70000"/>
              </a:lnSpc>
            </a:pPr>
            <a:endParaRPr lang="fa-IR" altLang="fa-IR" sz="1800" b="0">
              <a:cs typeface="Traffic" pitchFamily="2" charset="0"/>
            </a:endParaRPr>
          </a:p>
          <a:p>
            <a:pPr>
              <a:lnSpc>
                <a:spcPct val="70000"/>
              </a:lnSpc>
            </a:pPr>
            <a:endParaRPr lang="en-US" altLang="fa-IR" sz="1800" b="0">
              <a:cs typeface="Traffic" pitchFamily="2" charset="0"/>
            </a:endParaRPr>
          </a:p>
        </p:txBody>
      </p:sp>
      <p:sp>
        <p:nvSpPr>
          <p:cNvPr id="92185" name="AutoShape 25"/>
          <p:cNvSpPr>
            <a:spLocks noChangeArrowheads="1"/>
          </p:cNvSpPr>
          <p:nvPr/>
        </p:nvSpPr>
        <p:spPr bwMode="auto">
          <a:xfrm flipH="1">
            <a:off x="4703763" y="400050"/>
            <a:ext cx="803275" cy="290513"/>
          </a:xfrm>
          <a:prstGeom prst="homePlate">
            <a:avLst>
              <a:gd name="adj" fmla="val 57361"/>
            </a:avLst>
          </a:prstGeom>
          <a:solidFill>
            <a:srgbClr val="E1CFAB"/>
          </a:solidFill>
          <a:ln>
            <a:noFill/>
          </a:ln>
          <a:effectLst>
            <a:prstShdw prst="shdw17" dist="17961" dir="2700000">
              <a:srgbClr val="E1CF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70000"/>
              </a:lnSpc>
            </a:pPr>
            <a:r>
              <a:rPr lang="fa-IR" altLang="fa-IR" sz="1400" b="0">
                <a:cs typeface="Traffic" pitchFamily="2" charset="0"/>
              </a:rPr>
              <a:t>منابع انسانی</a:t>
            </a:r>
            <a:endParaRPr lang="en-US" altLang="fa-IR" sz="1400" b="0">
              <a:cs typeface="Traffic" pitchFamily="2" charset="0"/>
            </a:endParaRPr>
          </a:p>
        </p:txBody>
      </p:sp>
      <p:sp>
        <p:nvSpPr>
          <p:cNvPr id="92186" name="Rectangle 26"/>
          <p:cNvSpPr>
            <a:spLocks noChangeArrowheads="1"/>
          </p:cNvSpPr>
          <p:nvPr/>
        </p:nvSpPr>
        <p:spPr bwMode="auto">
          <a:xfrm flipH="1">
            <a:off x="3865563" y="422275"/>
            <a:ext cx="803275" cy="290513"/>
          </a:xfrm>
          <a:prstGeom prst="rect">
            <a:avLst/>
          </a:prstGeom>
          <a:solidFill>
            <a:srgbClr val="E1CFAB"/>
          </a:solidFill>
          <a:ln>
            <a:noFill/>
          </a:ln>
          <a:effectLst>
            <a:prstShdw prst="shdw17" dist="17961" dir="2700000">
              <a:srgbClr val="E1CFAB">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70000"/>
              </a:lnSpc>
            </a:pPr>
            <a:r>
              <a:rPr lang="fa-IR" altLang="fa-IR" sz="1200" b="0">
                <a:cs typeface="Traffic" pitchFamily="2" charset="0"/>
              </a:rPr>
              <a:t>سرمايه انسانی</a:t>
            </a:r>
            <a:endParaRPr lang="en-US" altLang="fa-IR" sz="1200" b="0">
              <a:cs typeface="Traffic" pitchFamily="2" charset="0"/>
            </a:endParaRPr>
          </a:p>
        </p:txBody>
      </p:sp>
      <p:sp>
        <p:nvSpPr>
          <p:cNvPr id="92187" name="AutoShape 27" descr="Canvas"/>
          <p:cNvSpPr>
            <a:spLocks noChangeArrowheads="1"/>
          </p:cNvSpPr>
          <p:nvPr/>
        </p:nvSpPr>
        <p:spPr bwMode="auto">
          <a:xfrm flipH="1">
            <a:off x="3813175" y="882650"/>
            <a:ext cx="1762125" cy="325438"/>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نظامات استخدامی</a:t>
            </a:r>
            <a:endParaRPr lang="en-US" altLang="fa-IR" sz="1400" b="0">
              <a:cs typeface="Trafic Mazar" pitchFamily="2" charset="0"/>
            </a:endParaRPr>
          </a:p>
        </p:txBody>
      </p:sp>
      <p:sp>
        <p:nvSpPr>
          <p:cNvPr id="92188" name="AutoShape 28" descr="Canvas"/>
          <p:cNvSpPr>
            <a:spLocks noChangeArrowheads="1"/>
          </p:cNvSpPr>
          <p:nvPr/>
        </p:nvSpPr>
        <p:spPr bwMode="auto">
          <a:xfrm flipH="1">
            <a:off x="3813175" y="1319213"/>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نظامات جبران خدمت</a:t>
            </a:r>
            <a:endParaRPr lang="en-US" altLang="fa-IR" sz="1400" b="0">
              <a:cs typeface="Trafic Mazar" pitchFamily="2" charset="0"/>
            </a:endParaRPr>
          </a:p>
        </p:txBody>
      </p:sp>
      <p:sp>
        <p:nvSpPr>
          <p:cNvPr id="92189" name="AutoShape 29"/>
          <p:cNvSpPr>
            <a:spLocks noChangeArrowheads="1"/>
          </p:cNvSpPr>
          <p:nvPr/>
        </p:nvSpPr>
        <p:spPr bwMode="auto">
          <a:xfrm flipH="1">
            <a:off x="3813175" y="1793875"/>
            <a:ext cx="1762125" cy="325438"/>
          </a:xfrm>
          <a:prstGeom prst="roundRect">
            <a:avLst>
              <a:gd name="adj" fmla="val 7440"/>
            </a:avLst>
          </a:prstGeom>
          <a:solidFill>
            <a:srgbClr val="D1F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D1FCFF">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نظامات تامينی و رفاهی</a:t>
            </a:r>
            <a:endParaRPr lang="en-US" altLang="fa-IR" sz="1400" b="0">
              <a:cs typeface="Trafic Mazar" pitchFamily="2" charset="0"/>
            </a:endParaRPr>
          </a:p>
        </p:txBody>
      </p:sp>
      <p:sp>
        <p:nvSpPr>
          <p:cNvPr id="92190" name="AutoShape 30" descr="Canvas"/>
          <p:cNvSpPr>
            <a:spLocks noChangeArrowheads="1"/>
          </p:cNvSpPr>
          <p:nvPr/>
        </p:nvSpPr>
        <p:spPr bwMode="auto">
          <a:xfrm flipH="1">
            <a:off x="3813175" y="2247900"/>
            <a:ext cx="1762125" cy="325438"/>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نظامات آموزشی</a:t>
            </a:r>
            <a:endParaRPr lang="en-US" altLang="fa-IR" sz="1400" b="0">
              <a:cs typeface="Trafic Mazar" pitchFamily="2" charset="0"/>
            </a:endParaRPr>
          </a:p>
        </p:txBody>
      </p:sp>
      <p:sp>
        <p:nvSpPr>
          <p:cNvPr id="92191" name="AutoShape 31" descr="Canvas"/>
          <p:cNvSpPr>
            <a:spLocks noChangeArrowheads="1"/>
          </p:cNvSpPr>
          <p:nvPr/>
        </p:nvSpPr>
        <p:spPr bwMode="auto">
          <a:xfrm flipH="1">
            <a:off x="3813175" y="2713038"/>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a:lnSpc>
                <a:spcPct val="70000"/>
              </a:lnSpc>
            </a:pPr>
            <a:r>
              <a:rPr lang="fa-IR" altLang="fa-IR" sz="1400" b="0">
                <a:cs typeface="Trafic Mazar" pitchFamily="2" charset="0"/>
              </a:rPr>
              <a:t>نظامات ارتقاء و انتصاب</a:t>
            </a:r>
            <a:endParaRPr lang="en-US" altLang="fa-IR" sz="1400" b="0">
              <a:cs typeface="Trafic Mazar" pitchFamily="2" charset="0"/>
            </a:endParaRPr>
          </a:p>
        </p:txBody>
      </p:sp>
      <p:sp>
        <p:nvSpPr>
          <p:cNvPr id="92192" name="AutoShape 32" descr="Canvas"/>
          <p:cNvSpPr>
            <a:spLocks noChangeArrowheads="1"/>
          </p:cNvSpPr>
          <p:nvPr/>
        </p:nvSpPr>
        <p:spPr bwMode="auto">
          <a:xfrm flipH="1">
            <a:off x="3813175" y="3157538"/>
            <a:ext cx="1762125" cy="325437"/>
          </a:xfrm>
          <a:prstGeom prst="roundRect">
            <a:avLst>
              <a:gd name="adj" fmla="val 744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FFFFCC">
                      <a:gamma/>
                      <a:shade val="60000"/>
                      <a:invGamma/>
                    </a:srgbClr>
                  </a:outerShdw>
                </a:effectLst>
              </a14:hiddenEffects>
            </a:ext>
          </a:extLst>
        </p:spPr>
        <p:txBody>
          <a:bodyPr wrap="none" anchor="ctr"/>
          <a:lstStyle/>
          <a:p>
            <a:pPr rtl="1">
              <a:lnSpc>
                <a:spcPct val="70000"/>
              </a:lnSpc>
            </a:pPr>
            <a:r>
              <a:rPr lang="fa-IR" altLang="fa-IR" sz="1400" b="0">
                <a:cs typeface="Trafic Mazar" pitchFamily="2" charset="0"/>
              </a:rPr>
              <a:t>نظامات ارزشيابی و نظارت</a:t>
            </a:r>
            <a:endParaRPr lang="en-US" altLang="fa-IR" sz="1400" b="0">
              <a:cs typeface="Trafic Mazar" pitchFamily="2" charset="0"/>
            </a:endParaRPr>
          </a:p>
        </p:txBody>
      </p:sp>
      <p:sp>
        <p:nvSpPr>
          <p:cNvPr id="92193" name="AutoShape 33" descr="Stationery"/>
          <p:cNvSpPr>
            <a:spLocks noChangeArrowheads="1"/>
          </p:cNvSpPr>
          <p:nvPr/>
        </p:nvSpPr>
        <p:spPr bwMode="auto">
          <a:xfrm flipH="1">
            <a:off x="2143125" y="0"/>
            <a:ext cx="1416050" cy="5675313"/>
          </a:xfrm>
          <a:prstGeom prst="homePlate">
            <a:avLst>
              <a:gd name="adj" fmla="val 0"/>
            </a:avLst>
          </a:prstGeom>
          <a:blipFill dpi="0" rotWithShape="0">
            <a:blip r:embed="rId2"/>
            <a:srcRect/>
            <a:tile tx="0" ty="0" sx="100000" sy="100000" flip="none" algn="tl"/>
          </a:blipFill>
          <a:ln>
            <a:noFill/>
          </a:ln>
          <a:effectLst>
            <a:prstShdw prst="shdw17" dist="40161" dir="1106097">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94" name="AutoShape 34" descr="Stationery"/>
          <p:cNvSpPr>
            <a:spLocks noChangeArrowheads="1"/>
          </p:cNvSpPr>
          <p:nvPr/>
        </p:nvSpPr>
        <p:spPr bwMode="auto">
          <a:xfrm flipH="1">
            <a:off x="673100" y="0"/>
            <a:ext cx="1416050" cy="5675313"/>
          </a:xfrm>
          <a:prstGeom prst="homePlate">
            <a:avLst>
              <a:gd name="adj" fmla="val 0"/>
            </a:avLst>
          </a:prstGeom>
          <a:blipFill dpi="0" rotWithShape="0">
            <a:blip r:embed="rId2"/>
            <a:srcRect/>
            <a:tile tx="0" ty="0" sx="100000" sy="100000" flip="none" algn="tl"/>
          </a:blipFill>
          <a:ln>
            <a:noFill/>
          </a:ln>
          <a:effectLst>
            <a:prstShdw prst="shdw17" dist="40161" dir="1106097">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a:lnSpc>
                <a:spcPct val="200000"/>
              </a:lnSpc>
            </a:pPr>
            <a:endParaRPr lang="fa-IR" altLang="fa-IR" sz="1800">
              <a:solidFill>
                <a:srgbClr val="008000"/>
              </a:solidFill>
              <a:cs typeface="Times New Roman" panose="02020603050405020304" pitchFamily="18" charset="0"/>
            </a:endParaRPr>
          </a:p>
        </p:txBody>
      </p:sp>
      <p:sp>
        <p:nvSpPr>
          <p:cNvPr id="92195" name="AutoShape 35"/>
          <p:cNvSpPr>
            <a:spLocks noChangeArrowheads="1"/>
          </p:cNvSpPr>
          <p:nvPr/>
        </p:nvSpPr>
        <p:spPr bwMode="auto">
          <a:xfrm flipH="1">
            <a:off x="76200" y="0"/>
            <a:ext cx="533400" cy="5675313"/>
          </a:xfrm>
          <a:prstGeom prst="homePlate">
            <a:avLst>
              <a:gd name="adj" fmla="val 0"/>
            </a:avLst>
          </a:prstGeom>
          <a:solidFill>
            <a:srgbClr val="D1FCFF"/>
          </a:solidFill>
          <a:ln>
            <a:noFill/>
          </a:ln>
          <a:effectLst>
            <a:prstShdw prst="shdw18" dist="17961" dir="13500000">
              <a:srgbClr val="D1FC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200000"/>
              </a:lnSpc>
            </a:pPr>
            <a:endParaRPr lang="fa-IR" altLang="fa-IR" sz="1600">
              <a:solidFill>
                <a:srgbClr val="008000"/>
              </a:solidFill>
              <a:cs typeface="Times New Roman" panose="02020603050405020304" pitchFamily="18" charset="0"/>
            </a:endParaRPr>
          </a:p>
        </p:txBody>
      </p:sp>
      <p:sp>
        <p:nvSpPr>
          <p:cNvPr id="92196" name="AutoShape 36"/>
          <p:cNvSpPr>
            <a:spLocks noChangeArrowheads="1"/>
          </p:cNvSpPr>
          <p:nvPr/>
        </p:nvSpPr>
        <p:spPr bwMode="auto">
          <a:xfrm>
            <a:off x="728663" y="112713"/>
            <a:ext cx="1339850" cy="1966912"/>
          </a:xfrm>
          <a:prstGeom prst="cloudCallout">
            <a:avLst>
              <a:gd name="adj1" fmla="val 27014"/>
              <a:gd name="adj2" fmla="val -18120"/>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nSpc>
                <a:spcPct val="80000"/>
              </a:lnSpc>
            </a:pPr>
            <a:r>
              <a:rPr lang="fa-IR" altLang="fa-IR" sz="1400" b="0">
                <a:cs typeface="Traffic" pitchFamily="2" charset="0"/>
              </a:rPr>
              <a:t>اينرسی يا چسبندگی نيروی انسانی بخاطر دغدغه معيشت، رفاه و امنيت</a:t>
            </a:r>
            <a:endParaRPr lang="en-US" altLang="fa-IR" sz="1400" b="0">
              <a:cs typeface="Traffic" pitchFamily="2" charset="0"/>
            </a:endParaRPr>
          </a:p>
        </p:txBody>
      </p:sp>
      <p:sp>
        <p:nvSpPr>
          <p:cNvPr id="92197" name="AutoShape 37"/>
          <p:cNvSpPr>
            <a:spLocks noChangeArrowheads="1"/>
          </p:cNvSpPr>
          <p:nvPr/>
        </p:nvSpPr>
        <p:spPr bwMode="auto">
          <a:xfrm>
            <a:off x="2133600" y="76200"/>
            <a:ext cx="1447800" cy="2195513"/>
          </a:xfrm>
          <a:prstGeom prst="cloudCallout">
            <a:avLst>
              <a:gd name="adj1" fmla="val -23134"/>
              <a:gd name="adj2" fmla="val -14495"/>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nSpc>
                <a:spcPct val="80000"/>
              </a:lnSpc>
            </a:pPr>
            <a:r>
              <a:rPr lang="fa-IR" altLang="fa-IR" sz="1400" b="0">
                <a:cs typeface="Traffic" pitchFamily="2" charset="0"/>
              </a:rPr>
              <a:t>اينرسی يا چسبندگی سازمانی به لحاظ تفاوتها و ارجحيتهای معطوف به نظامات مرتبط با نيروی انسانی در سازمانها</a:t>
            </a:r>
            <a:endParaRPr lang="en-US" altLang="fa-IR" sz="1400" b="0">
              <a:cs typeface="Traffic" pitchFamily="2" charset="0"/>
            </a:endParaRPr>
          </a:p>
        </p:txBody>
      </p:sp>
      <p:sp>
        <p:nvSpPr>
          <p:cNvPr id="92198" name="AutoShape 38"/>
          <p:cNvSpPr>
            <a:spLocks noChangeArrowheads="1"/>
          </p:cNvSpPr>
          <p:nvPr/>
        </p:nvSpPr>
        <p:spPr bwMode="auto">
          <a:xfrm flipH="1">
            <a:off x="2179638" y="3030538"/>
            <a:ext cx="1303337" cy="542925"/>
          </a:xfrm>
          <a:prstGeom prst="homePlate">
            <a:avLst>
              <a:gd name="adj" fmla="val 36298"/>
            </a:avLst>
          </a:prstGeom>
          <a:solidFill>
            <a:srgbClr val="D1FCFF"/>
          </a:solidFill>
          <a:ln>
            <a:noFill/>
          </a:ln>
          <a:effectLst>
            <a:prstShdw prst="shdw17" dist="17961" dir="2700000">
              <a:srgbClr val="D1FC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70000"/>
              </a:lnSpc>
            </a:pPr>
            <a:r>
              <a:rPr lang="fa-IR" altLang="fa-IR" sz="1400" b="0">
                <a:cs typeface="Traffic" pitchFamily="2" charset="0"/>
              </a:rPr>
              <a:t>سياليت منابع انسانی</a:t>
            </a:r>
            <a:endParaRPr lang="en-US" altLang="fa-IR" sz="1400" b="0">
              <a:cs typeface="Traffic" pitchFamily="2" charset="0"/>
            </a:endParaRPr>
          </a:p>
        </p:txBody>
      </p:sp>
      <p:sp>
        <p:nvSpPr>
          <p:cNvPr id="92199" name="AutoShape 39"/>
          <p:cNvSpPr>
            <a:spLocks noChangeArrowheads="1"/>
          </p:cNvSpPr>
          <p:nvPr/>
        </p:nvSpPr>
        <p:spPr bwMode="auto">
          <a:xfrm flipH="1">
            <a:off x="787400" y="3019425"/>
            <a:ext cx="1228725" cy="542925"/>
          </a:xfrm>
          <a:prstGeom prst="homePlate">
            <a:avLst>
              <a:gd name="adj" fmla="val 38306"/>
            </a:avLst>
          </a:prstGeom>
          <a:solidFill>
            <a:srgbClr val="D1FCFF"/>
          </a:solidFill>
          <a:ln>
            <a:noFill/>
          </a:ln>
          <a:effectLst>
            <a:prstShdw prst="shdw17" dist="17961" dir="2700000">
              <a:srgbClr val="D1FC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70000"/>
              </a:lnSpc>
            </a:pPr>
            <a:r>
              <a:rPr lang="fa-IR" altLang="fa-IR" sz="1400" b="0">
                <a:cs typeface="Traffic" pitchFamily="2" charset="0"/>
              </a:rPr>
              <a:t>سياليت سازمانی</a:t>
            </a:r>
          </a:p>
          <a:p>
            <a:pPr rtl="1">
              <a:lnSpc>
                <a:spcPct val="70000"/>
              </a:lnSpc>
            </a:pPr>
            <a:r>
              <a:rPr lang="fa-IR" altLang="fa-IR" sz="1400" b="0">
                <a:cs typeface="Traffic" pitchFamily="2" charset="0"/>
              </a:rPr>
              <a:t>واجتماعی</a:t>
            </a:r>
            <a:endParaRPr lang="en-US" altLang="fa-IR" sz="1400" b="0">
              <a:cs typeface="Traffic" pitchFamily="2" charset="0"/>
            </a:endParaRPr>
          </a:p>
        </p:txBody>
      </p:sp>
      <p:sp>
        <p:nvSpPr>
          <p:cNvPr id="92200" name="AutoShape 40" descr="Canvas"/>
          <p:cNvSpPr>
            <a:spLocks noChangeArrowheads="1"/>
          </p:cNvSpPr>
          <p:nvPr/>
        </p:nvSpPr>
        <p:spPr bwMode="auto">
          <a:xfrm flipH="1">
            <a:off x="762000" y="3657600"/>
            <a:ext cx="1228725" cy="989013"/>
          </a:xfrm>
          <a:prstGeom prst="upArrowCallout">
            <a:avLst>
              <a:gd name="adj1" fmla="val 31059"/>
              <a:gd name="adj2" fmla="val 31059"/>
              <a:gd name="adj3" fmla="val 16667"/>
              <a:gd name="adj4" fmla="val 66667"/>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90000"/>
              </a:lnSpc>
            </a:pPr>
            <a:r>
              <a:rPr lang="fa-IR" altLang="fa-IR" sz="1400" b="0">
                <a:cs typeface="Traffic" pitchFamily="2" charset="0"/>
              </a:rPr>
              <a:t>اصلاح نظامات</a:t>
            </a:r>
          </a:p>
          <a:p>
            <a:pPr rtl="1">
              <a:lnSpc>
                <a:spcPct val="90000"/>
              </a:lnSpc>
            </a:pPr>
            <a:r>
              <a:rPr lang="fa-IR" altLang="fa-IR" sz="1400" b="0">
                <a:cs typeface="Traffic" pitchFamily="2" charset="0"/>
              </a:rPr>
              <a:t>تامينی و رفاهی</a:t>
            </a:r>
            <a:endParaRPr lang="en-US" altLang="fa-IR" sz="1400" b="0">
              <a:cs typeface="Traffic" pitchFamily="2" charset="0"/>
            </a:endParaRPr>
          </a:p>
        </p:txBody>
      </p:sp>
      <p:sp>
        <p:nvSpPr>
          <p:cNvPr id="92201" name="AutoShape 41" descr="Canvas"/>
          <p:cNvSpPr>
            <a:spLocks noChangeArrowheads="1"/>
          </p:cNvSpPr>
          <p:nvPr/>
        </p:nvSpPr>
        <p:spPr bwMode="auto">
          <a:xfrm flipH="1">
            <a:off x="2286000" y="3657600"/>
            <a:ext cx="1228725" cy="989013"/>
          </a:xfrm>
          <a:prstGeom prst="upArrowCallout">
            <a:avLst>
              <a:gd name="adj1" fmla="val 31059"/>
              <a:gd name="adj2" fmla="val 31059"/>
              <a:gd name="adj3" fmla="val 16667"/>
              <a:gd name="adj4" fmla="val 66667"/>
            </a:avLst>
          </a:prstGeom>
          <a:blipFill dpi="0" rotWithShape="0">
            <a:blip r:embed="rId3"/>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90000"/>
              </a:lnSpc>
            </a:pPr>
            <a:r>
              <a:rPr lang="fa-IR" altLang="fa-IR" sz="1400" b="0">
                <a:cs typeface="Traffic" pitchFamily="2" charset="0"/>
              </a:rPr>
              <a:t>اصلاح کليه نظامات</a:t>
            </a:r>
          </a:p>
          <a:p>
            <a:pPr rtl="1">
              <a:lnSpc>
                <a:spcPct val="90000"/>
              </a:lnSpc>
            </a:pPr>
            <a:r>
              <a:rPr lang="fa-IR" altLang="fa-IR" sz="1400" b="0">
                <a:cs typeface="Traffic" pitchFamily="2" charset="0"/>
              </a:rPr>
              <a:t>مرتبط با</a:t>
            </a:r>
          </a:p>
          <a:p>
            <a:pPr rtl="1">
              <a:lnSpc>
                <a:spcPct val="90000"/>
              </a:lnSpc>
            </a:pPr>
            <a:r>
              <a:rPr lang="fa-IR" altLang="fa-IR" sz="1400" b="0">
                <a:cs typeface="Traffic" pitchFamily="2" charset="0"/>
              </a:rPr>
              <a:t>نيروی انسانی</a:t>
            </a:r>
            <a:endParaRPr lang="en-US" altLang="fa-IR" sz="1400" b="0">
              <a:cs typeface="Traffic" pitchFamily="2" charset="0"/>
            </a:endParaRPr>
          </a:p>
        </p:txBody>
      </p:sp>
      <p:sp>
        <p:nvSpPr>
          <p:cNvPr id="92202" name="Text Box 42"/>
          <p:cNvSpPr txBox="1">
            <a:spLocks noChangeArrowheads="1"/>
          </p:cNvSpPr>
          <p:nvPr/>
        </p:nvSpPr>
        <p:spPr bwMode="auto">
          <a:xfrm rot="5400000" flipH="1" flipV="1">
            <a:off x="-1014413" y="3001963"/>
            <a:ext cx="2728913" cy="274638"/>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just" rtl="1"/>
            <a:r>
              <a:rPr lang="fa-IR" altLang="fa-IR" sz="2000" b="0">
                <a:cs typeface="Traffic" pitchFamily="2" charset="0"/>
              </a:rPr>
              <a:t>هماوندی سازمانی و اجتماعی</a:t>
            </a:r>
            <a:endParaRPr lang="en-US" altLang="fa-IR" sz="2000" b="0">
              <a:cs typeface="Traffic" pitchFamily="2" charset="0"/>
            </a:endParaRPr>
          </a:p>
        </p:txBody>
      </p:sp>
      <p:sp>
        <p:nvSpPr>
          <p:cNvPr id="92203" name="AutoShape 43"/>
          <p:cNvSpPr>
            <a:spLocks noChangeArrowheads="1"/>
          </p:cNvSpPr>
          <p:nvPr/>
        </p:nvSpPr>
        <p:spPr bwMode="auto">
          <a:xfrm>
            <a:off x="2351088" y="2035175"/>
            <a:ext cx="544512" cy="925513"/>
          </a:xfrm>
          <a:prstGeom prst="lightningBol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a-IR"/>
          </a:p>
        </p:txBody>
      </p:sp>
      <p:sp>
        <p:nvSpPr>
          <p:cNvPr id="92204" name="AutoShape 44"/>
          <p:cNvSpPr>
            <a:spLocks noChangeArrowheads="1"/>
          </p:cNvSpPr>
          <p:nvPr/>
        </p:nvSpPr>
        <p:spPr bwMode="auto">
          <a:xfrm>
            <a:off x="1033463" y="2046288"/>
            <a:ext cx="544512" cy="925512"/>
          </a:xfrm>
          <a:prstGeom prst="lightningBol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a-IR"/>
          </a:p>
        </p:txBody>
      </p:sp>
      <p:grpSp>
        <p:nvGrpSpPr>
          <p:cNvPr id="92205" name="Group 45"/>
          <p:cNvGrpSpPr>
            <a:grpSpLocks/>
          </p:cNvGrpSpPr>
          <p:nvPr/>
        </p:nvGrpSpPr>
        <p:grpSpPr bwMode="auto">
          <a:xfrm rot="16200000" flipH="1">
            <a:off x="5753100" y="1714500"/>
            <a:ext cx="228600" cy="457200"/>
            <a:chOff x="2343" y="1145"/>
            <a:chExt cx="1071" cy="2031"/>
          </a:xfrm>
        </p:grpSpPr>
        <p:sp>
          <p:nvSpPr>
            <p:cNvPr id="92206" name="Freeform 46"/>
            <p:cNvSpPr>
              <a:spLocks/>
            </p:cNvSpPr>
            <p:nvPr/>
          </p:nvSpPr>
          <p:spPr bwMode="auto">
            <a:xfrm>
              <a:off x="2345" y="1901"/>
              <a:ext cx="1069" cy="1275"/>
            </a:xfrm>
            <a:custGeom>
              <a:avLst/>
              <a:gdLst>
                <a:gd name="T0" fmla="*/ 832 w 1069"/>
                <a:gd name="T1" fmla="*/ 1275 h 1275"/>
                <a:gd name="T2" fmla="*/ 853 w 1069"/>
                <a:gd name="T3" fmla="*/ 1103 h 1275"/>
                <a:gd name="T4" fmla="*/ 912 w 1069"/>
                <a:gd name="T5" fmla="*/ 1011 h 1275"/>
                <a:gd name="T6" fmla="*/ 972 w 1069"/>
                <a:gd name="T7" fmla="*/ 930 h 1275"/>
                <a:gd name="T8" fmla="*/ 1028 w 1069"/>
                <a:gd name="T9" fmla="*/ 828 h 1275"/>
                <a:gd name="T10" fmla="*/ 1057 w 1069"/>
                <a:gd name="T11" fmla="*/ 742 h 1275"/>
                <a:gd name="T12" fmla="*/ 1069 w 1069"/>
                <a:gd name="T13" fmla="*/ 638 h 1275"/>
                <a:gd name="T14" fmla="*/ 1045 w 1069"/>
                <a:gd name="T15" fmla="*/ 525 h 1275"/>
                <a:gd name="T16" fmla="*/ 1008 w 1069"/>
                <a:gd name="T17" fmla="*/ 434 h 1275"/>
                <a:gd name="T18" fmla="*/ 1014 w 1069"/>
                <a:gd name="T19" fmla="*/ 352 h 1275"/>
                <a:gd name="T20" fmla="*/ 999 w 1069"/>
                <a:gd name="T21" fmla="*/ 278 h 1275"/>
                <a:gd name="T22" fmla="*/ 978 w 1069"/>
                <a:gd name="T23" fmla="*/ 236 h 1275"/>
                <a:gd name="T24" fmla="*/ 949 w 1069"/>
                <a:gd name="T25" fmla="*/ 201 h 1275"/>
                <a:gd name="T26" fmla="*/ 938 w 1069"/>
                <a:gd name="T27" fmla="*/ 177 h 1275"/>
                <a:gd name="T28" fmla="*/ 897 w 1069"/>
                <a:gd name="T29" fmla="*/ 153 h 1275"/>
                <a:gd name="T30" fmla="*/ 863 w 1069"/>
                <a:gd name="T31" fmla="*/ 148 h 1275"/>
                <a:gd name="T32" fmla="*/ 837 w 1069"/>
                <a:gd name="T33" fmla="*/ 161 h 1275"/>
                <a:gd name="T34" fmla="*/ 806 w 1069"/>
                <a:gd name="T35" fmla="*/ 242 h 1275"/>
                <a:gd name="T36" fmla="*/ 749 w 1069"/>
                <a:gd name="T37" fmla="*/ 360 h 1275"/>
                <a:gd name="T38" fmla="*/ 833 w 1069"/>
                <a:gd name="T39" fmla="*/ 157 h 1275"/>
                <a:gd name="T40" fmla="*/ 848 w 1069"/>
                <a:gd name="T41" fmla="*/ 132 h 1275"/>
                <a:gd name="T42" fmla="*/ 829 w 1069"/>
                <a:gd name="T43" fmla="*/ 87 h 1275"/>
                <a:gd name="T44" fmla="*/ 798 w 1069"/>
                <a:gd name="T45" fmla="*/ 71 h 1275"/>
                <a:gd name="T46" fmla="*/ 757 w 1069"/>
                <a:gd name="T47" fmla="*/ 54 h 1275"/>
                <a:gd name="T48" fmla="*/ 701 w 1069"/>
                <a:gd name="T49" fmla="*/ 34 h 1275"/>
                <a:gd name="T50" fmla="*/ 687 w 1069"/>
                <a:gd name="T51" fmla="*/ 22 h 1275"/>
                <a:gd name="T52" fmla="*/ 661 w 1069"/>
                <a:gd name="T53" fmla="*/ 0 h 1275"/>
                <a:gd name="T54" fmla="*/ 506 w 1069"/>
                <a:gd name="T55" fmla="*/ 34 h 1275"/>
                <a:gd name="T56" fmla="*/ 301 w 1069"/>
                <a:gd name="T57" fmla="*/ 147 h 1275"/>
                <a:gd name="T58" fmla="*/ 286 w 1069"/>
                <a:gd name="T59" fmla="*/ 177 h 1275"/>
                <a:gd name="T60" fmla="*/ 239 w 1069"/>
                <a:gd name="T61" fmla="*/ 225 h 1275"/>
                <a:gd name="T62" fmla="*/ 183 w 1069"/>
                <a:gd name="T63" fmla="*/ 263 h 1275"/>
                <a:gd name="T64" fmla="*/ 134 w 1069"/>
                <a:gd name="T65" fmla="*/ 283 h 1275"/>
                <a:gd name="T66" fmla="*/ 89 w 1069"/>
                <a:gd name="T67" fmla="*/ 328 h 1275"/>
                <a:gd name="T68" fmla="*/ 59 w 1069"/>
                <a:gd name="T69" fmla="*/ 405 h 1275"/>
                <a:gd name="T70" fmla="*/ 18 w 1069"/>
                <a:gd name="T71" fmla="*/ 507 h 1275"/>
                <a:gd name="T72" fmla="*/ 0 w 1069"/>
                <a:gd name="T73" fmla="*/ 564 h 1275"/>
                <a:gd name="T74" fmla="*/ 18 w 1069"/>
                <a:gd name="T75" fmla="*/ 654 h 1275"/>
                <a:gd name="T76" fmla="*/ 48 w 1069"/>
                <a:gd name="T77" fmla="*/ 748 h 1275"/>
                <a:gd name="T78" fmla="*/ 96 w 1069"/>
                <a:gd name="T79" fmla="*/ 867 h 1275"/>
                <a:gd name="T80" fmla="*/ 123 w 1069"/>
                <a:gd name="T81" fmla="*/ 965 h 1275"/>
                <a:gd name="T82" fmla="*/ 190 w 1069"/>
                <a:gd name="T83" fmla="*/ 1055 h 1275"/>
                <a:gd name="T84" fmla="*/ 224 w 1069"/>
                <a:gd name="T85" fmla="*/ 1071 h 1275"/>
                <a:gd name="T86" fmla="*/ 243 w 1069"/>
                <a:gd name="T87" fmla="*/ 1121 h 1275"/>
                <a:gd name="T88" fmla="*/ 246 w 1069"/>
                <a:gd name="T89" fmla="*/ 1273 h 1275"/>
                <a:gd name="T90" fmla="*/ 832 w 1069"/>
                <a:gd name="T91"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07" name="Freeform 47"/>
            <p:cNvSpPr>
              <a:spLocks/>
            </p:cNvSpPr>
            <p:nvPr/>
          </p:nvSpPr>
          <p:spPr bwMode="auto">
            <a:xfrm>
              <a:off x="2944" y="2299"/>
              <a:ext cx="468" cy="239"/>
            </a:xfrm>
            <a:custGeom>
              <a:avLst/>
              <a:gdLst>
                <a:gd name="T0" fmla="*/ 0 w 468"/>
                <a:gd name="T1" fmla="*/ 0 h 239"/>
                <a:gd name="T2" fmla="*/ 204 w 468"/>
                <a:gd name="T3" fmla="*/ 142 h 239"/>
                <a:gd name="T4" fmla="*/ 387 w 468"/>
                <a:gd name="T5" fmla="*/ 214 h 239"/>
                <a:gd name="T6" fmla="*/ 468 w 468"/>
                <a:gd name="T7" fmla="*/ 239 h 239"/>
              </a:gdLst>
              <a:ahLst/>
              <a:cxnLst>
                <a:cxn ang="0">
                  <a:pos x="T0" y="T1"/>
                </a:cxn>
                <a:cxn ang="0">
                  <a:pos x="T2" y="T3"/>
                </a:cxn>
                <a:cxn ang="0">
                  <a:pos x="T4" y="T5"/>
                </a:cxn>
                <a:cxn ang="0">
                  <a:pos x="T6" y="T7"/>
                </a:cxn>
              </a:cxnLst>
              <a:rect l="0" t="0" r="r" b="b"/>
              <a:pathLst>
                <a:path w="468" h="239">
                  <a:moveTo>
                    <a:pt x="0" y="0"/>
                  </a:moveTo>
                  <a:lnTo>
                    <a:pt x="204" y="142"/>
                  </a:lnTo>
                  <a:lnTo>
                    <a:pt x="387" y="214"/>
                  </a:lnTo>
                  <a:lnTo>
                    <a:pt x="468" y="239"/>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08" name="Freeform 48"/>
            <p:cNvSpPr>
              <a:spLocks/>
            </p:cNvSpPr>
            <p:nvPr/>
          </p:nvSpPr>
          <p:spPr bwMode="auto">
            <a:xfrm>
              <a:off x="2656" y="2233"/>
              <a:ext cx="522" cy="558"/>
            </a:xfrm>
            <a:custGeom>
              <a:avLst/>
              <a:gdLst>
                <a:gd name="T0" fmla="*/ 0 w 522"/>
                <a:gd name="T1" fmla="*/ 0 h 558"/>
                <a:gd name="T2" fmla="*/ 293 w 522"/>
                <a:gd name="T3" fmla="*/ 156 h 558"/>
                <a:gd name="T4" fmla="*/ 359 w 522"/>
                <a:gd name="T5" fmla="*/ 213 h 558"/>
                <a:gd name="T6" fmla="*/ 443 w 522"/>
                <a:gd name="T7" fmla="*/ 313 h 558"/>
                <a:gd name="T8" fmla="*/ 479 w 522"/>
                <a:gd name="T9" fmla="*/ 394 h 558"/>
                <a:gd name="T10" fmla="*/ 498 w 522"/>
                <a:gd name="T11" fmla="*/ 464 h 558"/>
                <a:gd name="T12" fmla="*/ 522 w 522"/>
                <a:gd name="T13" fmla="*/ 558 h 558"/>
              </a:gdLst>
              <a:ahLst/>
              <a:cxnLst>
                <a:cxn ang="0">
                  <a:pos x="T0" y="T1"/>
                </a:cxn>
                <a:cxn ang="0">
                  <a:pos x="T2" y="T3"/>
                </a:cxn>
                <a:cxn ang="0">
                  <a:pos x="T4" y="T5"/>
                </a:cxn>
                <a:cxn ang="0">
                  <a:pos x="T6" y="T7"/>
                </a:cxn>
                <a:cxn ang="0">
                  <a:pos x="T8" y="T9"/>
                </a:cxn>
                <a:cxn ang="0">
                  <a:pos x="T10" y="T11"/>
                </a:cxn>
                <a:cxn ang="0">
                  <a:pos x="T12" y="T13"/>
                </a:cxn>
              </a:cxnLst>
              <a:rect l="0" t="0" r="r" b="b"/>
              <a:pathLst>
                <a:path w="522" h="558">
                  <a:moveTo>
                    <a:pt x="0" y="0"/>
                  </a:moveTo>
                  <a:lnTo>
                    <a:pt x="293" y="156"/>
                  </a:lnTo>
                  <a:lnTo>
                    <a:pt x="359" y="213"/>
                  </a:lnTo>
                  <a:lnTo>
                    <a:pt x="443" y="313"/>
                  </a:lnTo>
                  <a:lnTo>
                    <a:pt x="479" y="394"/>
                  </a:lnTo>
                  <a:lnTo>
                    <a:pt x="498" y="464"/>
                  </a:lnTo>
                  <a:lnTo>
                    <a:pt x="522" y="558"/>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09" name="Freeform 49"/>
            <p:cNvSpPr>
              <a:spLocks/>
            </p:cNvSpPr>
            <p:nvPr/>
          </p:nvSpPr>
          <p:spPr bwMode="auto">
            <a:xfrm>
              <a:off x="2866" y="1926"/>
              <a:ext cx="343" cy="541"/>
            </a:xfrm>
            <a:custGeom>
              <a:avLst/>
              <a:gdLst>
                <a:gd name="T0" fmla="*/ 340 w 343"/>
                <a:gd name="T1" fmla="*/ 121 h 541"/>
                <a:gd name="T2" fmla="*/ 343 w 343"/>
                <a:gd name="T3" fmla="*/ 85 h 541"/>
                <a:gd name="T4" fmla="*/ 320 w 343"/>
                <a:gd name="T5" fmla="*/ 37 h 541"/>
                <a:gd name="T6" fmla="*/ 285 w 343"/>
                <a:gd name="T7" fmla="*/ 13 h 541"/>
                <a:gd name="T8" fmla="*/ 252 w 343"/>
                <a:gd name="T9" fmla="*/ 0 h 541"/>
                <a:gd name="T10" fmla="*/ 216 w 343"/>
                <a:gd name="T11" fmla="*/ 1 h 541"/>
                <a:gd name="T12" fmla="*/ 183 w 343"/>
                <a:gd name="T13" fmla="*/ 9 h 541"/>
                <a:gd name="T14" fmla="*/ 157 w 343"/>
                <a:gd name="T15" fmla="*/ 25 h 541"/>
                <a:gd name="T16" fmla="*/ 107 w 343"/>
                <a:gd name="T17" fmla="*/ 145 h 541"/>
                <a:gd name="T18" fmla="*/ 72 w 343"/>
                <a:gd name="T19" fmla="*/ 259 h 541"/>
                <a:gd name="T20" fmla="*/ 39 w 343"/>
                <a:gd name="T21" fmla="*/ 349 h 541"/>
                <a:gd name="T22" fmla="*/ 0 w 343"/>
                <a:gd name="T23" fmla="*/ 445 h 541"/>
                <a:gd name="T24" fmla="*/ 14 w 343"/>
                <a:gd name="T25" fmla="*/ 505 h 541"/>
                <a:gd name="T26" fmla="*/ 33 w 343"/>
                <a:gd name="T27" fmla="*/ 525 h 541"/>
                <a:gd name="T28" fmla="*/ 63 w 343"/>
                <a:gd name="T29" fmla="*/ 541 h 541"/>
                <a:gd name="T30" fmla="*/ 96 w 343"/>
                <a:gd name="T31" fmla="*/ 537 h 541"/>
                <a:gd name="T32" fmla="*/ 129 w 343"/>
                <a:gd name="T33" fmla="*/ 523 h 541"/>
                <a:gd name="T34" fmla="*/ 162 w 343"/>
                <a:gd name="T35" fmla="*/ 469 h 541"/>
                <a:gd name="T36" fmla="*/ 175 w 343"/>
                <a:gd name="T37" fmla="*/ 394 h 541"/>
                <a:gd name="T38" fmla="*/ 204 w 343"/>
                <a:gd name="T39" fmla="*/ 346 h 541"/>
                <a:gd name="T40" fmla="*/ 230 w 343"/>
                <a:gd name="T41" fmla="*/ 289 h 541"/>
                <a:gd name="T42" fmla="*/ 274 w 343"/>
                <a:gd name="T43" fmla="*/ 232 h 541"/>
                <a:gd name="T44" fmla="*/ 316 w 343"/>
                <a:gd name="T45" fmla="*/ 159 h 541"/>
                <a:gd name="T46" fmla="*/ 340 w 343"/>
                <a:gd name="T47" fmla="*/ 12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10" name="Freeform 50"/>
            <p:cNvSpPr>
              <a:spLocks/>
            </p:cNvSpPr>
            <p:nvPr/>
          </p:nvSpPr>
          <p:spPr bwMode="auto">
            <a:xfrm>
              <a:off x="2900" y="2316"/>
              <a:ext cx="99" cy="129"/>
            </a:xfrm>
            <a:custGeom>
              <a:avLst/>
              <a:gdLst>
                <a:gd name="T0" fmla="*/ 14 w 99"/>
                <a:gd name="T1" fmla="*/ 16 h 129"/>
                <a:gd name="T2" fmla="*/ 33 w 99"/>
                <a:gd name="T3" fmla="*/ 0 h 129"/>
                <a:gd name="T4" fmla="*/ 67 w 99"/>
                <a:gd name="T5" fmla="*/ 4 h 129"/>
                <a:gd name="T6" fmla="*/ 99 w 99"/>
                <a:gd name="T7" fmla="*/ 19 h 129"/>
                <a:gd name="T8" fmla="*/ 99 w 99"/>
                <a:gd name="T9" fmla="*/ 67 h 129"/>
                <a:gd name="T10" fmla="*/ 94 w 99"/>
                <a:gd name="T11" fmla="*/ 93 h 129"/>
                <a:gd name="T12" fmla="*/ 80 w 99"/>
                <a:gd name="T13" fmla="*/ 121 h 129"/>
                <a:gd name="T14" fmla="*/ 47 w 99"/>
                <a:gd name="T15" fmla="*/ 129 h 129"/>
                <a:gd name="T16" fmla="*/ 30 w 99"/>
                <a:gd name="T17" fmla="*/ 127 h 129"/>
                <a:gd name="T18" fmla="*/ 11 w 99"/>
                <a:gd name="T19" fmla="*/ 108 h 129"/>
                <a:gd name="T20" fmla="*/ 0 w 99"/>
                <a:gd name="T21" fmla="*/ 85 h 129"/>
                <a:gd name="T22" fmla="*/ 14 w 99"/>
                <a:gd name="T23"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11" name="Freeform 51"/>
            <p:cNvSpPr>
              <a:spLocks/>
            </p:cNvSpPr>
            <p:nvPr/>
          </p:nvSpPr>
          <p:spPr bwMode="auto">
            <a:xfrm>
              <a:off x="2567" y="1145"/>
              <a:ext cx="252" cy="947"/>
            </a:xfrm>
            <a:custGeom>
              <a:avLst/>
              <a:gdLst>
                <a:gd name="T0" fmla="*/ 247 w 252"/>
                <a:gd name="T1" fmla="*/ 873 h 947"/>
                <a:gd name="T2" fmla="*/ 251 w 252"/>
                <a:gd name="T3" fmla="*/ 823 h 947"/>
                <a:gd name="T4" fmla="*/ 252 w 252"/>
                <a:gd name="T5" fmla="*/ 711 h 947"/>
                <a:gd name="T6" fmla="*/ 244 w 252"/>
                <a:gd name="T7" fmla="*/ 601 h 947"/>
                <a:gd name="T8" fmla="*/ 239 w 252"/>
                <a:gd name="T9" fmla="*/ 552 h 947"/>
                <a:gd name="T10" fmla="*/ 236 w 252"/>
                <a:gd name="T11" fmla="*/ 516 h 947"/>
                <a:gd name="T12" fmla="*/ 236 w 252"/>
                <a:gd name="T13" fmla="*/ 439 h 947"/>
                <a:gd name="T14" fmla="*/ 240 w 252"/>
                <a:gd name="T15" fmla="*/ 353 h 947"/>
                <a:gd name="T16" fmla="*/ 239 w 252"/>
                <a:gd name="T17" fmla="*/ 289 h 947"/>
                <a:gd name="T18" fmla="*/ 237 w 252"/>
                <a:gd name="T19" fmla="*/ 240 h 947"/>
                <a:gd name="T20" fmla="*/ 228 w 252"/>
                <a:gd name="T21" fmla="*/ 145 h 947"/>
                <a:gd name="T22" fmla="*/ 220 w 252"/>
                <a:gd name="T23" fmla="*/ 77 h 947"/>
                <a:gd name="T24" fmla="*/ 205 w 252"/>
                <a:gd name="T25" fmla="*/ 21 h 947"/>
                <a:gd name="T26" fmla="*/ 186 w 252"/>
                <a:gd name="T27" fmla="*/ 3 h 947"/>
                <a:gd name="T28" fmla="*/ 162 w 252"/>
                <a:gd name="T29" fmla="*/ 1 h 947"/>
                <a:gd name="T30" fmla="*/ 136 w 252"/>
                <a:gd name="T31" fmla="*/ 0 h 947"/>
                <a:gd name="T32" fmla="*/ 105 w 252"/>
                <a:gd name="T33" fmla="*/ 13 h 947"/>
                <a:gd name="T34" fmla="*/ 80 w 252"/>
                <a:gd name="T35" fmla="*/ 61 h 947"/>
                <a:gd name="T36" fmla="*/ 74 w 252"/>
                <a:gd name="T37" fmla="*/ 139 h 947"/>
                <a:gd name="T38" fmla="*/ 71 w 252"/>
                <a:gd name="T39" fmla="*/ 230 h 947"/>
                <a:gd name="T40" fmla="*/ 66 w 252"/>
                <a:gd name="T41" fmla="*/ 289 h 947"/>
                <a:gd name="T42" fmla="*/ 58 w 252"/>
                <a:gd name="T43" fmla="*/ 350 h 947"/>
                <a:gd name="T44" fmla="*/ 59 w 252"/>
                <a:gd name="T45" fmla="*/ 422 h 947"/>
                <a:gd name="T46" fmla="*/ 56 w 252"/>
                <a:gd name="T47" fmla="*/ 504 h 947"/>
                <a:gd name="T48" fmla="*/ 44 w 252"/>
                <a:gd name="T49" fmla="*/ 566 h 947"/>
                <a:gd name="T50" fmla="*/ 32 w 252"/>
                <a:gd name="T51" fmla="*/ 665 h 947"/>
                <a:gd name="T52" fmla="*/ 17 w 252"/>
                <a:gd name="T53" fmla="*/ 769 h 947"/>
                <a:gd name="T54" fmla="*/ 3 w 252"/>
                <a:gd name="T55" fmla="*/ 857 h 947"/>
                <a:gd name="T56" fmla="*/ 0 w 252"/>
                <a:gd name="T57" fmla="*/ 947 h 947"/>
                <a:gd name="T58" fmla="*/ 231 w 252"/>
                <a:gd name="T59" fmla="*/ 943 h 947"/>
                <a:gd name="T60" fmla="*/ 247 w 252"/>
                <a:gd name="T61" fmla="*/ 8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12" name="Freeform 52"/>
            <p:cNvSpPr>
              <a:spLocks/>
            </p:cNvSpPr>
            <p:nvPr/>
          </p:nvSpPr>
          <p:spPr bwMode="auto">
            <a:xfrm>
              <a:off x="3161" y="2326"/>
              <a:ext cx="192" cy="24"/>
            </a:xfrm>
            <a:custGeom>
              <a:avLst/>
              <a:gdLst>
                <a:gd name="T0" fmla="*/ 192 w 192"/>
                <a:gd name="T1" fmla="*/ 12 h 24"/>
                <a:gd name="T2" fmla="*/ 135 w 192"/>
                <a:gd name="T3" fmla="*/ 21 h 24"/>
                <a:gd name="T4" fmla="*/ 90 w 192"/>
                <a:gd name="T5" fmla="*/ 24 h 24"/>
                <a:gd name="T6" fmla="*/ 30 w 192"/>
                <a:gd name="T7" fmla="*/ 12 h 24"/>
                <a:gd name="T8" fmla="*/ 0 w 192"/>
                <a:gd name="T9" fmla="*/ 0 h 24"/>
              </a:gdLst>
              <a:ahLst/>
              <a:cxnLst>
                <a:cxn ang="0">
                  <a:pos x="T0" y="T1"/>
                </a:cxn>
                <a:cxn ang="0">
                  <a:pos x="T2" y="T3"/>
                </a:cxn>
                <a:cxn ang="0">
                  <a:pos x="T4" y="T5"/>
                </a:cxn>
                <a:cxn ang="0">
                  <a:pos x="T6" y="T7"/>
                </a:cxn>
                <a:cxn ang="0">
                  <a:pos x="T8" y="T9"/>
                </a:cxn>
              </a:cxnLst>
              <a:rect l="0" t="0" r="r" b="b"/>
              <a:pathLst>
                <a:path w="192" h="24">
                  <a:moveTo>
                    <a:pt x="192" y="12"/>
                  </a:moveTo>
                  <a:lnTo>
                    <a:pt x="135" y="21"/>
                  </a:lnTo>
                  <a:lnTo>
                    <a:pt x="90" y="24"/>
                  </a:lnTo>
                  <a:lnTo>
                    <a:pt x="30" y="12"/>
                  </a:lnTo>
                  <a:lnTo>
                    <a:pt x="0"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13" name="Freeform 53"/>
            <p:cNvSpPr>
              <a:spLocks/>
            </p:cNvSpPr>
            <p:nvPr/>
          </p:nvSpPr>
          <p:spPr bwMode="auto">
            <a:xfrm>
              <a:off x="2581" y="2984"/>
              <a:ext cx="157" cy="12"/>
            </a:xfrm>
            <a:custGeom>
              <a:avLst/>
              <a:gdLst>
                <a:gd name="T0" fmla="*/ 0 w 157"/>
                <a:gd name="T1" fmla="*/ 0 h 12"/>
                <a:gd name="T2" fmla="*/ 61 w 157"/>
                <a:gd name="T3" fmla="*/ 12 h 12"/>
                <a:gd name="T4" fmla="*/ 127 w 157"/>
                <a:gd name="T5" fmla="*/ 12 h 12"/>
                <a:gd name="T6" fmla="*/ 157 w 157"/>
                <a:gd name="T7" fmla="*/ 6 h 12"/>
              </a:gdLst>
              <a:ahLst/>
              <a:cxnLst>
                <a:cxn ang="0">
                  <a:pos x="T0" y="T1"/>
                </a:cxn>
                <a:cxn ang="0">
                  <a:pos x="T2" y="T3"/>
                </a:cxn>
                <a:cxn ang="0">
                  <a:pos x="T4" y="T5"/>
                </a:cxn>
                <a:cxn ang="0">
                  <a:pos x="T6" y="T7"/>
                </a:cxn>
              </a:cxnLst>
              <a:rect l="0" t="0" r="r" b="b"/>
              <a:pathLst>
                <a:path w="157" h="12">
                  <a:moveTo>
                    <a:pt x="0" y="0"/>
                  </a:moveTo>
                  <a:lnTo>
                    <a:pt x="61" y="12"/>
                  </a:lnTo>
                  <a:lnTo>
                    <a:pt x="127" y="12"/>
                  </a:lnTo>
                  <a:lnTo>
                    <a:pt x="157" y="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14" name="Freeform 54"/>
            <p:cNvSpPr>
              <a:spLocks/>
            </p:cNvSpPr>
            <p:nvPr/>
          </p:nvSpPr>
          <p:spPr bwMode="auto">
            <a:xfrm>
              <a:off x="3025" y="2047"/>
              <a:ext cx="322" cy="435"/>
            </a:xfrm>
            <a:custGeom>
              <a:avLst/>
              <a:gdLst>
                <a:gd name="T0" fmla="*/ 322 w 322"/>
                <a:gd name="T1" fmla="*/ 84 h 435"/>
                <a:gd name="T2" fmla="*/ 315 w 322"/>
                <a:gd name="T3" fmla="*/ 138 h 435"/>
                <a:gd name="T4" fmla="*/ 288 w 322"/>
                <a:gd name="T5" fmla="*/ 186 h 435"/>
                <a:gd name="T6" fmla="*/ 240 w 322"/>
                <a:gd name="T7" fmla="*/ 231 h 435"/>
                <a:gd name="T8" fmla="*/ 208 w 322"/>
                <a:gd name="T9" fmla="*/ 242 h 435"/>
                <a:gd name="T10" fmla="*/ 182 w 322"/>
                <a:gd name="T11" fmla="*/ 255 h 435"/>
                <a:gd name="T12" fmla="*/ 166 w 322"/>
                <a:gd name="T13" fmla="*/ 299 h 435"/>
                <a:gd name="T14" fmla="*/ 142 w 322"/>
                <a:gd name="T15" fmla="*/ 360 h 435"/>
                <a:gd name="T16" fmla="*/ 115 w 322"/>
                <a:gd name="T17" fmla="*/ 417 h 435"/>
                <a:gd name="T18" fmla="*/ 84 w 322"/>
                <a:gd name="T19" fmla="*/ 435 h 435"/>
                <a:gd name="T20" fmla="*/ 40 w 322"/>
                <a:gd name="T21" fmla="*/ 435 h 435"/>
                <a:gd name="T22" fmla="*/ 12 w 322"/>
                <a:gd name="T23" fmla="*/ 422 h 435"/>
                <a:gd name="T24" fmla="*/ 0 w 322"/>
                <a:gd name="T25" fmla="*/ 387 h 435"/>
                <a:gd name="T26" fmla="*/ 3 w 322"/>
                <a:gd name="T27" fmla="*/ 348 h 435"/>
                <a:gd name="T28" fmla="*/ 17 w 322"/>
                <a:gd name="T29" fmla="*/ 276 h 435"/>
                <a:gd name="T30" fmla="*/ 45 w 322"/>
                <a:gd name="T31" fmla="*/ 218 h 435"/>
                <a:gd name="T32" fmla="*/ 78 w 322"/>
                <a:gd name="T33" fmla="*/ 168 h 435"/>
                <a:gd name="T34" fmla="*/ 139 w 322"/>
                <a:gd name="T35" fmla="*/ 60 h 435"/>
                <a:gd name="T36" fmla="*/ 180 w 322"/>
                <a:gd name="T37" fmla="*/ 12 h 435"/>
                <a:gd name="T38" fmla="*/ 234 w 322"/>
                <a:gd name="T39" fmla="*/ 0 h 435"/>
                <a:gd name="T40" fmla="*/ 265 w 322"/>
                <a:gd name="T41" fmla="*/ 8 h 435"/>
                <a:gd name="T42" fmla="*/ 288 w 322"/>
                <a:gd name="T43" fmla="*/ 24 h 435"/>
                <a:gd name="T44" fmla="*/ 310 w 322"/>
                <a:gd name="T45" fmla="*/ 53 h 435"/>
                <a:gd name="T46" fmla="*/ 322 w 322"/>
                <a:gd name="T47" fmla="*/ 8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15" name="Freeform 55"/>
            <p:cNvSpPr>
              <a:spLocks/>
            </p:cNvSpPr>
            <p:nvPr/>
          </p:nvSpPr>
          <p:spPr bwMode="auto">
            <a:xfrm>
              <a:off x="3040" y="2371"/>
              <a:ext cx="85" cy="99"/>
            </a:xfrm>
            <a:custGeom>
              <a:avLst/>
              <a:gdLst>
                <a:gd name="T0" fmla="*/ 15 w 85"/>
                <a:gd name="T1" fmla="*/ 0 h 99"/>
                <a:gd name="T2" fmla="*/ 49 w 85"/>
                <a:gd name="T3" fmla="*/ 0 h 99"/>
                <a:gd name="T4" fmla="*/ 83 w 85"/>
                <a:gd name="T5" fmla="*/ 12 h 99"/>
                <a:gd name="T6" fmla="*/ 85 w 85"/>
                <a:gd name="T7" fmla="*/ 51 h 99"/>
                <a:gd name="T8" fmla="*/ 75 w 85"/>
                <a:gd name="T9" fmla="*/ 80 h 99"/>
                <a:gd name="T10" fmla="*/ 42 w 85"/>
                <a:gd name="T11" fmla="*/ 99 h 99"/>
                <a:gd name="T12" fmla="*/ 18 w 85"/>
                <a:gd name="T13" fmla="*/ 89 h 99"/>
                <a:gd name="T14" fmla="*/ 9 w 85"/>
                <a:gd name="T15" fmla="*/ 72 h 99"/>
                <a:gd name="T16" fmla="*/ 0 w 85"/>
                <a:gd name="T17" fmla="*/ 47 h 99"/>
                <a:gd name="T18" fmla="*/ 3 w 85"/>
                <a:gd name="T19" fmla="*/ 14 h 99"/>
                <a:gd name="T20" fmla="*/ 15 w 85"/>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16" name="Freeform 56"/>
            <p:cNvSpPr>
              <a:spLocks/>
            </p:cNvSpPr>
            <p:nvPr/>
          </p:nvSpPr>
          <p:spPr bwMode="auto">
            <a:xfrm>
              <a:off x="2758" y="1885"/>
              <a:ext cx="276" cy="543"/>
            </a:xfrm>
            <a:custGeom>
              <a:avLst/>
              <a:gdLst>
                <a:gd name="T0" fmla="*/ 276 w 276"/>
                <a:gd name="T1" fmla="*/ 78 h 543"/>
                <a:gd name="T2" fmla="*/ 264 w 276"/>
                <a:gd name="T3" fmla="*/ 41 h 543"/>
                <a:gd name="T4" fmla="*/ 244 w 276"/>
                <a:gd name="T5" fmla="*/ 15 h 543"/>
                <a:gd name="T6" fmla="*/ 213 w 276"/>
                <a:gd name="T7" fmla="*/ 6 h 543"/>
                <a:gd name="T8" fmla="*/ 174 w 276"/>
                <a:gd name="T9" fmla="*/ 0 h 543"/>
                <a:gd name="T10" fmla="*/ 120 w 276"/>
                <a:gd name="T11" fmla="*/ 18 h 543"/>
                <a:gd name="T12" fmla="*/ 80 w 276"/>
                <a:gd name="T13" fmla="*/ 42 h 543"/>
                <a:gd name="T14" fmla="*/ 46 w 276"/>
                <a:gd name="T15" fmla="*/ 102 h 543"/>
                <a:gd name="T16" fmla="*/ 26 w 276"/>
                <a:gd name="T17" fmla="*/ 240 h 543"/>
                <a:gd name="T18" fmla="*/ 3 w 276"/>
                <a:gd name="T19" fmla="*/ 342 h 543"/>
                <a:gd name="T20" fmla="*/ 0 w 276"/>
                <a:gd name="T21" fmla="*/ 444 h 543"/>
                <a:gd name="T22" fmla="*/ 7 w 276"/>
                <a:gd name="T23" fmla="*/ 492 h 543"/>
                <a:gd name="T24" fmla="*/ 29 w 276"/>
                <a:gd name="T25" fmla="*/ 528 h 543"/>
                <a:gd name="T26" fmla="*/ 79 w 276"/>
                <a:gd name="T27" fmla="*/ 543 h 543"/>
                <a:gd name="T28" fmla="*/ 126 w 276"/>
                <a:gd name="T29" fmla="*/ 522 h 543"/>
                <a:gd name="T30" fmla="*/ 151 w 276"/>
                <a:gd name="T31" fmla="*/ 468 h 543"/>
                <a:gd name="T32" fmla="*/ 168 w 276"/>
                <a:gd name="T33" fmla="*/ 378 h 543"/>
                <a:gd name="T34" fmla="*/ 192 w 276"/>
                <a:gd name="T35" fmla="*/ 296 h 543"/>
                <a:gd name="T36" fmla="*/ 232 w 276"/>
                <a:gd name="T37" fmla="*/ 219 h 543"/>
                <a:gd name="T38" fmla="*/ 261 w 276"/>
                <a:gd name="T39" fmla="*/ 134 h 543"/>
                <a:gd name="T40" fmla="*/ 276 w 276"/>
                <a:gd name="T41" fmla="*/ 7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17" name="Freeform 57"/>
            <p:cNvSpPr>
              <a:spLocks/>
            </p:cNvSpPr>
            <p:nvPr/>
          </p:nvSpPr>
          <p:spPr bwMode="auto">
            <a:xfrm>
              <a:off x="2773" y="2269"/>
              <a:ext cx="115" cy="132"/>
            </a:xfrm>
            <a:custGeom>
              <a:avLst/>
              <a:gdLst>
                <a:gd name="T0" fmla="*/ 114 w 115"/>
                <a:gd name="T1" fmla="*/ 21 h 132"/>
                <a:gd name="T2" fmla="*/ 115 w 115"/>
                <a:gd name="T3" fmla="*/ 70 h 132"/>
                <a:gd name="T4" fmla="*/ 98 w 115"/>
                <a:gd name="T5" fmla="*/ 119 h 132"/>
                <a:gd name="T6" fmla="*/ 68 w 115"/>
                <a:gd name="T7" fmla="*/ 132 h 132"/>
                <a:gd name="T8" fmla="*/ 23 w 115"/>
                <a:gd name="T9" fmla="*/ 119 h 132"/>
                <a:gd name="T10" fmla="*/ 9 w 115"/>
                <a:gd name="T11" fmla="*/ 97 h 132"/>
                <a:gd name="T12" fmla="*/ 2 w 115"/>
                <a:gd name="T13" fmla="*/ 71 h 132"/>
                <a:gd name="T14" fmla="*/ 0 w 115"/>
                <a:gd name="T15" fmla="*/ 34 h 132"/>
                <a:gd name="T16" fmla="*/ 19 w 115"/>
                <a:gd name="T17" fmla="*/ 9 h 132"/>
                <a:gd name="T18" fmla="*/ 80 w 115"/>
                <a:gd name="T19" fmla="*/ 0 h 132"/>
                <a:gd name="T20" fmla="*/ 114 w 115"/>
                <a:gd name="T2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18" name="Freeform 58"/>
            <p:cNvSpPr>
              <a:spLocks/>
            </p:cNvSpPr>
            <p:nvPr/>
          </p:nvSpPr>
          <p:spPr bwMode="auto">
            <a:xfrm>
              <a:off x="2343" y="1921"/>
              <a:ext cx="502" cy="817"/>
            </a:xfrm>
            <a:custGeom>
              <a:avLst/>
              <a:gdLst>
                <a:gd name="T0" fmla="*/ 210 w 502"/>
                <a:gd name="T1" fmla="*/ 102 h 817"/>
                <a:gd name="T2" fmla="*/ 283 w 502"/>
                <a:gd name="T3" fmla="*/ 84 h 817"/>
                <a:gd name="T4" fmla="*/ 331 w 502"/>
                <a:gd name="T5" fmla="*/ 54 h 817"/>
                <a:gd name="T6" fmla="*/ 391 w 502"/>
                <a:gd name="T7" fmla="*/ 18 h 817"/>
                <a:gd name="T8" fmla="*/ 457 w 502"/>
                <a:gd name="T9" fmla="*/ 0 h 817"/>
                <a:gd name="T10" fmla="*/ 481 w 502"/>
                <a:gd name="T11" fmla="*/ 9 h 817"/>
                <a:gd name="T12" fmla="*/ 499 w 502"/>
                <a:gd name="T13" fmla="*/ 29 h 817"/>
                <a:gd name="T14" fmla="*/ 502 w 502"/>
                <a:gd name="T15" fmla="*/ 62 h 817"/>
                <a:gd name="T16" fmla="*/ 493 w 502"/>
                <a:gd name="T17" fmla="*/ 102 h 817"/>
                <a:gd name="T18" fmla="*/ 484 w 502"/>
                <a:gd name="T19" fmla="*/ 137 h 817"/>
                <a:gd name="T20" fmla="*/ 457 w 502"/>
                <a:gd name="T21" fmla="*/ 180 h 817"/>
                <a:gd name="T22" fmla="*/ 394 w 502"/>
                <a:gd name="T23" fmla="*/ 240 h 817"/>
                <a:gd name="T24" fmla="*/ 349 w 502"/>
                <a:gd name="T25" fmla="*/ 270 h 817"/>
                <a:gd name="T26" fmla="*/ 313 w 502"/>
                <a:gd name="T27" fmla="*/ 288 h 817"/>
                <a:gd name="T28" fmla="*/ 319 w 502"/>
                <a:gd name="T29" fmla="*/ 354 h 817"/>
                <a:gd name="T30" fmla="*/ 325 w 502"/>
                <a:gd name="T31" fmla="*/ 414 h 817"/>
                <a:gd name="T32" fmla="*/ 319 w 502"/>
                <a:gd name="T33" fmla="*/ 504 h 817"/>
                <a:gd name="T34" fmla="*/ 307 w 502"/>
                <a:gd name="T35" fmla="*/ 558 h 817"/>
                <a:gd name="T36" fmla="*/ 301 w 502"/>
                <a:gd name="T37" fmla="*/ 612 h 817"/>
                <a:gd name="T38" fmla="*/ 274 w 502"/>
                <a:gd name="T39" fmla="*/ 668 h 817"/>
                <a:gd name="T40" fmla="*/ 249 w 502"/>
                <a:gd name="T41" fmla="*/ 708 h 817"/>
                <a:gd name="T42" fmla="*/ 204 w 502"/>
                <a:gd name="T43" fmla="*/ 746 h 817"/>
                <a:gd name="T44" fmla="*/ 162 w 502"/>
                <a:gd name="T45" fmla="*/ 781 h 817"/>
                <a:gd name="T46" fmla="*/ 117 w 502"/>
                <a:gd name="T47" fmla="*/ 804 h 817"/>
                <a:gd name="T48" fmla="*/ 84 w 502"/>
                <a:gd name="T49" fmla="*/ 817 h 817"/>
                <a:gd name="T50" fmla="*/ 54 w 502"/>
                <a:gd name="T51" fmla="*/ 751 h 817"/>
                <a:gd name="T52" fmla="*/ 36 w 502"/>
                <a:gd name="T53" fmla="*/ 684 h 817"/>
                <a:gd name="T54" fmla="*/ 6 w 502"/>
                <a:gd name="T55" fmla="*/ 582 h 817"/>
                <a:gd name="T56" fmla="*/ 0 w 502"/>
                <a:gd name="T57" fmla="*/ 534 h 817"/>
                <a:gd name="T58" fmla="*/ 24 w 502"/>
                <a:gd name="T59" fmla="*/ 456 h 817"/>
                <a:gd name="T60" fmla="*/ 48 w 502"/>
                <a:gd name="T61" fmla="*/ 348 h 817"/>
                <a:gd name="T62" fmla="*/ 78 w 502"/>
                <a:gd name="T63" fmla="*/ 210 h 817"/>
                <a:gd name="T64" fmla="*/ 108 w 502"/>
                <a:gd name="T65" fmla="*/ 144 h 817"/>
                <a:gd name="T66" fmla="*/ 162 w 502"/>
                <a:gd name="T67" fmla="*/ 114 h 817"/>
                <a:gd name="T68" fmla="*/ 210 w 502"/>
                <a:gd name="T69" fmla="*/ 10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19" name="Freeform 59"/>
            <p:cNvSpPr>
              <a:spLocks/>
            </p:cNvSpPr>
            <p:nvPr/>
          </p:nvSpPr>
          <p:spPr bwMode="auto">
            <a:xfrm>
              <a:off x="2644" y="1924"/>
              <a:ext cx="183" cy="129"/>
            </a:xfrm>
            <a:custGeom>
              <a:avLst/>
              <a:gdLst>
                <a:gd name="T0" fmla="*/ 0 w 183"/>
                <a:gd name="T1" fmla="*/ 72 h 129"/>
                <a:gd name="T2" fmla="*/ 24 w 183"/>
                <a:gd name="T3" fmla="*/ 117 h 129"/>
                <a:gd name="T4" fmla="*/ 48 w 183"/>
                <a:gd name="T5" fmla="*/ 129 h 129"/>
                <a:gd name="T6" fmla="*/ 105 w 183"/>
                <a:gd name="T7" fmla="*/ 114 h 129"/>
                <a:gd name="T8" fmla="*/ 159 w 183"/>
                <a:gd name="T9" fmla="*/ 90 h 129"/>
                <a:gd name="T10" fmla="*/ 180 w 183"/>
                <a:gd name="T11" fmla="*/ 72 h 129"/>
                <a:gd name="T12" fmla="*/ 183 w 183"/>
                <a:gd name="T13" fmla="*/ 27 h 129"/>
                <a:gd name="T14" fmla="*/ 165 w 183"/>
                <a:gd name="T15" fmla="*/ 0 h 129"/>
                <a:gd name="T16" fmla="*/ 123 w 183"/>
                <a:gd name="T17" fmla="*/ 3 h 129"/>
                <a:gd name="T18" fmla="*/ 90 w 183"/>
                <a:gd name="T19" fmla="*/ 17 h 129"/>
                <a:gd name="T20" fmla="*/ 54 w 183"/>
                <a:gd name="T21" fmla="*/ 35 h 129"/>
                <a:gd name="T22" fmla="*/ 0 w 183"/>
                <a:gd name="T23"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20" name="Freeform 60"/>
            <p:cNvSpPr>
              <a:spLocks/>
            </p:cNvSpPr>
            <p:nvPr/>
          </p:nvSpPr>
          <p:spPr bwMode="auto">
            <a:xfrm>
              <a:off x="3197" y="2268"/>
              <a:ext cx="6" cy="36"/>
            </a:xfrm>
            <a:custGeom>
              <a:avLst/>
              <a:gdLst>
                <a:gd name="T0" fmla="*/ 6 w 6"/>
                <a:gd name="T1" fmla="*/ 36 h 36"/>
                <a:gd name="T2" fmla="*/ 6 w 6"/>
                <a:gd name="T3" fmla="*/ 15 h 36"/>
                <a:gd name="T4" fmla="*/ 0 w 6"/>
                <a:gd name="T5" fmla="*/ 0 h 36"/>
              </a:gdLst>
              <a:ahLst/>
              <a:cxnLst>
                <a:cxn ang="0">
                  <a:pos x="T0" y="T1"/>
                </a:cxn>
                <a:cxn ang="0">
                  <a:pos x="T2" y="T3"/>
                </a:cxn>
                <a:cxn ang="0">
                  <a:pos x="T4" y="T5"/>
                </a:cxn>
              </a:cxnLst>
              <a:rect l="0" t="0" r="r" b="b"/>
              <a:pathLst>
                <a:path w="6" h="36">
                  <a:moveTo>
                    <a:pt x="6" y="36"/>
                  </a:moveTo>
                  <a:lnTo>
                    <a:pt x="6" y="15"/>
                  </a:lnTo>
                  <a:lnTo>
                    <a:pt x="0"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grpSp>
        <p:nvGrpSpPr>
          <p:cNvPr id="92221" name="Group 61"/>
          <p:cNvGrpSpPr>
            <a:grpSpLocks/>
          </p:cNvGrpSpPr>
          <p:nvPr/>
        </p:nvGrpSpPr>
        <p:grpSpPr bwMode="auto">
          <a:xfrm rot="16200000" flipH="1">
            <a:off x="3619500" y="1714500"/>
            <a:ext cx="228600" cy="457200"/>
            <a:chOff x="2343" y="1145"/>
            <a:chExt cx="1071" cy="2031"/>
          </a:xfrm>
        </p:grpSpPr>
        <p:sp>
          <p:nvSpPr>
            <p:cNvPr id="92222" name="Freeform 62"/>
            <p:cNvSpPr>
              <a:spLocks/>
            </p:cNvSpPr>
            <p:nvPr/>
          </p:nvSpPr>
          <p:spPr bwMode="auto">
            <a:xfrm>
              <a:off x="2345" y="1901"/>
              <a:ext cx="1069" cy="1275"/>
            </a:xfrm>
            <a:custGeom>
              <a:avLst/>
              <a:gdLst>
                <a:gd name="T0" fmla="*/ 832 w 1069"/>
                <a:gd name="T1" fmla="*/ 1275 h 1275"/>
                <a:gd name="T2" fmla="*/ 853 w 1069"/>
                <a:gd name="T3" fmla="*/ 1103 h 1275"/>
                <a:gd name="T4" fmla="*/ 912 w 1069"/>
                <a:gd name="T5" fmla="*/ 1011 h 1275"/>
                <a:gd name="T6" fmla="*/ 972 w 1069"/>
                <a:gd name="T7" fmla="*/ 930 h 1275"/>
                <a:gd name="T8" fmla="*/ 1028 w 1069"/>
                <a:gd name="T9" fmla="*/ 828 h 1275"/>
                <a:gd name="T10" fmla="*/ 1057 w 1069"/>
                <a:gd name="T11" fmla="*/ 742 h 1275"/>
                <a:gd name="T12" fmla="*/ 1069 w 1069"/>
                <a:gd name="T13" fmla="*/ 638 h 1275"/>
                <a:gd name="T14" fmla="*/ 1045 w 1069"/>
                <a:gd name="T15" fmla="*/ 525 h 1275"/>
                <a:gd name="T16" fmla="*/ 1008 w 1069"/>
                <a:gd name="T17" fmla="*/ 434 h 1275"/>
                <a:gd name="T18" fmla="*/ 1014 w 1069"/>
                <a:gd name="T19" fmla="*/ 352 h 1275"/>
                <a:gd name="T20" fmla="*/ 999 w 1069"/>
                <a:gd name="T21" fmla="*/ 278 h 1275"/>
                <a:gd name="T22" fmla="*/ 978 w 1069"/>
                <a:gd name="T23" fmla="*/ 236 h 1275"/>
                <a:gd name="T24" fmla="*/ 949 w 1069"/>
                <a:gd name="T25" fmla="*/ 201 h 1275"/>
                <a:gd name="T26" fmla="*/ 938 w 1069"/>
                <a:gd name="T27" fmla="*/ 177 h 1275"/>
                <a:gd name="T28" fmla="*/ 897 w 1069"/>
                <a:gd name="T29" fmla="*/ 153 h 1275"/>
                <a:gd name="T30" fmla="*/ 863 w 1069"/>
                <a:gd name="T31" fmla="*/ 148 h 1275"/>
                <a:gd name="T32" fmla="*/ 837 w 1069"/>
                <a:gd name="T33" fmla="*/ 161 h 1275"/>
                <a:gd name="T34" fmla="*/ 806 w 1069"/>
                <a:gd name="T35" fmla="*/ 242 h 1275"/>
                <a:gd name="T36" fmla="*/ 749 w 1069"/>
                <a:gd name="T37" fmla="*/ 360 h 1275"/>
                <a:gd name="T38" fmla="*/ 833 w 1069"/>
                <a:gd name="T39" fmla="*/ 157 h 1275"/>
                <a:gd name="T40" fmla="*/ 848 w 1069"/>
                <a:gd name="T41" fmla="*/ 132 h 1275"/>
                <a:gd name="T42" fmla="*/ 829 w 1069"/>
                <a:gd name="T43" fmla="*/ 87 h 1275"/>
                <a:gd name="T44" fmla="*/ 798 w 1069"/>
                <a:gd name="T45" fmla="*/ 71 h 1275"/>
                <a:gd name="T46" fmla="*/ 757 w 1069"/>
                <a:gd name="T47" fmla="*/ 54 h 1275"/>
                <a:gd name="T48" fmla="*/ 701 w 1069"/>
                <a:gd name="T49" fmla="*/ 34 h 1275"/>
                <a:gd name="T50" fmla="*/ 687 w 1069"/>
                <a:gd name="T51" fmla="*/ 22 h 1275"/>
                <a:gd name="T52" fmla="*/ 661 w 1069"/>
                <a:gd name="T53" fmla="*/ 0 h 1275"/>
                <a:gd name="T54" fmla="*/ 506 w 1069"/>
                <a:gd name="T55" fmla="*/ 34 h 1275"/>
                <a:gd name="T56" fmla="*/ 301 w 1069"/>
                <a:gd name="T57" fmla="*/ 147 h 1275"/>
                <a:gd name="T58" fmla="*/ 286 w 1069"/>
                <a:gd name="T59" fmla="*/ 177 h 1275"/>
                <a:gd name="T60" fmla="*/ 239 w 1069"/>
                <a:gd name="T61" fmla="*/ 225 h 1275"/>
                <a:gd name="T62" fmla="*/ 183 w 1069"/>
                <a:gd name="T63" fmla="*/ 263 h 1275"/>
                <a:gd name="T64" fmla="*/ 134 w 1069"/>
                <a:gd name="T65" fmla="*/ 283 h 1275"/>
                <a:gd name="T66" fmla="*/ 89 w 1069"/>
                <a:gd name="T67" fmla="*/ 328 h 1275"/>
                <a:gd name="T68" fmla="*/ 59 w 1069"/>
                <a:gd name="T69" fmla="*/ 405 h 1275"/>
                <a:gd name="T70" fmla="*/ 18 w 1069"/>
                <a:gd name="T71" fmla="*/ 507 h 1275"/>
                <a:gd name="T72" fmla="*/ 0 w 1069"/>
                <a:gd name="T73" fmla="*/ 564 h 1275"/>
                <a:gd name="T74" fmla="*/ 18 w 1069"/>
                <a:gd name="T75" fmla="*/ 654 h 1275"/>
                <a:gd name="T76" fmla="*/ 48 w 1069"/>
                <a:gd name="T77" fmla="*/ 748 h 1275"/>
                <a:gd name="T78" fmla="*/ 96 w 1069"/>
                <a:gd name="T79" fmla="*/ 867 h 1275"/>
                <a:gd name="T80" fmla="*/ 123 w 1069"/>
                <a:gd name="T81" fmla="*/ 965 h 1275"/>
                <a:gd name="T82" fmla="*/ 190 w 1069"/>
                <a:gd name="T83" fmla="*/ 1055 h 1275"/>
                <a:gd name="T84" fmla="*/ 224 w 1069"/>
                <a:gd name="T85" fmla="*/ 1071 h 1275"/>
                <a:gd name="T86" fmla="*/ 243 w 1069"/>
                <a:gd name="T87" fmla="*/ 1121 h 1275"/>
                <a:gd name="T88" fmla="*/ 246 w 1069"/>
                <a:gd name="T89" fmla="*/ 1273 h 1275"/>
                <a:gd name="T90" fmla="*/ 832 w 1069"/>
                <a:gd name="T91"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1275">
                  <a:moveTo>
                    <a:pt x="832" y="1275"/>
                  </a:moveTo>
                  <a:lnTo>
                    <a:pt x="853" y="1103"/>
                  </a:lnTo>
                  <a:lnTo>
                    <a:pt x="912" y="1011"/>
                  </a:lnTo>
                  <a:lnTo>
                    <a:pt x="972" y="930"/>
                  </a:lnTo>
                  <a:lnTo>
                    <a:pt x="1028" y="828"/>
                  </a:lnTo>
                  <a:lnTo>
                    <a:pt x="1057" y="742"/>
                  </a:lnTo>
                  <a:lnTo>
                    <a:pt x="1069" y="638"/>
                  </a:lnTo>
                  <a:lnTo>
                    <a:pt x="1045" y="525"/>
                  </a:lnTo>
                  <a:lnTo>
                    <a:pt x="1008" y="434"/>
                  </a:lnTo>
                  <a:lnTo>
                    <a:pt x="1014" y="352"/>
                  </a:lnTo>
                  <a:lnTo>
                    <a:pt x="999" y="278"/>
                  </a:lnTo>
                  <a:lnTo>
                    <a:pt x="978" y="236"/>
                  </a:lnTo>
                  <a:lnTo>
                    <a:pt x="949" y="201"/>
                  </a:lnTo>
                  <a:lnTo>
                    <a:pt x="938" y="177"/>
                  </a:lnTo>
                  <a:lnTo>
                    <a:pt x="897" y="153"/>
                  </a:lnTo>
                  <a:lnTo>
                    <a:pt x="863" y="148"/>
                  </a:lnTo>
                  <a:lnTo>
                    <a:pt x="837" y="161"/>
                  </a:lnTo>
                  <a:lnTo>
                    <a:pt x="806" y="242"/>
                  </a:lnTo>
                  <a:lnTo>
                    <a:pt x="749" y="360"/>
                  </a:lnTo>
                  <a:lnTo>
                    <a:pt x="833" y="157"/>
                  </a:lnTo>
                  <a:lnTo>
                    <a:pt x="848" y="132"/>
                  </a:lnTo>
                  <a:lnTo>
                    <a:pt x="829" y="87"/>
                  </a:lnTo>
                  <a:lnTo>
                    <a:pt x="798" y="71"/>
                  </a:lnTo>
                  <a:lnTo>
                    <a:pt x="757" y="54"/>
                  </a:lnTo>
                  <a:lnTo>
                    <a:pt x="701" y="34"/>
                  </a:lnTo>
                  <a:lnTo>
                    <a:pt x="687" y="22"/>
                  </a:lnTo>
                  <a:lnTo>
                    <a:pt x="661" y="0"/>
                  </a:lnTo>
                  <a:lnTo>
                    <a:pt x="506" y="34"/>
                  </a:lnTo>
                  <a:lnTo>
                    <a:pt x="301" y="147"/>
                  </a:lnTo>
                  <a:lnTo>
                    <a:pt x="286" y="177"/>
                  </a:lnTo>
                  <a:lnTo>
                    <a:pt x="239" y="225"/>
                  </a:lnTo>
                  <a:lnTo>
                    <a:pt x="183" y="263"/>
                  </a:lnTo>
                  <a:lnTo>
                    <a:pt x="134" y="283"/>
                  </a:lnTo>
                  <a:lnTo>
                    <a:pt x="89" y="328"/>
                  </a:lnTo>
                  <a:lnTo>
                    <a:pt x="59" y="405"/>
                  </a:lnTo>
                  <a:lnTo>
                    <a:pt x="18" y="507"/>
                  </a:lnTo>
                  <a:lnTo>
                    <a:pt x="0" y="564"/>
                  </a:lnTo>
                  <a:lnTo>
                    <a:pt x="18" y="654"/>
                  </a:lnTo>
                  <a:lnTo>
                    <a:pt x="48" y="748"/>
                  </a:lnTo>
                  <a:lnTo>
                    <a:pt x="96" y="867"/>
                  </a:lnTo>
                  <a:lnTo>
                    <a:pt x="123" y="965"/>
                  </a:lnTo>
                  <a:lnTo>
                    <a:pt x="190" y="1055"/>
                  </a:lnTo>
                  <a:lnTo>
                    <a:pt x="224" y="1071"/>
                  </a:lnTo>
                  <a:lnTo>
                    <a:pt x="243" y="1121"/>
                  </a:lnTo>
                  <a:lnTo>
                    <a:pt x="246" y="1273"/>
                  </a:lnTo>
                  <a:lnTo>
                    <a:pt x="832" y="1275"/>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23" name="Freeform 63"/>
            <p:cNvSpPr>
              <a:spLocks/>
            </p:cNvSpPr>
            <p:nvPr/>
          </p:nvSpPr>
          <p:spPr bwMode="auto">
            <a:xfrm>
              <a:off x="2944" y="2299"/>
              <a:ext cx="468" cy="239"/>
            </a:xfrm>
            <a:custGeom>
              <a:avLst/>
              <a:gdLst>
                <a:gd name="T0" fmla="*/ 0 w 468"/>
                <a:gd name="T1" fmla="*/ 0 h 239"/>
                <a:gd name="T2" fmla="*/ 204 w 468"/>
                <a:gd name="T3" fmla="*/ 142 h 239"/>
                <a:gd name="T4" fmla="*/ 387 w 468"/>
                <a:gd name="T5" fmla="*/ 214 h 239"/>
                <a:gd name="T6" fmla="*/ 468 w 468"/>
                <a:gd name="T7" fmla="*/ 239 h 239"/>
              </a:gdLst>
              <a:ahLst/>
              <a:cxnLst>
                <a:cxn ang="0">
                  <a:pos x="T0" y="T1"/>
                </a:cxn>
                <a:cxn ang="0">
                  <a:pos x="T2" y="T3"/>
                </a:cxn>
                <a:cxn ang="0">
                  <a:pos x="T4" y="T5"/>
                </a:cxn>
                <a:cxn ang="0">
                  <a:pos x="T6" y="T7"/>
                </a:cxn>
              </a:cxnLst>
              <a:rect l="0" t="0" r="r" b="b"/>
              <a:pathLst>
                <a:path w="468" h="239">
                  <a:moveTo>
                    <a:pt x="0" y="0"/>
                  </a:moveTo>
                  <a:lnTo>
                    <a:pt x="204" y="142"/>
                  </a:lnTo>
                  <a:lnTo>
                    <a:pt x="387" y="214"/>
                  </a:lnTo>
                  <a:lnTo>
                    <a:pt x="468" y="239"/>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24" name="Freeform 64"/>
            <p:cNvSpPr>
              <a:spLocks/>
            </p:cNvSpPr>
            <p:nvPr/>
          </p:nvSpPr>
          <p:spPr bwMode="auto">
            <a:xfrm>
              <a:off x="2656" y="2233"/>
              <a:ext cx="522" cy="558"/>
            </a:xfrm>
            <a:custGeom>
              <a:avLst/>
              <a:gdLst>
                <a:gd name="T0" fmla="*/ 0 w 522"/>
                <a:gd name="T1" fmla="*/ 0 h 558"/>
                <a:gd name="T2" fmla="*/ 293 w 522"/>
                <a:gd name="T3" fmla="*/ 156 h 558"/>
                <a:gd name="T4" fmla="*/ 359 w 522"/>
                <a:gd name="T5" fmla="*/ 213 h 558"/>
                <a:gd name="T6" fmla="*/ 443 w 522"/>
                <a:gd name="T7" fmla="*/ 313 h 558"/>
                <a:gd name="T8" fmla="*/ 479 w 522"/>
                <a:gd name="T9" fmla="*/ 394 h 558"/>
                <a:gd name="T10" fmla="*/ 498 w 522"/>
                <a:gd name="T11" fmla="*/ 464 h 558"/>
                <a:gd name="T12" fmla="*/ 522 w 522"/>
                <a:gd name="T13" fmla="*/ 558 h 558"/>
              </a:gdLst>
              <a:ahLst/>
              <a:cxnLst>
                <a:cxn ang="0">
                  <a:pos x="T0" y="T1"/>
                </a:cxn>
                <a:cxn ang="0">
                  <a:pos x="T2" y="T3"/>
                </a:cxn>
                <a:cxn ang="0">
                  <a:pos x="T4" y="T5"/>
                </a:cxn>
                <a:cxn ang="0">
                  <a:pos x="T6" y="T7"/>
                </a:cxn>
                <a:cxn ang="0">
                  <a:pos x="T8" y="T9"/>
                </a:cxn>
                <a:cxn ang="0">
                  <a:pos x="T10" y="T11"/>
                </a:cxn>
                <a:cxn ang="0">
                  <a:pos x="T12" y="T13"/>
                </a:cxn>
              </a:cxnLst>
              <a:rect l="0" t="0" r="r" b="b"/>
              <a:pathLst>
                <a:path w="522" h="558">
                  <a:moveTo>
                    <a:pt x="0" y="0"/>
                  </a:moveTo>
                  <a:lnTo>
                    <a:pt x="293" y="156"/>
                  </a:lnTo>
                  <a:lnTo>
                    <a:pt x="359" y="213"/>
                  </a:lnTo>
                  <a:lnTo>
                    <a:pt x="443" y="313"/>
                  </a:lnTo>
                  <a:lnTo>
                    <a:pt x="479" y="394"/>
                  </a:lnTo>
                  <a:lnTo>
                    <a:pt x="498" y="464"/>
                  </a:lnTo>
                  <a:lnTo>
                    <a:pt x="522" y="558"/>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25" name="Freeform 65"/>
            <p:cNvSpPr>
              <a:spLocks/>
            </p:cNvSpPr>
            <p:nvPr/>
          </p:nvSpPr>
          <p:spPr bwMode="auto">
            <a:xfrm>
              <a:off x="2866" y="1926"/>
              <a:ext cx="343" cy="541"/>
            </a:xfrm>
            <a:custGeom>
              <a:avLst/>
              <a:gdLst>
                <a:gd name="T0" fmla="*/ 340 w 343"/>
                <a:gd name="T1" fmla="*/ 121 h 541"/>
                <a:gd name="T2" fmla="*/ 343 w 343"/>
                <a:gd name="T3" fmla="*/ 85 h 541"/>
                <a:gd name="T4" fmla="*/ 320 w 343"/>
                <a:gd name="T5" fmla="*/ 37 h 541"/>
                <a:gd name="T6" fmla="*/ 285 w 343"/>
                <a:gd name="T7" fmla="*/ 13 h 541"/>
                <a:gd name="T8" fmla="*/ 252 w 343"/>
                <a:gd name="T9" fmla="*/ 0 h 541"/>
                <a:gd name="T10" fmla="*/ 216 w 343"/>
                <a:gd name="T11" fmla="*/ 1 h 541"/>
                <a:gd name="T12" fmla="*/ 183 w 343"/>
                <a:gd name="T13" fmla="*/ 9 h 541"/>
                <a:gd name="T14" fmla="*/ 157 w 343"/>
                <a:gd name="T15" fmla="*/ 25 h 541"/>
                <a:gd name="T16" fmla="*/ 107 w 343"/>
                <a:gd name="T17" fmla="*/ 145 h 541"/>
                <a:gd name="T18" fmla="*/ 72 w 343"/>
                <a:gd name="T19" fmla="*/ 259 h 541"/>
                <a:gd name="T20" fmla="*/ 39 w 343"/>
                <a:gd name="T21" fmla="*/ 349 h 541"/>
                <a:gd name="T22" fmla="*/ 0 w 343"/>
                <a:gd name="T23" fmla="*/ 445 h 541"/>
                <a:gd name="T24" fmla="*/ 14 w 343"/>
                <a:gd name="T25" fmla="*/ 505 h 541"/>
                <a:gd name="T26" fmla="*/ 33 w 343"/>
                <a:gd name="T27" fmla="*/ 525 h 541"/>
                <a:gd name="T28" fmla="*/ 63 w 343"/>
                <a:gd name="T29" fmla="*/ 541 h 541"/>
                <a:gd name="T30" fmla="*/ 96 w 343"/>
                <a:gd name="T31" fmla="*/ 537 h 541"/>
                <a:gd name="T32" fmla="*/ 129 w 343"/>
                <a:gd name="T33" fmla="*/ 523 h 541"/>
                <a:gd name="T34" fmla="*/ 162 w 343"/>
                <a:gd name="T35" fmla="*/ 469 h 541"/>
                <a:gd name="T36" fmla="*/ 175 w 343"/>
                <a:gd name="T37" fmla="*/ 394 h 541"/>
                <a:gd name="T38" fmla="*/ 204 w 343"/>
                <a:gd name="T39" fmla="*/ 346 h 541"/>
                <a:gd name="T40" fmla="*/ 230 w 343"/>
                <a:gd name="T41" fmla="*/ 289 h 541"/>
                <a:gd name="T42" fmla="*/ 274 w 343"/>
                <a:gd name="T43" fmla="*/ 232 h 541"/>
                <a:gd name="T44" fmla="*/ 316 w 343"/>
                <a:gd name="T45" fmla="*/ 159 h 541"/>
                <a:gd name="T46" fmla="*/ 340 w 343"/>
                <a:gd name="T47" fmla="*/ 12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 h="541">
                  <a:moveTo>
                    <a:pt x="340" y="121"/>
                  </a:moveTo>
                  <a:lnTo>
                    <a:pt x="343" y="85"/>
                  </a:lnTo>
                  <a:lnTo>
                    <a:pt x="320" y="37"/>
                  </a:lnTo>
                  <a:lnTo>
                    <a:pt x="285" y="13"/>
                  </a:lnTo>
                  <a:lnTo>
                    <a:pt x="252" y="0"/>
                  </a:lnTo>
                  <a:lnTo>
                    <a:pt x="216" y="1"/>
                  </a:lnTo>
                  <a:lnTo>
                    <a:pt x="183" y="9"/>
                  </a:lnTo>
                  <a:lnTo>
                    <a:pt x="157" y="25"/>
                  </a:lnTo>
                  <a:lnTo>
                    <a:pt x="107" y="145"/>
                  </a:lnTo>
                  <a:lnTo>
                    <a:pt x="72" y="259"/>
                  </a:lnTo>
                  <a:lnTo>
                    <a:pt x="39" y="349"/>
                  </a:lnTo>
                  <a:lnTo>
                    <a:pt x="0" y="445"/>
                  </a:lnTo>
                  <a:lnTo>
                    <a:pt x="14" y="505"/>
                  </a:lnTo>
                  <a:lnTo>
                    <a:pt x="33" y="525"/>
                  </a:lnTo>
                  <a:lnTo>
                    <a:pt x="63" y="541"/>
                  </a:lnTo>
                  <a:lnTo>
                    <a:pt x="96" y="537"/>
                  </a:lnTo>
                  <a:lnTo>
                    <a:pt x="129" y="523"/>
                  </a:lnTo>
                  <a:lnTo>
                    <a:pt x="162" y="469"/>
                  </a:lnTo>
                  <a:lnTo>
                    <a:pt x="175" y="394"/>
                  </a:lnTo>
                  <a:lnTo>
                    <a:pt x="204" y="346"/>
                  </a:lnTo>
                  <a:lnTo>
                    <a:pt x="230" y="289"/>
                  </a:lnTo>
                  <a:lnTo>
                    <a:pt x="274" y="232"/>
                  </a:lnTo>
                  <a:lnTo>
                    <a:pt x="316" y="159"/>
                  </a:lnTo>
                  <a:lnTo>
                    <a:pt x="340" y="121"/>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26" name="Freeform 66"/>
            <p:cNvSpPr>
              <a:spLocks/>
            </p:cNvSpPr>
            <p:nvPr/>
          </p:nvSpPr>
          <p:spPr bwMode="auto">
            <a:xfrm>
              <a:off x="2900" y="2316"/>
              <a:ext cx="99" cy="129"/>
            </a:xfrm>
            <a:custGeom>
              <a:avLst/>
              <a:gdLst>
                <a:gd name="T0" fmla="*/ 14 w 99"/>
                <a:gd name="T1" fmla="*/ 16 h 129"/>
                <a:gd name="T2" fmla="*/ 33 w 99"/>
                <a:gd name="T3" fmla="*/ 0 h 129"/>
                <a:gd name="T4" fmla="*/ 67 w 99"/>
                <a:gd name="T5" fmla="*/ 4 h 129"/>
                <a:gd name="T6" fmla="*/ 99 w 99"/>
                <a:gd name="T7" fmla="*/ 19 h 129"/>
                <a:gd name="T8" fmla="*/ 99 w 99"/>
                <a:gd name="T9" fmla="*/ 67 h 129"/>
                <a:gd name="T10" fmla="*/ 94 w 99"/>
                <a:gd name="T11" fmla="*/ 93 h 129"/>
                <a:gd name="T12" fmla="*/ 80 w 99"/>
                <a:gd name="T13" fmla="*/ 121 h 129"/>
                <a:gd name="T14" fmla="*/ 47 w 99"/>
                <a:gd name="T15" fmla="*/ 129 h 129"/>
                <a:gd name="T16" fmla="*/ 30 w 99"/>
                <a:gd name="T17" fmla="*/ 127 h 129"/>
                <a:gd name="T18" fmla="*/ 11 w 99"/>
                <a:gd name="T19" fmla="*/ 108 h 129"/>
                <a:gd name="T20" fmla="*/ 0 w 99"/>
                <a:gd name="T21" fmla="*/ 85 h 129"/>
                <a:gd name="T22" fmla="*/ 14 w 99"/>
                <a:gd name="T23"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29">
                  <a:moveTo>
                    <a:pt x="14" y="16"/>
                  </a:moveTo>
                  <a:lnTo>
                    <a:pt x="33" y="0"/>
                  </a:lnTo>
                  <a:lnTo>
                    <a:pt x="67" y="4"/>
                  </a:lnTo>
                  <a:lnTo>
                    <a:pt x="99" y="19"/>
                  </a:lnTo>
                  <a:lnTo>
                    <a:pt x="99" y="67"/>
                  </a:lnTo>
                  <a:lnTo>
                    <a:pt x="94" y="93"/>
                  </a:lnTo>
                  <a:lnTo>
                    <a:pt x="80" y="121"/>
                  </a:lnTo>
                  <a:lnTo>
                    <a:pt x="47" y="129"/>
                  </a:lnTo>
                  <a:lnTo>
                    <a:pt x="30" y="127"/>
                  </a:lnTo>
                  <a:lnTo>
                    <a:pt x="11" y="108"/>
                  </a:lnTo>
                  <a:lnTo>
                    <a:pt x="0" y="85"/>
                  </a:lnTo>
                  <a:lnTo>
                    <a:pt x="14" y="16"/>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27" name="Freeform 67"/>
            <p:cNvSpPr>
              <a:spLocks/>
            </p:cNvSpPr>
            <p:nvPr/>
          </p:nvSpPr>
          <p:spPr bwMode="auto">
            <a:xfrm>
              <a:off x="2567" y="1145"/>
              <a:ext cx="252" cy="947"/>
            </a:xfrm>
            <a:custGeom>
              <a:avLst/>
              <a:gdLst>
                <a:gd name="T0" fmla="*/ 247 w 252"/>
                <a:gd name="T1" fmla="*/ 873 h 947"/>
                <a:gd name="T2" fmla="*/ 251 w 252"/>
                <a:gd name="T3" fmla="*/ 823 h 947"/>
                <a:gd name="T4" fmla="*/ 252 w 252"/>
                <a:gd name="T5" fmla="*/ 711 h 947"/>
                <a:gd name="T6" fmla="*/ 244 w 252"/>
                <a:gd name="T7" fmla="*/ 601 h 947"/>
                <a:gd name="T8" fmla="*/ 239 w 252"/>
                <a:gd name="T9" fmla="*/ 552 h 947"/>
                <a:gd name="T10" fmla="*/ 236 w 252"/>
                <a:gd name="T11" fmla="*/ 516 h 947"/>
                <a:gd name="T12" fmla="*/ 236 w 252"/>
                <a:gd name="T13" fmla="*/ 439 h 947"/>
                <a:gd name="T14" fmla="*/ 240 w 252"/>
                <a:gd name="T15" fmla="*/ 353 h 947"/>
                <a:gd name="T16" fmla="*/ 239 w 252"/>
                <a:gd name="T17" fmla="*/ 289 h 947"/>
                <a:gd name="T18" fmla="*/ 237 w 252"/>
                <a:gd name="T19" fmla="*/ 240 h 947"/>
                <a:gd name="T20" fmla="*/ 228 w 252"/>
                <a:gd name="T21" fmla="*/ 145 h 947"/>
                <a:gd name="T22" fmla="*/ 220 w 252"/>
                <a:gd name="T23" fmla="*/ 77 h 947"/>
                <a:gd name="T24" fmla="*/ 205 w 252"/>
                <a:gd name="T25" fmla="*/ 21 h 947"/>
                <a:gd name="T26" fmla="*/ 186 w 252"/>
                <a:gd name="T27" fmla="*/ 3 h 947"/>
                <a:gd name="T28" fmla="*/ 162 w 252"/>
                <a:gd name="T29" fmla="*/ 1 h 947"/>
                <a:gd name="T30" fmla="*/ 136 w 252"/>
                <a:gd name="T31" fmla="*/ 0 h 947"/>
                <a:gd name="T32" fmla="*/ 105 w 252"/>
                <a:gd name="T33" fmla="*/ 13 h 947"/>
                <a:gd name="T34" fmla="*/ 80 w 252"/>
                <a:gd name="T35" fmla="*/ 61 h 947"/>
                <a:gd name="T36" fmla="*/ 74 w 252"/>
                <a:gd name="T37" fmla="*/ 139 h 947"/>
                <a:gd name="T38" fmla="*/ 71 w 252"/>
                <a:gd name="T39" fmla="*/ 230 h 947"/>
                <a:gd name="T40" fmla="*/ 66 w 252"/>
                <a:gd name="T41" fmla="*/ 289 h 947"/>
                <a:gd name="T42" fmla="*/ 58 w 252"/>
                <a:gd name="T43" fmla="*/ 350 h 947"/>
                <a:gd name="T44" fmla="*/ 59 w 252"/>
                <a:gd name="T45" fmla="*/ 422 h 947"/>
                <a:gd name="T46" fmla="*/ 56 w 252"/>
                <a:gd name="T47" fmla="*/ 504 h 947"/>
                <a:gd name="T48" fmla="*/ 44 w 252"/>
                <a:gd name="T49" fmla="*/ 566 h 947"/>
                <a:gd name="T50" fmla="*/ 32 w 252"/>
                <a:gd name="T51" fmla="*/ 665 h 947"/>
                <a:gd name="T52" fmla="*/ 17 w 252"/>
                <a:gd name="T53" fmla="*/ 769 h 947"/>
                <a:gd name="T54" fmla="*/ 3 w 252"/>
                <a:gd name="T55" fmla="*/ 857 h 947"/>
                <a:gd name="T56" fmla="*/ 0 w 252"/>
                <a:gd name="T57" fmla="*/ 947 h 947"/>
                <a:gd name="T58" fmla="*/ 231 w 252"/>
                <a:gd name="T59" fmla="*/ 943 h 947"/>
                <a:gd name="T60" fmla="*/ 247 w 252"/>
                <a:gd name="T61" fmla="*/ 8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947">
                  <a:moveTo>
                    <a:pt x="247" y="873"/>
                  </a:moveTo>
                  <a:lnTo>
                    <a:pt x="251" y="823"/>
                  </a:lnTo>
                  <a:lnTo>
                    <a:pt x="252" y="711"/>
                  </a:lnTo>
                  <a:lnTo>
                    <a:pt x="244" y="601"/>
                  </a:lnTo>
                  <a:lnTo>
                    <a:pt x="239" y="552"/>
                  </a:lnTo>
                  <a:lnTo>
                    <a:pt x="236" y="516"/>
                  </a:lnTo>
                  <a:lnTo>
                    <a:pt x="236" y="439"/>
                  </a:lnTo>
                  <a:lnTo>
                    <a:pt x="240" y="353"/>
                  </a:lnTo>
                  <a:lnTo>
                    <a:pt x="239" y="289"/>
                  </a:lnTo>
                  <a:lnTo>
                    <a:pt x="237" y="240"/>
                  </a:lnTo>
                  <a:lnTo>
                    <a:pt x="228" y="145"/>
                  </a:lnTo>
                  <a:lnTo>
                    <a:pt x="220" y="77"/>
                  </a:lnTo>
                  <a:lnTo>
                    <a:pt x="205" y="21"/>
                  </a:lnTo>
                  <a:lnTo>
                    <a:pt x="186" y="3"/>
                  </a:lnTo>
                  <a:lnTo>
                    <a:pt x="162" y="1"/>
                  </a:lnTo>
                  <a:lnTo>
                    <a:pt x="136" y="0"/>
                  </a:lnTo>
                  <a:lnTo>
                    <a:pt x="105" y="13"/>
                  </a:lnTo>
                  <a:lnTo>
                    <a:pt x="80" y="61"/>
                  </a:lnTo>
                  <a:lnTo>
                    <a:pt x="74" y="139"/>
                  </a:lnTo>
                  <a:lnTo>
                    <a:pt x="71" y="230"/>
                  </a:lnTo>
                  <a:lnTo>
                    <a:pt x="66" y="289"/>
                  </a:lnTo>
                  <a:lnTo>
                    <a:pt x="58" y="350"/>
                  </a:lnTo>
                  <a:lnTo>
                    <a:pt x="59" y="422"/>
                  </a:lnTo>
                  <a:lnTo>
                    <a:pt x="56" y="504"/>
                  </a:lnTo>
                  <a:lnTo>
                    <a:pt x="44" y="566"/>
                  </a:lnTo>
                  <a:lnTo>
                    <a:pt x="32" y="665"/>
                  </a:lnTo>
                  <a:lnTo>
                    <a:pt x="17" y="769"/>
                  </a:lnTo>
                  <a:lnTo>
                    <a:pt x="3" y="857"/>
                  </a:lnTo>
                  <a:lnTo>
                    <a:pt x="0" y="947"/>
                  </a:lnTo>
                  <a:lnTo>
                    <a:pt x="231" y="943"/>
                  </a:lnTo>
                  <a:lnTo>
                    <a:pt x="247" y="873"/>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28" name="Freeform 68"/>
            <p:cNvSpPr>
              <a:spLocks/>
            </p:cNvSpPr>
            <p:nvPr/>
          </p:nvSpPr>
          <p:spPr bwMode="auto">
            <a:xfrm>
              <a:off x="3161" y="2326"/>
              <a:ext cx="192" cy="24"/>
            </a:xfrm>
            <a:custGeom>
              <a:avLst/>
              <a:gdLst>
                <a:gd name="T0" fmla="*/ 192 w 192"/>
                <a:gd name="T1" fmla="*/ 12 h 24"/>
                <a:gd name="T2" fmla="*/ 135 w 192"/>
                <a:gd name="T3" fmla="*/ 21 h 24"/>
                <a:gd name="T4" fmla="*/ 90 w 192"/>
                <a:gd name="T5" fmla="*/ 24 h 24"/>
                <a:gd name="T6" fmla="*/ 30 w 192"/>
                <a:gd name="T7" fmla="*/ 12 h 24"/>
                <a:gd name="T8" fmla="*/ 0 w 192"/>
                <a:gd name="T9" fmla="*/ 0 h 24"/>
              </a:gdLst>
              <a:ahLst/>
              <a:cxnLst>
                <a:cxn ang="0">
                  <a:pos x="T0" y="T1"/>
                </a:cxn>
                <a:cxn ang="0">
                  <a:pos x="T2" y="T3"/>
                </a:cxn>
                <a:cxn ang="0">
                  <a:pos x="T4" y="T5"/>
                </a:cxn>
                <a:cxn ang="0">
                  <a:pos x="T6" y="T7"/>
                </a:cxn>
                <a:cxn ang="0">
                  <a:pos x="T8" y="T9"/>
                </a:cxn>
              </a:cxnLst>
              <a:rect l="0" t="0" r="r" b="b"/>
              <a:pathLst>
                <a:path w="192" h="24">
                  <a:moveTo>
                    <a:pt x="192" y="12"/>
                  </a:moveTo>
                  <a:lnTo>
                    <a:pt x="135" y="21"/>
                  </a:lnTo>
                  <a:lnTo>
                    <a:pt x="90" y="24"/>
                  </a:lnTo>
                  <a:lnTo>
                    <a:pt x="30" y="12"/>
                  </a:lnTo>
                  <a:lnTo>
                    <a:pt x="0"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29" name="Freeform 69"/>
            <p:cNvSpPr>
              <a:spLocks/>
            </p:cNvSpPr>
            <p:nvPr/>
          </p:nvSpPr>
          <p:spPr bwMode="auto">
            <a:xfrm>
              <a:off x="2581" y="2984"/>
              <a:ext cx="157" cy="12"/>
            </a:xfrm>
            <a:custGeom>
              <a:avLst/>
              <a:gdLst>
                <a:gd name="T0" fmla="*/ 0 w 157"/>
                <a:gd name="T1" fmla="*/ 0 h 12"/>
                <a:gd name="T2" fmla="*/ 61 w 157"/>
                <a:gd name="T3" fmla="*/ 12 h 12"/>
                <a:gd name="T4" fmla="*/ 127 w 157"/>
                <a:gd name="T5" fmla="*/ 12 h 12"/>
                <a:gd name="T6" fmla="*/ 157 w 157"/>
                <a:gd name="T7" fmla="*/ 6 h 12"/>
              </a:gdLst>
              <a:ahLst/>
              <a:cxnLst>
                <a:cxn ang="0">
                  <a:pos x="T0" y="T1"/>
                </a:cxn>
                <a:cxn ang="0">
                  <a:pos x="T2" y="T3"/>
                </a:cxn>
                <a:cxn ang="0">
                  <a:pos x="T4" y="T5"/>
                </a:cxn>
                <a:cxn ang="0">
                  <a:pos x="T6" y="T7"/>
                </a:cxn>
              </a:cxnLst>
              <a:rect l="0" t="0" r="r" b="b"/>
              <a:pathLst>
                <a:path w="157" h="12">
                  <a:moveTo>
                    <a:pt x="0" y="0"/>
                  </a:moveTo>
                  <a:lnTo>
                    <a:pt x="61" y="12"/>
                  </a:lnTo>
                  <a:lnTo>
                    <a:pt x="127" y="12"/>
                  </a:lnTo>
                  <a:lnTo>
                    <a:pt x="157" y="6"/>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92230" name="Freeform 70"/>
            <p:cNvSpPr>
              <a:spLocks/>
            </p:cNvSpPr>
            <p:nvPr/>
          </p:nvSpPr>
          <p:spPr bwMode="auto">
            <a:xfrm>
              <a:off x="3025" y="2047"/>
              <a:ext cx="322" cy="435"/>
            </a:xfrm>
            <a:custGeom>
              <a:avLst/>
              <a:gdLst>
                <a:gd name="T0" fmla="*/ 322 w 322"/>
                <a:gd name="T1" fmla="*/ 84 h 435"/>
                <a:gd name="T2" fmla="*/ 315 w 322"/>
                <a:gd name="T3" fmla="*/ 138 h 435"/>
                <a:gd name="T4" fmla="*/ 288 w 322"/>
                <a:gd name="T5" fmla="*/ 186 h 435"/>
                <a:gd name="T6" fmla="*/ 240 w 322"/>
                <a:gd name="T7" fmla="*/ 231 h 435"/>
                <a:gd name="T8" fmla="*/ 208 w 322"/>
                <a:gd name="T9" fmla="*/ 242 h 435"/>
                <a:gd name="T10" fmla="*/ 182 w 322"/>
                <a:gd name="T11" fmla="*/ 255 h 435"/>
                <a:gd name="T12" fmla="*/ 166 w 322"/>
                <a:gd name="T13" fmla="*/ 299 h 435"/>
                <a:gd name="T14" fmla="*/ 142 w 322"/>
                <a:gd name="T15" fmla="*/ 360 h 435"/>
                <a:gd name="T16" fmla="*/ 115 w 322"/>
                <a:gd name="T17" fmla="*/ 417 h 435"/>
                <a:gd name="T18" fmla="*/ 84 w 322"/>
                <a:gd name="T19" fmla="*/ 435 h 435"/>
                <a:gd name="T20" fmla="*/ 40 w 322"/>
                <a:gd name="T21" fmla="*/ 435 h 435"/>
                <a:gd name="T22" fmla="*/ 12 w 322"/>
                <a:gd name="T23" fmla="*/ 422 h 435"/>
                <a:gd name="T24" fmla="*/ 0 w 322"/>
                <a:gd name="T25" fmla="*/ 387 h 435"/>
                <a:gd name="T26" fmla="*/ 3 w 322"/>
                <a:gd name="T27" fmla="*/ 348 h 435"/>
                <a:gd name="T28" fmla="*/ 17 w 322"/>
                <a:gd name="T29" fmla="*/ 276 h 435"/>
                <a:gd name="T30" fmla="*/ 45 w 322"/>
                <a:gd name="T31" fmla="*/ 218 h 435"/>
                <a:gd name="T32" fmla="*/ 78 w 322"/>
                <a:gd name="T33" fmla="*/ 168 h 435"/>
                <a:gd name="T34" fmla="*/ 139 w 322"/>
                <a:gd name="T35" fmla="*/ 60 h 435"/>
                <a:gd name="T36" fmla="*/ 180 w 322"/>
                <a:gd name="T37" fmla="*/ 12 h 435"/>
                <a:gd name="T38" fmla="*/ 234 w 322"/>
                <a:gd name="T39" fmla="*/ 0 h 435"/>
                <a:gd name="T40" fmla="*/ 265 w 322"/>
                <a:gd name="T41" fmla="*/ 8 h 435"/>
                <a:gd name="T42" fmla="*/ 288 w 322"/>
                <a:gd name="T43" fmla="*/ 24 h 435"/>
                <a:gd name="T44" fmla="*/ 310 w 322"/>
                <a:gd name="T45" fmla="*/ 53 h 435"/>
                <a:gd name="T46" fmla="*/ 322 w 322"/>
                <a:gd name="T47" fmla="*/ 8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2" h="435">
                  <a:moveTo>
                    <a:pt x="322" y="84"/>
                  </a:moveTo>
                  <a:lnTo>
                    <a:pt x="315" y="138"/>
                  </a:lnTo>
                  <a:lnTo>
                    <a:pt x="288" y="186"/>
                  </a:lnTo>
                  <a:lnTo>
                    <a:pt x="240" y="231"/>
                  </a:lnTo>
                  <a:lnTo>
                    <a:pt x="208" y="242"/>
                  </a:lnTo>
                  <a:lnTo>
                    <a:pt x="182" y="255"/>
                  </a:lnTo>
                  <a:lnTo>
                    <a:pt x="166" y="299"/>
                  </a:lnTo>
                  <a:lnTo>
                    <a:pt x="142" y="360"/>
                  </a:lnTo>
                  <a:lnTo>
                    <a:pt x="115" y="417"/>
                  </a:lnTo>
                  <a:lnTo>
                    <a:pt x="84" y="435"/>
                  </a:lnTo>
                  <a:lnTo>
                    <a:pt x="40" y="435"/>
                  </a:lnTo>
                  <a:lnTo>
                    <a:pt x="12" y="422"/>
                  </a:lnTo>
                  <a:lnTo>
                    <a:pt x="0" y="387"/>
                  </a:lnTo>
                  <a:lnTo>
                    <a:pt x="3" y="348"/>
                  </a:lnTo>
                  <a:lnTo>
                    <a:pt x="17" y="276"/>
                  </a:lnTo>
                  <a:lnTo>
                    <a:pt x="45" y="218"/>
                  </a:lnTo>
                  <a:lnTo>
                    <a:pt x="78" y="168"/>
                  </a:lnTo>
                  <a:lnTo>
                    <a:pt x="139" y="60"/>
                  </a:lnTo>
                  <a:lnTo>
                    <a:pt x="180" y="12"/>
                  </a:lnTo>
                  <a:lnTo>
                    <a:pt x="234" y="0"/>
                  </a:lnTo>
                  <a:lnTo>
                    <a:pt x="265" y="8"/>
                  </a:lnTo>
                  <a:lnTo>
                    <a:pt x="288" y="24"/>
                  </a:lnTo>
                  <a:lnTo>
                    <a:pt x="310" y="53"/>
                  </a:lnTo>
                  <a:lnTo>
                    <a:pt x="322" y="84"/>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31" name="Freeform 71"/>
            <p:cNvSpPr>
              <a:spLocks/>
            </p:cNvSpPr>
            <p:nvPr/>
          </p:nvSpPr>
          <p:spPr bwMode="auto">
            <a:xfrm>
              <a:off x="3040" y="2371"/>
              <a:ext cx="85" cy="99"/>
            </a:xfrm>
            <a:custGeom>
              <a:avLst/>
              <a:gdLst>
                <a:gd name="T0" fmla="*/ 15 w 85"/>
                <a:gd name="T1" fmla="*/ 0 h 99"/>
                <a:gd name="T2" fmla="*/ 49 w 85"/>
                <a:gd name="T3" fmla="*/ 0 h 99"/>
                <a:gd name="T4" fmla="*/ 83 w 85"/>
                <a:gd name="T5" fmla="*/ 12 h 99"/>
                <a:gd name="T6" fmla="*/ 85 w 85"/>
                <a:gd name="T7" fmla="*/ 51 h 99"/>
                <a:gd name="T8" fmla="*/ 75 w 85"/>
                <a:gd name="T9" fmla="*/ 80 h 99"/>
                <a:gd name="T10" fmla="*/ 42 w 85"/>
                <a:gd name="T11" fmla="*/ 99 h 99"/>
                <a:gd name="T12" fmla="*/ 18 w 85"/>
                <a:gd name="T13" fmla="*/ 89 h 99"/>
                <a:gd name="T14" fmla="*/ 9 w 85"/>
                <a:gd name="T15" fmla="*/ 72 h 99"/>
                <a:gd name="T16" fmla="*/ 0 w 85"/>
                <a:gd name="T17" fmla="*/ 47 h 99"/>
                <a:gd name="T18" fmla="*/ 3 w 85"/>
                <a:gd name="T19" fmla="*/ 14 h 99"/>
                <a:gd name="T20" fmla="*/ 15 w 85"/>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9">
                  <a:moveTo>
                    <a:pt x="15" y="0"/>
                  </a:moveTo>
                  <a:lnTo>
                    <a:pt x="49" y="0"/>
                  </a:lnTo>
                  <a:lnTo>
                    <a:pt x="83" y="12"/>
                  </a:lnTo>
                  <a:lnTo>
                    <a:pt x="85" y="51"/>
                  </a:lnTo>
                  <a:lnTo>
                    <a:pt x="75" y="80"/>
                  </a:lnTo>
                  <a:lnTo>
                    <a:pt x="42" y="99"/>
                  </a:lnTo>
                  <a:lnTo>
                    <a:pt x="18" y="89"/>
                  </a:lnTo>
                  <a:lnTo>
                    <a:pt x="9" y="72"/>
                  </a:lnTo>
                  <a:lnTo>
                    <a:pt x="0" y="47"/>
                  </a:lnTo>
                  <a:lnTo>
                    <a:pt x="3" y="14"/>
                  </a:lnTo>
                  <a:lnTo>
                    <a:pt x="15" y="0"/>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32" name="Freeform 72"/>
            <p:cNvSpPr>
              <a:spLocks/>
            </p:cNvSpPr>
            <p:nvPr/>
          </p:nvSpPr>
          <p:spPr bwMode="auto">
            <a:xfrm>
              <a:off x="2758" y="1885"/>
              <a:ext cx="276" cy="543"/>
            </a:xfrm>
            <a:custGeom>
              <a:avLst/>
              <a:gdLst>
                <a:gd name="T0" fmla="*/ 276 w 276"/>
                <a:gd name="T1" fmla="*/ 78 h 543"/>
                <a:gd name="T2" fmla="*/ 264 w 276"/>
                <a:gd name="T3" fmla="*/ 41 h 543"/>
                <a:gd name="T4" fmla="*/ 244 w 276"/>
                <a:gd name="T5" fmla="*/ 15 h 543"/>
                <a:gd name="T6" fmla="*/ 213 w 276"/>
                <a:gd name="T7" fmla="*/ 6 h 543"/>
                <a:gd name="T8" fmla="*/ 174 w 276"/>
                <a:gd name="T9" fmla="*/ 0 h 543"/>
                <a:gd name="T10" fmla="*/ 120 w 276"/>
                <a:gd name="T11" fmla="*/ 18 h 543"/>
                <a:gd name="T12" fmla="*/ 80 w 276"/>
                <a:gd name="T13" fmla="*/ 42 h 543"/>
                <a:gd name="T14" fmla="*/ 46 w 276"/>
                <a:gd name="T15" fmla="*/ 102 h 543"/>
                <a:gd name="T16" fmla="*/ 26 w 276"/>
                <a:gd name="T17" fmla="*/ 240 h 543"/>
                <a:gd name="T18" fmla="*/ 3 w 276"/>
                <a:gd name="T19" fmla="*/ 342 h 543"/>
                <a:gd name="T20" fmla="*/ 0 w 276"/>
                <a:gd name="T21" fmla="*/ 444 h 543"/>
                <a:gd name="T22" fmla="*/ 7 w 276"/>
                <a:gd name="T23" fmla="*/ 492 h 543"/>
                <a:gd name="T24" fmla="*/ 29 w 276"/>
                <a:gd name="T25" fmla="*/ 528 h 543"/>
                <a:gd name="T26" fmla="*/ 79 w 276"/>
                <a:gd name="T27" fmla="*/ 543 h 543"/>
                <a:gd name="T28" fmla="*/ 126 w 276"/>
                <a:gd name="T29" fmla="*/ 522 h 543"/>
                <a:gd name="T30" fmla="*/ 151 w 276"/>
                <a:gd name="T31" fmla="*/ 468 h 543"/>
                <a:gd name="T32" fmla="*/ 168 w 276"/>
                <a:gd name="T33" fmla="*/ 378 h 543"/>
                <a:gd name="T34" fmla="*/ 192 w 276"/>
                <a:gd name="T35" fmla="*/ 296 h 543"/>
                <a:gd name="T36" fmla="*/ 232 w 276"/>
                <a:gd name="T37" fmla="*/ 219 h 543"/>
                <a:gd name="T38" fmla="*/ 261 w 276"/>
                <a:gd name="T39" fmla="*/ 134 h 543"/>
                <a:gd name="T40" fmla="*/ 276 w 276"/>
                <a:gd name="T41" fmla="*/ 7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543">
                  <a:moveTo>
                    <a:pt x="276" y="78"/>
                  </a:moveTo>
                  <a:lnTo>
                    <a:pt x="264" y="41"/>
                  </a:lnTo>
                  <a:lnTo>
                    <a:pt x="244" y="15"/>
                  </a:lnTo>
                  <a:lnTo>
                    <a:pt x="213" y="6"/>
                  </a:lnTo>
                  <a:lnTo>
                    <a:pt x="174" y="0"/>
                  </a:lnTo>
                  <a:lnTo>
                    <a:pt x="120" y="18"/>
                  </a:lnTo>
                  <a:lnTo>
                    <a:pt x="80" y="42"/>
                  </a:lnTo>
                  <a:lnTo>
                    <a:pt x="46" y="102"/>
                  </a:lnTo>
                  <a:lnTo>
                    <a:pt x="26" y="240"/>
                  </a:lnTo>
                  <a:lnTo>
                    <a:pt x="3" y="342"/>
                  </a:lnTo>
                  <a:lnTo>
                    <a:pt x="0" y="444"/>
                  </a:lnTo>
                  <a:lnTo>
                    <a:pt x="7" y="492"/>
                  </a:lnTo>
                  <a:lnTo>
                    <a:pt x="29" y="528"/>
                  </a:lnTo>
                  <a:lnTo>
                    <a:pt x="79" y="543"/>
                  </a:lnTo>
                  <a:lnTo>
                    <a:pt x="126" y="522"/>
                  </a:lnTo>
                  <a:lnTo>
                    <a:pt x="151" y="468"/>
                  </a:lnTo>
                  <a:lnTo>
                    <a:pt x="168" y="378"/>
                  </a:lnTo>
                  <a:lnTo>
                    <a:pt x="192" y="296"/>
                  </a:lnTo>
                  <a:lnTo>
                    <a:pt x="232" y="219"/>
                  </a:lnTo>
                  <a:lnTo>
                    <a:pt x="261" y="134"/>
                  </a:lnTo>
                  <a:lnTo>
                    <a:pt x="276" y="78"/>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33" name="Freeform 73"/>
            <p:cNvSpPr>
              <a:spLocks/>
            </p:cNvSpPr>
            <p:nvPr/>
          </p:nvSpPr>
          <p:spPr bwMode="auto">
            <a:xfrm>
              <a:off x="2773" y="2269"/>
              <a:ext cx="115" cy="132"/>
            </a:xfrm>
            <a:custGeom>
              <a:avLst/>
              <a:gdLst>
                <a:gd name="T0" fmla="*/ 114 w 115"/>
                <a:gd name="T1" fmla="*/ 21 h 132"/>
                <a:gd name="T2" fmla="*/ 115 w 115"/>
                <a:gd name="T3" fmla="*/ 70 h 132"/>
                <a:gd name="T4" fmla="*/ 98 w 115"/>
                <a:gd name="T5" fmla="*/ 119 h 132"/>
                <a:gd name="T6" fmla="*/ 68 w 115"/>
                <a:gd name="T7" fmla="*/ 132 h 132"/>
                <a:gd name="T8" fmla="*/ 23 w 115"/>
                <a:gd name="T9" fmla="*/ 119 h 132"/>
                <a:gd name="T10" fmla="*/ 9 w 115"/>
                <a:gd name="T11" fmla="*/ 97 h 132"/>
                <a:gd name="T12" fmla="*/ 2 w 115"/>
                <a:gd name="T13" fmla="*/ 71 h 132"/>
                <a:gd name="T14" fmla="*/ 0 w 115"/>
                <a:gd name="T15" fmla="*/ 34 h 132"/>
                <a:gd name="T16" fmla="*/ 19 w 115"/>
                <a:gd name="T17" fmla="*/ 9 h 132"/>
                <a:gd name="T18" fmla="*/ 80 w 115"/>
                <a:gd name="T19" fmla="*/ 0 h 132"/>
                <a:gd name="T20" fmla="*/ 114 w 115"/>
                <a:gd name="T2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32">
                  <a:moveTo>
                    <a:pt x="114" y="21"/>
                  </a:moveTo>
                  <a:lnTo>
                    <a:pt x="115" y="70"/>
                  </a:lnTo>
                  <a:lnTo>
                    <a:pt x="98" y="119"/>
                  </a:lnTo>
                  <a:lnTo>
                    <a:pt x="68" y="132"/>
                  </a:lnTo>
                  <a:lnTo>
                    <a:pt x="23" y="119"/>
                  </a:lnTo>
                  <a:lnTo>
                    <a:pt x="9" y="97"/>
                  </a:lnTo>
                  <a:lnTo>
                    <a:pt x="2" y="71"/>
                  </a:lnTo>
                  <a:lnTo>
                    <a:pt x="0" y="34"/>
                  </a:lnTo>
                  <a:lnTo>
                    <a:pt x="19" y="9"/>
                  </a:lnTo>
                  <a:lnTo>
                    <a:pt x="80" y="0"/>
                  </a:lnTo>
                  <a:lnTo>
                    <a:pt x="114" y="21"/>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34" name="Freeform 74"/>
            <p:cNvSpPr>
              <a:spLocks/>
            </p:cNvSpPr>
            <p:nvPr/>
          </p:nvSpPr>
          <p:spPr bwMode="auto">
            <a:xfrm>
              <a:off x="2343" y="1921"/>
              <a:ext cx="502" cy="817"/>
            </a:xfrm>
            <a:custGeom>
              <a:avLst/>
              <a:gdLst>
                <a:gd name="T0" fmla="*/ 210 w 502"/>
                <a:gd name="T1" fmla="*/ 102 h 817"/>
                <a:gd name="T2" fmla="*/ 283 w 502"/>
                <a:gd name="T3" fmla="*/ 84 h 817"/>
                <a:gd name="T4" fmla="*/ 331 w 502"/>
                <a:gd name="T5" fmla="*/ 54 h 817"/>
                <a:gd name="T6" fmla="*/ 391 w 502"/>
                <a:gd name="T7" fmla="*/ 18 h 817"/>
                <a:gd name="T8" fmla="*/ 457 w 502"/>
                <a:gd name="T9" fmla="*/ 0 h 817"/>
                <a:gd name="T10" fmla="*/ 481 w 502"/>
                <a:gd name="T11" fmla="*/ 9 h 817"/>
                <a:gd name="T12" fmla="*/ 499 w 502"/>
                <a:gd name="T13" fmla="*/ 29 h 817"/>
                <a:gd name="T14" fmla="*/ 502 w 502"/>
                <a:gd name="T15" fmla="*/ 62 h 817"/>
                <a:gd name="T16" fmla="*/ 493 w 502"/>
                <a:gd name="T17" fmla="*/ 102 h 817"/>
                <a:gd name="T18" fmla="*/ 484 w 502"/>
                <a:gd name="T19" fmla="*/ 137 h 817"/>
                <a:gd name="T20" fmla="*/ 457 w 502"/>
                <a:gd name="T21" fmla="*/ 180 h 817"/>
                <a:gd name="T22" fmla="*/ 394 w 502"/>
                <a:gd name="T23" fmla="*/ 240 h 817"/>
                <a:gd name="T24" fmla="*/ 349 w 502"/>
                <a:gd name="T25" fmla="*/ 270 h 817"/>
                <a:gd name="T26" fmla="*/ 313 w 502"/>
                <a:gd name="T27" fmla="*/ 288 h 817"/>
                <a:gd name="T28" fmla="*/ 319 w 502"/>
                <a:gd name="T29" fmla="*/ 354 h 817"/>
                <a:gd name="T30" fmla="*/ 325 w 502"/>
                <a:gd name="T31" fmla="*/ 414 h 817"/>
                <a:gd name="T32" fmla="*/ 319 w 502"/>
                <a:gd name="T33" fmla="*/ 504 h 817"/>
                <a:gd name="T34" fmla="*/ 307 w 502"/>
                <a:gd name="T35" fmla="*/ 558 h 817"/>
                <a:gd name="T36" fmla="*/ 301 w 502"/>
                <a:gd name="T37" fmla="*/ 612 h 817"/>
                <a:gd name="T38" fmla="*/ 274 w 502"/>
                <a:gd name="T39" fmla="*/ 668 h 817"/>
                <a:gd name="T40" fmla="*/ 249 w 502"/>
                <a:gd name="T41" fmla="*/ 708 h 817"/>
                <a:gd name="T42" fmla="*/ 204 w 502"/>
                <a:gd name="T43" fmla="*/ 746 h 817"/>
                <a:gd name="T44" fmla="*/ 162 w 502"/>
                <a:gd name="T45" fmla="*/ 781 h 817"/>
                <a:gd name="T46" fmla="*/ 117 w 502"/>
                <a:gd name="T47" fmla="*/ 804 h 817"/>
                <a:gd name="T48" fmla="*/ 84 w 502"/>
                <a:gd name="T49" fmla="*/ 817 h 817"/>
                <a:gd name="T50" fmla="*/ 54 w 502"/>
                <a:gd name="T51" fmla="*/ 751 h 817"/>
                <a:gd name="T52" fmla="*/ 36 w 502"/>
                <a:gd name="T53" fmla="*/ 684 h 817"/>
                <a:gd name="T54" fmla="*/ 6 w 502"/>
                <a:gd name="T55" fmla="*/ 582 h 817"/>
                <a:gd name="T56" fmla="*/ 0 w 502"/>
                <a:gd name="T57" fmla="*/ 534 h 817"/>
                <a:gd name="T58" fmla="*/ 24 w 502"/>
                <a:gd name="T59" fmla="*/ 456 h 817"/>
                <a:gd name="T60" fmla="*/ 48 w 502"/>
                <a:gd name="T61" fmla="*/ 348 h 817"/>
                <a:gd name="T62" fmla="*/ 78 w 502"/>
                <a:gd name="T63" fmla="*/ 210 h 817"/>
                <a:gd name="T64" fmla="*/ 108 w 502"/>
                <a:gd name="T65" fmla="*/ 144 h 817"/>
                <a:gd name="T66" fmla="*/ 162 w 502"/>
                <a:gd name="T67" fmla="*/ 114 h 817"/>
                <a:gd name="T68" fmla="*/ 210 w 502"/>
                <a:gd name="T69" fmla="*/ 10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2" h="817">
                  <a:moveTo>
                    <a:pt x="210" y="102"/>
                  </a:moveTo>
                  <a:lnTo>
                    <a:pt x="283" y="84"/>
                  </a:lnTo>
                  <a:lnTo>
                    <a:pt x="331" y="54"/>
                  </a:lnTo>
                  <a:lnTo>
                    <a:pt x="391" y="18"/>
                  </a:lnTo>
                  <a:lnTo>
                    <a:pt x="457" y="0"/>
                  </a:lnTo>
                  <a:lnTo>
                    <a:pt x="481" y="9"/>
                  </a:lnTo>
                  <a:lnTo>
                    <a:pt x="499" y="29"/>
                  </a:lnTo>
                  <a:lnTo>
                    <a:pt x="502" y="62"/>
                  </a:lnTo>
                  <a:lnTo>
                    <a:pt x="493" y="102"/>
                  </a:lnTo>
                  <a:lnTo>
                    <a:pt x="484" y="137"/>
                  </a:lnTo>
                  <a:lnTo>
                    <a:pt x="457" y="180"/>
                  </a:lnTo>
                  <a:lnTo>
                    <a:pt x="394" y="240"/>
                  </a:lnTo>
                  <a:lnTo>
                    <a:pt x="349" y="270"/>
                  </a:lnTo>
                  <a:lnTo>
                    <a:pt x="313" y="288"/>
                  </a:lnTo>
                  <a:lnTo>
                    <a:pt x="319" y="354"/>
                  </a:lnTo>
                  <a:lnTo>
                    <a:pt x="325" y="414"/>
                  </a:lnTo>
                  <a:lnTo>
                    <a:pt x="319" y="504"/>
                  </a:lnTo>
                  <a:lnTo>
                    <a:pt x="307" y="558"/>
                  </a:lnTo>
                  <a:lnTo>
                    <a:pt x="301" y="612"/>
                  </a:lnTo>
                  <a:lnTo>
                    <a:pt x="274" y="668"/>
                  </a:lnTo>
                  <a:lnTo>
                    <a:pt x="249" y="708"/>
                  </a:lnTo>
                  <a:lnTo>
                    <a:pt x="204" y="746"/>
                  </a:lnTo>
                  <a:lnTo>
                    <a:pt x="162" y="781"/>
                  </a:lnTo>
                  <a:lnTo>
                    <a:pt x="117" y="804"/>
                  </a:lnTo>
                  <a:lnTo>
                    <a:pt x="84" y="817"/>
                  </a:lnTo>
                  <a:lnTo>
                    <a:pt x="54" y="751"/>
                  </a:lnTo>
                  <a:lnTo>
                    <a:pt x="36" y="684"/>
                  </a:lnTo>
                  <a:lnTo>
                    <a:pt x="6" y="582"/>
                  </a:lnTo>
                  <a:lnTo>
                    <a:pt x="0" y="534"/>
                  </a:lnTo>
                  <a:lnTo>
                    <a:pt x="24" y="456"/>
                  </a:lnTo>
                  <a:lnTo>
                    <a:pt x="48" y="348"/>
                  </a:lnTo>
                  <a:lnTo>
                    <a:pt x="78" y="210"/>
                  </a:lnTo>
                  <a:lnTo>
                    <a:pt x="108" y="144"/>
                  </a:lnTo>
                  <a:lnTo>
                    <a:pt x="162" y="114"/>
                  </a:lnTo>
                  <a:lnTo>
                    <a:pt x="210" y="102"/>
                  </a:lnTo>
                  <a:close/>
                </a:path>
              </a:pathLst>
            </a:custGeom>
            <a:solidFill>
              <a:srgbClr val="FF9F9F"/>
            </a:solidFill>
            <a:ln w="3175" cmpd="sng">
              <a:solidFill>
                <a:srgbClr val="000000"/>
              </a:solidFill>
              <a:prstDash val="solid"/>
              <a:round/>
              <a:headEnd/>
              <a:tailEnd/>
            </a:ln>
          </p:spPr>
          <p:txBody>
            <a:bodyPr/>
            <a:lstStyle/>
            <a:p>
              <a:endParaRPr lang="fa-IR"/>
            </a:p>
          </p:txBody>
        </p:sp>
        <p:sp>
          <p:nvSpPr>
            <p:cNvPr id="92235" name="Freeform 75"/>
            <p:cNvSpPr>
              <a:spLocks/>
            </p:cNvSpPr>
            <p:nvPr/>
          </p:nvSpPr>
          <p:spPr bwMode="auto">
            <a:xfrm>
              <a:off x="2644" y="1924"/>
              <a:ext cx="183" cy="129"/>
            </a:xfrm>
            <a:custGeom>
              <a:avLst/>
              <a:gdLst>
                <a:gd name="T0" fmla="*/ 0 w 183"/>
                <a:gd name="T1" fmla="*/ 72 h 129"/>
                <a:gd name="T2" fmla="*/ 24 w 183"/>
                <a:gd name="T3" fmla="*/ 117 h 129"/>
                <a:gd name="T4" fmla="*/ 48 w 183"/>
                <a:gd name="T5" fmla="*/ 129 h 129"/>
                <a:gd name="T6" fmla="*/ 105 w 183"/>
                <a:gd name="T7" fmla="*/ 114 h 129"/>
                <a:gd name="T8" fmla="*/ 159 w 183"/>
                <a:gd name="T9" fmla="*/ 90 h 129"/>
                <a:gd name="T10" fmla="*/ 180 w 183"/>
                <a:gd name="T11" fmla="*/ 72 h 129"/>
                <a:gd name="T12" fmla="*/ 183 w 183"/>
                <a:gd name="T13" fmla="*/ 27 h 129"/>
                <a:gd name="T14" fmla="*/ 165 w 183"/>
                <a:gd name="T15" fmla="*/ 0 h 129"/>
                <a:gd name="T16" fmla="*/ 123 w 183"/>
                <a:gd name="T17" fmla="*/ 3 h 129"/>
                <a:gd name="T18" fmla="*/ 90 w 183"/>
                <a:gd name="T19" fmla="*/ 17 h 129"/>
                <a:gd name="T20" fmla="*/ 54 w 183"/>
                <a:gd name="T21" fmla="*/ 35 h 129"/>
                <a:gd name="T22" fmla="*/ 0 w 183"/>
                <a:gd name="T23"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29">
                  <a:moveTo>
                    <a:pt x="0" y="72"/>
                  </a:moveTo>
                  <a:lnTo>
                    <a:pt x="24" y="117"/>
                  </a:lnTo>
                  <a:lnTo>
                    <a:pt x="48" y="129"/>
                  </a:lnTo>
                  <a:lnTo>
                    <a:pt x="105" y="114"/>
                  </a:lnTo>
                  <a:lnTo>
                    <a:pt x="159" y="90"/>
                  </a:lnTo>
                  <a:lnTo>
                    <a:pt x="180" y="72"/>
                  </a:lnTo>
                  <a:lnTo>
                    <a:pt x="183" y="27"/>
                  </a:lnTo>
                  <a:lnTo>
                    <a:pt x="165" y="0"/>
                  </a:lnTo>
                  <a:lnTo>
                    <a:pt x="123" y="3"/>
                  </a:lnTo>
                  <a:lnTo>
                    <a:pt x="90" y="17"/>
                  </a:lnTo>
                  <a:lnTo>
                    <a:pt x="54" y="35"/>
                  </a:lnTo>
                  <a:lnTo>
                    <a:pt x="0" y="72"/>
                  </a:lnTo>
                  <a:close/>
                </a:path>
              </a:pathLst>
            </a:custGeom>
            <a:solidFill>
              <a:srgbClr val="FFBFBF"/>
            </a:solidFill>
            <a:ln w="3175" cmpd="sng">
              <a:solidFill>
                <a:srgbClr val="000000"/>
              </a:solidFill>
              <a:prstDash val="solid"/>
              <a:round/>
              <a:headEnd/>
              <a:tailEnd/>
            </a:ln>
          </p:spPr>
          <p:txBody>
            <a:bodyPr/>
            <a:lstStyle/>
            <a:p>
              <a:endParaRPr lang="fa-IR"/>
            </a:p>
          </p:txBody>
        </p:sp>
        <p:sp>
          <p:nvSpPr>
            <p:cNvPr id="92236" name="Freeform 76"/>
            <p:cNvSpPr>
              <a:spLocks/>
            </p:cNvSpPr>
            <p:nvPr/>
          </p:nvSpPr>
          <p:spPr bwMode="auto">
            <a:xfrm>
              <a:off x="3197" y="2268"/>
              <a:ext cx="6" cy="36"/>
            </a:xfrm>
            <a:custGeom>
              <a:avLst/>
              <a:gdLst>
                <a:gd name="T0" fmla="*/ 6 w 6"/>
                <a:gd name="T1" fmla="*/ 36 h 36"/>
                <a:gd name="T2" fmla="*/ 6 w 6"/>
                <a:gd name="T3" fmla="*/ 15 h 36"/>
                <a:gd name="T4" fmla="*/ 0 w 6"/>
                <a:gd name="T5" fmla="*/ 0 h 36"/>
              </a:gdLst>
              <a:ahLst/>
              <a:cxnLst>
                <a:cxn ang="0">
                  <a:pos x="T0" y="T1"/>
                </a:cxn>
                <a:cxn ang="0">
                  <a:pos x="T2" y="T3"/>
                </a:cxn>
                <a:cxn ang="0">
                  <a:pos x="T4" y="T5"/>
                </a:cxn>
              </a:cxnLst>
              <a:rect l="0" t="0" r="r" b="b"/>
              <a:pathLst>
                <a:path w="6" h="36">
                  <a:moveTo>
                    <a:pt x="6" y="36"/>
                  </a:moveTo>
                  <a:lnTo>
                    <a:pt x="6" y="15"/>
                  </a:lnTo>
                  <a:lnTo>
                    <a:pt x="0" y="0"/>
                  </a:lnTo>
                </a:path>
              </a:pathLst>
            </a:custGeom>
            <a:noFill/>
            <a:ln w="31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gr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53CBED8A-C284-4B65-AAB9-D19DE42A395E}" type="slidenum">
              <a:rPr lang="en-US" altLang="fa-IR"/>
              <a:pPr/>
              <a:t>6</a:t>
            </a:fld>
            <a:endParaRPr lang="en-US" altLang="fa-IR"/>
          </a:p>
        </p:txBody>
      </p:sp>
      <p:sp>
        <p:nvSpPr>
          <p:cNvPr id="80898" name="Oval 2"/>
          <p:cNvSpPr>
            <a:spLocks noChangeArrowheads="1"/>
          </p:cNvSpPr>
          <p:nvPr/>
        </p:nvSpPr>
        <p:spPr bwMode="auto">
          <a:xfrm>
            <a:off x="1220788" y="4479925"/>
            <a:ext cx="2509837" cy="2216150"/>
          </a:xfrm>
          <a:prstGeom prst="ellipse">
            <a:avLst/>
          </a:prstGeom>
          <a:gradFill rotWithShape="0">
            <a:gsLst>
              <a:gs pos="0">
                <a:srgbClr val="FFFFFF"/>
              </a:gs>
              <a:gs pos="100000">
                <a:srgbClr val="FFDE9D"/>
              </a:gs>
            </a:gsLst>
            <a:path path="shape">
              <a:fillToRect l="50000" t="50000" r="50000" b="50000"/>
            </a:path>
          </a:gradFill>
          <a:ln>
            <a:noFill/>
          </a:ln>
          <a:effectLst/>
          <a:scene3d>
            <a:camera prst="legacyPerspectiveTopRight"/>
            <a:lightRig rig="legacyFlat3" dir="t"/>
          </a:scene3d>
          <a:sp3d extrusionH="121893000" prstMaterial="legacyMatte">
            <a:bevelT w="13500" h="13500" prst="angle"/>
            <a:bevelB w="13500" h="13500" prst="angle"/>
            <a:extrusionClr>
              <a:srgbClr val="FFDE9D"/>
            </a:extrusionClr>
            <a:contourClr>
              <a:srgbClr val="FFDE9D"/>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DE9D">
                      <a:gamma/>
                      <a:shade val="60000"/>
                      <a:invGamma/>
                    </a:srgbClr>
                  </a:outerShdw>
                </a:effectLst>
              </a14:hiddenEffects>
            </a:ext>
          </a:extLst>
        </p:spPr>
        <p:txBody>
          <a:bodyPr wrap="none" anchor="ctr">
            <a:flatTx/>
          </a:bodyPr>
          <a:lstStyle/>
          <a:p>
            <a:pPr rtl="1" eaLnBrk="0" hangingPunct="0">
              <a:lnSpc>
                <a:spcPct val="100000"/>
              </a:lnSpc>
            </a:pPr>
            <a:r>
              <a:rPr lang="ar-SA" altLang="fa-IR" sz="1800" b="0"/>
              <a:t>بسط وظايف حاكميتي دولت </a:t>
            </a:r>
            <a:endParaRPr lang="en-US" altLang="fa-IR" sz="1800" b="0"/>
          </a:p>
          <a:p>
            <a:pPr rtl="1" eaLnBrk="0" hangingPunct="0">
              <a:lnSpc>
                <a:spcPct val="100000"/>
              </a:lnSpc>
            </a:pPr>
            <a:r>
              <a:rPr lang="ar-SA" altLang="fa-IR" sz="1800" b="0"/>
              <a:t>و به تبع آن گسترش كيفي </a:t>
            </a:r>
          </a:p>
          <a:p>
            <a:pPr rtl="1" eaLnBrk="0" hangingPunct="0">
              <a:lnSpc>
                <a:spcPct val="100000"/>
              </a:lnSpc>
            </a:pPr>
            <a:r>
              <a:rPr lang="ar-SA" altLang="fa-IR" sz="1800" b="0"/>
              <a:t>و كمي وظايف و مأموريتهاي </a:t>
            </a:r>
            <a:endParaRPr lang="en-US" altLang="fa-IR" sz="1800" b="0"/>
          </a:p>
          <a:p>
            <a:pPr rtl="1" eaLnBrk="0" hangingPunct="0">
              <a:lnSpc>
                <a:spcPct val="100000"/>
              </a:lnSpc>
            </a:pPr>
            <a:r>
              <a:rPr lang="ar-SA" altLang="fa-IR" sz="1800" b="0"/>
              <a:t>نظام اداري</a:t>
            </a:r>
            <a:endParaRPr lang="en-US" altLang="fa-IR" sz="1800" b="0"/>
          </a:p>
        </p:txBody>
      </p:sp>
      <p:sp>
        <p:nvSpPr>
          <p:cNvPr id="80899" name="Oval 3"/>
          <p:cNvSpPr>
            <a:spLocks noChangeArrowheads="1"/>
          </p:cNvSpPr>
          <p:nvPr/>
        </p:nvSpPr>
        <p:spPr bwMode="auto">
          <a:xfrm>
            <a:off x="484188" y="1787525"/>
            <a:ext cx="2509837" cy="2216150"/>
          </a:xfrm>
          <a:prstGeom prst="ellipse">
            <a:avLst/>
          </a:prstGeom>
          <a:gradFill rotWithShape="0">
            <a:gsLst>
              <a:gs pos="0">
                <a:srgbClr val="FFFFFF"/>
              </a:gs>
              <a:gs pos="100000">
                <a:srgbClr val="AFC1FB"/>
              </a:gs>
            </a:gsLst>
            <a:path path="shape">
              <a:fillToRect l="50000" t="50000" r="50000" b="50000"/>
            </a:path>
          </a:gradFill>
          <a:ln>
            <a:noFill/>
          </a:ln>
          <a:effectLst/>
          <a:scene3d>
            <a:camera prst="legacyPerspectiveRight"/>
            <a:lightRig rig="legacyFlat3" dir="t"/>
          </a:scene3d>
          <a:sp3d extrusionH="121893000" prstMaterial="legacyMatte">
            <a:bevelT w="13500" h="13500" prst="angle"/>
            <a:bevelB w="13500" h="13500" prst="angle"/>
            <a:extrusionClr>
              <a:srgbClr val="AFC1FB"/>
            </a:extrusionClr>
            <a:contourClr>
              <a:srgbClr val="AFC1FB"/>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AFC1FB">
                      <a:gamma/>
                      <a:shade val="60000"/>
                      <a:invGamma/>
                    </a:srgbClr>
                  </a:outerShdw>
                </a:effectLst>
              </a14:hiddenEffects>
            </a:ext>
          </a:extLst>
        </p:spPr>
        <p:txBody>
          <a:bodyPr wrap="none" anchor="ctr">
            <a:flatTx/>
          </a:bodyPr>
          <a:lstStyle/>
          <a:p>
            <a:pPr eaLnBrk="0" hangingPunct="0">
              <a:lnSpc>
                <a:spcPct val="100000"/>
              </a:lnSpc>
            </a:pPr>
            <a:r>
              <a:rPr lang="ar-SA" altLang="fa-IR" sz="1800" b="0"/>
              <a:t>بسط وگسترش كمي نظام اداري</a:t>
            </a:r>
            <a:endParaRPr lang="en-US" altLang="fa-IR" sz="1800" b="0"/>
          </a:p>
          <a:p>
            <a:pPr eaLnBrk="0" hangingPunct="0">
              <a:lnSpc>
                <a:spcPct val="100000"/>
              </a:lnSpc>
            </a:pPr>
            <a:r>
              <a:rPr lang="ar-SA" altLang="fa-IR" sz="1800" b="0"/>
              <a:t>به تبع توسعه شهرنشيني</a:t>
            </a:r>
            <a:endParaRPr lang="en-US" altLang="fa-IR" sz="1800" b="0"/>
          </a:p>
        </p:txBody>
      </p:sp>
      <p:sp>
        <p:nvSpPr>
          <p:cNvPr id="80900" name="Oval 4"/>
          <p:cNvSpPr>
            <a:spLocks noChangeArrowheads="1"/>
          </p:cNvSpPr>
          <p:nvPr/>
        </p:nvSpPr>
        <p:spPr bwMode="auto">
          <a:xfrm>
            <a:off x="6048375" y="1835150"/>
            <a:ext cx="2509838" cy="2217738"/>
          </a:xfrm>
          <a:prstGeom prst="ellipse">
            <a:avLst/>
          </a:prstGeom>
          <a:gradFill rotWithShape="0">
            <a:gsLst>
              <a:gs pos="0">
                <a:srgbClr val="FFFFFF"/>
              </a:gs>
              <a:gs pos="100000">
                <a:srgbClr val="D4ECC6"/>
              </a:gs>
            </a:gsLst>
            <a:path path="shape">
              <a:fillToRect l="50000" t="50000" r="50000" b="50000"/>
            </a:path>
          </a:gradFill>
          <a:ln>
            <a:noFill/>
          </a:ln>
          <a:effectLst/>
          <a:scene3d>
            <a:camera prst="legacyPerspectiveLeft"/>
            <a:lightRig rig="legacyFlat3" dir="t"/>
          </a:scene3d>
          <a:sp3d extrusionH="121893000" prstMaterial="legacyMatte">
            <a:bevelT w="13500" h="13500" prst="angle"/>
            <a:bevelB w="13500" h="13500" prst="angle"/>
            <a:extrusionClr>
              <a:srgbClr val="D4ECC6"/>
            </a:extrusionClr>
            <a:contourClr>
              <a:srgbClr val="D4ECC6"/>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D4ECC6">
                      <a:gamma/>
                      <a:shade val="60000"/>
                      <a:invGamma/>
                    </a:srgbClr>
                  </a:outerShdw>
                </a:effectLst>
              </a14:hiddenEffects>
            </a:ext>
          </a:extLst>
        </p:spPr>
        <p:txBody>
          <a:bodyPr wrap="none" anchor="ctr">
            <a:flatTx/>
          </a:bodyPr>
          <a:lstStyle/>
          <a:p>
            <a:pPr rtl="1" eaLnBrk="0" hangingPunct="0">
              <a:lnSpc>
                <a:spcPct val="100000"/>
              </a:lnSpc>
            </a:pPr>
            <a:r>
              <a:rPr lang="ar-SA" altLang="fa-IR" sz="1800" b="0"/>
              <a:t>واگذاري امور قابل واگذاري </a:t>
            </a:r>
            <a:endParaRPr lang="en-US" altLang="fa-IR" sz="1800" b="0"/>
          </a:p>
          <a:p>
            <a:pPr rtl="1" eaLnBrk="0" hangingPunct="0">
              <a:lnSpc>
                <a:spcPct val="100000"/>
              </a:lnSpc>
            </a:pPr>
            <a:r>
              <a:rPr lang="ar-SA" altLang="fa-IR" sz="1800" b="0"/>
              <a:t>ـ‌ خصوصي‌سازي ـ </a:t>
            </a:r>
            <a:endParaRPr lang="en-US" altLang="fa-IR" sz="1800" b="0"/>
          </a:p>
          <a:p>
            <a:pPr rtl="1" eaLnBrk="0" hangingPunct="0">
              <a:lnSpc>
                <a:spcPct val="100000"/>
              </a:lnSpc>
            </a:pPr>
            <a:r>
              <a:rPr lang="ar-SA" altLang="fa-IR" sz="1800" b="0"/>
              <a:t>خريد خدمت </a:t>
            </a:r>
            <a:endParaRPr lang="en-US" altLang="fa-IR" sz="1800" b="0"/>
          </a:p>
          <a:p>
            <a:pPr rtl="1" eaLnBrk="0" hangingPunct="0">
              <a:lnSpc>
                <a:spcPct val="100000"/>
              </a:lnSpc>
            </a:pPr>
            <a:r>
              <a:rPr lang="ar-SA" altLang="fa-IR" sz="1800" b="0"/>
              <a:t>و كاهش تصدي دولت</a:t>
            </a:r>
            <a:endParaRPr lang="en-US" altLang="fa-IR" sz="1800" b="0"/>
          </a:p>
        </p:txBody>
      </p:sp>
      <p:sp>
        <p:nvSpPr>
          <p:cNvPr id="80901" name="Oval 5"/>
          <p:cNvSpPr>
            <a:spLocks noChangeArrowheads="1"/>
          </p:cNvSpPr>
          <p:nvPr/>
        </p:nvSpPr>
        <p:spPr bwMode="auto">
          <a:xfrm>
            <a:off x="5359400" y="4406900"/>
            <a:ext cx="2509838" cy="2216150"/>
          </a:xfrm>
          <a:prstGeom prst="ellipse">
            <a:avLst/>
          </a:prstGeom>
          <a:gradFill rotWithShape="0">
            <a:gsLst>
              <a:gs pos="0">
                <a:srgbClr val="FFFFFF"/>
              </a:gs>
              <a:gs pos="100000">
                <a:srgbClr val="FFD9D9"/>
              </a:gs>
            </a:gsLst>
            <a:path path="shape">
              <a:fillToRect l="50000" t="50000" r="50000" b="50000"/>
            </a:path>
          </a:gradFill>
          <a:ln>
            <a:noFill/>
          </a:ln>
          <a:effectLst/>
          <a:scene3d>
            <a:camera prst="legacyPerspectiveTopLeft"/>
            <a:lightRig rig="legacyFlat3" dir="t"/>
          </a:scene3d>
          <a:sp3d extrusionH="121893000" prstMaterial="legacyMatte">
            <a:bevelT w="13500" h="13500" prst="angle"/>
            <a:bevelB w="13500" h="13500" prst="angle"/>
            <a:extrusionClr>
              <a:srgbClr val="FFD9D9"/>
            </a:extrusionClr>
            <a:contourClr>
              <a:srgbClr val="FFD9D9"/>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D9D9">
                      <a:gamma/>
                      <a:shade val="60000"/>
                      <a:invGamma/>
                    </a:srgbClr>
                  </a:outerShdw>
                </a:effectLst>
              </a14:hiddenEffects>
            </a:ext>
          </a:extLst>
        </p:spPr>
        <p:txBody>
          <a:bodyPr wrap="none" anchor="ctr">
            <a:flatTx/>
          </a:bodyPr>
          <a:lstStyle/>
          <a:p>
            <a:pPr rtl="1" eaLnBrk="0" hangingPunct="0">
              <a:lnSpc>
                <a:spcPct val="100000"/>
              </a:lnSpc>
            </a:pPr>
            <a:r>
              <a:rPr lang="ar-SA" altLang="fa-IR" sz="1800" b="0"/>
              <a:t>تغييرات محيطي</a:t>
            </a:r>
            <a:endParaRPr lang="en-US" altLang="fa-IR" sz="1800" b="0"/>
          </a:p>
          <a:p>
            <a:pPr rtl="1" eaLnBrk="0" hangingPunct="0">
              <a:lnSpc>
                <a:spcPct val="100000"/>
              </a:lnSpc>
            </a:pPr>
            <a:r>
              <a:rPr lang="ar-SA" altLang="fa-IR" sz="1800" b="0"/>
              <a:t>(نظير جهاني‌سازي، </a:t>
            </a:r>
            <a:endParaRPr lang="en-US" altLang="fa-IR" sz="1800" b="0"/>
          </a:p>
          <a:p>
            <a:pPr rtl="1" eaLnBrk="0" hangingPunct="0">
              <a:lnSpc>
                <a:spcPct val="100000"/>
              </a:lnSpc>
            </a:pPr>
            <a:r>
              <a:rPr lang="ar-SA" altLang="fa-IR" sz="1800" b="0"/>
              <a:t>جامعه مدني، </a:t>
            </a:r>
            <a:endParaRPr lang="en-US" altLang="fa-IR" sz="1800" b="0"/>
          </a:p>
          <a:p>
            <a:pPr rtl="1" eaLnBrk="0" hangingPunct="0">
              <a:lnSpc>
                <a:spcPct val="100000"/>
              </a:lnSpc>
            </a:pPr>
            <a:r>
              <a:rPr lang="ar-SA" altLang="fa-IR" sz="1800" b="0"/>
              <a:t>دولت الكترونيك و</a:t>
            </a:r>
            <a:r>
              <a:rPr lang="en-US" altLang="fa-IR" sz="1800" b="0"/>
              <a:t>(...</a:t>
            </a:r>
          </a:p>
        </p:txBody>
      </p:sp>
      <p:sp>
        <p:nvSpPr>
          <p:cNvPr id="80902" name="Oval 6"/>
          <p:cNvSpPr>
            <a:spLocks noChangeArrowheads="1"/>
          </p:cNvSpPr>
          <p:nvPr/>
        </p:nvSpPr>
        <p:spPr bwMode="auto">
          <a:xfrm>
            <a:off x="3255963" y="0"/>
            <a:ext cx="2509837" cy="2216150"/>
          </a:xfrm>
          <a:prstGeom prst="ellipse">
            <a:avLst/>
          </a:prstGeom>
          <a:gradFill rotWithShape="0">
            <a:gsLst>
              <a:gs pos="0">
                <a:srgbClr val="FFFFFF"/>
              </a:gs>
              <a:gs pos="100000">
                <a:srgbClr val="FFFFB3"/>
              </a:gs>
            </a:gsLst>
            <a:path path="shape">
              <a:fillToRect l="50000" t="50000" r="50000" b="50000"/>
            </a:path>
          </a:gradFill>
          <a:ln>
            <a:noFill/>
          </a:ln>
          <a:effectLst/>
          <a:scene3d>
            <a:camera prst="legacyPerspectiveBottom"/>
            <a:lightRig rig="legacyFlat3" dir="t"/>
          </a:scene3d>
          <a:sp3d extrusionH="121893000" prstMaterial="legacyMatte">
            <a:bevelT w="13500" h="13500" prst="angle"/>
            <a:bevelB w="13500" h="13500" prst="angle"/>
            <a:extrusionClr>
              <a:srgbClr val="FFFFB3"/>
            </a:extrusionClr>
            <a:contourClr>
              <a:srgbClr val="FFFFB3"/>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B3">
                      <a:gamma/>
                      <a:shade val="60000"/>
                      <a:invGamma/>
                    </a:srgbClr>
                  </a:outerShdw>
                </a:effectLst>
              </a14:hiddenEffects>
            </a:ext>
          </a:extLst>
        </p:spPr>
        <p:txBody>
          <a:bodyPr wrap="none" anchor="ctr">
            <a:flatTx/>
          </a:bodyPr>
          <a:lstStyle/>
          <a:p>
            <a:pPr eaLnBrk="0" hangingPunct="0">
              <a:lnSpc>
                <a:spcPct val="150000"/>
              </a:lnSpc>
            </a:pPr>
            <a:r>
              <a:rPr lang="ar-SA" altLang="fa-IR" sz="1800" b="0"/>
              <a:t>قدمت ساختارها</a:t>
            </a:r>
          </a:p>
          <a:p>
            <a:pPr eaLnBrk="0" hangingPunct="0">
              <a:lnSpc>
                <a:spcPct val="150000"/>
              </a:lnSpc>
            </a:pPr>
            <a:r>
              <a:rPr lang="ar-SA" altLang="fa-IR" sz="1800" b="0"/>
              <a:t> و وظايف و ضرورت </a:t>
            </a:r>
          </a:p>
          <a:p>
            <a:pPr eaLnBrk="0" hangingPunct="0">
              <a:lnSpc>
                <a:spcPct val="150000"/>
              </a:lnSpc>
            </a:pPr>
            <a:r>
              <a:rPr lang="ar-SA" altLang="fa-IR" sz="1800" b="0"/>
              <a:t>روز آمدسازي آنها</a:t>
            </a:r>
            <a:endParaRPr lang="en-US" altLang="fa-IR" sz="1800" b="0"/>
          </a:p>
        </p:txBody>
      </p:sp>
      <p:sp>
        <p:nvSpPr>
          <p:cNvPr id="80903" name="Oval 7"/>
          <p:cNvSpPr>
            <a:spLocks noChangeArrowheads="1"/>
          </p:cNvSpPr>
          <p:nvPr/>
        </p:nvSpPr>
        <p:spPr bwMode="auto">
          <a:xfrm>
            <a:off x="2857500" y="2178050"/>
            <a:ext cx="3305175" cy="3049588"/>
          </a:xfrm>
          <a:prstGeom prst="ellipse">
            <a:avLst/>
          </a:prstGeom>
          <a:gradFill rotWithShape="0">
            <a:gsLst>
              <a:gs pos="0">
                <a:srgbClr val="FFFFFF"/>
              </a:gs>
              <a:gs pos="100000">
                <a:srgbClr val="FFFF00"/>
              </a:gs>
            </a:gsLst>
            <a:path path="shape">
              <a:fillToRect l="50000" t="50000" r="50000" b="50000"/>
            </a:path>
          </a:gradFill>
          <a:ln>
            <a:noFill/>
          </a:ln>
          <a:effectLst/>
          <a:scene3d>
            <a:camera prst="legacyPerspectiveFront"/>
            <a:lightRig rig="legacyFlat3" dir="t"/>
          </a:scene3d>
          <a:sp3d extrusionH="1218930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a:lnSpc>
                <a:spcPct val="170000"/>
              </a:lnSpc>
            </a:pPr>
            <a:r>
              <a:rPr lang="ar-SA" altLang="fa-IR">
                <a:solidFill>
                  <a:srgbClr val="0000FF"/>
                </a:solidFill>
              </a:rPr>
              <a:t>الزامات و ضرورتهاي</a:t>
            </a:r>
            <a:endParaRPr lang="en-US" altLang="fa-IR">
              <a:solidFill>
                <a:srgbClr val="0000FF"/>
              </a:solidFill>
            </a:endParaRPr>
          </a:p>
          <a:p>
            <a:pPr>
              <a:lnSpc>
                <a:spcPct val="170000"/>
              </a:lnSpc>
            </a:pPr>
            <a:r>
              <a:rPr lang="ar-SA" altLang="fa-IR">
                <a:solidFill>
                  <a:srgbClr val="0000FF"/>
                </a:solidFill>
              </a:rPr>
              <a:t>توسعه نظام اداري</a:t>
            </a:r>
            <a:r>
              <a:rPr lang="en-US" altLang="fa-IR">
                <a:solidFill>
                  <a:srgbClr val="0000FF"/>
                </a:solidFill>
              </a:rPr>
              <a:t> </a:t>
            </a:r>
          </a:p>
        </p:txBody>
      </p:sp>
      <p:pic>
        <p:nvPicPr>
          <p:cNvPr id="80904" name="Picture 8" descr="PE0171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13"/>
            <a:ext cx="1524000" cy="1411287"/>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bd0551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8588" y="1143000"/>
            <a:ext cx="113506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10" descr="bd0666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5033963"/>
            <a:ext cx="1371600" cy="1214437"/>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bd06670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5257800"/>
            <a:ext cx="1412876" cy="1417638"/>
          </a:xfrm>
          <a:prstGeom prst="rect">
            <a:avLst/>
          </a:prstGeom>
          <a:noFill/>
          <a:extLst>
            <a:ext uri="{909E8E84-426E-40DD-AFC4-6F175D3DCCD1}">
              <a14:hiddenFill xmlns:a14="http://schemas.microsoft.com/office/drawing/2010/main">
                <a:solidFill>
                  <a:srgbClr val="FFFFFF"/>
                </a:solidFill>
              </a14:hiddenFill>
            </a:ext>
          </a:extLst>
        </p:spPr>
      </p:pic>
      <p:pic>
        <p:nvPicPr>
          <p:cNvPr id="80908" name="Picture 12" descr="bd04912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838200"/>
            <a:ext cx="1203325" cy="1503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10A57E37-6B55-4F60-8B5E-D4D2D8660602}" type="slidenum">
              <a:rPr lang="en-US" altLang="fa-IR"/>
              <a:pPr/>
              <a:t>7</a:t>
            </a:fld>
            <a:endParaRPr lang="en-US" altLang="fa-IR"/>
          </a:p>
        </p:txBody>
      </p:sp>
      <p:grpSp>
        <p:nvGrpSpPr>
          <p:cNvPr id="9252" name="Group 36"/>
          <p:cNvGrpSpPr>
            <a:grpSpLocks/>
          </p:cNvGrpSpPr>
          <p:nvPr/>
        </p:nvGrpSpPr>
        <p:grpSpPr bwMode="auto">
          <a:xfrm>
            <a:off x="1379538" y="809625"/>
            <a:ext cx="7429500" cy="5822950"/>
            <a:chOff x="523" y="510"/>
            <a:chExt cx="4680" cy="3668"/>
          </a:xfrm>
        </p:grpSpPr>
        <p:sp>
          <p:nvSpPr>
            <p:cNvPr id="9220" name="AutoShape 4"/>
            <p:cNvSpPr>
              <a:spLocks noChangeArrowheads="1"/>
            </p:cNvSpPr>
            <p:nvPr/>
          </p:nvSpPr>
          <p:spPr bwMode="auto">
            <a:xfrm>
              <a:off x="2194" y="1043"/>
              <a:ext cx="1395" cy="1219"/>
            </a:xfrm>
            <a:prstGeom prst="triangle">
              <a:avLst>
                <a:gd name="adj" fmla="val 50000"/>
              </a:avLst>
            </a:prstGeom>
            <a:solidFill>
              <a:srgbClr val="FFFFAF"/>
            </a:solidFill>
            <a:ln>
              <a:noFill/>
            </a:ln>
            <a:effectLst>
              <a:prstShdw prst="shdw17" dist="17961" dir="2700000">
                <a:srgbClr val="FFFFA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00000"/>
                </a:lnSpc>
              </a:pPr>
              <a:r>
                <a:rPr lang="fa-IR" altLang="fa-IR" sz="2000" b="0">
                  <a:cs typeface="Trafic Mazar" pitchFamily="2" charset="0"/>
                </a:rPr>
                <a:t>فهرست نويسی</a:t>
              </a:r>
            </a:p>
            <a:p>
              <a:pPr>
                <a:lnSpc>
                  <a:spcPct val="100000"/>
                </a:lnSpc>
              </a:pPr>
              <a:r>
                <a:rPr lang="fa-IR" altLang="fa-IR" sz="2000" b="0">
                  <a:cs typeface="Trafic Mazar" pitchFamily="2" charset="0"/>
                </a:rPr>
                <a:t>حرکات اصلاحی</a:t>
              </a:r>
              <a:endParaRPr lang="en-US" altLang="fa-IR" sz="2000" b="0">
                <a:cs typeface="Trafic Mazar" pitchFamily="2" charset="0"/>
              </a:endParaRPr>
            </a:p>
          </p:txBody>
        </p:sp>
        <p:sp>
          <p:nvSpPr>
            <p:cNvPr id="9221" name="Rectangle 5"/>
            <p:cNvSpPr>
              <a:spLocks noChangeArrowheads="1"/>
            </p:cNvSpPr>
            <p:nvPr/>
          </p:nvSpPr>
          <p:spPr bwMode="auto">
            <a:xfrm>
              <a:off x="2199" y="2277"/>
              <a:ext cx="1393" cy="241"/>
            </a:xfrm>
            <a:prstGeom prst="rect">
              <a:avLst/>
            </a:prstGeom>
            <a:solidFill>
              <a:srgbClr val="FFFF8D"/>
            </a:solidFill>
            <a:ln>
              <a:noFill/>
            </a:ln>
            <a:effectLst>
              <a:prstShdw prst="shdw17" dist="17961" dir="2700000">
                <a:srgbClr val="FFFF8D">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ct val="100000"/>
                </a:lnSpc>
              </a:pPr>
              <a:r>
                <a:rPr lang="fa-IR" altLang="fa-IR" b="0">
                  <a:cs typeface="Trafic Mazar" pitchFamily="2" charset="0"/>
                </a:rPr>
                <a:t>مباحث اداری</a:t>
              </a:r>
              <a:endParaRPr lang="en-US" altLang="fa-IR" b="0">
                <a:cs typeface="Trafic Mazar" pitchFamily="2" charset="0"/>
              </a:endParaRPr>
            </a:p>
          </p:txBody>
        </p:sp>
        <p:sp>
          <p:nvSpPr>
            <p:cNvPr id="9222" name="Rectangle 6"/>
            <p:cNvSpPr>
              <a:spLocks noChangeArrowheads="1"/>
            </p:cNvSpPr>
            <p:nvPr/>
          </p:nvSpPr>
          <p:spPr bwMode="auto">
            <a:xfrm rot="3609054">
              <a:off x="2658" y="1476"/>
              <a:ext cx="1393" cy="241"/>
            </a:xfrm>
            <a:prstGeom prst="rect">
              <a:avLst/>
            </a:prstGeom>
            <a:solidFill>
              <a:srgbClr val="FFFF8D"/>
            </a:solidFill>
            <a:ln>
              <a:noFill/>
            </a:ln>
            <a:effectLst>
              <a:prstShdw prst="shdw17" dist="17961" dir="2700000">
                <a:srgbClr val="FFFF8D">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fa-IR" altLang="fa-IR" b="0">
                  <a:cs typeface="Trafic Mazar" pitchFamily="2" charset="0"/>
                </a:rPr>
                <a:t>مباحث کيفيت</a:t>
              </a:r>
              <a:endParaRPr lang="en-US" altLang="fa-IR" b="0">
                <a:cs typeface="Trafic Mazar" pitchFamily="2" charset="0"/>
              </a:endParaRPr>
            </a:p>
          </p:txBody>
        </p:sp>
        <p:sp>
          <p:nvSpPr>
            <p:cNvPr id="9223" name="Rectangle 7"/>
            <p:cNvSpPr>
              <a:spLocks noChangeArrowheads="1"/>
            </p:cNvSpPr>
            <p:nvPr/>
          </p:nvSpPr>
          <p:spPr bwMode="auto">
            <a:xfrm rot="17990946" flipH="1">
              <a:off x="1737" y="1472"/>
              <a:ext cx="1393" cy="241"/>
            </a:xfrm>
            <a:prstGeom prst="rect">
              <a:avLst/>
            </a:prstGeom>
            <a:solidFill>
              <a:srgbClr val="FFFF8D"/>
            </a:solidFill>
            <a:ln>
              <a:noFill/>
            </a:ln>
            <a:effectLst>
              <a:prstShdw prst="shdw17" dist="17961" dir="2700000">
                <a:srgbClr val="FFFF8D">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lnSpc>
                  <a:spcPct val="100000"/>
                </a:lnSpc>
              </a:pPr>
              <a:r>
                <a:rPr lang="fa-IR" altLang="fa-IR" b="0">
                  <a:cs typeface="Trafic Mazar" pitchFamily="2" charset="0"/>
                </a:rPr>
                <a:t>مباحث مديريتی</a:t>
              </a:r>
              <a:endParaRPr lang="en-US" altLang="fa-IR" b="0">
                <a:cs typeface="Trafic Mazar" pitchFamily="2" charset="0"/>
              </a:endParaRPr>
            </a:p>
          </p:txBody>
        </p:sp>
        <p:sp>
          <p:nvSpPr>
            <p:cNvPr id="9230" name="Rectangle 14"/>
            <p:cNvSpPr>
              <a:spLocks noChangeArrowheads="1"/>
            </p:cNvSpPr>
            <p:nvPr/>
          </p:nvSpPr>
          <p:spPr bwMode="auto">
            <a:xfrm rot="3633634">
              <a:off x="4265" y="831"/>
              <a:ext cx="308" cy="1568"/>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fa-IR" altLang="fa-IR" b="0">
                  <a:cs typeface="Trafic Mazar" pitchFamily="2" charset="0"/>
                </a:rPr>
                <a:t>و ...</a:t>
              </a:r>
              <a:endParaRPr lang="en-US" altLang="fa-IR" b="0">
                <a:cs typeface="Trafic Mazar" pitchFamily="2" charset="0"/>
              </a:endParaRPr>
            </a:p>
          </p:txBody>
        </p:sp>
        <p:sp>
          <p:nvSpPr>
            <p:cNvPr id="9231" name="Rectangle 15"/>
            <p:cNvSpPr>
              <a:spLocks noChangeArrowheads="1"/>
            </p:cNvSpPr>
            <p:nvPr/>
          </p:nvSpPr>
          <p:spPr bwMode="auto">
            <a:xfrm rot="3633634">
              <a:off x="4088" y="523"/>
              <a:ext cx="308" cy="1568"/>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rtl="1">
                <a:lnSpc>
                  <a:spcPct val="100000"/>
                </a:lnSpc>
              </a:pPr>
              <a:r>
                <a:rPr lang="en-US" altLang="fa-IR" b="0">
                  <a:cs typeface="Trafic Mazar" pitchFamily="2" charset="0"/>
                </a:rPr>
                <a:t>SA 8000</a:t>
              </a:r>
            </a:p>
          </p:txBody>
        </p:sp>
        <p:sp>
          <p:nvSpPr>
            <p:cNvPr id="9232" name="Rectangle 16"/>
            <p:cNvSpPr>
              <a:spLocks noChangeArrowheads="1"/>
            </p:cNvSpPr>
            <p:nvPr/>
          </p:nvSpPr>
          <p:spPr bwMode="auto">
            <a:xfrm rot="3633634">
              <a:off x="3906" y="208"/>
              <a:ext cx="308" cy="1568"/>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en-US" altLang="fa-IR" b="0">
                  <a:cs typeface="Trafic Mazar" pitchFamily="2" charset="0"/>
                </a:rPr>
                <a:t>TQM</a:t>
              </a:r>
            </a:p>
          </p:txBody>
        </p:sp>
        <p:sp>
          <p:nvSpPr>
            <p:cNvPr id="9233" name="Rectangle 17"/>
            <p:cNvSpPr>
              <a:spLocks noChangeArrowheads="1"/>
            </p:cNvSpPr>
            <p:nvPr/>
          </p:nvSpPr>
          <p:spPr bwMode="auto">
            <a:xfrm rot="3633634">
              <a:off x="3724" y="-108"/>
              <a:ext cx="308" cy="1568"/>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en-US" altLang="fa-IR" b="0">
                  <a:cs typeface="Trafic Mazar" pitchFamily="2" charset="0"/>
                </a:rPr>
                <a:t>ISO</a:t>
              </a:r>
            </a:p>
          </p:txBody>
        </p:sp>
        <p:sp>
          <p:nvSpPr>
            <p:cNvPr id="9236" name="Rectangle 20"/>
            <p:cNvSpPr>
              <a:spLocks noChangeArrowheads="1"/>
            </p:cNvSpPr>
            <p:nvPr/>
          </p:nvSpPr>
          <p:spPr bwMode="auto">
            <a:xfrm rot="17966366" flipH="1">
              <a:off x="1352" y="569"/>
              <a:ext cx="233" cy="1601"/>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nSpc>
                  <a:spcPct val="100000"/>
                </a:lnSpc>
              </a:pPr>
              <a:r>
                <a:rPr lang="fa-IR" altLang="fa-IR" b="0">
                  <a:cs typeface="Trafic Mazar" pitchFamily="2" charset="0"/>
                </a:rPr>
                <a:t>نظام </a:t>
              </a:r>
              <a:r>
                <a:rPr lang="ar-SA" altLang="fa-IR" b="0">
                  <a:cs typeface="Trafic Mazar" pitchFamily="2" charset="0"/>
                </a:rPr>
                <a:t>پيشنهادات</a:t>
              </a:r>
              <a:endParaRPr lang="en-US" altLang="fa-IR" b="0">
                <a:cs typeface="Trafic Mazar" pitchFamily="2" charset="0"/>
              </a:endParaRPr>
            </a:p>
          </p:txBody>
        </p:sp>
        <p:sp>
          <p:nvSpPr>
            <p:cNvPr id="9237" name="Rectangle 21"/>
            <p:cNvSpPr>
              <a:spLocks noChangeArrowheads="1"/>
            </p:cNvSpPr>
            <p:nvPr/>
          </p:nvSpPr>
          <p:spPr bwMode="auto">
            <a:xfrm rot="17966366" flipH="1">
              <a:off x="1494" y="324"/>
              <a:ext cx="233" cy="1601"/>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nSpc>
                  <a:spcPct val="100000"/>
                </a:lnSpc>
              </a:pPr>
              <a:r>
                <a:rPr lang="fa-IR" altLang="fa-IR" b="0">
                  <a:cs typeface="Trafic Mazar" pitchFamily="2" charset="0"/>
                </a:rPr>
                <a:t>مديريت مشارکتی</a:t>
              </a:r>
              <a:endParaRPr lang="en-US" altLang="fa-IR" b="0">
                <a:cs typeface="Trafic Mazar" pitchFamily="2" charset="0"/>
              </a:endParaRPr>
            </a:p>
          </p:txBody>
        </p:sp>
        <p:sp>
          <p:nvSpPr>
            <p:cNvPr id="9238" name="Rectangle 22"/>
            <p:cNvSpPr>
              <a:spLocks noChangeArrowheads="1"/>
            </p:cNvSpPr>
            <p:nvPr/>
          </p:nvSpPr>
          <p:spPr bwMode="auto">
            <a:xfrm rot="17966366" flipH="1">
              <a:off x="1634" y="79"/>
              <a:ext cx="233" cy="1601"/>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nSpc>
                  <a:spcPct val="100000"/>
                </a:lnSpc>
              </a:pPr>
              <a:r>
                <a:rPr lang="fa-IR" altLang="fa-IR" b="0">
                  <a:cs typeface="Trafic Mazar" pitchFamily="2" charset="0"/>
                </a:rPr>
                <a:t>مهندسی ارزش</a:t>
              </a:r>
              <a:endParaRPr lang="en-US" altLang="fa-IR" b="0">
                <a:cs typeface="Trafic Mazar" pitchFamily="2" charset="0"/>
              </a:endParaRPr>
            </a:p>
          </p:txBody>
        </p:sp>
        <p:sp>
          <p:nvSpPr>
            <p:cNvPr id="9239" name="Rectangle 23"/>
            <p:cNvSpPr>
              <a:spLocks noChangeArrowheads="1"/>
            </p:cNvSpPr>
            <p:nvPr/>
          </p:nvSpPr>
          <p:spPr bwMode="auto">
            <a:xfrm rot="17966366" flipH="1">
              <a:off x="1774" y="-174"/>
              <a:ext cx="233" cy="1601"/>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nSpc>
                  <a:spcPct val="100000"/>
                </a:lnSpc>
              </a:pPr>
              <a:r>
                <a:rPr lang="fa-IR" altLang="fa-IR" b="0">
                  <a:cs typeface="Trafic Mazar" pitchFamily="2" charset="0"/>
                </a:rPr>
                <a:t>بهره وری</a:t>
              </a:r>
              <a:endParaRPr lang="en-US" altLang="fa-IR" b="0">
                <a:cs typeface="Trafic Mazar" pitchFamily="2" charset="0"/>
              </a:endParaRPr>
            </a:p>
          </p:txBody>
        </p:sp>
        <p:sp>
          <p:nvSpPr>
            <p:cNvPr id="9241" name="Rectangle 25"/>
            <p:cNvSpPr>
              <a:spLocks noChangeArrowheads="1"/>
            </p:cNvSpPr>
            <p:nvPr/>
          </p:nvSpPr>
          <p:spPr bwMode="auto">
            <a:xfrm rot="17966366" flipH="1">
              <a:off x="1207" y="827"/>
              <a:ext cx="233" cy="1601"/>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pPr>
                <a:lnSpc>
                  <a:spcPct val="100000"/>
                </a:lnSpc>
              </a:pPr>
              <a:r>
                <a:rPr lang="fa-IR" altLang="fa-IR" b="0">
                  <a:cs typeface="Trafic Mazar" pitchFamily="2" charset="0"/>
                </a:rPr>
                <a:t>و ...</a:t>
              </a:r>
              <a:endParaRPr lang="en-US" altLang="fa-IR" b="0">
                <a:cs typeface="Trafic Mazar" pitchFamily="2" charset="0"/>
              </a:endParaRPr>
            </a:p>
          </p:txBody>
        </p:sp>
        <p:grpSp>
          <p:nvGrpSpPr>
            <p:cNvPr id="9247" name="Group 31"/>
            <p:cNvGrpSpPr>
              <a:grpSpLocks/>
            </p:cNvGrpSpPr>
            <p:nvPr/>
          </p:nvGrpSpPr>
          <p:grpSpPr bwMode="auto">
            <a:xfrm>
              <a:off x="2192" y="2530"/>
              <a:ext cx="1392" cy="1648"/>
              <a:chOff x="2192" y="2726"/>
              <a:chExt cx="1392" cy="1315"/>
            </a:xfrm>
          </p:grpSpPr>
          <p:sp>
            <p:nvSpPr>
              <p:cNvPr id="9242" name="Rectangle 26"/>
              <p:cNvSpPr>
                <a:spLocks noChangeArrowheads="1"/>
              </p:cNvSpPr>
              <p:nvPr/>
            </p:nvSpPr>
            <p:spPr bwMode="auto">
              <a:xfrm rot="2485">
                <a:off x="3276" y="2726"/>
                <a:ext cx="308" cy="1306"/>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fa-IR" altLang="fa-IR" b="0">
                    <a:cs typeface="Trafic Mazar" pitchFamily="2" charset="0"/>
                  </a:rPr>
                  <a:t>و ...</a:t>
                </a:r>
                <a:endParaRPr lang="en-US" altLang="fa-IR" b="0">
                  <a:cs typeface="Trafic Mazar" pitchFamily="2" charset="0"/>
                </a:endParaRPr>
              </a:p>
            </p:txBody>
          </p:sp>
          <p:sp>
            <p:nvSpPr>
              <p:cNvPr id="9243" name="Rectangle 27"/>
              <p:cNvSpPr>
                <a:spLocks noChangeArrowheads="1"/>
              </p:cNvSpPr>
              <p:nvPr/>
            </p:nvSpPr>
            <p:spPr bwMode="auto">
              <a:xfrm rot="2485">
                <a:off x="2920" y="2729"/>
                <a:ext cx="308" cy="1306"/>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fa-IR" altLang="fa-IR" b="0">
                    <a:cs typeface="Trafic Mazar" pitchFamily="2" charset="0"/>
                  </a:rPr>
                  <a:t>طرح تکريم</a:t>
                </a:r>
                <a:endParaRPr lang="en-US" altLang="fa-IR" b="0">
                  <a:cs typeface="Trafic Mazar" pitchFamily="2" charset="0"/>
                </a:endParaRPr>
              </a:p>
            </p:txBody>
          </p:sp>
          <p:sp>
            <p:nvSpPr>
              <p:cNvPr id="9244" name="Rectangle 28"/>
              <p:cNvSpPr>
                <a:spLocks noChangeArrowheads="1"/>
              </p:cNvSpPr>
              <p:nvPr/>
            </p:nvSpPr>
            <p:spPr bwMode="auto">
              <a:xfrm rot="2485">
                <a:off x="2557" y="2732"/>
                <a:ext cx="308" cy="1306"/>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a:lnSpc>
                    <a:spcPct val="100000"/>
                  </a:lnSpc>
                </a:pPr>
                <a:r>
                  <a:rPr lang="fa-IR" altLang="fa-IR" b="0">
                    <a:cs typeface="Trafic Mazar" pitchFamily="2" charset="0"/>
                  </a:rPr>
                  <a:t>شورای تحول اداری</a:t>
                </a:r>
                <a:endParaRPr lang="en-US" altLang="fa-IR" b="0">
                  <a:cs typeface="Trafic Mazar" pitchFamily="2" charset="0"/>
                </a:endParaRPr>
              </a:p>
            </p:txBody>
          </p:sp>
          <p:sp>
            <p:nvSpPr>
              <p:cNvPr id="9245" name="Rectangle 29"/>
              <p:cNvSpPr>
                <a:spLocks noChangeArrowheads="1"/>
              </p:cNvSpPr>
              <p:nvPr/>
            </p:nvSpPr>
            <p:spPr bwMode="auto">
              <a:xfrm rot="2485">
                <a:off x="2192" y="2735"/>
                <a:ext cx="308" cy="1306"/>
              </a:xfrm>
              <a:prstGeom prst="rect">
                <a:avLst/>
              </a:prstGeom>
              <a:solidFill>
                <a:srgbClr val="FFFF6F"/>
              </a:solidFill>
              <a:ln>
                <a:noFill/>
              </a:ln>
              <a:effectLst>
                <a:prstShdw prst="shdw17" dist="17961" dir="2700000">
                  <a:srgbClr val="FFFF6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rot="10800000" vert="eaVert" wrap="none" anchor="ctr"/>
              <a:lstStyle/>
              <a:p>
                <a:pPr rtl="1">
                  <a:lnSpc>
                    <a:spcPct val="100000"/>
                  </a:lnSpc>
                </a:pPr>
                <a:r>
                  <a:rPr lang="fa-IR" altLang="fa-IR" b="0">
                    <a:cs typeface="Trafic Mazar" pitchFamily="2" charset="0"/>
                  </a:rPr>
                  <a:t>انتخاب کارمندو واحدنمونه</a:t>
                </a:r>
                <a:endParaRPr lang="en-US" altLang="fa-IR" b="0">
                  <a:cs typeface="Trafic Mazar" pitchFamily="2" charset="0"/>
                </a:endParaRPr>
              </a:p>
            </p:txBody>
          </p:sp>
        </p:grpSp>
      </p:grpSp>
      <p:pic>
        <p:nvPicPr>
          <p:cNvPr id="9249" name="Picture 33" descr="PE0152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15748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9250" name="Picture 34" descr="PE0168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75" y="5124450"/>
            <a:ext cx="1611313" cy="1733550"/>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pe01562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1524000"/>
            <a:ext cx="137477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D7D3F64-041C-42A6-96DD-66FF68C88E7E}" type="slidenum">
              <a:rPr lang="en-US" altLang="fa-IR"/>
              <a:pPr/>
              <a:t>8</a:t>
            </a:fld>
            <a:endParaRPr lang="en-US" altLang="fa-IR"/>
          </a:p>
        </p:txBody>
      </p:sp>
      <p:sp>
        <p:nvSpPr>
          <p:cNvPr id="81922" name="AutoShape 2"/>
          <p:cNvSpPr>
            <a:spLocks noChangeArrowheads="1"/>
          </p:cNvSpPr>
          <p:nvPr/>
        </p:nvSpPr>
        <p:spPr bwMode="auto">
          <a:xfrm>
            <a:off x="2819400" y="152400"/>
            <a:ext cx="6142038" cy="488950"/>
          </a:xfrm>
          <a:prstGeom prst="bevel">
            <a:avLst>
              <a:gd name="adj" fmla="val 12500"/>
            </a:avLst>
          </a:prstGeom>
          <a:solidFill>
            <a:srgbClr val="F0C58C"/>
          </a:solidFill>
          <a:ln>
            <a:noFill/>
          </a:ln>
          <a:effectLst>
            <a:prstShdw prst="shdw17" dist="17961" dir="2700000">
              <a:srgbClr val="F0C58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fa-IR" altLang="fa-IR" sz="2000" b="0">
                <a:cs typeface="Traffic" pitchFamily="2" charset="0"/>
              </a:rPr>
              <a:t>تقسيم بندی حرکات اصلاحی در نظام اداری</a:t>
            </a:r>
            <a:endParaRPr lang="en-US" altLang="fa-IR" sz="2000" b="0">
              <a:cs typeface="Traffic" pitchFamily="2" charset="0"/>
            </a:endParaRPr>
          </a:p>
        </p:txBody>
      </p:sp>
      <p:sp>
        <p:nvSpPr>
          <p:cNvPr id="81923" name="Rectangle 3"/>
          <p:cNvSpPr>
            <a:spLocks noChangeArrowheads="1"/>
          </p:cNvSpPr>
          <p:nvPr/>
        </p:nvSpPr>
        <p:spPr bwMode="auto">
          <a:xfrm>
            <a:off x="138113" y="774700"/>
            <a:ext cx="8782050" cy="2413000"/>
          </a:xfrm>
          <a:prstGeom prst="rect">
            <a:avLst/>
          </a:prstGeom>
          <a:solidFill>
            <a:srgbClr val="FFFFA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AF">
                      <a:gamma/>
                      <a:shade val="60000"/>
                      <a:invGamma/>
                    </a:srgbClr>
                  </a:outerShdw>
                </a:effectLst>
              </a14:hiddenEffects>
            </a:ext>
          </a:extLst>
        </p:spPr>
        <p:txBody>
          <a:bodyPr anchor="ctr"/>
          <a:lstStyle/>
          <a:p>
            <a:pPr algn="just" rtl="1">
              <a:lnSpc>
                <a:spcPct val="120000"/>
              </a:lnSpc>
            </a:pPr>
            <a:r>
              <a:rPr lang="ar-SA" altLang="fa-IR" sz="1600">
                <a:cs typeface="Traffic" pitchFamily="2" charset="0"/>
              </a:rPr>
              <a:t>مباحث اداري : </a:t>
            </a:r>
            <a:r>
              <a:rPr lang="ar-SA" altLang="fa-IR" sz="1400">
                <a:cs typeface="Traffic" pitchFamily="2" charset="0"/>
              </a:rPr>
              <a:t>شامل طرحها، مصوبات، بخشنامه ها و دستورالعملهاي اجرايي كه از سوي هيأت دولت، شوراي عالي اداري، سازمان مديريت و برنامه ريزي كشور و معاونت امور مديريت و منابع انساني آن جهت اجرا به دستگاههاي اجرايي ابلاغ مي‌گردد</a:t>
            </a:r>
            <a:r>
              <a:rPr lang="en-US" altLang="fa-IR" sz="1600" b="0">
                <a:cs typeface="Traffic" pitchFamily="2" charset="0"/>
              </a:rPr>
              <a:t> </a:t>
            </a:r>
            <a:r>
              <a:rPr lang="ar-SA" altLang="fa-IR" sz="1600" b="0">
                <a:cs typeface="Traffic" pitchFamily="2" charset="0"/>
              </a:rPr>
              <a:t>نظير ”انتخاب كارمند و واحد نمونه (جشنواره شهيد رجايي)“، ”شوراي تحول اداري“، ”طرح تكريم ارباب رجوع“، ضوابط انتخاب، انتصاب و تغيير مديران“، ”طرح ارزيابي دستگاهها“، ”طرح 20 شاخص در 20 دستگاه (موسوم 20*20)“، ”طرح كاهش سطوح مديريت و سرپرستي دستگاهها“، ”واگذاري امور قابل واگذاري ـ خصوصي سازي ـ خريد خدمت (موضوع ماده 88 قانون تنظيم بخشي از مقررات مالي دولت)“، ”طرح قيمت تمام شده (حداقل براي 10% فعاليتها طبق قانون بودجه سال 1382“، ”چرخه مديريت بهره‌وري (مصوبه شماره 8070 مورخ 2/2/79 هيأت‌وزيران)“ و</a:t>
            </a:r>
            <a:r>
              <a:rPr lang="en-US" altLang="fa-IR" sz="1600" b="0">
                <a:cs typeface="Traffic" pitchFamily="2" charset="0"/>
              </a:rPr>
              <a:t> ... </a:t>
            </a:r>
            <a:r>
              <a:rPr lang="ar-SA" altLang="fa-IR" sz="1600" b="0">
                <a:cs typeface="Traffic" pitchFamily="2" charset="0"/>
              </a:rPr>
              <a:t>كه به هر صورت با هدف اصلاح نظام اداري تدوين و ابلاغ شده است</a:t>
            </a:r>
            <a:r>
              <a:rPr lang="en-US" altLang="fa-IR" sz="1600" b="0">
                <a:cs typeface="Traffic" pitchFamily="2" charset="0"/>
              </a:rPr>
              <a:t>. </a:t>
            </a:r>
          </a:p>
        </p:txBody>
      </p:sp>
      <p:sp>
        <p:nvSpPr>
          <p:cNvPr id="81924" name="Rectangle 4"/>
          <p:cNvSpPr>
            <a:spLocks noChangeArrowheads="1"/>
          </p:cNvSpPr>
          <p:nvPr/>
        </p:nvSpPr>
        <p:spPr bwMode="auto">
          <a:xfrm>
            <a:off x="130175" y="3267075"/>
            <a:ext cx="8782050" cy="1695450"/>
          </a:xfrm>
          <a:prstGeom prst="rect">
            <a:avLst/>
          </a:prstGeom>
          <a:solidFill>
            <a:srgbClr val="CCFDB1">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CFDB1">
                      <a:gamma/>
                      <a:shade val="60000"/>
                      <a:invGamma/>
                    </a:srgbClr>
                  </a:outerShdw>
                </a:effectLst>
              </a14:hiddenEffects>
            </a:ext>
          </a:extLst>
        </p:spPr>
        <p:txBody>
          <a:bodyPr anchor="ctr"/>
          <a:lstStyle/>
          <a:p>
            <a:pPr algn="just" rtl="1">
              <a:lnSpc>
                <a:spcPct val="120000"/>
              </a:lnSpc>
            </a:pPr>
            <a:r>
              <a:rPr lang="ar-SA" altLang="fa-IR" sz="1600" b="0">
                <a:cs typeface="Traffic" pitchFamily="2" charset="0"/>
              </a:rPr>
              <a:t> </a:t>
            </a:r>
            <a:r>
              <a:rPr lang="ar-SA" altLang="fa-IR" sz="1600">
                <a:cs typeface="Traffic" pitchFamily="2" charset="0"/>
              </a:rPr>
              <a:t>مباحث كيفيت:</a:t>
            </a:r>
            <a:r>
              <a:rPr lang="ar-SA" altLang="fa-IR" sz="1600" b="0">
                <a:cs typeface="Traffic" pitchFamily="2" charset="0"/>
              </a:rPr>
              <a:t> شامل مقولات مربوط به گواهينامه هاي كيفيت (</a:t>
            </a:r>
            <a:r>
              <a:rPr lang="en-US" altLang="fa-IR" sz="1600" b="0">
                <a:cs typeface="Traffic" pitchFamily="2" charset="0"/>
              </a:rPr>
              <a:t>ISO 9001-24000</a:t>
            </a:r>
            <a:r>
              <a:rPr lang="ar-SA" altLang="fa-IR" sz="1600" b="0">
                <a:cs typeface="Traffic" pitchFamily="2" charset="0"/>
              </a:rPr>
              <a:t>) ، مديريت كيفيت جامع (</a:t>
            </a:r>
            <a:r>
              <a:rPr lang="en-US" altLang="fa-IR" sz="1600" b="0">
                <a:cs typeface="Traffic" pitchFamily="2" charset="0"/>
              </a:rPr>
              <a:t>TQM</a:t>
            </a:r>
            <a:r>
              <a:rPr lang="ar-SA" altLang="fa-IR" sz="1600" b="0">
                <a:cs typeface="Traffic" pitchFamily="2" charset="0"/>
              </a:rPr>
              <a:t>) ، استاندارد مسئوليت و پاسخگويي  (</a:t>
            </a:r>
            <a:r>
              <a:rPr lang="en-US" altLang="fa-IR" sz="1600" b="0">
                <a:cs typeface="Traffic" pitchFamily="2" charset="0"/>
              </a:rPr>
              <a:t>SA8000</a:t>
            </a:r>
            <a:r>
              <a:rPr lang="ar-SA" altLang="fa-IR" sz="1600" b="0">
                <a:cs typeface="Traffic" pitchFamily="2" charset="0"/>
              </a:rPr>
              <a:t>) </a:t>
            </a:r>
            <a:r>
              <a:rPr lang="ar-SA" altLang="fa-IR" sz="1400">
                <a:cs typeface="Traffic" pitchFamily="2" charset="0"/>
              </a:rPr>
              <a:t>كه در آن رگه‌هايي از حركات اصلاحي مشاهده مي‌شود</a:t>
            </a:r>
            <a:r>
              <a:rPr lang="ar-SA" altLang="fa-IR" sz="1600" b="0">
                <a:cs typeface="Traffic" pitchFamily="2" charset="0"/>
              </a:rPr>
              <a:t> و با شدت و ضعف در دستگاهها عموميت يافته است و به نوعي رسميت هم پيدا نموده است (مصوبه شماره 47613 مورخ 22/10/80 هيأت محترم وزيران) و تعداد قابل توجهي افراد و يامؤسساتي در اين زمينه به بازاريابي و فعاليت مشغولند، در حد سخنراني و برگزاري دوره آموزشي، يا ترجمه كتاب و جزوه براي طراحي و پياده سازي آن در يك دستگاه يا صنعت خاص و يا اجرا و پياده‌سازي آن واخذ گواهينامه. </a:t>
            </a:r>
          </a:p>
        </p:txBody>
      </p:sp>
      <p:sp>
        <p:nvSpPr>
          <p:cNvPr id="81925" name="Rectangle 5"/>
          <p:cNvSpPr>
            <a:spLocks noChangeArrowheads="1"/>
          </p:cNvSpPr>
          <p:nvPr/>
        </p:nvSpPr>
        <p:spPr bwMode="auto">
          <a:xfrm>
            <a:off x="133350" y="5022850"/>
            <a:ext cx="8782050" cy="1695450"/>
          </a:xfrm>
          <a:prstGeom prst="rect">
            <a:avLst/>
          </a:prstGeom>
          <a:solidFill>
            <a:srgbClr val="AFF9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AFF9FF">
                      <a:gamma/>
                      <a:shade val="60000"/>
                      <a:invGamma/>
                    </a:srgbClr>
                  </a:outerShdw>
                </a:effectLst>
              </a14:hiddenEffects>
            </a:ext>
          </a:extLst>
        </p:spPr>
        <p:txBody>
          <a:bodyPr anchor="ctr"/>
          <a:lstStyle/>
          <a:p>
            <a:pPr algn="just" rtl="1">
              <a:lnSpc>
                <a:spcPct val="120000"/>
              </a:lnSpc>
            </a:pPr>
            <a:r>
              <a:rPr lang="ar-SA" altLang="fa-IR" sz="1600">
                <a:cs typeface="Traffic" pitchFamily="2" charset="0"/>
              </a:rPr>
              <a:t>مباحث مديريتي: </a:t>
            </a:r>
            <a:r>
              <a:rPr lang="ar-SA" altLang="fa-IR" sz="1400">
                <a:cs typeface="Traffic" pitchFamily="2" charset="0"/>
              </a:rPr>
              <a:t>شامل برخي مباحث و مفاهيم نظري، مديريتي است كه منبعث از خارج بوده و جلوه‌هايي از آنها در مباحث اداري و مباحث كيفيت مشاهده مي‌شود</a:t>
            </a:r>
            <a:r>
              <a:rPr lang="ar-SA" altLang="fa-IR" sz="1600" b="0">
                <a:cs typeface="Traffic" pitchFamily="2" charset="0"/>
              </a:rPr>
              <a:t> مانند مقوله ”بهره‌وري“ كه در مباحث اداري و مصوبه چرخه مديريت بهره‌وري مطرح است و بحث نظام پيشنهادات كه در مباحث اداري (طرح تكريم) و در مباحث كيفيت (به عنوان يكي از گامهاي </a:t>
            </a:r>
            <a:r>
              <a:rPr lang="en-US" altLang="fa-IR" sz="1600" b="0">
                <a:cs typeface="Traffic" pitchFamily="2" charset="0"/>
              </a:rPr>
              <a:t>ISO</a:t>
            </a:r>
            <a:r>
              <a:rPr lang="ar-SA" altLang="fa-IR" sz="1600" b="0">
                <a:cs typeface="Traffic" pitchFamily="2" charset="0"/>
              </a:rPr>
              <a:t>) مطرح است و سازمانها، مؤسسات، انجمنها و يا اساتيد خاص در زمينه نشر و بسط آن در نظام اداري فعاليت و بازار يابي مشغول بوده و بسياري از دستگاههاي اجرايي با آن درگير مي باشند </a:t>
            </a:r>
            <a:r>
              <a:rPr lang="ar-SA" altLang="fa-IR" sz="1600">
                <a:cs typeface="Traffic" pitchFamily="2" charset="0"/>
              </a:rPr>
              <a:t>(در قالب اجرا و پياده سازي كامل طرح، برگزاري دوره آموزشي، ايجاد يك واحد سازماني مستقل، ايجاد يك شورا براي راهبري آن و ...)</a:t>
            </a:r>
            <a:r>
              <a:rPr lang="ar-SA" altLang="fa-IR" sz="1600" b="0">
                <a:cs typeface="Traffic" pitchFamily="2" charset="0"/>
              </a:rPr>
              <a:t> </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C32F7B2-2151-4EC2-B04D-1D65B5225AD5}" type="slidenum">
              <a:rPr lang="en-US" altLang="fa-IR"/>
              <a:pPr/>
              <a:t>9</a:t>
            </a:fld>
            <a:endParaRPr lang="en-US" altLang="fa-IR"/>
          </a:p>
        </p:txBody>
      </p:sp>
      <p:sp>
        <p:nvSpPr>
          <p:cNvPr id="18434" name="AutoShape 1026" descr="Stationery"/>
          <p:cNvSpPr>
            <a:spLocks noChangeArrowheads="1"/>
          </p:cNvSpPr>
          <p:nvPr/>
        </p:nvSpPr>
        <p:spPr bwMode="auto">
          <a:xfrm>
            <a:off x="2909888" y="76200"/>
            <a:ext cx="5472112" cy="488950"/>
          </a:xfrm>
          <a:prstGeom prst="bevel">
            <a:avLst>
              <a:gd name="adj" fmla="val 12500"/>
            </a:avLst>
          </a:prstGeom>
          <a:blipFill dpi="0" rotWithShape="0">
            <a:blip r:embed="rId2"/>
            <a:srcRect/>
            <a:tile tx="0" ty="0" sx="100000" sy="100000" flip="none" algn="tl"/>
          </a:blipFill>
          <a:ln>
            <a:noFill/>
          </a:ln>
          <a:effectLst>
            <a:prstShdw prst="shdw17" dist="17961" dir="2700000">
              <a:srgbClr val="FF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rtl="1"/>
            <a:r>
              <a:rPr lang="ar-SA" altLang="fa-IR" sz="1600">
                <a:solidFill>
                  <a:srgbClr val="FF0000"/>
                </a:solidFill>
                <a:cs typeface="Traffic" pitchFamily="2" charset="0"/>
              </a:rPr>
              <a:t>فهرست نويسي حركات اصلاحي</a:t>
            </a:r>
            <a:endParaRPr lang="en-US" altLang="fa-IR" sz="1600">
              <a:cs typeface="Traffic" pitchFamily="2" charset="0"/>
            </a:endParaRPr>
          </a:p>
        </p:txBody>
      </p:sp>
      <p:sp>
        <p:nvSpPr>
          <p:cNvPr id="18435" name="Rectangle 1027"/>
          <p:cNvSpPr>
            <a:spLocks noChangeArrowheads="1"/>
          </p:cNvSpPr>
          <p:nvPr/>
        </p:nvSpPr>
        <p:spPr bwMode="auto">
          <a:xfrm>
            <a:off x="138113" y="838200"/>
            <a:ext cx="8782050" cy="6096000"/>
          </a:xfrm>
          <a:prstGeom prst="rect">
            <a:avLst/>
          </a:prstGeom>
          <a:noFill/>
          <a:ln>
            <a:noFill/>
          </a:ln>
          <a:effectLst>
            <a:prstShdw prst="shdw17" dist="17961" dir="2700000">
              <a:srgbClr val="FFFFAF">
                <a:gamma/>
                <a:shade val="60000"/>
                <a:invGamma/>
              </a:srgbClr>
            </a:prstShdw>
          </a:effectLst>
          <a:extLst>
            <a:ext uri="{909E8E84-426E-40DD-AFC4-6F175D3DCCD1}">
              <a14:hiddenFill xmlns:a14="http://schemas.microsoft.com/office/drawing/2010/main">
                <a:solidFill>
                  <a:srgbClr val="FFFFA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rtl="1">
              <a:lnSpc>
                <a:spcPct val="140000"/>
              </a:lnSpc>
            </a:pPr>
            <a:r>
              <a:rPr lang="ar-SA" altLang="fa-IR" sz="1200">
                <a:cs typeface="Traffic" pitchFamily="2" charset="0"/>
              </a:rPr>
              <a:t>مباحث اداري :</a:t>
            </a:r>
          </a:p>
          <a:p>
            <a:pPr algn="just" rtl="1">
              <a:lnSpc>
                <a:spcPct val="140000"/>
              </a:lnSpc>
            </a:pPr>
            <a:r>
              <a:rPr lang="ar-SA" altLang="fa-IR" sz="1200">
                <a:cs typeface="Traffic" pitchFamily="2" charset="0"/>
              </a:rPr>
              <a:t>ـ واگذاري امور قابل واگذاري </a:t>
            </a:r>
          </a:p>
          <a:p>
            <a:pPr algn="just" rtl="1">
              <a:lnSpc>
                <a:spcPct val="140000"/>
              </a:lnSpc>
            </a:pPr>
            <a:r>
              <a:rPr lang="ar-SA" altLang="fa-IR" sz="1200">
                <a:cs typeface="Traffic" pitchFamily="2" charset="0"/>
              </a:rPr>
              <a:t>ـ انتخاب كارمند و واحد نمونه (موسوم به جشنواره شهيد رجايي)</a:t>
            </a:r>
          </a:p>
          <a:p>
            <a:pPr algn="just" rtl="1">
              <a:lnSpc>
                <a:spcPct val="140000"/>
              </a:lnSpc>
            </a:pPr>
            <a:r>
              <a:rPr lang="ar-SA" altLang="fa-IR" sz="1200">
                <a:cs typeface="Traffic" pitchFamily="2" charset="0"/>
              </a:rPr>
              <a:t>ـ ايجاد شوراي تحول اداري در دستگاهها و استانها</a:t>
            </a:r>
          </a:p>
          <a:p>
            <a:pPr algn="just" rtl="1">
              <a:lnSpc>
                <a:spcPct val="140000"/>
              </a:lnSpc>
            </a:pPr>
            <a:r>
              <a:rPr lang="ar-SA" altLang="fa-IR" sz="1200">
                <a:cs typeface="Traffic" pitchFamily="2" charset="0"/>
              </a:rPr>
              <a:t>ـ خصوصي سازي </a:t>
            </a:r>
          </a:p>
          <a:p>
            <a:pPr algn="just" rtl="1">
              <a:lnSpc>
                <a:spcPct val="140000"/>
              </a:lnSpc>
            </a:pPr>
            <a:r>
              <a:rPr lang="ar-SA" altLang="fa-IR" sz="1200">
                <a:cs typeface="Traffic" pitchFamily="2" charset="0"/>
              </a:rPr>
              <a:t>ـ طرح تكفا (اتوماسيون دستگاهها و سا زمانها، دولت الكترونيك و ...)</a:t>
            </a:r>
          </a:p>
          <a:p>
            <a:pPr algn="just" rtl="1">
              <a:lnSpc>
                <a:spcPct val="140000"/>
              </a:lnSpc>
            </a:pPr>
            <a:r>
              <a:rPr lang="ar-SA" altLang="fa-IR" sz="1200">
                <a:cs typeface="Traffic" pitchFamily="2" charset="0"/>
              </a:rPr>
              <a:t>ـ طرح تكريم ارباب رجوع </a:t>
            </a:r>
          </a:p>
          <a:p>
            <a:pPr algn="just" rtl="1">
              <a:lnSpc>
                <a:spcPct val="140000"/>
              </a:lnSpc>
            </a:pPr>
            <a:r>
              <a:rPr lang="ar-SA" altLang="fa-IR" sz="1200">
                <a:cs typeface="Traffic" pitchFamily="2" charset="0"/>
              </a:rPr>
              <a:t>ـ ضوابط انتخاب، انتصاب و تغيير مديران</a:t>
            </a:r>
          </a:p>
          <a:p>
            <a:pPr algn="just" rtl="1">
              <a:lnSpc>
                <a:spcPct val="140000"/>
              </a:lnSpc>
            </a:pPr>
            <a:r>
              <a:rPr lang="ar-SA" altLang="fa-IR" sz="1200">
                <a:cs typeface="Traffic" pitchFamily="2" charset="0"/>
              </a:rPr>
              <a:t>ـ طرح ارزيابي عملكرد دستگاهها</a:t>
            </a:r>
          </a:p>
          <a:p>
            <a:pPr algn="just" rtl="1">
              <a:lnSpc>
                <a:spcPct val="140000"/>
              </a:lnSpc>
            </a:pPr>
            <a:r>
              <a:rPr lang="ar-SA" altLang="fa-IR" sz="1200">
                <a:cs typeface="Traffic" pitchFamily="2" charset="0"/>
              </a:rPr>
              <a:t>ـ طرح 20</a:t>
            </a:r>
            <a:r>
              <a:rPr lang="fa-IR" altLang="fa-IR" sz="1200">
                <a:latin typeface="Webdings" panose="05030102010509060703" pitchFamily="18" charset="2"/>
                <a:cs typeface="Traffic" pitchFamily="2" charset="0"/>
              </a:rPr>
              <a:t>×</a:t>
            </a:r>
            <a:r>
              <a:rPr lang="fa-IR" altLang="fa-IR" sz="1200">
                <a:latin typeface="Wingdings 3" panose="05040102010807070707" pitchFamily="18" charset="2"/>
                <a:cs typeface="Traffic" pitchFamily="2" charset="0"/>
              </a:rPr>
              <a:t>20 (20 شاخص در 20 دستگاه)</a:t>
            </a:r>
          </a:p>
          <a:p>
            <a:pPr algn="just" rtl="1">
              <a:lnSpc>
                <a:spcPct val="140000"/>
              </a:lnSpc>
            </a:pPr>
            <a:r>
              <a:rPr lang="ar-SA" altLang="fa-IR" sz="1200">
                <a:cs typeface="Traffic" pitchFamily="2" charset="0"/>
              </a:rPr>
              <a:t>ـ  طرح کاهش سطوح مديريت و سرپرستي دستگاهها</a:t>
            </a:r>
          </a:p>
          <a:p>
            <a:pPr algn="just" rtl="1">
              <a:lnSpc>
                <a:spcPct val="140000"/>
              </a:lnSpc>
            </a:pPr>
            <a:r>
              <a:rPr lang="ar-SA" altLang="fa-IR" sz="1200">
                <a:cs typeface="Traffic" pitchFamily="2" charset="0"/>
              </a:rPr>
              <a:t>ـ طرح خصوصي سازي</a:t>
            </a:r>
          </a:p>
          <a:p>
            <a:pPr algn="just" rtl="1">
              <a:lnSpc>
                <a:spcPct val="140000"/>
              </a:lnSpc>
            </a:pPr>
            <a:r>
              <a:rPr lang="ar-SA" altLang="fa-IR" sz="1200">
                <a:cs typeface="Traffic" pitchFamily="2" charset="0"/>
              </a:rPr>
              <a:t>ـ طرح خريد خدمت (موضوع ماده 88 قانون تنظيم بخشي از مقررات مالي دولت)</a:t>
            </a:r>
          </a:p>
          <a:p>
            <a:pPr algn="just" rtl="1">
              <a:lnSpc>
                <a:spcPct val="140000"/>
              </a:lnSpc>
            </a:pPr>
            <a:r>
              <a:rPr lang="ar-SA" altLang="fa-IR" sz="1200">
                <a:cs typeface="Traffic" pitchFamily="2" charset="0"/>
              </a:rPr>
              <a:t>ـ طرح محاسبه قيمت تمام شده خدمات دستگاهها حداقل براي 10% از خدمات (قانون بودجه سال 1382)</a:t>
            </a:r>
          </a:p>
          <a:p>
            <a:pPr algn="just" rtl="1">
              <a:lnSpc>
                <a:spcPct val="140000"/>
              </a:lnSpc>
            </a:pPr>
            <a:r>
              <a:rPr lang="ar-SA" altLang="fa-IR" sz="1200">
                <a:cs typeface="Traffic" pitchFamily="2" charset="0"/>
              </a:rPr>
              <a:t>ـ چرخه مديريت بهر‌ه‌وري </a:t>
            </a:r>
          </a:p>
          <a:p>
            <a:pPr algn="just" rtl="1">
              <a:lnSpc>
                <a:spcPct val="140000"/>
              </a:lnSpc>
            </a:pPr>
            <a:r>
              <a:rPr lang="ar-SA" altLang="fa-IR" sz="1200">
                <a:cs typeface="Traffic" pitchFamily="2" charset="0"/>
              </a:rPr>
              <a:t>ـ تفويض اختيار امور اجرايي دستگاهها و سازمانها به واحدهاي استاني </a:t>
            </a:r>
          </a:p>
          <a:p>
            <a:pPr algn="just" rtl="1">
              <a:lnSpc>
                <a:spcPct val="140000"/>
              </a:lnSpc>
            </a:pPr>
            <a:r>
              <a:rPr lang="ar-SA" altLang="fa-IR" sz="1200">
                <a:cs typeface="Traffic" pitchFamily="2" charset="0"/>
              </a:rPr>
              <a:t>ـ ضوابط ساختار سازماني دستگاهها و سازمانها</a:t>
            </a:r>
          </a:p>
          <a:p>
            <a:pPr algn="just" rtl="1">
              <a:lnSpc>
                <a:spcPct val="140000"/>
              </a:lnSpc>
            </a:pPr>
            <a:r>
              <a:rPr lang="ar-SA" altLang="fa-IR" sz="1200">
                <a:cs typeface="Traffic" pitchFamily="2" charset="0"/>
              </a:rPr>
              <a:t>ـ ضوابط ايجاد رديف كارشناس تجزيه و تحليل سيستمها و استقرار سيستم مديريت كيفيت در دستگاهها و سازمانها</a:t>
            </a:r>
          </a:p>
          <a:p>
            <a:pPr algn="just" rtl="1">
              <a:lnSpc>
                <a:spcPct val="140000"/>
              </a:lnSpc>
            </a:pPr>
            <a:r>
              <a:rPr lang="ar-SA" altLang="fa-IR" sz="1200">
                <a:cs typeface="Traffic" pitchFamily="2" charset="0"/>
              </a:rPr>
              <a:t>ـ طرح تبيين مسير ارتقاء شغلي كارشناسان و ...</a:t>
            </a:r>
          </a:p>
          <a:p>
            <a:pPr algn="just" rtl="1">
              <a:lnSpc>
                <a:spcPct val="140000"/>
              </a:lnSpc>
            </a:pPr>
            <a:r>
              <a:rPr lang="ar-SA" altLang="fa-IR" sz="1200">
                <a:cs typeface="Traffic" pitchFamily="2" charset="0"/>
              </a:rPr>
              <a:t>ـ ايجاد واحدهاي ارزيابي عملكرد و پاسخگويي به شكايات</a:t>
            </a:r>
          </a:p>
          <a:p>
            <a:pPr algn="just" rtl="1">
              <a:lnSpc>
                <a:spcPct val="140000"/>
              </a:lnSpc>
            </a:pPr>
            <a:r>
              <a:rPr lang="ar-SA" altLang="fa-IR" sz="1200">
                <a:cs typeface="Traffic" pitchFamily="2" charset="0"/>
              </a:rPr>
              <a:t>ـ طرح تعجيل در اعطاي گروه به ازاء گذراندن دوره‌هاي آموزشي</a:t>
            </a:r>
          </a:p>
          <a:p>
            <a:pPr algn="just" rtl="1">
              <a:lnSpc>
                <a:spcPct val="140000"/>
              </a:lnSpc>
            </a:pPr>
            <a:r>
              <a:rPr lang="ar-SA" altLang="fa-IR" sz="1200">
                <a:cs typeface="Traffic" pitchFamily="2" charset="0"/>
              </a:rPr>
              <a:t>ـ واگذاري برخي از امور اجرايي دستگاهها به شهرداريها</a:t>
            </a:r>
          </a:p>
          <a:p>
            <a:pPr algn="just" rtl="1">
              <a:lnSpc>
                <a:spcPct val="140000"/>
              </a:lnSpc>
            </a:pPr>
            <a:r>
              <a:rPr lang="ar-SA" altLang="fa-IR" sz="1200">
                <a:cs typeface="Traffic" pitchFamily="2" charset="0"/>
              </a:rPr>
              <a:t>ـ و ...</a:t>
            </a:r>
          </a:p>
        </p:txBody>
      </p:sp>
      <p:sp>
        <p:nvSpPr>
          <p:cNvPr id="18438" name="Rectangle 1030"/>
          <p:cNvSpPr>
            <a:spLocks noChangeArrowheads="1"/>
          </p:cNvSpPr>
          <p:nvPr/>
        </p:nvSpPr>
        <p:spPr bwMode="auto">
          <a:xfrm>
            <a:off x="7747000" y="914400"/>
            <a:ext cx="1136650" cy="25241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AF"/>
                </a:solidFill>
              </a14:hiddenFill>
            </a:ex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endParaRPr lang="fa-IR"/>
          </a:p>
        </p:txBody>
      </p:sp>
      <p:pic>
        <p:nvPicPr>
          <p:cNvPr id="18439" name="Picture 1031" descr="bs0082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505200" cy="298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AF"/>
        </a:solidFill>
        <a:ln>
          <a:noFill/>
        </a:ln>
        <a:effectLst>
          <a:outerShdw dist="17961" dir="2700000" algn="ctr" rotWithShape="0">
            <a:srgbClr val="FFFFAF">
              <a:gamma/>
              <a:shade val="60000"/>
              <a:invGamma/>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60000"/>
          </a:lnSpc>
          <a:spcBef>
            <a:spcPct val="0"/>
          </a:spcBef>
          <a:spcAft>
            <a:spcPct val="0"/>
          </a:spcAft>
          <a:buClrTx/>
          <a:buSzTx/>
          <a:buFontTx/>
          <a:buNone/>
          <a:tabLst/>
          <a:defRPr kumimoji="0" lang="en-US" altLang="fa-IR" sz="2400" b="1" i="0" u="none" strike="noStrike" cap="none" normalizeH="0" baseline="0" smtClean="0">
            <a:ln>
              <a:noFill/>
            </a:ln>
            <a:solidFill>
              <a:schemeClr val="tx1"/>
            </a:solidFill>
            <a:effectLst/>
            <a:latin typeface="Times New Roman" panose="02020603050405020304" pitchFamily="18" charset="0"/>
            <a:cs typeface="Yagut" pitchFamily="2" charset="0"/>
          </a:defRPr>
        </a:defPPr>
      </a:lstStyle>
    </a:spDef>
    <a:lnDef>
      <a:spPr bwMode="auto">
        <a:xfrm>
          <a:off x="0" y="0"/>
          <a:ext cx="1" cy="1"/>
        </a:xfrm>
        <a:custGeom>
          <a:avLst/>
          <a:gdLst/>
          <a:ahLst/>
          <a:cxnLst/>
          <a:rect l="0" t="0" r="0" b="0"/>
          <a:pathLst/>
        </a:custGeom>
        <a:solidFill>
          <a:srgbClr val="FFFFAF"/>
        </a:solidFill>
        <a:ln>
          <a:noFill/>
        </a:ln>
        <a:effectLst>
          <a:outerShdw dist="17961" dir="2700000" algn="ctr" rotWithShape="0">
            <a:srgbClr val="FFFFAF">
              <a:gamma/>
              <a:shade val="60000"/>
              <a:invGamma/>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60000"/>
          </a:lnSpc>
          <a:spcBef>
            <a:spcPct val="0"/>
          </a:spcBef>
          <a:spcAft>
            <a:spcPct val="0"/>
          </a:spcAft>
          <a:buClrTx/>
          <a:buSzTx/>
          <a:buFontTx/>
          <a:buNone/>
          <a:tabLst/>
          <a:defRPr kumimoji="0" lang="en-US" altLang="fa-IR" sz="2400" b="1" i="0" u="none" strike="noStrike" cap="none" normalizeH="0" baseline="0" smtClean="0">
            <a:ln>
              <a:noFill/>
            </a:ln>
            <a:solidFill>
              <a:schemeClr val="tx1"/>
            </a:solidFill>
            <a:effectLst/>
            <a:latin typeface="Times New Roman" panose="02020603050405020304" pitchFamily="18" charset="0"/>
            <a:cs typeface="Yagut"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7557</Words>
  <Application>Microsoft Office PowerPoint</Application>
  <PresentationFormat>On-screen Show (4:3)</PresentationFormat>
  <Paragraphs>728</Paragraphs>
  <Slides>56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Times New Roman</vt:lpstr>
      <vt:lpstr>Yagut</vt:lpstr>
      <vt:lpstr>Traffic</vt:lpstr>
      <vt:lpstr>Jadid</vt:lpstr>
      <vt:lpstr>Trafic Mazar</vt:lpstr>
      <vt:lpstr>Webdings</vt:lpstr>
      <vt:lpstr>Wingdings 3</vt:lpstr>
      <vt:lpstr>Arial</vt:lpstr>
      <vt:lpstr>Default Design</vt:lpstr>
      <vt:lpstr>Microsoft Clip Gallery</vt:lpstr>
      <vt:lpstr>PowerPoint Presentation</vt:lpstr>
      <vt:lpstr>PowerPoint Presentation</vt:lpstr>
      <vt:lpstr>نرم افزار حسابداری و خرید و فروش پریال</vt:lpstr>
      <vt:lpstr>نرم افزار حسابداری و خرید و فروش پریال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dhm</dc:creator>
  <cp:lastModifiedBy>ziarati</cp:lastModifiedBy>
  <cp:revision>177</cp:revision>
  <dcterms:created xsi:type="dcterms:W3CDTF">2003-07-21T04:46:11Z</dcterms:created>
  <dcterms:modified xsi:type="dcterms:W3CDTF">2016-11-10T09:08:19Z</dcterms:modified>
</cp:coreProperties>
</file>