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45"/>
  </p:notesMasterIdLst>
  <p:sldIdLst>
    <p:sldId id="386" r:id="rId2"/>
    <p:sldId id="533" r:id="rId3"/>
    <p:sldId id="534" r:id="rId4"/>
    <p:sldId id="535" r:id="rId5"/>
    <p:sldId id="523" r:id="rId6"/>
    <p:sldId id="524" r:id="rId7"/>
    <p:sldId id="527" r:id="rId8"/>
    <p:sldId id="526" r:id="rId9"/>
    <p:sldId id="529" r:id="rId10"/>
    <p:sldId id="530" r:id="rId11"/>
    <p:sldId id="532" r:id="rId12"/>
    <p:sldId id="431" r:id="rId13"/>
    <p:sldId id="502" r:id="rId14"/>
    <p:sldId id="385" r:id="rId15"/>
    <p:sldId id="420" r:id="rId16"/>
    <p:sldId id="421" r:id="rId17"/>
    <p:sldId id="427" r:id="rId18"/>
    <p:sldId id="434" r:id="rId19"/>
    <p:sldId id="436" r:id="rId20"/>
    <p:sldId id="437" r:id="rId21"/>
    <p:sldId id="438" r:id="rId22"/>
    <p:sldId id="441" r:id="rId23"/>
    <p:sldId id="443" r:id="rId24"/>
    <p:sldId id="444" r:id="rId25"/>
    <p:sldId id="445" r:id="rId26"/>
    <p:sldId id="359" r:id="rId27"/>
    <p:sldId id="360" r:id="rId28"/>
    <p:sldId id="388" r:id="rId29"/>
    <p:sldId id="391" r:id="rId30"/>
    <p:sldId id="363" r:id="rId31"/>
    <p:sldId id="412" r:id="rId32"/>
    <p:sldId id="413" r:id="rId33"/>
    <p:sldId id="381" r:id="rId34"/>
    <p:sldId id="414" r:id="rId35"/>
    <p:sldId id="395" r:id="rId36"/>
    <p:sldId id="400" r:id="rId37"/>
    <p:sldId id="401" r:id="rId38"/>
    <p:sldId id="498" r:id="rId39"/>
    <p:sldId id="403" r:id="rId40"/>
    <p:sldId id="404" r:id="rId41"/>
    <p:sldId id="473" r:id="rId42"/>
    <p:sldId id="486" r:id="rId43"/>
    <p:sldId id="521" r:id="rId44"/>
  </p:sldIdLst>
  <p:sldSz cx="9144000" cy="6858000" type="screen4x3"/>
  <p:notesSz cx="6797675" cy="9926638"/>
  <p:defaultTextStyle>
    <a:defPPr>
      <a:defRPr lang="en-US"/>
    </a:defPPr>
    <a:lvl1pPr algn="r" rtl="0"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1pPr>
    <a:lvl2pPr marL="457200" algn="r" rtl="0"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2pPr>
    <a:lvl3pPr marL="914400" algn="r" rtl="0"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3pPr>
    <a:lvl4pPr marL="1371600" algn="r" rtl="0"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4pPr>
    <a:lvl5pPr marL="1828800" algn="r" rtl="0"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a:srgbClr val="BBE0E3"/>
    <a:srgbClr val="99FF66"/>
    <a:srgbClr val="0066FF"/>
    <a:srgbClr val="FFCC00"/>
    <a:srgbClr val="7AECE7"/>
    <a:srgbClr val="FFFFFF"/>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59" autoAdjust="0"/>
    <p:restoredTop sz="96007" autoAdjust="0"/>
  </p:normalViewPr>
  <p:slideViewPr>
    <p:cSldViewPr>
      <p:cViewPr varScale="1">
        <p:scale>
          <a:sx n="88" d="100"/>
          <a:sy n="88" d="100"/>
        </p:scale>
        <p:origin x="1392"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cs typeface="Arial" charset="0"/>
              </a:defRPr>
            </a:lvl1pPr>
          </a:lstStyle>
          <a:p>
            <a:pPr>
              <a:defRPr/>
            </a:pPr>
            <a:endParaRPr lang="en-US"/>
          </a:p>
        </p:txBody>
      </p:sp>
      <p:sp>
        <p:nvSpPr>
          <p:cNvPr id="3379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en-US"/>
          </a:p>
        </p:txBody>
      </p:sp>
      <p:sp>
        <p:nvSpPr>
          <p:cNvPr id="44036" name="Rectangle 4"/>
          <p:cNvSpPr>
            <a:spLocks noRo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7"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3798"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cs typeface="Arial" charset="0"/>
              </a:defRPr>
            </a:lvl1pPr>
          </a:lstStyle>
          <a:p>
            <a:pPr>
              <a:defRPr/>
            </a:pPr>
            <a:endParaRPr lang="en-US"/>
          </a:p>
        </p:txBody>
      </p:sp>
      <p:sp>
        <p:nvSpPr>
          <p:cNvPr id="33799"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anose="020B0604020202020204" pitchFamily="34" charset="0"/>
              </a:defRPr>
            </a:lvl1pPr>
          </a:lstStyle>
          <a:p>
            <a:fld id="{A90CFF56-BC7A-470A-B82F-C8AA240AF47F}" type="slidenum">
              <a:rPr lang="fa-IR" altLang="fa-IR"/>
              <a:pPr/>
              <a:t>‹#›</a:t>
            </a:fld>
            <a:endParaRPr lang="en-US" altLang="fa-I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0" hangingPunct="0"/>
            <a:fld id="{CCD89239-16F3-4F6E-971B-07FFA927CB5D}" type="slidenum">
              <a:rPr lang="ar-SA" altLang="fa-IR" b="1">
                <a:solidFill>
                  <a:srgbClr val="000000"/>
                </a:solidFill>
                <a:cs typeface="Titr" pitchFamily="10" charset="0"/>
              </a:rPr>
              <a:pPr algn="r" rtl="1" eaLnBrk="0" hangingPunct="0"/>
              <a:t>2</a:t>
            </a:fld>
            <a:endParaRPr lang="en-US" altLang="fa-IR" b="1">
              <a:solidFill>
                <a:srgbClr val="000000"/>
              </a:solidFill>
              <a:cs typeface="Titr" pitchFamily="10" charset="0"/>
            </a:endParaRPr>
          </a:p>
        </p:txBody>
      </p:sp>
      <p:sp>
        <p:nvSpPr>
          <p:cNvPr id="6147" name="Rectangle 2"/>
          <p:cNvSpPr>
            <a:spLocks noGrp="1" noRot="1" noChangeAspect="1" noChangeArrowheads="1" noTextEdit="1"/>
          </p:cNvSpPr>
          <p:nvPr>
            <p:ph type="sldImg"/>
          </p:nvPr>
        </p:nvSpPr>
        <p:spPr bwMode="auto">
          <a:xfrm>
            <a:off x="917575" y="744538"/>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fa-IR" altLang="fa-IR" smtClean="0">
              <a:cs typeface="Times New Roman (Arabic)" panose="02020603050405020304" pitchFamily="18" charset="0"/>
            </a:endParaRPr>
          </a:p>
        </p:txBody>
      </p:sp>
    </p:spTree>
    <p:extLst>
      <p:ext uri="{BB962C8B-B14F-4D97-AF65-F5344CB8AC3E}">
        <p14:creationId xmlns:p14="http://schemas.microsoft.com/office/powerpoint/2010/main" val="205369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cs typeface="Arial" charset="0"/>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cs typeface="Arial" charset="0"/>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cs typeface="Arial" charset="0"/>
                </a:endParaRPr>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cs typeface="Arial" charset="0"/>
                </a:endParaRPr>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cs typeface="Arial" charset="0"/>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cs typeface="Arial" charset="0"/>
              </a:endParaRPr>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cs typeface="Arial" charset="0"/>
              </a:endParaRPr>
            </a:p>
          </p:txBody>
        </p:sp>
      </p:grpSp>
      <p:sp>
        <p:nvSpPr>
          <p:cNvPr id="312331"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31233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en-US"/>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n-US"/>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fld id="{DB098DD3-278C-41D9-8D13-3E31D0812384}" type="slidenum">
              <a:rPr lang="en-US" altLang="fa-IR"/>
              <a:pPr/>
              <a:t>‹#›</a:t>
            </a:fld>
            <a:endParaRPr lang="en-US" altLang="fa-IR"/>
          </a:p>
        </p:txBody>
      </p:sp>
      <p:sp>
        <p:nvSpPr>
          <p:cNvPr id="16" name="Rectangle 15"/>
          <p:cNvSpPr/>
          <p:nvPr userDrawn="1"/>
        </p:nvSpPr>
        <p:spPr>
          <a:xfrm>
            <a:off x="0" y="-27384"/>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3626136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E7FA2756-52EE-42BC-A871-A3D2CBCA859E}" type="slidenum">
              <a:rPr lang="en-US" altLang="fa-IR"/>
              <a:pPr/>
              <a:t>‹#›</a:t>
            </a:fld>
            <a:endParaRPr lang="en-US" altLang="fa-IR"/>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351646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6C9E0713-9804-47F8-A9C6-7285C436A9F4}" type="slidenum">
              <a:rPr lang="en-US" altLang="fa-IR"/>
              <a:pPr/>
              <a:t>‹#›</a:t>
            </a:fld>
            <a:endParaRPr lang="en-US" altLang="fa-IR"/>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022998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fld id="{A3A459B9-E289-464E-AD80-EF36C773AD23}" type="slidenum">
              <a:rPr lang="en-US" altLang="fa-IR"/>
              <a:pPr/>
              <a:t>‹#›</a:t>
            </a:fld>
            <a:endParaRPr lang="en-US" altLang="fa-IR"/>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8868799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61E73E83-D1EF-4C0E-898D-299125962F26}" type="slidenum">
              <a:rPr lang="ar-SA" altLang="fa-IR"/>
              <a:pPr/>
              <a:t>‹#›</a:t>
            </a:fld>
            <a:endParaRPr lang="en-US" altLang="fa-IR"/>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748358018"/>
      </p:ext>
    </p:extLst>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01349A38-2699-481D-B017-FDD6DE574F3A}" type="slidenum">
              <a:rPr lang="en-US" altLang="fa-IR"/>
              <a:pPr/>
              <a:t>‹#›</a:t>
            </a:fld>
            <a:endParaRPr lang="en-US" altLang="fa-IR"/>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604069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8D78357C-4169-4765-969A-C56F89E0167F}" type="slidenum">
              <a:rPr lang="en-US" altLang="fa-IR"/>
              <a:pPr/>
              <a:t>‹#›</a:t>
            </a:fld>
            <a:endParaRPr lang="en-US" altLang="fa-IR"/>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139871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E634A05C-7A1F-4E83-BA04-417791476BF5}" type="slidenum">
              <a:rPr lang="en-US" altLang="fa-IR"/>
              <a:pPr/>
              <a:t>‹#›</a:t>
            </a:fld>
            <a:endParaRPr lang="en-US" altLang="fa-IR"/>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553322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fld id="{D2D267E7-0CDA-45A8-8D37-67792009636A}" type="slidenum">
              <a:rPr lang="en-US" altLang="fa-IR"/>
              <a:pPr/>
              <a:t>‹#›</a:t>
            </a:fld>
            <a:endParaRPr lang="en-US" altLang="fa-IR"/>
          </a:p>
        </p:txBody>
      </p:sp>
      <p:sp>
        <p:nvSpPr>
          <p:cNvPr id="9"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412683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fld id="{18176F61-96AB-41F9-8C09-E655AA7634CE}" type="slidenum">
              <a:rPr lang="en-US" altLang="fa-IR"/>
              <a:pPr/>
              <a:t>‹#›</a:t>
            </a:fld>
            <a:endParaRPr lang="en-US" altLang="fa-IR"/>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561217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fld id="{AAB5DE88-E685-47E9-8315-034D15120E08}" type="slidenum">
              <a:rPr lang="en-US" altLang="fa-IR"/>
              <a:pPr/>
              <a:t>‹#›</a:t>
            </a:fld>
            <a:endParaRPr lang="en-US" altLang="fa-IR"/>
          </a:p>
        </p:txBody>
      </p:sp>
      <p:sp>
        <p:nvSpPr>
          <p:cNvPr id="4"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158214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4F478314-2522-413F-85EA-3D637AE3FFFC}" type="slidenum">
              <a:rPr lang="en-US" altLang="fa-IR"/>
              <a:pPr/>
              <a:t>‹#›</a:t>
            </a:fld>
            <a:endParaRPr lang="en-US" altLang="fa-IR"/>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255453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7F4C0880-FA7A-45E7-8C1A-CF29DF1F0E49}" type="slidenum">
              <a:rPr lang="en-US" altLang="fa-IR"/>
              <a:pPr/>
              <a:t>‹#›</a:t>
            </a:fld>
            <a:endParaRPr lang="en-US" altLang="fa-IR"/>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843566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1298"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cs typeface="Arial" charset="0"/>
              </a:defRPr>
            </a:lvl1pPr>
          </a:lstStyle>
          <a:p>
            <a:pPr>
              <a:defRPr/>
            </a:pPr>
            <a:endParaRPr lang="en-US"/>
          </a:p>
        </p:txBody>
      </p:sp>
      <p:sp>
        <p:nvSpPr>
          <p:cNvPr id="311299"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anose="020B0604020202020204" pitchFamily="34" charset="0"/>
              </a:defRPr>
            </a:lvl1pPr>
          </a:lstStyle>
          <a:p>
            <a:fld id="{9A9E164F-3752-4B95-A405-2CF2F6BDBFF5}" type="slidenum">
              <a:rPr lang="en-US" altLang="fa-IR"/>
              <a:pPr/>
              <a:t>‹#›</a:t>
            </a:fld>
            <a:endParaRPr lang="en-US" altLang="fa-IR"/>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311302"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cs typeface="Arial" charset="0"/>
                </a:endParaRPr>
              </a:p>
            </p:txBody>
          </p:sp>
          <p:sp>
            <p:nvSpPr>
              <p:cNvPr id="311303"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cs typeface="Arial" charset="0"/>
                </a:endParaRPr>
              </a:p>
            </p:txBody>
          </p:sp>
          <p:sp>
            <p:nvSpPr>
              <p:cNvPr id="311304"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cs typeface="Arial" charset="0"/>
                </a:endParaRPr>
              </a:p>
            </p:txBody>
          </p:sp>
          <p:sp>
            <p:nvSpPr>
              <p:cNvPr id="311305"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cs typeface="Arial" charset="0"/>
                </a:endParaRPr>
              </a:p>
            </p:txBody>
          </p:sp>
          <p:sp>
            <p:nvSpPr>
              <p:cNvPr id="311306"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cs typeface="Arial" charset="0"/>
                </a:endParaRPr>
              </a:p>
            </p:txBody>
          </p:sp>
        </p:grpSp>
        <p:sp>
          <p:nvSpPr>
            <p:cNvPr id="311307"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cs typeface="Arial" charset="0"/>
              </a:endParaRPr>
            </a:p>
          </p:txBody>
        </p:sp>
        <p:sp>
          <p:nvSpPr>
            <p:cNvPr id="311308"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cs typeface="Arial" charset="0"/>
              </a:endParaRPr>
            </a:p>
          </p:txBody>
        </p:sp>
      </p:grpSp>
      <p:sp>
        <p:nvSpPr>
          <p:cNvPr id="311309"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11310"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cs typeface="Arial" charset="0"/>
              </a:defRPr>
            </a:lvl1pPr>
          </a:lstStyle>
          <a:p>
            <a:pPr>
              <a:defRPr/>
            </a:pPr>
            <a:endParaRPr lang="en-US"/>
          </a:p>
        </p:txBody>
      </p:sp>
      <p:sp>
        <p:nvSpPr>
          <p:cNvPr id="311311"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6" name="Rectangle 15"/>
          <p:cNvSpPr/>
          <p:nvPr userDrawn="1"/>
        </p:nvSpPr>
        <p:spPr>
          <a:xfrm>
            <a:off x="0" y="-27384"/>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lt1" tx1="dk1" bg2="lt2" tx2="dk2" accent1="accent1" accent2="accent2" accent3="accent3" accent4="accent4" accent5="accent5" accent6="accent6" hlink="hlink" folHlink="folHlink"/>
  <p:sldLayoutIdLst>
    <p:sldLayoutId id="2147483704"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5" r:id="rId13"/>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2.xml"/><Relationship Id="rId1" Type="http://schemas.openxmlformats.org/officeDocument/2006/relationships/tags" Target="../tags/tag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4.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5.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6.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7.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8.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9.xml"/></Relationships>
</file>

<file path=ppt/slides/_rels/slide2.xml.rels><?xml version="1.0" encoding="UTF-8" standalone="yes"?>
<Relationships xmlns="http://schemas.openxmlformats.org/package/2006/relationships"><Relationship Id="rId3" Type="http://schemas.openxmlformats.org/officeDocument/2006/relationships/hyperlink" Target="https://telegram.me/joinchat/CrBIZT1leC0x3lRhxgL_5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0.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1.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3.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4.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5.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6.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7.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8.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0.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1.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2.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3.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4.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5.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6.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7.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8.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30.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31.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32.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3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0"/>
            <a:ext cx="9144000" cy="6858000"/>
          </a:xfrm>
          <a:prstGeom prst="rect">
            <a:avLst/>
          </a:prstGeom>
          <a:gradFill rotWithShape="1">
            <a:gsLst>
              <a:gs pos="0">
                <a:srgbClr val="FFFFFF"/>
              </a:gs>
              <a:gs pos="100000">
                <a:srgbClr val="99FF99"/>
              </a:gs>
            </a:gsLst>
            <a:path path="shape">
              <a:fillToRect l="50000" t="50000" r="50000" b="50000"/>
            </a:path>
          </a:gra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ltLang="fa-IR"/>
          </a:p>
        </p:txBody>
      </p:sp>
      <p:pic>
        <p:nvPicPr>
          <p:cNvPr id="201731" name="Picture 3" descr="bism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43013" y="1916113"/>
            <a:ext cx="6834187" cy="305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iterate type="lt">
                                    <p:tmPct val="0"/>
                                  </p:iterate>
                                  <p:childTnLst>
                                    <p:set>
                                      <p:cBhvr>
                                        <p:cTn id="6" dur="1" fill="hold">
                                          <p:stCondLst>
                                            <p:cond delay="0"/>
                                          </p:stCondLst>
                                        </p:cTn>
                                        <p:tgtEl>
                                          <p:spTgt spid="201731"/>
                                        </p:tgtEl>
                                        <p:attrNameLst>
                                          <p:attrName>style.visibility</p:attrName>
                                        </p:attrNameLst>
                                      </p:cBhvr>
                                      <p:to>
                                        <p:strVal val="visible"/>
                                      </p:to>
                                    </p:set>
                                    <p:animEffect transition="in" filter="checkerboard(across)">
                                      <p:cBhvr>
                                        <p:cTn id="7" dur="500"/>
                                        <p:tgtEl>
                                          <p:spTgt spid="2017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ChangeArrowheads="1"/>
          </p:cNvSpPr>
          <p:nvPr/>
        </p:nvSpPr>
        <p:spPr bwMode="auto">
          <a:xfrm>
            <a:off x="357188" y="1744663"/>
            <a:ext cx="8429625" cy="443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50000"/>
              </a:lnSpc>
            </a:pPr>
            <a:r>
              <a:rPr lang="fa-IR" altLang="fa-IR" sz="2000" b="1">
                <a:solidFill>
                  <a:srgbClr val="C00000"/>
                </a:solidFill>
                <a:cs typeface="B Titr" panose="00000700000000000000" pitchFamily="2" charset="-78"/>
              </a:rPr>
              <a:t>آنتونی گیدنز در کتاب جامعه شناسی: </a:t>
            </a:r>
          </a:p>
          <a:p>
            <a:pPr eaLnBrk="1" hangingPunct="1">
              <a:lnSpc>
                <a:spcPct val="150000"/>
              </a:lnSpc>
            </a:pPr>
            <a:r>
              <a:rPr lang="fa-IR" altLang="fa-IR" sz="2800" b="1">
                <a:solidFill>
                  <a:srgbClr val="7030A0"/>
                </a:solidFill>
                <a:cs typeface="B Titr" panose="00000700000000000000" pitchFamily="2" charset="-78"/>
              </a:rPr>
              <a:t>در گذشته سه غول فکری جامعه شناسی یعنی مارکس، دورکیم و ماکس وبر با کم و بیش اختلافاتی فرآیند عمومی جهان را به سمت سکولاریزاسیون و به حاشیه رفتن دین می دیدند. ولی از آغاز دهه هشتاد با انقلاب اسلامی ایران شاهد تحقق عکس این قضیه هستیم یعنی فرآیند عمومی جهان روند معکوس را آغاز کرده و به سمت دینی شدن پیش می رود»</a:t>
            </a:r>
            <a:endParaRPr lang="fa-IR" altLang="fa-IR" sz="2800">
              <a:solidFill>
                <a:srgbClr val="7030A0"/>
              </a:solidFill>
              <a:cs typeface="B Titr" panose="00000700000000000000"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a:bodyPr>
          <a:lstStyle/>
          <a:p>
            <a:pPr>
              <a:defRPr/>
            </a:pPr>
            <a:endParaRPr lang="en-US" sz="2800" dirty="0"/>
          </a:p>
        </p:txBody>
      </p:sp>
      <p:sp>
        <p:nvSpPr>
          <p:cNvPr id="10243" name="Rectangle 2"/>
          <p:cNvSpPr>
            <a:spLocks noChangeArrowheads="1"/>
          </p:cNvSpPr>
          <p:nvPr/>
        </p:nvSpPr>
        <p:spPr bwMode="auto">
          <a:xfrm>
            <a:off x="685800" y="533400"/>
            <a:ext cx="7924800" cy="372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50000"/>
              </a:lnSpc>
            </a:pPr>
            <a:r>
              <a:rPr lang="fa-IR" altLang="fa-IR" sz="3200">
                <a:solidFill>
                  <a:srgbClr val="FF0000"/>
                </a:solidFill>
                <a:cs typeface="B Titr" panose="00000700000000000000" pitchFamily="2" charset="-78"/>
              </a:rPr>
              <a:t>ملت ایران به رهبری امام خمینی(ره) یاری عملی خود از ولایت را به رخ جهانیان کشاند و از رعد و برق طاغوت زمان نهراسید و در نهایت حکومت ولایی را برپا نمود. از این رو از منظر پیر سفرکرده جماران ملت ایران از بهترین مردمان تاریخ لقب گرفت</a:t>
            </a:r>
            <a:endParaRPr lang="en-US" altLang="fa-IR" sz="3200">
              <a:solidFill>
                <a:srgbClr val="FF0000"/>
              </a:solidFill>
              <a:cs typeface="B Titr" panose="00000700000000000000"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7" name="Text Box 9"/>
          <p:cNvSpPr txBox="1">
            <a:spLocks noChangeArrowheads="1"/>
          </p:cNvSpPr>
          <p:nvPr/>
        </p:nvSpPr>
        <p:spPr bwMode="gray">
          <a:xfrm>
            <a:off x="250825" y="288925"/>
            <a:ext cx="4030663" cy="3157538"/>
          </a:xfrm>
          <a:prstGeom prst="rect">
            <a:avLst/>
          </a:prstGeom>
          <a:gradFill rotWithShape="1">
            <a:gsLst>
              <a:gs pos="0">
                <a:schemeClr val="accent1"/>
              </a:gs>
              <a:gs pos="100000">
                <a:srgbClr val="99FF66"/>
              </a:gs>
            </a:gsLst>
            <a:path path="shape">
              <a:fillToRect l="50000" t="50000" r="50000" b="50000"/>
            </a:path>
          </a:gradFill>
          <a:ln w="9525">
            <a:solidFill>
              <a:srgbClr val="339966"/>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250000"/>
              </a:lnSpc>
              <a:buClr>
                <a:srgbClr val="7F3803"/>
              </a:buClr>
              <a:buSzPct val="150000"/>
            </a:pPr>
            <a:r>
              <a:rPr lang="fa-IR" altLang="fa-IR" sz="1600">
                <a:latin typeface="Arial" panose="020B0604020202020204" pitchFamily="34" charset="0"/>
                <a:cs typeface="B Titr" panose="00000700000000000000" pitchFamily="2" charset="-78"/>
              </a:rPr>
              <a:t>حضرت امام خمینی(ره):</a:t>
            </a:r>
          </a:p>
          <a:p>
            <a:pPr rtl="1">
              <a:lnSpc>
                <a:spcPct val="250000"/>
              </a:lnSpc>
              <a:buClr>
                <a:srgbClr val="7F3803"/>
              </a:buClr>
              <a:buSzPct val="150000"/>
            </a:pPr>
            <a:r>
              <a:rPr lang="fa-IR" altLang="fa-IR" sz="1600">
                <a:latin typeface="Arial" panose="020B0604020202020204" pitchFamily="34" charset="0"/>
                <a:cs typeface="B Titr" panose="00000700000000000000" pitchFamily="2" charset="-78"/>
              </a:rPr>
              <a:t>عزیزان من، ما از حصر اقتصادی نمی ترسیم، از دخالت نظامی نمی ترسیم، آن چیزی که ما را می ترساند وابستگی فرهنگی است، ما از دانشگاه استعماری می ترسیم.</a:t>
            </a:r>
            <a:endParaRPr lang="en-US" altLang="fa-IR" sz="1600">
              <a:latin typeface="Arial" panose="020B0604020202020204" pitchFamily="34" charset="0"/>
              <a:cs typeface="B Titr" panose="00000700000000000000" pitchFamily="2" charset="-78"/>
            </a:endParaRPr>
          </a:p>
        </p:txBody>
      </p:sp>
      <p:sp>
        <p:nvSpPr>
          <p:cNvPr id="314378" name="Text Box 10"/>
          <p:cNvSpPr txBox="1">
            <a:spLocks noChangeArrowheads="1"/>
          </p:cNvSpPr>
          <p:nvPr/>
        </p:nvSpPr>
        <p:spPr bwMode="gray">
          <a:xfrm>
            <a:off x="250825" y="3716338"/>
            <a:ext cx="4030663" cy="2892425"/>
          </a:xfrm>
          <a:prstGeom prst="rect">
            <a:avLst/>
          </a:prstGeom>
          <a:gradFill rotWithShape="1">
            <a:gsLst>
              <a:gs pos="0">
                <a:schemeClr val="accent1"/>
              </a:gs>
              <a:gs pos="100000">
                <a:srgbClr val="99FF66"/>
              </a:gs>
            </a:gsLst>
            <a:path path="shape">
              <a:fillToRect l="50000" t="50000" r="50000" b="50000"/>
            </a:path>
          </a:gradFill>
          <a:ln w="9525">
            <a:solidFill>
              <a:srgbClr val="008000"/>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90000"/>
              </a:lnSpc>
              <a:buClr>
                <a:srgbClr val="7F3803"/>
              </a:buClr>
              <a:buSzPct val="150000"/>
            </a:pPr>
            <a:r>
              <a:rPr lang="fa-IR" altLang="fa-IR" sz="1600">
                <a:latin typeface="Arial" panose="020B0604020202020204" pitchFamily="34" charset="0"/>
                <a:cs typeface="B Titr" panose="00000700000000000000" pitchFamily="2" charset="-78"/>
              </a:rPr>
              <a:t>استاد شهید آیت الله مطهری:</a:t>
            </a:r>
          </a:p>
          <a:p>
            <a:pPr rtl="1">
              <a:lnSpc>
                <a:spcPct val="190000"/>
              </a:lnSpc>
              <a:buClr>
                <a:srgbClr val="7F3803"/>
              </a:buClr>
              <a:buSzPct val="150000"/>
            </a:pPr>
            <a:r>
              <a:rPr lang="fa-IR" altLang="fa-IR" sz="1600">
                <a:latin typeface="Arial" panose="020B0604020202020204" pitchFamily="34" charset="0"/>
                <a:cs typeface="B Titr" panose="00000700000000000000" pitchFamily="2" charset="-78"/>
              </a:rPr>
              <a:t>ما اگر مکتب مستقل خودمان را ارائه نکنیم حتی با اینکه رژیم را ساقط کرده ایم و حتی با این فرض که استقلال سیاسی و اقتصادی را بدست آوریم، اگر به استقلال فرهنگی دست نیابیم شکست خواهیم خورد و نخواهیم توانست انقلاب را به ثمر برسانیم.</a:t>
            </a:r>
          </a:p>
        </p:txBody>
      </p:sp>
      <p:pic>
        <p:nvPicPr>
          <p:cNvPr id="314380" name="Picture 12" descr="KHOMEINI"/>
          <p:cNvPicPr>
            <a:picLocks noGrp="1" noChangeAspect="1" noChangeArrowheads="1"/>
          </p:cNvPicPr>
          <p:nvPr>
            <p:ph/>
          </p:nvPr>
        </p:nvPicPr>
        <p:blipFill>
          <a:blip r:embed="rId3">
            <a:extLst>
              <a:ext uri="{28A0092B-C50C-407E-A947-70E740481C1C}">
                <a14:useLocalDpi xmlns:a14="http://schemas.microsoft.com/office/drawing/2010/main" val="0"/>
              </a:ext>
            </a:extLst>
          </a:blip>
          <a:srcRect/>
          <a:stretch>
            <a:fillRect/>
          </a:stretch>
        </p:blipFill>
        <p:spPr>
          <a:xfrm>
            <a:off x="4427538" y="188913"/>
            <a:ext cx="4537075" cy="6480175"/>
          </a:xfr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nodeType="withEffect">
                                  <p:stCondLst>
                                    <p:cond delay="0"/>
                                  </p:stCondLst>
                                  <p:childTnLst>
                                    <p:set>
                                      <p:cBhvr>
                                        <p:cTn id="6" dur="1" fill="hold">
                                          <p:stCondLst>
                                            <p:cond delay="0"/>
                                          </p:stCondLst>
                                        </p:cTn>
                                        <p:tgtEl>
                                          <p:spTgt spid="314380"/>
                                        </p:tgtEl>
                                        <p:attrNameLst>
                                          <p:attrName>style.visibility</p:attrName>
                                        </p:attrNameLst>
                                      </p:cBhvr>
                                      <p:to>
                                        <p:strVal val="visible"/>
                                      </p:to>
                                    </p:set>
                                    <p:animEffect transition="in" filter="diamond(in)">
                                      <p:cBhvr>
                                        <p:cTn id="7" dur="2000"/>
                                        <p:tgtEl>
                                          <p:spTgt spid="314380"/>
                                        </p:tgtEl>
                                      </p:cBhvr>
                                    </p:animEffect>
                                  </p:childTnLst>
                                </p:cTn>
                              </p:par>
                              <p:par>
                                <p:cTn id="8" presetID="31" presetClass="entr" presetSubtype="0" fill="hold" grpId="0" nodeType="withEffect">
                                  <p:stCondLst>
                                    <p:cond delay="0"/>
                                  </p:stCondLst>
                                  <p:iterate type="lt">
                                    <p:tmPct val="5000"/>
                                  </p:iterate>
                                  <p:childTnLst>
                                    <p:set>
                                      <p:cBhvr>
                                        <p:cTn id="9" dur="1" fill="hold">
                                          <p:stCondLst>
                                            <p:cond delay="0"/>
                                          </p:stCondLst>
                                        </p:cTn>
                                        <p:tgtEl>
                                          <p:spTgt spid="314377"/>
                                        </p:tgtEl>
                                        <p:attrNameLst>
                                          <p:attrName>style.visibility</p:attrName>
                                        </p:attrNameLst>
                                      </p:cBhvr>
                                      <p:to>
                                        <p:strVal val="visible"/>
                                      </p:to>
                                    </p:set>
                                    <p:anim calcmode="lin" valueType="num">
                                      <p:cBhvr>
                                        <p:cTn id="10" dur="2000" fill="hold"/>
                                        <p:tgtEl>
                                          <p:spTgt spid="314377"/>
                                        </p:tgtEl>
                                        <p:attrNameLst>
                                          <p:attrName>ppt_w</p:attrName>
                                        </p:attrNameLst>
                                      </p:cBhvr>
                                      <p:tavLst>
                                        <p:tav tm="0">
                                          <p:val>
                                            <p:fltVal val="0"/>
                                          </p:val>
                                        </p:tav>
                                        <p:tav tm="100000">
                                          <p:val>
                                            <p:strVal val="#ppt_w"/>
                                          </p:val>
                                        </p:tav>
                                      </p:tavLst>
                                    </p:anim>
                                    <p:anim calcmode="lin" valueType="num">
                                      <p:cBhvr>
                                        <p:cTn id="11" dur="2000" fill="hold"/>
                                        <p:tgtEl>
                                          <p:spTgt spid="314377"/>
                                        </p:tgtEl>
                                        <p:attrNameLst>
                                          <p:attrName>ppt_h</p:attrName>
                                        </p:attrNameLst>
                                      </p:cBhvr>
                                      <p:tavLst>
                                        <p:tav tm="0">
                                          <p:val>
                                            <p:fltVal val="0"/>
                                          </p:val>
                                        </p:tav>
                                        <p:tav tm="100000">
                                          <p:val>
                                            <p:strVal val="#ppt_h"/>
                                          </p:val>
                                        </p:tav>
                                      </p:tavLst>
                                    </p:anim>
                                    <p:anim calcmode="lin" valueType="num">
                                      <p:cBhvr>
                                        <p:cTn id="12" dur="2000" fill="hold"/>
                                        <p:tgtEl>
                                          <p:spTgt spid="314377"/>
                                        </p:tgtEl>
                                        <p:attrNameLst>
                                          <p:attrName>style.rotation</p:attrName>
                                        </p:attrNameLst>
                                      </p:cBhvr>
                                      <p:tavLst>
                                        <p:tav tm="0">
                                          <p:val>
                                            <p:fltVal val="90"/>
                                          </p:val>
                                        </p:tav>
                                        <p:tav tm="100000">
                                          <p:val>
                                            <p:fltVal val="0"/>
                                          </p:val>
                                        </p:tav>
                                      </p:tavLst>
                                    </p:anim>
                                    <p:animEffect transition="in" filter="fade">
                                      <p:cBhvr>
                                        <p:cTn id="13" dur="2000"/>
                                        <p:tgtEl>
                                          <p:spTgt spid="314377"/>
                                        </p:tgtEl>
                                      </p:cBhvr>
                                    </p:animEffect>
                                  </p:childTnLst>
                                </p:cTn>
                              </p:par>
                              <p:par>
                                <p:cTn id="14" presetID="31" presetClass="entr" presetSubtype="0" fill="hold" grpId="0" nodeType="withEffect">
                                  <p:stCondLst>
                                    <p:cond delay="0"/>
                                  </p:stCondLst>
                                  <p:iterate type="lt">
                                    <p:tmPct val="5000"/>
                                  </p:iterate>
                                  <p:childTnLst>
                                    <p:set>
                                      <p:cBhvr>
                                        <p:cTn id="15" dur="1" fill="hold">
                                          <p:stCondLst>
                                            <p:cond delay="0"/>
                                          </p:stCondLst>
                                        </p:cTn>
                                        <p:tgtEl>
                                          <p:spTgt spid="314378"/>
                                        </p:tgtEl>
                                        <p:attrNameLst>
                                          <p:attrName>style.visibility</p:attrName>
                                        </p:attrNameLst>
                                      </p:cBhvr>
                                      <p:to>
                                        <p:strVal val="visible"/>
                                      </p:to>
                                    </p:set>
                                    <p:anim calcmode="lin" valueType="num">
                                      <p:cBhvr>
                                        <p:cTn id="16" dur="2000" fill="hold"/>
                                        <p:tgtEl>
                                          <p:spTgt spid="314378"/>
                                        </p:tgtEl>
                                        <p:attrNameLst>
                                          <p:attrName>ppt_w</p:attrName>
                                        </p:attrNameLst>
                                      </p:cBhvr>
                                      <p:tavLst>
                                        <p:tav tm="0">
                                          <p:val>
                                            <p:fltVal val="0"/>
                                          </p:val>
                                        </p:tav>
                                        <p:tav tm="100000">
                                          <p:val>
                                            <p:strVal val="#ppt_w"/>
                                          </p:val>
                                        </p:tav>
                                      </p:tavLst>
                                    </p:anim>
                                    <p:anim calcmode="lin" valueType="num">
                                      <p:cBhvr>
                                        <p:cTn id="17" dur="2000" fill="hold"/>
                                        <p:tgtEl>
                                          <p:spTgt spid="314378"/>
                                        </p:tgtEl>
                                        <p:attrNameLst>
                                          <p:attrName>ppt_h</p:attrName>
                                        </p:attrNameLst>
                                      </p:cBhvr>
                                      <p:tavLst>
                                        <p:tav tm="0">
                                          <p:val>
                                            <p:fltVal val="0"/>
                                          </p:val>
                                        </p:tav>
                                        <p:tav tm="100000">
                                          <p:val>
                                            <p:strVal val="#ppt_h"/>
                                          </p:val>
                                        </p:tav>
                                      </p:tavLst>
                                    </p:anim>
                                    <p:anim calcmode="lin" valueType="num">
                                      <p:cBhvr>
                                        <p:cTn id="18" dur="2000" fill="hold"/>
                                        <p:tgtEl>
                                          <p:spTgt spid="314378"/>
                                        </p:tgtEl>
                                        <p:attrNameLst>
                                          <p:attrName>style.rotation</p:attrName>
                                        </p:attrNameLst>
                                      </p:cBhvr>
                                      <p:tavLst>
                                        <p:tav tm="0">
                                          <p:val>
                                            <p:fltVal val="90"/>
                                          </p:val>
                                        </p:tav>
                                        <p:tav tm="100000">
                                          <p:val>
                                            <p:fltVal val="0"/>
                                          </p:val>
                                        </p:tav>
                                      </p:tavLst>
                                    </p:anim>
                                    <p:animEffect transition="in" filter="fade">
                                      <p:cBhvr>
                                        <p:cTn id="19" dur="2000"/>
                                        <p:tgtEl>
                                          <p:spTgt spid="3143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4377" grpId="0" animBg="1"/>
      <p:bldP spid="31437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3394" name="Picture 2" descr="6652_432"/>
          <p:cNvPicPr>
            <a:picLocks noChangeAspect="1" noChangeArrowheads="1"/>
          </p:cNvPicPr>
          <p:nvPr>
            <p:ph/>
          </p:nvPr>
        </p:nvPicPr>
        <p:blipFill>
          <a:blip r:embed="rId3">
            <a:lum bright="12000"/>
            <a:extLst>
              <a:ext uri="{28A0092B-C50C-407E-A947-70E740481C1C}">
                <a14:useLocalDpi xmlns:a14="http://schemas.microsoft.com/office/drawing/2010/main" val="0"/>
              </a:ext>
            </a:extLst>
          </a:blip>
          <a:srcRect/>
          <a:stretch>
            <a:fillRect/>
          </a:stretch>
        </p:blipFill>
        <p:spPr>
          <a:xfrm>
            <a:off x="4356100" y="244475"/>
            <a:ext cx="4537075" cy="6424613"/>
          </a:xfrm>
          <a:noFill/>
          <a:extLst>
            <a:ext uri="{909E8E84-426E-40DD-AFC4-6F175D3DCCD1}">
              <a14:hiddenFill xmlns:a14="http://schemas.microsoft.com/office/drawing/2010/main">
                <a:solidFill>
                  <a:srgbClr val="FFFFFF"/>
                </a:solidFill>
              </a14:hiddenFill>
            </a:ext>
          </a:extLst>
        </p:spPr>
      </p:pic>
      <p:sp>
        <p:nvSpPr>
          <p:cNvPr id="443395" name="Text Box 3"/>
          <p:cNvSpPr txBox="1">
            <a:spLocks noChangeArrowheads="1"/>
          </p:cNvSpPr>
          <p:nvPr/>
        </p:nvSpPr>
        <p:spPr bwMode="gray">
          <a:xfrm>
            <a:off x="179388" y="260350"/>
            <a:ext cx="4030662" cy="6451600"/>
          </a:xfrm>
          <a:prstGeom prst="rect">
            <a:avLst/>
          </a:prstGeom>
          <a:gradFill rotWithShape="1">
            <a:gsLst>
              <a:gs pos="0">
                <a:schemeClr val="accent1"/>
              </a:gs>
              <a:gs pos="100000">
                <a:srgbClr val="99FF66"/>
              </a:gs>
            </a:gsLst>
            <a:path path="shape">
              <a:fillToRect l="50000" t="50000" r="50000" b="50000"/>
            </a:path>
          </a:gradFill>
          <a:ln w="9525">
            <a:solidFill>
              <a:srgbClr val="339966"/>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260000"/>
              </a:lnSpc>
              <a:buClr>
                <a:srgbClr val="7F3803"/>
              </a:buClr>
              <a:buSzPct val="150000"/>
            </a:pPr>
            <a:r>
              <a:rPr lang="fa-IR" altLang="fa-IR" sz="1600">
                <a:latin typeface="Arial" panose="020B0604020202020204" pitchFamily="34" charset="0"/>
                <a:cs typeface="B Titr" panose="00000700000000000000" pitchFamily="2" charset="-78"/>
              </a:rPr>
              <a:t>مقام معظم رهبری حضرت آیت الله خامنه ای(مدظله العالی):</a:t>
            </a:r>
          </a:p>
          <a:p>
            <a:pPr rtl="1">
              <a:lnSpc>
                <a:spcPct val="260000"/>
              </a:lnSpc>
              <a:buClr>
                <a:srgbClr val="7F3803"/>
              </a:buClr>
              <a:buSzPct val="150000"/>
              <a:buFontTx/>
              <a:buChar char="-"/>
            </a:pPr>
            <a:r>
              <a:rPr lang="fa-IR" altLang="fa-IR" sz="1600">
                <a:latin typeface="Arial" panose="020B0604020202020204" pitchFamily="34" charset="0"/>
                <a:cs typeface="B Titr" panose="00000700000000000000" pitchFamily="2" charset="-78"/>
              </a:rPr>
              <a:t> ما اگر در زمینۀ فرهنگ یعنی مدیریت فرهنگ کشور به لحاظ نگاه انقلاب،  موفق شویم انقلاب موفق شده است. اگر در این زمینه موفق نشویم شک نکنید که انقلاب شکست خورده است.</a:t>
            </a:r>
          </a:p>
          <a:p>
            <a:pPr rtl="1">
              <a:lnSpc>
                <a:spcPct val="260000"/>
              </a:lnSpc>
              <a:buClr>
                <a:srgbClr val="7F3803"/>
              </a:buClr>
              <a:buSzPct val="150000"/>
            </a:pPr>
            <a:r>
              <a:rPr lang="fa-IR" altLang="fa-IR" sz="1600">
                <a:latin typeface="Arial" panose="020B0604020202020204" pitchFamily="34" charset="0"/>
                <a:cs typeface="B Titr" panose="00000700000000000000" pitchFamily="2" charset="-78"/>
              </a:rPr>
              <a:t>- مسئلۀ فرهنگ خیلی مسالۀ مهمی است یعنی اگر ما چنانچه از لحاظ فرهنگی کشور را مقتدر و قوی نکنیم ، هر کار دیگری بکنیم مقاصد و آرمانهایمان تحقق پیدا نخواهد کرد.</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nodeType="withEffect">
                                  <p:stCondLst>
                                    <p:cond delay="0"/>
                                  </p:stCondLst>
                                  <p:childTnLst>
                                    <p:set>
                                      <p:cBhvr>
                                        <p:cTn id="6" dur="1" fill="hold">
                                          <p:stCondLst>
                                            <p:cond delay="0"/>
                                          </p:stCondLst>
                                        </p:cTn>
                                        <p:tgtEl>
                                          <p:spTgt spid="443394"/>
                                        </p:tgtEl>
                                        <p:attrNameLst>
                                          <p:attrName>style.visibility</p:attrName>
                                        </p:attrNameLst>
                                      </p:cBhvr>
                                      <p:to>
                                        <p:strVal val="visible"/>
                                      </p:to>
                                    </p:set>
                                    <p:animEffect transition="in" filter="diamond(in)">
                                      <p:cBhvr>
                                        <p:cTn id="7" dur="3000"/>
                                        <p:tgtEl>
                                          <p:spTgt spid="443394"/>
                                        </p:tgtEl>
                                      </p:cBhvr>
                                    </p:animEffect>
                                  </p:childTnLst>
                                </p:cTn>
                              </p:par>
                              <p:par>
                                <p:cTn id="8" presetID="31" presetClass="entr" presetSubtype="0" fill="hold" grpId="0" nodeType="withEffect">
                                  <p:stCondLst>
                                    <p:cond delay="0"/>
                                  </p:stCondLst>
                                  <p:iterate type="lt">
                                    <p:tmPct val="5000"/>
                                  </p:iterate>
                                  <p:childTnLst>
                                    <p:set>
                                      <p:cBhvr>
                                        <p:cTn id="9" dur="1" fill="hold">
                                          <p:stCondLst>
                                            <p:cond delay="0"/>
                                          </p:stCondLst>
                                        </p:cTn>
                                        <p:tgtEl>
                                          <p:spTgt spid="443395"/>
                                        </p:tgtEl>
                                        <p:attrNameLst>
                                          <p:attrName>style.visibility</p:attrName>
                                        </p:attrNameLst>
                                      </p:cBhvr>
                                      <p:to>
                                        <p:strVal val="visible"/>
                                      </p:to>
                                    </p:set>
                                    <p:anim calcmode="lin" valueType="num">
                                      <p:cBhvr>
                                        <p:cTn id="10" dur="2000" fill="hold"/>
                                        <p:tgtEl>
                                          <p:spTgt spid="443395"/>
                                        </p:tgtEl>
                                        <p:attrNameLst>
                                          <p:attrName>ppt_w</p:attrName>
                                        </p:attrNameLst>
                                      </p:cBhvr>
                                      <p:tavLst>
                                        <p:tav tm="0">
                                          <p:val>
                                            <p:fltVal val="0"/>
                                          </p:val>
                                        </p:tav>
                                        <p:tav tm="100000">
                                          <p:val>
                                            <p:strVal val="#ppt_w"/>
                                          </p:val>
                                        </p:tav>
                                      </p:tavLst>
                                    </p:anim>
                                    <p:anim calcmode="lin" valueType="num">
                                      <p:cBhvr>
                                        <p:cTn id="11" dur="2000" fill="hold"/>
                                        <p:tgtEl>
                                          <p:spTgt spid="443395"/>
                                        </p:tgtEl>
                                        <p:attrNameLst>
                                          <p:attrName>ppt_h</p:attrName>
                                        </p:attrNameLst>
                                      </p:cBhvr>
                                      <p:tavLst>
                                        <p:tav tm="0">
                                          <p:val>
                                            <p:fltVal val="0"/>
                                          </p:val>
                                        </p:tav>
                                        <p:tav tm="100000">
                                          <p:val>
                                            <p:strVal val="#ppt_h"/>
                                          </p:val>
                                        </p:tav>
                                      </p:tavLst>
                                    </p:anim>
                                    <p:anim calcmode="lin" valueType="num">
                                      <p:cBhvr>
                                        <p:cTn id="12" dur="2000" fill="hold"/>
                                        <p:tgtEl>
                                          <p:spTgt spid="443395"/>
                                        </p:tgtEl>
                                        <p:attrNameLst>
                                          <p:attrName>style.rotation</p:attrName>
                                        </p:attrNameLst>
                                      </p:cBhvr>
                                      <p:tavLst>
                                        <p:tav tm="0">
                                          <p:val>
                                            <p:fltVal val="90"/>
                                          </p:val>
                                        </p:tav>
                                        <p:tav tm="100000">
                                          <p:val>
                                            <p:fltVal val="0"/>
                                          </p:val>
                                        </p:tav>
                                      </p:tavLst>
                                    </p:anim>
                                    <p:animEffect transition="in" filter="fade">
                                      <p:cBhvr>
                                        <p:cTn id="13" dur="2000"/>
                                        <p:tgtEl>
                                          <p:spTgt spid="4433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339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3"/>
          <p:cNvSpPr>
            <a:spLocks noChangeArrowheads="1"/>
          </p:cNvSpPr>
          <p:nvPr/>
        </p:nvSpPr>
        <p:spPr bwMode="auto">
          <a:xfrm>
            <a:off x="14288" y="6448425"/>
            <a:ext cx="431800" cy="360363"/>
          </a:xfrm>
          <a:prstGeom prst="star8">
            <a:avLst>
              <a:gd name="adj" fmla="val 38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en-US" altLang="fa-IR" sz="2000">
                <a:latin typeface="Arial" panose="020B0604020202020204" pitchFamily="34" charset="0"/>
              </a:rPr>
              <a:t>3</a:t>
            </a:r>
          </a:p>
        </p:txBody>
      </p:sp>
      <p:sp>
        <p:nvSpPr>
          <p:cNvPr id="13315" name="Text Box 63"/>
          <p:cNvSpPr txBox="1">
            <a:spLocks noChangeArrowheads="1"/>
          </p:cNvSpPr>
          <p:nvPr/>
        </p:nvSpPr>
        <p:spPr bwMode="gray">
          <a:xfrm>
            <a:off x="6302375" y="2249488"/>
            <a:ext cx="2159000" cy="422275"/>
          </a:xfrm>
          <a:prstGeom prst="rect">
            <a:avLst/>
          </a:prstGeom>
          <a:gradFill rotWithShape="1">
            <a:gsLst>
              <a:gs pos="0">
                <a:schemeClr val="bg1"/>
              </a:gs>
              <a:gs pos="100000">
                <a:srgbClr val="BBE0E3"/>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b="1">
                <a:latin typeface="Arial" panose="020B0604020202020204" pitchFamily="34" charset="0"/>
                <a:cs typeface="B Titr" panose="00000700000000000000" pitchFamily="2" charset="-78"/>
                <a:sym typeface="Symbol" panose="05050102010706020507" pitchFamily="18" charset="2"/>
              </a:rPr>
              <a:t>باور به تهاجم فرهنگى: </a:t>
            </a:r>
            <a:endParaRPr lang="en-US" altLang="fa-IR" b="1">
              <a:latin typeface="Arial" panose="020B0604020202020204" pitchFamily="34" charset="0"/>
              <a:cs typeface="B Titr" panose="00000700000000000000" pitchFamily="2" charset="-78"/>
              <a:sym typeface="Symbol" panose="05050102010706020507" pitchFamily="18" charset="2"/>
            </a:endParaRPr>
          </a:p>
        </p:txBody>
      </p:sp>
      <p:sp>
        <p:nvSpPr>
          <p:cNvPr id="13316" name="Text Box 64"/>
          <p:cNvSpPr txBox="1">
            <a:spLocks noChangeArrowheads="1"/>
          </p:cNvSpPr>
          <p:nvPr/>
        </p:nvSpPr>
        <p:spPr bwMode="gray">
          <a:xfrm>
            <a:off x="755650" y="2754313"/>
            <a:ext cx="7705725" cy="3267075"/>
          </a:xfrm>
          <a:prstGeom prst="rect">
            <a:avLst/>
          </a:prstGeom>
          <a:gradFill rotWithShape="1">
            <a:gsLst>
              <a:gs pos="0">
                <a:schemeClr val="bg1"/>
              </a:gs>
              <a:gs pos="100000">
                <a:srgbClr val="6699FF">
                  <a:alpha val="37000"/>
                </a:srgbClr>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eaLnBrk="1" hangingPunct="1">
              <a:lnSpc>
                <a:spcPct val="130000"/>
              </a:lnSpc>
            </a:pPr>
            <a:r>
              <a:rPr lang="ar-SA" altLang="fa-IR" sz="1600">
                <a:latin typeface="Arial" panose="020B0604020202020204" pitchFamily="34" charset="0"/>
                <a:cs typeface="B Titr" panose="00000700000000000000" pitchFamily="2" charset="-78"/>
                <a:sym typeface="Symbol" panose="05050102010706020507" pitchFamily="18" charset="2"/>
              </a:rPr>
              <a:t>ما بايد باور داشته باشيم كه امروز آماج تهاجمات فرهنگى دشمنان هستيم. (</a:t>
            </a:r>
            <a:r>
              <a:rPr lang="fa-IR" altLang="fa-IR" sz="1600">
                <a:latin typeface="Arial" panose="020B0604020202020204" pitchFamily="34" charset="0"/>
                <a:cs typeface="B Titr" panose="00000700000000000000" pitchFamily="2" charset="-78"/>
                <a:sym typeface="Symbol" panose="05050102010706020507" pitchFamily="18" charset="2"/>
              </a:rPr>
              <a:t>21</a:t>
            </a:r>
            <a:r>
              <a:rPr lang="ar-SA" altLang="fa-IR" sz="1600">
                <a:latin typeface="Arial" panose="020B0604020202020204" pitchFamily="34" charset="0"/>
                <a:cs typeface="B Titr" panose="00000700000000000000" pitchFamily="2" charset="-78"/>
                <a:sym typeface="Symbol" panose="05050102010706020507" pitchFamily="18" charset="2"/>
              </a:rPr>
              <a:t>/9/</a:t>
            </a:r>
            <a:r>
              <a:rPr lang="fa-IR" altLang="fa-IR" sz="1600">
                <a:latin typeface="Arial" panose="020B0604020202020204" pitchFamily="34" charset="0"/>
                <a:cs typeface="B Titr" panose="00000700000000000000" pitchFamily="2" charset="-78"/>
                <a:sym typeface="Symbol" panose="05050102010706020507" pitchFamily="18" charset="2"/>
              </a:rPr>
              <a:t>68)</a:t>
            </a:r>
            <a:endParaRPr lang="en-US" altLang="fa-IR" sz="1600">
              <a:latin typeface="Arial" panose="020B0604020202020204" pitchFamily="34" charset="0"/>
              <a:cs typeface="B Titr" panose="00000700000000000000" pitchFamily="2" charset="-78"/>
              <a:sym typeface="Symbol" panose="05050102010706020507" pitchFamily="18" charset="2"/>
            </a:endParaRPr>
          </a:p>
          <a:p>
            <a:pPr rtl="1" eaLnBrk="1" hangingPunct="1">
              <a:lnSpc>
                <a:spcPct val="130000"/>
              </a:lnSpc>
            </a:pPr>
            <a:r>
              <a:rPr lang="en-US" altLang="fa-IR" sz="1600">
                <a:latin typeface="Arial" panose="020B0604020202020204" pitchFamily="34" charset="0"/>
                <a:cs typeface="B Titr" panose="00000700000000000000" pitchFamily="2" charset="-78"/>
                <a:sym typeface="Symbol" panose="05050102010706020507" pitchFamily="18" charset="2"/>
              </a:rPr>
              <a:t> - </a:t>
            </a:r>
            <a:r>
              <a:rPr lang="ar-SA" altLang="fa-IR" sz="1600">
                <a:latin typeface="Arial" panose="020B0604020202020204" pitchFamily="34" charset="0"/>
                <a:cs typeface="B Titr" panose="00000700000000000000" pitchFamily="2" charset="-78"/>
                <a:sym typeface="Symbol" panose="05050102010706020507" pitchFamily="18" charset="2"/>
              </a:rPr>
              <a:t>ما از همه سوى با دشمنى و خصومت دشمنان اصلى و فرهنگى‏مان در جهان مواجه هستيم، چه در زمينه فرهنگ عمومى، ذهنيت و عمل فرهنگى مردم و چه در زمينه‏ى كار آموزشى و تربيت نيروى انسانى، تا نگذارند كه ما به مقاصدمان برسيم. (</a:t>
            </a:r>
            <a:r>
              <a:rPr lang="fa-IR" altLang="fa-IR" sz="1600">
                <a:latin typeface="Arial" panose="020B0604020202020204" pitchFamily="34" charset="0"/>
                <a:cs typeface="B Titr" panose="00000700000000000000" pitchFamily="2" charset="-78"/>
                <a:sym typeface="Symbol" panose="05050102010706020507" pitchFamily="18" charset="2"/>
              </a:rPr>
              <a:t>21</a:t>
            </a:r>
            <a:r>
              <a:rPr lang="ar-SA" altLang="fa-IR" sz="1600">
                <a:latin typeface="Arial" panose="020B0604020202020204" pitchFamily="34" charset="0"/>
                <a:cs typeface="B Titr" panose="00000700000000000000" pitchFamily="2" charset="-78"/>
                <a:sym typeface="Symbol" panose="05050102010706020507" pitchFamily="18" charset="2"/>
              </a:rPr>
              <a:t>/9/</a:t>
            </a:r>
            <a:r>
              <a:rPr lang="fa-IR" altLang="fa-IR" sz="1600">
                <a:latin typeface="Arial" panose="020B0604020202020204" pitchFamily="34" charset="0"/>
                <a:cs typeface="B Titr" panose="00000700000000000000" pitchFamily="2" charset="-78"/>
                <a:sym typeface="Symbol" panose="05050102010706020507" pitchFamily="18" charset="2"/>
              </a:rPr>
              <a:t>68)</a:t>
            </a:r>
            <a:endParaRPr lang="en-US" altLang="fa-IR" sz="1600">
              <a:latin typeface="Arial" panose="020B0604020202020204" pitchFamily="34" charset="0"/>
              <a:cs typeface="B Titr" panose="00000700000000000000" pitchFamily="2" charset="-78"/>
              <a:sym typeface="Symbol" panose="05050102010706020507" pitchFamily="18" charset="2"/>
            </a:endParaRPr>
          </a:p>
          <a:p>
            <a:pPr rtl="1" eaLnBrk="1" hangingPunct="1">
              <a:lnSpc>
                <a:spcPct val="130000"/>
              </a:lnSpc>
            </a:pPr>
            <a:r>
              <a:rPr lang="ar-SA" altLang="fa-IR" sz="1600">
                <a:latin typeface="Arial" panose="020B0604020202020204" pitchFamily="34" charset="0"/>
                <a:cs typeface="B Titr" panose="00000700000000000000" pitchFamily="2" charset="-78"/>
                <a:sym typeface="Symbol" panose="05050102010706020507" pitchFamily="18" charset="2"/>
              </a:rPr>
              <a:t>مسأله‏ى تهاجم فرهنگى كه ما بارها روى آن تأكيد كرده‏ايم، يك واقعيت روشنى است كه با انكار آن نمى‏توانيم اصل تهاجم را از بين ببريم. تهاجم فرهنگى وجود دارد. اگر ما آن را انكار كرديم مصداق اين فرموده‏ى اميرالمؤمنين </a:t>
            </a:r>
            <a:r>
              <a:rPr lang="fa-IR" altLang="fa-IR" sz="1600">
                <a:latin typeface="Arial" panose="020B0604020202020204" pitchFamily="34" charset="0"/>
                <a:cs typeface="B Titr" panose="00000700000000000000" pitchFamily="2" charset="-78"/>
                <a:sym typeface="Symbol" panose="05050102010706020507" pitchFamily="18" charset="2"/>
              </a:rPr>
              <a:t>(</a:t>
            </a:r>
            <a:r>
              <a:rPr lang="ar-SA" altLang="fa-IR" sz="1600">
                <a:latin typeface="Arial" panose="020B0604020202020204" pitchFamily="34" charset="0"/>
                <a:cs typeface="B Titr" panose="00000700000000000000" pitchFamily="2" charset="-78"/>
                <a:sym typeface="Symbol" panose="05050102010706020507" pitchFamily="18" charset="2"/>
              </a:rPr>
              <a:t>ص</a:t>
            </a:r>
            <a:r>
              <a:rPr lang="fa-IR" altLang="fa-IR" sz="1600">
                <a:latin typeface="Arial" panose="020B0604020202020204" pitchFamily="34" charset="0"/>
                <a:cs typeface="B Titr" panose="00000700000000000000" pitchFamily="2" charset="-78"/>
                <a:sym typeface="Symbol" panose="05050102010706020507" pitchFamily="18" charset="2"/>
              </a:rPr>
              <a:t>)</a:t>
            </a:r>
            <a:r>
              <a:rPr lang="ar-SA" altLang="fa-IR" sz="1600">
                <a:latin typeface="Arial" panose="020B0604020202020204" pitchFamily="34" charset="0"/>
                <a:cs typeface="B Titr" panose="00000700000000000000" pitchFamily="2" charset="-78"/>
                <a:sym typeface="Symbol" panose="05050102010706020507" pitchFamily="18" charset="2"/>
              </a:rPr>
              <a:t> مى‏شويم كه « وَ مَنْ نامَ لَمْ يُنَمْ عَنْهُ » تو اگر در سنگر به خواب بروى معنايش اين نيست كه دشمن هم در سنگر مقابل به خواب رفته است و لذا تو كه به خواب رفته‏اى، سعى كن خودت را بيدار كنى! ما بايد توجه داشته باشيم كه انقلاب فرهنگى درتهديد است. كما اينكه اصل فرهنگ ملى و اسلامى ما در تهديد دشمنان است.(</a:t>
            </a:r>
            <a:r>
              <a:rPr lang="fa-IR" altLang="fa-IR" sz="1600">
                <a:latin typeface="Arial" panose="020B0604020202020204" pitchFamily="34" charset="0"/>
                <a:cs typeface="B Titr" panose="00000700000000000000" pitchFamily="2" charset="-78"/>
                <a:sym typeface="Symbol" panose="05050102010706020507" pitchFamily="18" charset="2"/>
              </a:rPr>
              <a:t>20/9/70</a:t>
            </a:r>
            <a:r>
              <a:rPr lang="ar-SA" altLang="fa-IR" sz="1600">
                <a:latin typeface="Arial" panose="020B0604020202020204" pitchFamily="34" charset="0"/>
                <a:cs typeface="B Titr" panose="00000700000000000000" pitchFamily="2" charset="-78"/>
                <a:sym typeface="Symbol" panose="05050102010706020507" pitchFamily="18" charset="2"/>
              </a:rPr>
              <a:t>)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13317" name="AutoShape 69"/>
          <p:cNvSpPr>
            <a:spLocks noChangeArrowheads="1"/>
          </p:cNvSpPr>
          <p:nvPr/>
        </p:nvSpPr>
        <p:spPr bwMode="auto">
          <a:xfrm>
            <a:off x="395288" y="333375"/>
            <a:ext cx="8424862" cy="1079500"/>
          </a:xfrm>
          <a:prstGeom prst="bevel">
            <a:avLst>
              <a:gd name="adj" fmla="val 12500"/>
            </a:avLst>
          </a:prstGeom>
          <a:gradFill rotWithShape="1">
            <a:gsLst>
              <a:gs pos="0">
                <a:schemeClr val="bg1"/>
              </a:gs>
              <a:gs pos="100000">
                <a:srgbClr val="FFCC99"/>
              </a:gs>
            </a:gsLst>
            <a:path path="rect">
              <a:fillToRect l="50000" t="50000" r="50000" b="50000"/>
            </a:path>
          </a:gradFill>
          <a:ln w="9525">
            <a:solidFill>
              <a:srgbClr val="800000"/>
            </a:solidFill>
            <a:prstDash val="lgDashDotDot"/>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lnSpc>
                <a:spcPct val="120000"/>
              </a:lnSpc>
            </a:pPr>
            <a:r>
              <a:rPr lang="fa-IR" altLang="fa-IR">
                <a:solidFill>
                  <a:srgbClr val="0000CC"/>
                </a:solidFill>
                <a:latin typeface="Arial" panose="020B0604020202020204" pitchFamily="34" charset="0"/>
                <a:cs typeface="B Titr" panose="00000700000000000000" pitchFamily="2" charset="-78"/>
              </a:rPr>
              <a:t>گزیدۀ رهنمودهای مقام معظم رهبری (مدظله العالی) دربارۀ:</a:t>
            </a:r>
          </a:p>
          <a:p>
            <a:pPr algn="ctr" eaLnBrk="1" hangingPunct="1">
              <a:lnSpc>
                <a:spcPct val="120000"/>
              </a:lnSpc>
            </a:pPr>
            <a:r>
              <a:rPr lang="fa-IR" altLang="fa-IR">
                <a:solidFill>
                  <a:srgbClr val="0000CC"/>
                </a:solidFill>
                <a:latin typeface="Arial" panose="020B0604020202020204" pitchFamily="34" charset="0"/>
                <a:cs typeface="B Titr" panose="00000700000000000000" pitchFamily="2" charset="-78"/>
              </a:rPr>
              <a:t>تهاجم فرهنگی</a:t>
            </a:r>
            <a:endParaRPr lang="en-US" altLang="fa-IR" sz="2400">
              <a:latin typeface="Arial" panose="020B0604020202020204" pitchFamily="34" charset="0"/>
            </a:endParaRPr>
          </a:p>
        </p:txBody>
      </p:sp>
    </p:spTree>
    <p:custDataLst>
      <p:tags r:id="rId1"/>
    </p:custDataLst>
  </p:cSld>
  <p:clrMapOvr>
    <a:masterClrMapping/>
  </p:clrMapOvr>
  <p:transition>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3"/>
          <p:cNvSpPr>
            <a:spLocks noChangeArrowheads="1"/>
          </p:cNvSpPr>
          <p:nvPr/>
        </p:nvSpPr>
        <p:spPr bwMode="auto">
          <a:xfrm>
            <a:off x="14288" y="6448425"/>
            <a:ext cx="431800" cy="360363"/>
          </a:xfrm>
          <a:prstGeom prst="star8">
            <a:avLst>
              <a:gd name="adj" fmla="val 38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en-US" altLang="fa-IR" sz="2000">
                <a:latin typeface="Arial" panose="020B0604020202020204" pitchFamily="34" charset="0"/>
              </a:rPr>
              <a:t>4</a:t>
            </a:r>
          </a:p>
        </p:txBody>
      </p:sp>
      <p:sp>
        <p:nvSpPr>
          <p:cNvPr id="14339" name="Text Box 14"/>
          <p:cNvSpPr txBox="1">
            <a:spLocks noChangeArrowheads="1"/>
          </p:cNvSpPr>
          <p:nvPr/>
        </p:nvSpPr>
        <p:spPr bwMode="gray">
          <a:xfrm>
            <a:off x="5580063" y="620713"/>
            <a:ext cx="2881312" cy="385762"/>
          </a:xfrm>
          <a:prstGeom prst="rect">
            <a:avLst/>
          </a:prstGeom>
          <a:gradFill rotWithShape="1">
            <a:gsLst>
              <a:gs pos="0">
                <a:schemeClr val="bg1"/>
              </a:gs>
              <a:gs pos="100000">
                <a:srgbClr val="BBE0E3"/>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b="1">
                <a:latin typeface="Arial" panose="020B0604020202020204" pitchFamily="34" charset="0"/>
                <a:cs typeface="B Titr" panose="00000700000000000000" pitchFamily="2" charset="-78"/>
                <a:sym typeface="Symbol" panose="05050102010706020507" pitchFamily="18" charset="2"/>
              </a:rPr>
              <a:t>مفهوم و اهداف تهاجم فرهنگى</a:t>
            </a:r>
            <a:r>
              <a:rPr lang="en-US" altLang="fa-IR" sz="1600" b="1">
                <a:latin typeface="Arial" panose="020B0604020202020204" pitchFamily="34" charset="0"/>
                <a:cs typeface="B Titr" panose="00000700000000000000" pitchFamily="2" charset="-78"/>
                <a:sym typeface="Symbol" panose="05050102010706020507" pitchFamily="18" charset="2"/>
              </a:rPr>
              <a:t>:</a:t>
            </a:r>
            <a:r>
              <a:rPr lang="en-US" altLang="fa-IR" sz="1600">
                <a:latin typeface="Arial" panose="020B0604020202020204" pitchFamily="34" charset="0"/>
                <a:cs typeface="B Titr" panose="00000700000000000000" pitchFamily="2" charset="-78"/>
                <a:sym typeface="Symbol" panose="05050102010706020507" pitchFamily="18" charset="2"/>
              </a:rPr>
              <a:t> </a:t>
            </a:r>
          </a:p>
        </p:txBody>
      </p:sp>
      <p:sp>
        <p:nvSpPr>
          <p:cNvPr id="14340" name="Text Box 15"/>
          <p:cNvSpPr txBox="1">
            <a:spLocks noChangeArrowheads="1"/>
          </p:cNvSpPr>
          <p:nvPr/>
        </p:nvSpPr>
        <p:spPr bwMode="gray">
          <a:xfrm>
            <a:off x="755650" y="1125538"/>
            <a:ext cx="7705725" cy="5149850"/>
          </a:xfrm>
          <a:prstGeom prst="rect">
            <a:avLst/>
          </a:prstGeom>
          <a:gradFill rotWithShape="1">
            <a:gsLst>
              <a:gs pos="0">
                <a:schemeClr val="bg1"/>
              </a:gs>
              <a:gs pos="100000">
                <a:srgbClr val="6699FF">
                  <a:alpha val="37000"/>
                </a:srgbClr>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eaLnBrk="1" hangingPunct="1">
              <a:lnSpc>
                <a:spcPct val="230000"/>
              </a:lnSpc>
            </a:pPr>
            <a:r>
              <a:rPr lang="en-US" altLang="fa-IR" sz="1600" b="1">
                <a:latin typeface="BatangChe" pitchFamily="49" charset="-127"/>
                <a:ea typeface="BatangChe" pitchFamily="49" charset="-127"/>
                <a:cs typeface="B Titr" panose="00000700000000000000" pitchFamily="2" charset="-78"/>
                <a:sym typeface="Symbol" panose="05050102010706020507" pitchFamily="18" charset="2"/>
              </a:rPr>
              <a:t>- </a:t>
            </a:r>
            <a:r>
              <a:rPr lang="ar-SA" altLang="fa-IR" sz="1600" b="1">
                <a:latin typeface="BatangChe" pitchFamily="49" charset="-127"/>
                <a:ea typeface="BatangChe" pitchFamily="49" charset="-127"/>
                <a:cs typeface="B Titr" panose="00000700000000000000" pitchFamily="2" charset="-78"/>
                <a:sym typeface="Symbol" panose="05050102010706020507" pitchFamily="18" charset="2"/>
              </a:rPr>
              <a:t>تهاجم فرهنگى به اين معنى است كه يك مجموعه‏ى سياسى يا اقتصادى براى اجراى مقاصد خاص خود و اسارت يك ملت، به بنيانهاى فرهنگى آن ملت هجوم مى‏برد. در اين هجوم باورهاى تازه‏اى را به زور و به قصد جايگزينى با فرهنگ و باورهاى ملى آن ملت وارد كشور مى‏كنند.</a:t>
            </a:r>
            <a:r>
              <a:rPr lang="fa-IR" altLang="fa-IR" sz="1600" b="1">
                <a:latin typeface="BatangChe" pitchFamily="49" charset="-127"/>
                <a:ea typeface="BatangChe" pitchFamily="49" charset="-127"/>
                <a:cs typeface="B Titr" panose="00000700000000000000" pitchFamily="2" charset="-78"/>
                <a:sym typeface="Symbol" panose="05050102010706020507" pitchFamily="18" charset="2"/>
              </a:rPr>
              <a:t>(5/21/71)</a:t>
            </a:r>
            <a:endParaRPr lang="en-US" altLang="fa-IR" sz="1600" b="1">
              <a:latin typeface="BatangChe" pitchFamily="49" charset="-127"/>
              <a:ea typeface="BatangChe" pitchFamily="49" charset="-127"/>
              <a:cs typeface="B Titr" panose="00000700000000000000" pitchFamily="2" charset="-78"/>
              <a:sym typeface="Symbol" panose="05050102010706020507" pitchFamily="18" charset="2"/>
            </a:endParaRPr>
          </a:p>
          <a:p>
            <a:pPr rtl="1" eaLnBrk="1" hangingPunct="1">
              <a:lnSpc>
                <a:spcPct val="230000"/>
              </a:lnSpc>
            </a:pPr>
            <a:r>
              <a:rPr lang="en-US" altLang="fa-IR" sz="1600" b="1">
                <a:latin typeface="BatangChe" pitchFamily="49" charset="-127"/>
                <a:ea typeface="BatangChe" pitchFamily="49" charset="-127"/>
                <a:cs typeface="B Titr" panose="00000700000000000000" pitchFamily="2" charset="-78"/>
                <a:sym typeface="Symbol" panose="05050102010706020507" pitchFamily="18" charset="2"/>
              </a:rPr>
              <a:t> - </a:t>
            </a:r>
            <a:r>
              <a:rPr lang="ar-SA" altLang="fa-IR" sz="1600" b="1">
                <a:latin typeface="BatangChe" pitchFamily="49" charset="-127"/>
                <a:ea typeface="BatangChe" pitchFamily="49" charset="-127"/>
                <a:cs typeface="B Titr" panose="00000700000000000000" pitchFamily="2" charset="-78"/>
                <a:sym typeface="Symbol" panose="05050102010706020507" pitchFamily="18" charset="2"/>
              </a:rPr>
              <a:t>تهاجم فرهنگى همانند كار فرهنگى، يك كار آرام و بى‏سروصداست. </a:t>
            </a:r>
            <a:r>
              <a:rPr lang="fa-IR" altLang="fa-IR" sz="1600" b="1">
                <a:latin typeface="BatangChe" pitchFamily="49" charset="-127"/>
                <a:ea typeface="BatangChe" pitchFamily="49" charset="-127"/>
                <a:cs typeface="B Titr" panose="00000700000000000000" pitchFamily="2" charset="-78"/>
                <a:sym typeface="Symbol" panose="05050102010706020507" pitchFamily="18" charset="2"/>
              </a:rPr>
              <a:t>(5/21/74)</a:t>
            </a:r>
          </a:p>
          <a:p>
            <a:pPr rtl="1" eaLnBrk="1" hangingPunct="1">
              <a:lnSpc>
                <a:spcPct val="230000"/>
              </a:lnSpc>
              <a:buFontTx/>
              <a:buChar char="-"/>
            </a:pPr>
            <a:r>
              <a:rPr lang="ar-SA" altLang="fa-IR" sz="1600" b="1">
                <a:latin typeface="BatangChe" pitchFamily="49" charset="-127"/>
                <a:ea typeface="BatangChe" pitchFamily="49" charset="-127"/>
                <a:cs typeface="B Titr" panose="00000700000000000000" pitchFamily="2" charset="-78"/>
                <a:sym typeface="Symbol" panose="05050102010706020507" pitchFamily="18" charset="2"/>
              </a:rPr>
              <a:t>تهاجم فرهنگى براى بى‏اعتقادكردن نسل نو انجام مى‏گيرد. هم بى‏اعتقادكردن به دين، هم‏بى‏اعتقادكردن به اصول انقلابى و هم بى‏اعتقادكردن به آن تفكر فعالى كه امروز استكبار و قلمرو قدرتهاى استكبارى را به خطر و وحشت انداخته است. </a:t>
            </a:r>
            <a:r>
              <a:rPr lang="fa-IR" altLang="fa-IR" sz="1600" b="1">
                <a:latin typeface="BatangChe" pitchFamily="49" charset="-127"/>
                <a:ea typeface="BatangChe" pitchFamily="49" charset="-127"/>
                <a:cs typeface="B Titr" panose="00000700000000000000" pitchFamily="2" charset="-78"/>
                <a:sym typeface="Symbol" panose="05050102010706020507" pitchFamily="18" charset="2"/>
              </a:rPr>
              <a:t>(25/10/70)</a:t>
            </a:r>
          </a:p>
          <a:p>
            <a:pPr rtl="1" eaLnBrk="1" hangingPunct="1">
              <a:lnSpc>
                <a:spcPct val="230000"/>
              </a:lnSpc>
              <a:buFontTx/>
              <a:buChar char="-"/>
            </a:pPr>
            <a:r>
              <a:rPr lang="ar-SA" altLang="fa-IR" sz="1600" b="1">
                <a:latin typeface="BatangChe" pitchFamily="49" charset="-127"/>
                <a:ea typeface="BatangChe" pitchFamily="49" charset="-127"/>
                <a:cs typeface="B Titr" panose="00000700000000000000" pitchFamily="2" charset="-78"/>
                <a:sym typeface="Symbol" panose="05050102010706020507" pitchFamily="18" charset="2"/>
              </a:rPr>
              <a:t>در تهاجم فرهنگى، دشمن آن نقطه‏اى از فرهنگ خود را به اين ملت مى‏دهد و وارد كشور مى‏كند كه خودش مى‏خواهد و معلوم است كه دشمن چه چيز را مى‏خواهد. </a:t>
            </a:r>
            <a:r>
              <a:rPr lang="fa-IR" altLang="fa-IR" sz="1600" b="1">
                <a:latin typeface="BatangChe" pitchFamily="49" charset="-127"/>
                <a:ea typeface="BatangChe" pitchFamily="49" charset="-127"/>
                <a:cs typeface="B Titr" panose="00000700000000000000" pitchFamily="2" charset="-78"/>
                <a:sym typeface="Symbol" panose="05050102010706020507" pitchFamily="18" charset="2"/>
              </a:rPr>
              <a:t>(5/21/71)</a:t>
            </a:r>
            <a:endParaRPr lang="en-US" altLang="fa-IR" sz="1600" b="1">
              <a:latin typeface="BatangChe" pitchFamily="49" charset="-127"/>
              <a:ea typeface="BatangChe" pitchFamily="49" charset="-127"/>
              <a:cs typeface="B Titr" panose="00000700000000000000" pitchFamily="2" charset="-78"/>
              <a:sym typeface="Symbol" panose="05050102010706020507" pitchFamily="18" charset="2"/>
            </a:endParaRPr>
          </a:p>
        </p:txBody>
      </p:sp>
    </p:spTree>
    <p:custDataLst>
      <p:tags r:id="rId1"/>
    </p:custDataLst>
  </p:cSld>
  <p:clrMapOvr>
    <a:masterClrMapping/>
  </p:clrMapOvr>
  <p:transition>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3"/>
          <p:cNvSpPr>
            <a:spLocks noChangeArrowheads="1"/>
          </p:cNvSpPr>
          <p:nvPr/>
        </p:nvSpPr>
        <p:spPr bwMode="auto">
          <a:xfrm>
            <a:off x="14288" y="6448425"/>
            <a:ext cx="431800" cy="360363"/>
          </a:xfrm>
          <a:prstGeom prst="star8">
            <a:avLst>
              <a:gd name="adj" fmla="val 38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en-US" altLang="fa-IR" sz="2000">
                <a:latin typeface="Arial" panose="020B0604020202020204" pitchFamily="34" charset="0"/>
              </a:rPr>
              <a:t>5</a:t>
            </a:r>
          </a:p>
        </p:txBody>
      </p:sp>
      <p:sp>
        <p:nvSpPr>
          <p:cNvPr id="15363" name="Text Box 13"/>
          <p:cNvSpPr txBox="1">
            <a:spLocks noChangeArrowheads="1"/>
          </p:cNvSpPr>
          <p:nvPr/>
        </p:nvSpPr>
        <p:spPr bwMode="gray">
          <a:xfrm>
            <a:off x="5580063" y="620713"/>
            <a:ext cx="2881312" cy="385762"/>
          </a:xfrm>
          <a:prstGeom prst="rect">
            <a:avLst/>
          </a:prstGeom>
          <a:gradFill rotWithShape="1">
            <a:gsLst>
              <a:gs pos="0">
                <a:schemeClr val="bg1"/>
              </a:gs>
              <a:gs pos="100000">
                <a:srgbClr val="BBE0E3"/>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ابعاد جهانى تهاجم فرهنگى: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15364" name="Text Box 14"/>
          <p:cNvSpPr txBox="1">
            <a:spLocks noChangeArrowheads="1"/>
          </p:cNvSpPr>
          <p:nvPr/>
        </p:nvSpPr>
        <p:spPr bwMode="gray">
          <a:xfrm>
            <a:off x="755650" y="1125538"/>
            <a:ext cx="7705725" cy="5168900"/>
          </a:xfrm>
          <a:prstGeom prst="rect">
            <a:avLst/>
          </a:prstGeom>
          <a:gradFill rotWithShape="1">
            <a:gsLst>
              <a:gs pos="0">
                <a:schemeClr val="bg1"/>
              </a:gs>
              <a:gs pos="100000">
                <a:srgbClr val="6699FF">
                  <a:alpha val="37000"/>
                </a:srgbClr>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eaLnBrk="1" hangingPunct="1">
              <a:lnSpc>
                <a:spcPct val="160000"/>
              </a:lnSpc>
            </a:pPr>
            <a:r>
              <a:rPr lang="en-US" altLang="fa-IR" sz="1600" b="1">
                <a:latin typeface="Arial" panose="020B0604020202020204" pitchFamily="34" charset="0"/>
                <a:cs typeface="B Titr" panose="00000700000000000000" pitchFamily="2" charset="-78"/>
                <a:sym typeface="Symbol" panose="05050102010706020507" pitchFamily="18" charset="2"/>
              </a:rPr>
              <a:t>- </a:t>
            </a:r>
            <a:r>
              <a:rPr lang="ar-SA" altLang="fa-IR" sz="1600" b="1">
                <a:latin typeface="Arial" panose="020B0604020202020204" pitchFamily="34" charset="0"/>
                <a:cs typeface="B Titr" panose="00000700000000000000" pitchFamily="2" charset="-78"/>
                <a:sym typeface="Symbol" panose="05050102010706020507" pitchFamily="18" charset="2"/>
              </a:rPr>
              <a:t>امروز، تهاجم فرهنگى عظيمى عليه اسلام  هست كه مستقيم به انقلاب ارتباطى ندارد و وسيعتر از انقلاب است، بر عليه اسلام است. يك تهاجم فوق‏العاده فرهنگى، اجتماعى و سياسى با ابعاد گسترده عليه اسلام، يعنى حتى اسلامى كه ميان توده‏ى مردم مثلاً الجزاير است. فقط</a:t>
            </a:r>
            <a:r>
              <a:rPr lang="en-US" altLang="fa-IR" sz="1600" b="1">
                <a:latin typeface="Arial" panose="020B0604020202020204" pitchFamily="34" charset="0"/>
                <a:cs typeface="B Titr" panose="00000700000000000000" pitchFamily="2" charset="-78"/>
                <a:sym typeface="Symbol" panose="05050102010706020507" pitchFamily="18" charset="2"/>
              </a:rPr>
              <a:t> </a:t>
            </a:r>
            <a:r>
              <a:rPr lang="ar-SA" altLang="fa-IR" sz="1600" b="1">
                <a:latin typeface="Arial" panose="020B0604020202020204" pitchFamily="34" charset="0"/>
                <a:cs typeface="B Titr" panose="00000700000000000000" pitchFamily="2" charset="-78"/>
                <a:sym typeface="Symbol" panose="05050102010706020507" pitchFamily="18" charset="2"/>
              </a:rPr>
              <a:t>يك استثناء دارد و آن اسلام وابسته به دستگاههاى استعمارى و فهدگونه است. جاهايى كه به طور مستقيم به اين اسلام مربوطند، از اين تهاجم مستثنا هستند. والا حتى اسلام به معناى اعتقاد عوامانه‏ى مردم هم مورد تهاجم است، چه برسد به اسلام ناب، اسلام انقلاب، اسلام به تفسير ايران به تعبير خودشان؛ آن كه ديگر وضعش روشن است. تهاجم عجيبى وجود دارد. اين چيزهايى كه شما مى‏شنويد درباره‏ى مبارزه با دختران محجبه در فرانسه، اينها جرقه‏هايى است، آتشهاى زيرخاكستر است و از يك كار عظيم پشت‏پرده خبر مى‏دهد. قضيه فقط اين نيست كه حالا يك</a:t>
            </a:r>
            <a:r>
              <a:rPr lang="en-US" altLang="fa-IR" sz="1600" b="1">
                <a:latin typeface="Arial" panose="020B0604020202020204" pitchFamily="34" charset="0"/>
                <a:cs typeface="B Titr" panose="00000700000000000000" pitchFamily="2" charset="-78"/>
                <a:sym typeface="Symbol" panose="05050102010706020507" pitchFamily="18" charset="2"/>
              </a:rPr>
              <a:t> </a:t>
            </a:r>
            <a:r>
              <a:rPr lang="ar-SA" altLang="fa-IR" sz="1600" b="1">
                <a:latin typeface="Arial" panose="020B0604020202020204" pitchFamily="34" charset="0"/>
                <a:cs typeface="B Titr" panose="00000700000000000000" pitchFamily="2" charset="-78"/>
                <a:sym typeface="Symbol" panose="05050102010706020507" pitchFamily="18" charset="2"/>
              </a:rPr>
              <a:t>دولت مثلاً «لائيك» مى‏گويد ما نمى‏خواهيم محجبه‏اى باشد.نه، اصلاً. اينها از اسلام به شدت احساس‏خطر كردند. البته اين تازگى ندارد.</a:t>
            </a:r>
            <a:r>
              <a:rPr lang="fa-IR" altLang="fa-IR" sz="1600" b="1">
                <a:latin typeface="Arial" panose="020B0604020202020204" pitchFamily="34" charset="0"/>
                <a:cs typeface="B Titr" panose="00000700000000000000" pitchFamily="2" charset="-78"/>
                <a:sym typeface="Symbol" panose="05050102010706020507" pitchFamily="18" charset="2"/>
              </a:rPr>
              <a:t>(7/9/68)</a:t>
            </a:r>
            <a:endParaRPr lang="ar-SA" altLang="fa-IR" sz="1600" b="1">
              <a:latin typeface="Arial" panose="020B0604020202020204" pitchFamily="34" charset="0"/>
              <a:cs typeface="B Titr" panose="00000700000000000000" pitchFamily="2" charset="-78"/>
              <a:sym typeface="Symbol" panose="05050102010706020507" pitchFamily="18" charset="2"/>
            </a:endParaRPr>
          </a:p>
          <a:p>
            <a:pPr rtl="1" eaLnBrk="1" hangingPunct="1">
              <a:lnSpc>
                <a:spcPct val="160000"/>
              </a:lnSpc>
            </a:pPr>
            <a:r>
              <a:rPr lang="ar-SA" altLang="fa-IR" sz="1600" b="1">
                <a:latin typeface="Arial" panose="020B0604020202020204" pitchFamily="34" charset="0"/>
                <a:cs typeface="B Titr" panose="00000700000000000000" pitchFamily="2" charset="-78"/>
                <a:sym typeface="Symbol" panose="05050102010706020507" pitchFamily="18" charset="2"/>
              </a:rPr>
              <a:t> - در همه جا يك آرايش فرهنگى بسيار خطرناكى عليه انقلاب وجود دارد و اين آرايش چيزى نيست كه مثلاً از صد سال قبل بوده باشد، اگر چه از صد سال قبل هم تهاجم فرهنگى عليه اسلام وجود داشت ، اما نه به صورت امروز.</a:t>
            </a:r>
            <a:r>
              <a:rPr lang="fa-IR" altLang="fa-IR" sz="1600" b="1">
                <a:latin typeface="Arial" panose="020B0604020202020204" pitchFamily="34" charset="0"/>
                <a:cs typeface="B Titr" panose="00000700000000000000" pitchFamily="2" charset="-78"/>
                <a:sym typeface="Symbol" panose="05050102010706020507" pitchFamily="18" charset="2"/>
              </a:rPr>
              <a:t>(20/9/70)</a:t>
            </a:r>
            <a:r>
              <a:rPr lang="fa-IR" altLang="fa-IR" sz="1600">
                <a:latin typeface="Arial" panose="020B0604020202020204" pitchFamily="34" charset="0"/>
                <a:cs typeface="B Titr" panose="00000700000000000000" pitchFamily="2" charset="-78"/>
                <a:sym typeface="Symbol" panose="05050102010706020507" pitchFamily="18" charset="2"/>
              </a:rPr>
              <a:t>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Tree>
    <p:custDataLst>
      <p:tags r:id="rId1"/>
    </p:custDataLst>
  </p:cSld>
  <p:clrMapOvr>
    <a:masterClrMapping/>
  </p:clrMapOvr>
  <p:transition>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p:cNvSpPr>
            <a:spLocks noChangeArrowheads="1"/>
          </p:cNvSpPr>
          <p:nvPr/>
        </p:nvSpPr>
        <p:spPr bwMode="auto">
          <a:xfrm>
            <a:off x="14288" y="6448425"/>
            <a:ext cx="431800" cy="360363"/>
          </a:xfrm>
          <a:prstGeom prst="star8">
            <a:avLst>
              <a:gd name="adj" fmla="val 38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en-US" altLang="fa-IR" sz="2000">
                <a:latin typeface="Arial" panose="020B0604020202020204" pitchFamily="34" charset="0"/>
              </a:rPr>
              <a:t>10</a:t>
            </a:r>
          </a:p>
        </p:txBody>
      </p:sp>
      <p:sp>
        <p:nvSpPr>
          <p:cNvPr id="16387" name="Text Box 3"/>
          <p:cNvSpPr txBox="1">
            <a:spLocks noChangeArrowheads="1"/>
          </p:cNvSpPr>
          <p:nvPr/>
        </p:nvSpPr>
        <p:spPr bwMode="gray">
          <a:xfrm>
            <a:off x="250825" y="476250"/>
            <a:ext cx="8713788" cy="6094413"/>
          </a:xfrm>
          <a:prstGeom prst="rect">
            <a:avLst/>
          </a:prstGeom>
          <a:gradFill rotWithShape="1">
            <a:gsLst>
              <a:gs pos="0">
                <a:schemeClr val="bg1"/>
              </a:gs>
              <a:gs pos="100000">
                <a:srgbClr val="6699FF">
                  <a:alpha val="37000"/>
                </a:srgbClr>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eaLnBrk="1" hangingPunct="1">
              <a:lnSpc>
                <a:spcPct val="130000"/>
              </a:lnSpc>
            </a:pPr>
            <a:r>
              <a:rPr lang="ar-SA" altLang="fa-IR" sz="2000">
                <a:latin typeface="Arial" panose="020B0604020202020204" pitchFamily="34" charset="0"/>
                <a:cs typeface="B Titr" panose="00000700000000000000" pitchFamily="2" charset="-78"/>
                <a:sym typeface="Symbol" panose="05050102010706020507" pitchFamily="18" charset="2"/>
              </a:rPr>
              <a:t>امروز دشمن جبهه‏ى وسيعى را با استفاده از ابزارهاى مؤثرِ خطرناك و كارآمد و نيز با بهره گرفتن از علم و تكنولوژى تشكيل داده است تا جمهورى اسلامى را هدف يك يورش همه جانبه‏ى فرهنگى قرار دهد. مقابله با اين تهاجمِ بسيار خطرناك و ويرانگر، نيازمند هوشيارى و استفاده از ابزار و روشهاى مشابه دشمن و يا شيوه‏هاى جايگزين آن است. (</a:t>
            </a:r>
            <a:r>
              <a:rPr lang="fa-IR" altLang="fa-IR" sz="2000">
                <a:latin typeface="Arial" panose="020B0604020202020204" pitchFamily="34" charset="0"/>
                <a:cs typeface="B Titr" panose="00000700000000000000" pitchFamily="2" charset="-78"/>
                <a:sym typeface="Symbol" panose="05050102010706020507" pitchFamily="18" charset="2"/>
              </a:rPr>
              <a:t>19</a:t>
            </a:r>
            <a:r>
              <a:rPr lang="ar-SA" altLang="fa-IR" sz="2000">
                <a:latin typeface="Arial" panose="020B0604020202020204" pitchFamily="34" charset="0"/>
                <a:cs typeface="B Titr" panose="00000700000000000000" pitchFamily="2" charset="-78"/>
                <a:sym typeface="Symbol" panose="05050102010706020507" pitchFamily="18" charset="2"/>
              </a:rPr>
              <a:t>/9/</a:t>
            </a:r>
            <a:r>
              <a:rPr lang="fa-IR" altLang="fa-IR" sz="2000">
                <a:latin typeface="Arial" panose="020B0604020202020204" pitchFamily="34" charset="0"/>
                <a:cs typeface="B Titr" panose="00000700000000000000" pitchFamily="2" charset="-78"/>
                <a:sym typeface="Symbol" panose="05050102010706020507" pitchFamily="18" charset="2"/>
              </a:rPr>
              <a:t>71</a:t>
            </a:r>
            <a:r>
              <a:rPr lang="ar-SA" altLang="fa-IR" sz="2000">
                <a:latin typeface="Arial" panose="020B0604020202020204" pitchFamily="34" charset="0"/>
                <a:cs typeface="B Titr" panose="00000700000000000000" pitchFamily="2" charset="-78"/>
                <a:sym typeface="Symbol" panose="05050102010706020507" pitchFamily="18" charset="2"/>
              </a:rPr>
              <a:t>)</a:t>
            </a:r>
            <a:endParaRPr lang="en-US" altLang="fa-IR" sz="2000">
              <a:latin typeface="Arial" panose="020B0604020202020204" pitchFamily="34" charset="0"/>
              <a:cs typeface="B Titr" panose="00000700000000000000" pitchFamily="2" charset="-78"/>
              <a:sym typeface="Symbol" panose="05050102010706020507" pitchFamily="18" charset="2"/>
            </a:endParaRPr>
          </a:p>
          <a:p>
            <a:pPr rtl="1" eaLnBrk="1" hangingPunct="1">
              <a:lnSpc>
                <a:spcPct val="130000"/>
              </a:lnSpc>
            </a:pPr>
            <a:r>
              <a:rPr lang="en-US" altLang="fa-IR" sz="2000">
                <a:latin typeface="Arial" panose="020B0604020202020204" pitchFamily="34" charset="0"/>
                <a:cs typeface="B Titr" panose="00000700000000000000" pitchFamily="2" charset="-78"/>
                <a:sym typeface="Symbol" panose="05050102010706020507" pitchFamily="18" charset="2"/>
              </a:rPr>
              <a:t> - </a:t>
            </a:r>
            <a:r>
              <a:rPr lang="ar-SA" altLang="fa-IR" sz="2000">
                <a:latin typeface="Arial" panose="020B0604020202020204" pitchFamily="34" charset="0"/>
                <a:cs typeface="B Titr" panose="00000700000000000000" pitchFamily="2" charset="-78"/>
                <a:sym typeface="Symbol" panose="05050102010706020507" pitchFamily="18" charset="2"/>
              </a:rPr>
              <a:t>نبرد فرهنگى را با مقابله به مثل مى‏شود پاسخ داد. كار فرهنگى و هجوم فرهنگى را با تفنگ نمى‏شود جواب داد، اينجا تفنگ، قلم است. (</a:t>
            </a:r>
            <a:r>
              <a:rPr lang="fa-IR" altLang="fa-IR" sz="2000">
                <a:latin typeface="Arial" panose="020B0604020202020204" pitchFamily="34" charset="0"/>
                <a:cs typeface="B Titr" panose="00000700000000000000" pitchFamily="2" charset="-78"/>
                <a:sym typeface="Symbol" panose="05050102010706020507" pitchFamily="18" charset="2"/>
              </a:rPr>
              <a:t>13</a:t>
            </a:r>
            <a:r>
              <a:rPr lang="ar-SA" altLang="fa-IR" sz="2000">
                <a:latin typeface="Arial" panose="020B0604020202020204" pitchFamily="34" charset="0"/>
                <a:cs typeface="B Titr" panose="00000700000000000000" pitchFamily="2" charset="-78"/>
                <a:sym typeface="Symbol" panose="05050102010706020507" pitchFamily="18" charset="2"/>
              </a:rPr>
              <a:t>/2/</a:t>
            </a:r>
            <a:r>
              <a:rPr lang="fa-IR" altLang="fa-IR" sz="2000">
                <a:latin typeface="Arial" panose="020B0604020202020204" pitchFamily="34" charset="0"/>
                <a:cs typeface="B Titr" panose="00000700000000000000" pitchFamily="2" charset="-78"/>
                <a:sym typeface="Symbol" panose="05050102010706020507" pitchFamily="18" charset="2"/>
              </a:rPr>
              <a:t>69)</a:t>
            </a:r>
            <a:endParaRPr lang="en-US" altLang="fa-IR" sz="2000">
              <a:latin typeface="Arial" panose="020B0604020202020204" pitchFamily="34" charset="0"/>
              <a:cs typeface="B Titr" panose="00000700000000000000" pitchFamily="2" charset="-78"/>
              <a:sym typeface="Symbol" panose="05050102010706020507" pitchFamily="18" charset="2"/>
            </a:endParaRPr>
          </a:p>
          <a:p>
            <a:pPr rtl="1" eaLnBrk="1" hangingPunct="1">
              <a:lnSpc>
                <a:spcPct val="130000"/>
              </a:lnSpc>
            </a:pPr>
            <a:r>
              <a:rPr lang="en-US" altLang="fa-IR" sz="2000">
                <a:latin typeface="Arial" panose="020B0604020202020204" pitchFamily="34" charset="0"/>
                <a:cs typeface="B Titr" panose="00000700000000000000" pitchFamily="2" charset="-78"/>
                <a:sym typeface="Symbol" panose="05050102010706020507" pitchFamily="18" charset="2"/>
              </a:rPr>
              <a:t> - </a:t>
            </a:r>
            <a:r>
              <a:rPr lang="ar-SA" altLang="fa-IR" sz="2000">
                <a:latin typeface="Arial" panose="020B0604020202020204" pitchFamily="34" charset="0"/>
                <a:cs typeface="B Titr" panose="00000700000000000000" pitchFamily="2" charset="-78"/>
                <a:sym typeface="Symbol" panose="05050102010706020507" pitchFamily="18" charset="2"/>
              </a:rPr>
              <a:t>لازم است در ميان ادبا و روشنفكران و نويسندگان و شعرا و هنرمندان و سينماگران و دانشمندان و اساتيد، يك بسيج عمومى براى مقابله با جريان تهاجم فرهنگى كه دشمن هدايت مى‏كند انجام بگيرد.(</a:t>
            </a:r>
            <a:r>
              <a:rPr lang="fa-IR" altLang="fa-IR" sz="2000">
                <a:latin typeface="Arial" panose="020B0604020202020204" pitchFamily="34" charset="0"/>
                <a:cs typeface="B Titr" panose="00000700000000000000" pitchFamily="2" charset="-78"/>
                <a:sym typeface="Symbol" panose="05050102010706020507" pitchFamily="18" charset="2"/>
              </a:rPr>
              <a:t>5</a:t>
            </a:r>
            <a:r>
              <a:rPr lang="ar-SA" altLang="fa-IR" sz="2000">
                <a:latin typeface="Arial" panose="020B0604020202020204" pitchFamily="34" charset="0"/>
                <a:cs typeface="B Titr" panose="00000700000000000000" pitchFamily="2" charset="-78"/>
                <a:sym typeface="Symbol" panose="05050102010706020507" pitchFamily="18" charset="2"/>
              </a:rPr>
              <a:t>/5/</a:t>
            </a:r>
            <a:r>
              <a:rPr lang="fa-IR" altLang="fa-IR" sz="2000">
                <a:latin typeface="Arial" panose="020B0604020202020204" pitchFamily="34" charset="0"/>
                <a:cs typeface="B Titr" panose="00000700000000000000" pitchFamily="2" charset="-78"/>
                <a:sym typeface="Symbol" panose="05050102010706020507" pitchFamily="18" charset="2"/>
              </a:rPr>
              <a:t>72</a:t>
            </a:r>
            <a:r>
              <a:rPr lang="ar-SA" altLang="fa-IR" sz="2000">
                <a:latin typeface="Arial" panose="020B0604020202020204" pitchFamily="34" charset="0"/>
                <a:cs typeface="B Titr" panose="00000700000000000000" pitchFamily="2" charset="-78"/>
                <a:sym typeface="Symbol" panose="05050102010706020507" pitchFamily="18" charset="2"/>
              </a:rPr>
              <a:t>).</a:t>
            </a:r>
          </a:p>
          <a:p>
            <a:pPr rtl="1" eaLnBrk="1" hangingPunct="1">
              <a:lnSpc>
                <a:spcPct val="130000"/>
              </a:lnSpc>
            </a:pPr>
            <a:r>
              <a:rPr lang="ar-SA" altLang="fa-IR" sz="2000">
                <a:latin typeface="Arial" panose="020B0604020202020204" pitchFamily="34" charset="0"/>
                <a:cs typeface="B Titr" panose="00000700000000000000" pitchFamily="2" charset="-78"/>
                <a:sym typeface="Symbol" panose="05050102010706020507" pitchFamily="18" charset="2"/>
              </a:rPr>
              <a:t> - مسأله مسأله‏ى ايران و اسلام است، مسأله عزيرترين اندوخته‏هاى يك ملت است، دشمن مى‏خواهد با اين اندوخته‏ها شوخى كند و او را به بازى بگيرد، لذا بايد جبهه فرهنگى و سنگرهاى فرهنگى بوجود بيايد و امروز روز كار است و بايد همه كار كنند. امروز روزى است كه همه‏ى آن كسانى كه استعداد دارند بايد در زمينه فرهنگى كار كنند و كارهاى نشده هم زياد است. اين آن چيزى است كه مورد خطاب من به همه‏ى اهل فكر و فرهنگ و هنر و ادب و دانش و معلومات و معارف است و اين را يك چيز لازمى مى‏دانم. (</a:t>
            </a:r>
            <a:r>
              <a:rPr lang="fa-IR" altLang="fa-IR" sz="2000">
                <a:latin typeface="Arial" panose="020B0604020202020204" pitchFamily="34" charset="0"/>
                <a:cs typeface="B Titr" panose="00000700000000000000" pitchFamily="2" charset="-78"/>
                <a:sym typeface="Symbol" panose="05050102010706020507" pitchFamily="18" charset="2"/>
              </a:rPr>
              <a:t>05</a:t>
            </a:r>
            <a:r>
              <a:rPr lang="ar-SA" altLang="fa-IR" sz="2000">
                <a:latin typeface="Arial" panose="020B0604020202020204" pitchFamily="34" charset="0"/>
                <a:cs typeface="B Titr" panose="00000700000000000000" pitchFamily="2" charset="-78"/>
                <a:sym typeface="Symbol" panose="05050102010706020507" pitchFamily="18" charset="2"/>
              </a:rPr>
              <a:t>/5/</a:t>
            </a:r>
            <a:r>
              <a:rPr lang="fa-IR" altLang="fa-IR" sz="2000">
                <a:latin typeface="Arial" panose="020B0604020202020204" pitchFamily="34" charset="0"/>
                <a:cs typeface="B Titr" panose="00000700000000000000" pitchFamily="2" charset="-78"/>
                <a:sym typeface="Symbol" panose="05050102010706020507" pitchFamily="18" charset="2"/>
              </a:rPr>
              <a:t>72</a:t>
            </a:r>
            <a:r>
              <a:rPr lang="ar-SA" altLang="fa-IR" sz="2000">
                <a:latin typeface="Arial" panose="020B0604020202020204" pitchFamily="34" charset="0"/>
                <a:cs typeface="B Titr" panose="00000700000000000000" pitchFamily="2" charset="-78"/>
                <a:sym typeface="Symbol" panose="05050102010706020507" pitchFamily="18" charset="2"/>
              </a:rPr>
              <a:t>) </a:t>
            </a:r>
            <a:endParaRPr lang="en-US" altLang="fa-IR" sz="2000">
              <a:latin typeface="Arial" panose="020B0604020202020204" pitchFamily="34" charset="0"/>
              <a:cs typeface="B Titr" panose="00000700000000000000" pitchFamily="2" charset="-78"/>
              <a:sym typeface="Symbol" panose="05050102010706020507" pitchFamily="18" charset="2"/>
            </a:endParaRPr>
          </a:p>
        </p:txBody>
      </p:sp>
    </p:spTree>
    <p:custDataLst>
      <p:tags r:id="rId1"/>
    </p:custDataLst>
  </p:cSld>
  <p:clrMapOvr>
    <a:masterClrMapping/>
  </p:clrMapOvr>
  <p:transition>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ChangeArrowheads="1"/>
          </p:cNvSpPr>
          <p:nvPr/>
        </p:nvSpPr>
        <p:spPr bwMode="auto">
          <a:xfrm>
            <a:off x="14288" y="6448425"/>
            <a:ext cx="431800" cy="360363"/>
          </a:xfrm>
          <a:prstGeom prst="star8">
            <a:avLst>
              <a:gd name="adj" fmla="val 38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en-US" altLang="fa-IR" sz="2000">
                <a:latin typeface="Arial" panose="020B0604020202020204" pitchFamily="34" charset="0"/>
              </a:rPr>
              <a:t>13</a:t>
            </a:r>
          </a:p>
        </p:txBody>
      </p:sp>
      <p:sp>
        <p:nvSpPr>
          <p:cNvPr id="17411" name="Text Box 3"/>
          <p:cNvSpPr txBox="1">
            <a:spLocks noChangeArrowheads="1"/>
          </p:cNvSpPr>
          <p:nvPr/>
        </p:nvSpPr>
        <p:spPr bwMode="gray">
          <a:xfrm>
            <a:off x="250825" y="476250"/>
            <a:ext cx="8713788" cy="5457825"/>
          </a:xfrm>
          <a:prstGeom prst="rect">
            <a:avLst/>
          </a:prstGeom>
          <a:gradFill rotWithShape="1">
            <a:gsLst>
              <a:gs pos="0">
                <a:schemeClr val="bg1"/>
              </a:gs>
              <a:gs pos="100000">
                <a:srgbClr val="6699FF">
                  <a:alpha val="37000"/>
                </a:srgbClr>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eaLnBrk="1" hangingPunct="1">
              <a:lnSpc>
                <a:spcPct val="110000"/>
              </a:lnSpc>
            </a:pPr>
            <a:r>
              <a:rPr lang="ar-SA" altLang="fa-IR" sz="1600">
                <a:cs typeface="B Titr" panose="00000700000000000000" pitchFamily="2" charset="-78"/>
                <a:sym typeface="Symbol" panose="05050102010706020507" pitchFamily="18" charset="2"/>
              </a:rPr>
              <a:t>بزرگترين بلايى كه مستقيم و غيرمستقيم در اين دويست سال دوران استعمار بر سر ملتهاى مشرق و بخصوص ملتهاى اسلامى آمد، همين بود كه در مقابل تبليغات غرب مرعوب شدند و عقب‌نشينى كردند. اين تهاجم خونين و بسيار سهمگين را كه سردمداران استكبار غربى از طريق فرهنگ به آنها كردند، نتوانستند تحمل كنند و مجبور شدند عقب‌نشينى كنند و دستهايشان را بالا ببرند. در همه‌ى زمينه‌هاى زندگى، غربيها و اروپاييها فكرى را پرتاب كردند كه هركس با آن مخالفت كرد، شروع كردند به هوچيگرى و مسخره و اهانت كردن؛ فشار آوردند تا فرهنگ خودشان را حاكم كنند. اين فرهنگ تنها امتيازى كه داشت اين بود كه فرهنگ اروپايى بود؛ هيچ امتياز ديگرى نداشت. البته هركدام از ملتها فرهنگى دارند كه مى‌توانند از يكديگر استفاده كنند و فرهنگ خود را با گرفتن تجربه و درس از ديگران تكميل نمايند. ما با اين مخالفتى نداريم و صددرصد موافقيم؛ اما آنچه در دنيا پيش آمد، اين نبود</a:t>
            </a:r>
            <a:r>
              <a:rPr lang="en-US" altLang="fa-IR" sz="1600">
                <a:cs typeface="B Titr" panose="00000700000000000000" pitchFamily="2" charset="-78"/>
                <a:sym typeface="Symbol" panose="05050102010706020507" pitchFamily="18" charset="2"/>
              </a:rPr>
              <a:t>.</a:t>
            </a:r>
            <a:endParaRPr lang="fa-IR" altLang="fa-IR" sz="1600">
              <a:cs typeface="B Titr" panose="00000700000000000000" pitchFamily="2" charset="-78"/>
              <a:sym typeface="Symbol" panose="05050102010706020507" pitchFamily="18" charset="2"/>
            </a:endParaRPr>
          </a:p>
          <a:p>
            <a:pPr rtl="1" eaLnBrk="1" hangingPunct="1">
              <a:lnSpc>
                <a:spcPct val="110000"/>
              </a:lnSpc>
            </a:pPr>
            <a:r>
              <a:rPr lang="fa-IR" altLang="fa-IR" sz="1600">
                <a:cs typeface="B Titr" panose="00000700000000000000" pitchFamily="2" charset="-78"/>
                <a:sym typeface="Symbol" panose="05050102010706020507" pitchFamily="18" charset="2"/>
              </a:rPr>
              <a:t>* </a:t>
            </a:r>
            <a:r>
              <a:rPr lang="ar-SA" altLang="fa-IR" sz="1600">
                <a:cs typeface="B Titr" panose="00000700000000000000" pitchFamily="2" charset="-78"/>
                <a:sym typeface="Symbol" panose="05050102010706020507" pitchFamily="18" charset="2"/>
              </a:rPr>
              <a:t>تفاوت بين تهاجم و تعامل فرهنگى در اين است كه تعامل فرهنگى مثل اين است كه شما بر سر بساط ميوه يا غذا و سبزى‌فروشى مى‌رويد و آنچه را كه ميلتان مى‌كشد، چشم شما و كامتان مى‌پسندد و با مزاجتان مساعد است، انتخاب مى‌كنيد و مى‌خوريد. در عالم فرهنگ هم همين است كه آنچه ديديد و پسنديديد و مناسب خود دانستيد و در آن ايرادى مشاهده نكرديد، از مجموعه و ملت ديگر مى‌گيريد؛ هيچ اشكالى هم نداد. «اطلبوا العلم ولو بالصين»؛ اين را هزار و چهارصد سال پيش به ما ياد دادند. در تهاجم فرهنگى به شما نمى‌گويند انتخاب كن، بلكه شما را مى‌خوابانند، دست و پايتان را مى‌گيرند و ماده‌اى را كه نمى‌دانيد چيست و نمى‌دانيد براى شما مفيد است يا نه، با آمپول به شما تزريق مى‌كنند. البته دنياى غرب نگذاشت ما حس كنيم كه دست و پايمان را گرفته‌اند و به ما تزريق مى‌كنند؛ صورت قضيه را طورى قرار داد كه ما خيال كرديم انتخاب مى‌كنيم، در حالى‌كه انتخاب نمى‌كرديم؛ بر ما تحميل كردند. آن وقت اينها همان كسانى هستند كه اگر اندك خدشه‌اى به فرهنگ رايج و مورد قبولشان وارد شود، جنجال راه مى‌اندازند. شما ببينيد در فرانسه كه آن را مهد آزادى مى‌دانند، براى سه چهار دختر روسرى‌دار مسلمان چه سر و صدايى راه انداخته‌اند! اين است كه مى‌گوييم بايد فكر كنيم؛ بايد تحليل كنيم. انديشه‌ى ترجمه‌اى براى يك ملت، سرنوشت بسيار سختى را به‌وجود مى‌آورد. اين توصيه‌ى هميشگى من به شما جوانان عزيز است</a:t>
            </a:r>
            <a:r>
              <a:rPr lang="en-US" altLang="fa-IR" sz="1600">
                <a:cs typeface="B Titr" panose="00000700000000000000" pitchFamily="2" charset="-78"/>
                <a:sym typeface="Symbol" panose="05050102010706020507" pitchFamily="18" charset="2"/>
              </a:rPr>
              <a:t>.</a:t>
            </a:r>
          </a:p>
        </p:txBody>
      </p:sp>
      <p:sp>
        <p:nvSpPr>
          <p:cNvPr id="17412" name="Text Box 5"/>
          <p:cNvSpPr txBox="1">
            <a:spLocks noChangeArrowheads="1"/>
          </p:cNvSpPr>
          <p:nvPr/>
        </p:nvSpPr>
        <p:spPr bwMode="gray">
          <a:xfrm>
            <a:off x="250825" y="5972175"/>
            <a:ext cx="4033838" cy="336550"/>
          </a:xfrm>
          <a:prstGeom prst="rect">
            <a:avLst/>
          </a:prstGeom>
          <a:gradFill rotWithShape="1">
            <a:gsLst>
              <a:gs pos="0">
                <a:schemeClr val="bg1"/>
              </a:gs>
              <a:gs pos="100000">
                <a:srgbClr val="6699FF">
                  <a:alpha val="37000"/>
                </a:srgbClr>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zh-CN" sz="1600">
                <a:cs typeface="B Titr" panose="00000700000000000000" pitchFamily="2" charset="-78"/>
                <a:sym typeface="Symbol" panose="05050102010706020507" pitchFamily="18" charset="2"/>
              </a:rPr>
              <a:t>ديدار استادان و دانشجويان قزوين </a:t>
            </a:r>
            <a:r>
              <a:rPr lang="fa-IR" altLang="zh-CN" sz="1600">
                <a:cs typeface="B Titr" panose="00000700000000000000" pitchFamily="2" charset="-78"/>
                <a:sym typeface="Symbol" panose="05050102010706020507" pitchFamily="18" charset="2"/>
              </a:rPr>
              <a:t>26/9/82</a:t>
            </a:r>
            <a:endParaRPr lang="en-US" altLang="fa-IR" sz="1600">
              <a:cs typeface="B Titr" panose="00000700000000000000" pitchFamily="2" charset="-78"/>
              <a:sym typeface="Symbol" panose="05050102010706020507" pitchFamily="18" charset="2"/>
            </a:endParaRPr>
          </a:p>
        </p:txBody>
      </p:sp>
    </p:spTree>
    <p:custDataLst>
      <p:tags r:id="rId1"/>
    </p:custDataLst>
  </p:cSld>
  <p:clrMapOvr>
    <a:masterClrMapping/>
  </p:clrMapOvr>
  <p:transition>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ChangeArrowheads="1"/>
          </p:cNvSpPr>
          <p:nvPr/>
        </p:nvSpPr>
        <p:spPr bwMode="auto">
          <a:xfrm>
            <a:off x="14288" y="6448425"/>
            <a:ext cx="431800" cy="360363"/>
          </a:xfrm>
          <a:prstGeom prst="star8">
            <a:avLst>
              <a:gd name="adj" fmla="val 38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en-US" altLang="fa-IR" sz="2000">
                <a:latin typeface="Arial" panose="020B0604020202020204" pitchFamily="34" charset="0"/>
              </a:rPr>
              <a:t>1</a:t>
            </a:r>
            <a:r>
              <a:rPr lang="fa-IR" altLang="fa-IR" sz="2000">
                <a:latin typeface="Arial" panose="020B0604020202020204" pitchFamily="34" charset="0"/>
              </a:rPr>
              <a:t>5</a:t>
            </a:r>
            <a:endParaRPr lang="en-US" altLang="fa-IR" sz="2000">
              <a:latin typeface="Arial" panose="020B0604020202020204" pitchFamily="34" charset="0"/>
            </a:endParaRPr>
          </a:p>
        </p:txBody>
      </p:sp>
      <p:sp>
        <p:nvSpPr>
          <p:cNvPr id="18435" name="Text Box 3"/>
          <p:cNvSpPr txBox="1">
            <a:spLocks noChangeArrowheads="1"/>
          </p:cNvSpPr>
          <p:nvPr/>
        </p:nvSpPr>
        <p:spPr bwMode="gray">
          <a:xfrm>
            <a:off x="250825" y="406400"/>
            <a:ext cx="8713788" cy="5470525"/>
          </a:xfrm>
          <a:prstGeom prst="rect">
            <a:avLst/>
          </a:prstGeom>
          <a:gradFill rotWithShape="1">
            <a:gsLst>
              <a:gs pos="0">
                <a:schemeClr val="bg1"/>
              </a:gs>
              <a:gs pos="100000">
                <a:srgbClr val="6699FF">
                  <a:alpha val="37000"/>
                </a:srgbClr>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eaLnBrk="1" hangingPunct="1"/>
            <a:r>
              <a:rPr lang="fa-IR" altLang="fa-IR" sz="1600">
                <a:cs typeface="B Titr" panose="00000700000000000000" pitchFamily="2" charset="-78"/>
                <a:sym typeface="Symbol" panose="05050102010706020507" pitchFamily="18" charset="2"/>
              </a:rPr>
              <a:t>* </a:t>
            </a:r>
            <a:r>
              <a:rPr lang="ar-SA" altLang="fa-IR" sz="1600">
                <a:cs typeface="B Titr" panose="00000700000000000000" pitchFamily="2" charset="-78"/>
                <a:sym typeface="Symbol" panose="05050102010706020507" pitchFamily="18" charset="2"/>
              </a:rPr>
              <a:t>تهاجم فرهنگى غير از تبادل فرهنگى است؛ غير از گرفتن برجستگيها و زبده‌گزينى از فرهنگهاى ديگر است؛ اين، چيزى است مباح، بلكه واجب. اسلام به ما دستور مى‌دهد، عقل هم به‌طور مستقل از ما مى‌خواهد كه هر چيز خوب، زيبا و باارزشى را كه در هر كجا مى‌بينيم، آن را فرا بگيريم و از آن استفاده كنيم. اين جملات معروف متداول در زبانهاى مردم ما كه «اطلبوا العلم ولو بالصين» يا «انظر الى ما قال و لا تنظر الى من قال»؛ نگاه نكن حرف خوب، سخن حكمت‌آميز، دانش و معرفت را چه كسى دارد مى‌گويد، اگر سخن خوب است، آن را فرابگير، اين گرفتن، گرفتن فرهنگى است و اخذ فرهنگى، تبادل فرهنگى و زبده‌گزينى فرهنگى، يك چيز لازم است و اين، غير از تهاجم فرهنگى است. من بارها گفته‌ام كه يك وقت هست كه يك انسان با ميل خود و بر طبق نياز و اشتها و ضرورت زندگى‌اش يك نوع غذا، يك نوع دارو يا ماده‌ى لازمى را انتخاب مى‌كند و آن را داخل جسم خودش مى‌كند؛ اين، گزينش است، كه چيز خيلى خوبى است؛ اما يك وقت هست كه يك نفر را مى‌خوابانند و ماده‌اى را كه نه براى او لازم است و نه او به آن ميل و اشتهايى دارد و نه برايش مفيد است، به‌زور در حلقش مى‌ريزند، يا به او تزريق مى‌كنند؛ اين، نامطمئن است؛ اين، تهاجم فرهنگى است؛ همان كارى كه با ملت ايران در طول سالهاى متمادى كردند. از سياستمدارانى كه وابسته بودند، از آنهايى كه با قراردادهاى مالى دهن‌شان را مى‌بستند، هيچ توقعى نيست؛ اما از شخصيتهاى علمى و فرهنگى در آن دوران اين انتظار و توقع بود كه اگر داراى هر عقيده‌يى هستند، ولو اسلام را هم قبول ندارند و ايمان اسلامى هم ندارند، براى هويت فرهنگى اين ملت ارج قائل شوند؛ اما ارجى قائل نشدند؛ دروازه‌ها را باز كردند و چشمها را بستند و مجذوب و خيره شدند و ما را عقب انداختند. به خاطر همين، ما در ميدان علم و فناورى عقب مانديم. اين‌كه در عرف دوره‌ى جوانى من - كه حالا خوشبختانه آن‌طور نيست و خيلى فرق كرده - واقعا هر كالايى به صرف خارجى بودن، مطلوب بود و به صرف داخلى بودن نامطلوب، فرهنگ عمومى آن زمانها بود و در داخل كشور هم جرأت و گستاخى كار علمى و تحقيقى و باز كردن بن‌بستها و شكستن مرزهاى دانش اصلا قابل تصور نبود و كسانى كه در خودشان چنين استعدادى مى‌ديدند، به هيچ راهى جز اين‌كه در محيطهاى خارج از كشور كار كنند، فكر نمى‌كردند. اين‌كه ما خودمان بسازيم، خودمان توليد كنيم و خودمان ابتكار، اصلا متصور نبود. بنده از اطلاعات و گزارشهاى گوناگونى كه در اختيارم قرار گرفته، نمونه‌هاى عينى خيلى فراوانى را سراغ دارم كه شايد بعضى از شماها هم اين موارد را بدانيد. اما امروز نه، امروز خوشبختانه اين حالت دليرى و خوداتكايى و شجاعت وارد شدن در ميدانهاى گوناگون هست. اين فرهنگ را انقلاب عوض كرد. مقوله‌ى فرهنگ اين است. اين يك مثال و يك مصداق بود</a:t>
            </a:r>
            <a:r>
              <a:rPr lang="en-US" altLang="fa-IR" sz="1600">
                <a:cs typeface="B Titr" panose="00000700000000000000" pitchFamily="2" charset="-78"/>
                <a:sym typeface="Symbol" panose="05050102010706020507" pitchFamily="18" charset="2"/>
              </a:rPr>
              <a:t>.</a:t>
            </a:r>
          </a:p>
        </p:txBody>
      </p:sp>
      <p:sp>
        <p:nvSpPr>
          <p:cNvPr id="18436" name="Text Box 5"/>
          <p:cNvSpPr txBox="1">
            <a:spLocks noChangeArrowheads="1"/>
          </p:cNvSpPr>
          <p:nvPr/>
        </p:nvSpPr>
        <p:spPr bwMode="gray">
          <a:xfrm>
            <a:off x="250825" y="5972175"/>
            <a:ext cx="3313113" cy="336550"/>
          </a:xfrm>
          <a:prstGeom prst="rect">
            <a:avLst/>
          </a:prstGeom>
          <a:gradFill rotWithShape="1">
            <a:gsLst>
              <a:gs pos="0">
                <a:schemeClr val="bg1"/>
              </a:gs>
              <a:gs pos="100000">
                <a:srgbClr val="6699FF">
                  <a:alpha val="37000"/>
                </a:srgbClr>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fa-IR" sz="1600">
                <a:cs typeface="B Titr" panose="00000700000000000000" pitchFamily="2" charset="-78"/>
                <a:sym typeface="Symbol" panose="05050102010706020507" pitchFamily="18" charset="2"/>
              </a:rPr>
              <a:t> كاركنان صدا و سيما</a:t>
            </a:r>
            <a:r>
              <a:rPr lang="en-US" altLang="fa-IR" sz="1600">
                <a:cs typeface="B Titr" panose="00000700000000000000" pitchFamily="2" charset="-78"/>
                <a:sym typeface="Symbol" panose="05050102010706020507" pitchFamily="18" charset="2"/>
              </a:rPr>
              <a:t> </a:t>
            </a:r>
            <a:r>
              <a:rPr lang="fa-IR" altLang="fa-IR" sz="1600">
                <a:cs typeface="B Titr" panose="00000700000000000000" pitchFamily="2" charset="-78"/>
                <a:sym typeface="Symbol" panose="05050102010706020507" pitchFamily="18" charset="2"/>
              </a:rPr>
              <a:t>28/2/83</a:t>
            </a:r>
            <a:endParaRPr lang="en-US" altLang="fa-IR" sz="1600">
              <a:cs typeface="B Titr" panose="00000700000000000000" pitchFamily="2" charset="-78"/>
              <a:sym typeface="Symbol" panose="05050102010706020507" pitchFamily="18" charset="2"/>
            </a:endParaRPr>
          </a:p>
        </p:txBody>
      </p:sp>
    </p:spTree>
    <p:custDataLst>
      <p:tags r:id="rId1"/>
    </p:custDataLst>
  </p:cSld>
  <p:clrMapOvr>
    <a:masterClrMapping/>
  </p:clrMapOvr>
  <p:transition>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107504" y="3379265"/>
            <a:ext cx="8928992"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685800">
              <a:spcBef>
                <a:spcPct val="20000"/>
              </a:spcBef>
              <a:buChar char="•"/>
              <a:defRPr sz="3200">
                <a:solidFill>
                  <a:schemeClr val="tx1"/>
                </a:solidFill>
                <a:latin typeface="Times New Roman" panose="02020603050405020304" pitchFamily="18" charset="0"/>
                <a:cs typeface="Times New Roman (Arabic)" panose="02020603050405020304" pitchFamily="18" charset="0"/>
              </a:defRPr>
            </a:lvl1pPr>
            <a:lvl2pPr marL="742950" indent="-285750" defTabSz="685800">
              <a:spcBef>
                <a:spcPct val="20000"/>
              </a:spcBef>
              <a:buChar char="–"/>
              <a:defRPr sz="2800">
                <a:solidFill>
                  <a:schemeClr val="tx1"/>
                </a:solidFill>
                <a:latin typeface="Times New Roman" panose="02020603050405020304" pitchFamily="18" charset="0"/>
                <a:cs typeface="Times New Roman (Arabic)" panose="02020603050405020304" pitchFamily="18" charset="0"/>
              </a:defRPr>
            </a:lvl2pPr>
            <a:lvl3pPr marL="1143000" indent="-228600" defTabSz="685800">
              <a:spcBef>
                <a:spcPct val="20000"/>
              </a:spcBef>
              <a:buChar char="•"/>
              <a:defRPr sz="2400">
                <a:solidFill>
                  <a:schemeClr val="tx1"/>
                </a:solidFill>
                <a:latin typeface="Times New Roman" panose="02020603050405020304" pitchFamily="18" charset="0"/>
                <a:cs typeface="Times New Roman (Arabic)" panose="02020603050405020304" pitchFamily="18" charset="0"/>
              </a:defRPr>
            </a:lvl3pPr>
            <a:lvl4pPr marL="1600200" indent="-228600" defTabSz="685800">
              <a:spcBef>
                <a:spcPct val="20000"/>
              </a:spcBef>
              <a:buChar char="–"/>
              <a:defRPr sz="2000">
                <a:solidFill>
                  <a:schemeClr val="tx1"/>
                </a:solidFill>
                <a:latin typeface="Times New Roman" panose="02020603050405020304" pitchFamily="18" charset="0"/>
                <a:cs typeface="Times New Roman (Arabic)" panose="02020603050405020304" pitchFamily="18" charset="0"/>
              </a:defRPr>
            </a:lvl4pPr>
            <a:lvl5pPr marL="2057400" indent="-228600" defTabSz="685800">
              <a:spcBef>
                <a:spcPct val="20000"/>
              </a:spcBef>
              <a:buChar char="»"/>
              <a:defRPr sz="2000">
                <a:solidFill>
                  <a:schemeClr val="tx1"/>
                </a:solidFill>
                <a:latin typeface="Times New Roman" panose="02020603050405020304" pitchFamily="18" charset="0"/>
                <a:cs typeface="Times New Roman (Arabic)" panose="02020603050405020304" pitchFamily="18" charset="0"/>
              </a:defRPr>
            </a:lvl5pPr>
            <a:lvl6pPr marL="2514600" indent="-228600" defTabSz="685800" eaLnBrk="0" fontAlgn="base" hangingPunct="0">
              <a:spcBef>
                <a:spcPct val="20000"/>
              </a:spcBef>
              <a:spcAft>
                <a:spcPct val="0"/>
              </a:spcAft>
              <a:buChar char="»"/>
              <a:defRPr sz="2000">
                <a:solidFill>
                  <a:schemeClr val="tx1"/>
                </a:solidFill>
                <a:latin typeface="Times New Roman" panose="02020603050405020304" pitchFamily="18" charset="0"/>
                <a:cs typeface="Times New Roman (Arabic)" panose="02020603050405020304" pitchFamily="18" charset="0"/>
              </a:defRPr>
            </a:lvl6pPr>
            <a:lvl7pPr marL="2971800" indent="-228600" defTabSz="685800" eaLnBrk="0" fontAlgn="base" hangingPunct="0">
              <a:spcBef>
                <a:spcPct val="20000"/>
              </a:spcBef>
              <a:spcAft>
                <a:spcPct val="0"/>
              </a:spcAft>
              <a:buChar char="»"/>
              <a:defRPr sz="2000">
                <a:solidFill>
                  <a:schemeClr val="tx1"/>
                </a:solidFill>
                <a:latin typeface="Times New Roman" panose="02020603050405020304" pitchFamily="18" charset="0"/>
                <a:cs typeface="Times New Roman (Arabic)" panose="02020603050405020304" pitchFamily="18" charset="0"/>
              </a:defRPr>
            </a:lvl7pPr>
            <a:lvl8pPr marL="3429000" indent="-228600" defTabSz="685800" eaLnBrk="0" fontAlgn="base" hangingPunct="0">
              <a:spcBef>
                <a:spcPct val="20000"/>
              </a:spcBef>
              <a:spcAft>
                <a:spcPct val="0"/>
              </a:spcAft>
              <a:buChar char="»"/>
              <a:defRPr sz="2000">
                <a:solidFill>
                  <a:schemeClr val="tx1"/>
                </a:solidFill>
                <a:latin typeface="Times New Roman" panose="02020603050405020304" pitchFamily="18" charset="0"/>
                <a:cs typeface="Times New Roman (Arabic)" panose="02020603050405020304" pitchFamily="18" charset="0"/>
              </a:defRPr>
            </a:lvl8pPr>
            <a:lvl9pPr marL="3886200" indent="-228600" defTabSz="685800" eaLnBrk="0" fontAlgn="base" hangingPunct="0">
              <a:spcBef>
                <a:spcPct val="20000"/>
              </a:spcBef>
              <a:spcAft>
                <a:spcPct val="0"/>
              </a:spcAft>
              <a:buChar char="»"/>
              <a:defRPr sz="2000">
                <a:solidFill>
                  <a:schemeClr val="tx1"/>
                </a:solidFill>
                <a:latin typeface="Times New Roman" panose="02020603050405020304" pitchFamily="18" charset="0"/>
                <a:cs typeface="Times New Roman (Arabic)" panose="02020603050405020304" pitchFamily="18" charset="0"/>
              </a:defRPr>
            </a:lvl9pPr>
          </a:lstStyle>
          <a:p>
            <a:pPr algn="ctr">
              <a:spcBef>
                <a:spcPct val="0"/>
              </a:spcBef>
              <a:buFontTx/>
              <a:buNone/>
            </a:pPr>
            <a:r>
              <a:rPr lang="fa-IR" altLang="fa-IR" sz="5400" b="1" dirty="0">
                <a:solidFill>
                  <a:srgbClr val="FF0000"/>
                </a:solidFill>
                <a:latin typeface="Tahoma" panose="020B0604030504040204" pitchFamily="34" charset="0"/>
                <a:cs typeface="B Titr" panose="00000700000000000000" pitchFamily="2" charset="-78"/>
              </a:rPr>
              <a:t>کانال تلگرامی بانک پاور پوینت</a:t>
            </a:r>
            <a:br>
              <a:rPr lang="fa-IR" altLang="fa-IR" sz="5400" b="1" dirty="0">
                <a:solidFill>
                  <a:srgbClr val="FF0000"/>
                </a:solidFill>
                <a:latin typeface="Tahoma" panose="020B0604030504040204" pitchFamily="34" charset="0"/>
                <a:cs typeface="B Titr" panose="00000700000000000000" pitchFamily="2" charset="-78"/>
              </a:rPr>
            </a:br>
            <a:r>
              <a:rPr lang="fa-IR" altLang="fa-IR" sz="2800" b="1" dirty="0">
                <a:solidFill>
                  <a:srgbClr val="FF0000"/>
                </a:solidFill>
                <a:latin typeface="Tahoma" panose="020B0604030504040204" pitchFamily="34" charset="0"/>
                <a:cs typeface="B Titr" panose="00000700000000000000" pitchFamily="2" charset="-78"/>
              </a:rPr>
              <a:t/>
            </a:r>
            <a:br>
              <a:rPr lang="fa-IR" altLang="fa-IR" sz="2800" b="1" dirty="0">
                <a:solidFill>
                  <a:srgbClr val="FF0000"/>
                </a:solidFill>
                <a:latin typeface="Tahoma" panose="020B0604030504040204" pitchFamily="34" charset="0"/>
                <a:cs typeface="B Titr" panose="00000700000000000000" pitchFamily="2" charset="-78"/>
              </a:rPr>
            </a:br>
            <a:r>
              <a:rPr lang="en-US" altLang="fa-IR" sz="5400" b="1" dirty="0">
                <a:solidFill>
                  <a:srgbClr val="FF0000"/>
                </a:solidFill>
                <a:latin typeface="Tahoma" panose="020B0604030504040204" pitchFamily="34" charset="0"/>
                <a:cs typeface="B Titr" panose="00000700000000000000" pitchFamily="2" charset="-78"/>
              </a:rPr>
              <a:t>@</a:t>
            </a:r>
            <a:r>
              <a:rPr lang="en-US" altLang="fa-IR" sz="5400" b="1" dirty="0" err="1">
                <a:solidFill>
                  <a:srgbClr val="FF0000"/>
                </a:solidFill>
                <a:latin typeface="Tahoma" panose="020B0604030504040204" pitchFamily="34" charset="0"/>
                <a:cs typeface="B Titr" panose="00000700000000000000" pitchFamily="2" charset="-78"/>
              </a:rPr>
              <a:t>PptBank</a:t>
            </a:r>
            <a:r>
              <a:rPr lang="fa-IR" altLang="fa-IR" sz="5400" b="1" dirty="0">
                <a:solidFill>
                  <a:srgbClr val="FF0000"/>
                </a:solidFill>
                <a:latin typeface="Tahoma" panose="020B0604030504040204" pitchFamily="34" charset="0"/>
                <a:cs typeface="B Titr" panose="00000700000000000000" pitchFamily="2" charset="-78"/>
              </a:rPr>
              <a:t/>
            </a:r>
            <a:br>
              <a:rPr lang="fa-IR" altLang="fa-IR" sz="5400" b="1" dirty="0">
                <a:solidFill>
                  <a:srgbClr val="FF0000"/>
                </a:solidFill>
                <a:latin typeface="Tahoma" panose="020B0604030504040204" pitchFamily="34" charset="0"/>
                <a:cs typeface="B Titr" panose="00000700000000000000" pitchFamily="2" charset="-78"/>
              </a:rPr>
            </a:br>
            <a:r>
              <a:rPr lang="en-US" altLang="fa-IR" sz="2000" b="1" dirty="0">
                <a:solidFill>
                  <a:srgbClr val="000000"/>
                </a:solidFill>
                <a:latin typeface="Tahoma" panose="020B0604030504040204" pitchFamily="34" charset="0"/>
                <a:cs typeface="Times New Roman" panose="02020603050405020304" pitchFamily="18" charset="0"/>
              </a:rPr>
              <a:t/>
            </a:r>
            <a:br>
              <a:rPr lang="en-US" altLang="fa-IR" sz="2000" b="1" dirty="0">
                <a:solidFill>
                  <a:srgbClr val="000000"/>
                </a:solidFill>
                <a:latin typeface="Tahoma" panose="020B0604030504040204" pitchFamily="34" charset="0"/>
                <a:cs typeface="Times New Roman" panose="02020603050405020304" pitchFamily="18" charset="0"/>
              </a:rPr>
            </a:br>
            <a:r>
              <a:rPr lang="en-US" altLang="fa-IR" sz="2000" b="1" dirty="0">
                <a:solidFill>
                  <a:srgbClr val="FFFF00"/>
                </a:solidFill>
                <a:latin typeface="Tahoma" panose="020B0604030504040204" pitchFamily="34" charset="0"/>
                <a:cs typeface="Times New Roman" panose="02020603050405020304" pitchFamily="18" charset="0"/>
                <a:hlinkClick r:id="rId3"/>
              </a:rPr>
              <a:t>https://telegram.me/joinchat/CrBIZT1leC0x3lRhxgL_5g</a:t>
            </a:r>
            <a:endParaRPr lang="fa-IR" altLang="fa-IR" sz="2000" b="1" dirty="0">
              <a:solidFill>
                <a:srgbClr val="FFFF00"/>
              </a:solidFill>
              <a:latin typeface="Tahoma" panose="020B0604030504040204" pitchFamily="34" charset="0"/>
              <a:cs typeface="Times New Roman" panose="02020603050405020304" pitchFamily="18" charset="0"/>
            </a:endParaRPr>
          </a:p>
        </p:txBody>
      </p:sp>
      <p:sp>
        <p:nvSpPr>
          <p:cNvPr id="2" name="Cloud 1"/>
          <p:cNvSpPr/>
          <p:nvPr/>
        </p:nvSpPr>
        <p:spPr>
          <a:xfrm>
            <a:off x="323528" y="1489297"/>
            <a:ext cx="8712968" cy="1790498"/>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dirty="0">
                <a:solidFill>
                  <a:srgbClr val="FF0000"/>
                </a:solidFill>
                <a:latin typeface="Titr"/>
                <a:cs typeface="B Titr" panose="00000700000000000000" pitchFamily="2" charset="-78"/>
              </a:rPr>
              <a:t>جهت پرداخت حق الزحمه تهیه این فایل</a:t>
            </a:r>
          </a:p>
          <a:p>
            <a:pPr algn="ctr"/>
            <a:endParaRPr lang="fa-IR" sz="2400" dirty="0">
              <a:solidFill>
                <a:srgbClr val="FF0000"/>
              </a:solidFill>
              <a:latin typeface="Titr"/>
              <a:cs typeface="B Titr" panose="00000700000000000000" pitchFamily="2" charset="-78"/>
            </a:endParaRPr>
          </a:p>
          <a:p>
            <a:pPr algn="ctr"/>
            <a:r>
              <a:rPr lang="fa-IR" sz="2400" dirty="0">
                <a:solidFill>
                  <a:srgbClr val="FF0000"/>
                </a:solidFill>
                <a:latin typeface="Titr"/>
                <a:cs typeface="B Titr" panose="00000700000000000000" pitchFamily="2" charset="-78"/>
              </a:rPr>
              <a:t>لطفا کانال ما را به 5 نفر از دوستانتان معرفی نمایید</a:t>
            </a:r>
          </a:p>
        </p:txBody>
      </p:sp>
      <p:sp>
        <p:nvSpPr>
          <p:cNvPr id="3" name="Smiley Face 2"/>
          <p:cNvSpPr/>
          <p:nvPr/>
        </p:nvSpPr>
        <p:spPr>
          <a:xfrm>
            <a:off x="1140487" y="2237998"/>
            <a:ext cx="348152" cy="248681"/>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1567"/>
          </a:p>
        </p:txBody>
      </p:sp>
      <p:sp>
        <p:nvSpPr>
          <p:cNvPr id="4" name="Heart 3"/>
          <p:cNvSpPr/>
          <p:nvPr/>
        </p:nvSpPr>
        <p:spPr>
          <a:xfrm>
            <a:off x="1115616" y="2492896"/>
            <a:ext cx="397889" cy="298417"/>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1567">
              <a:solidFill>
                <a:srgbClr val="FF0000"/>
              </a:solidFill>
            </a:endParaRPr>
          </a:p>
        </p:txBody>
      </p:sp>
    </p:spTree>
    <p:extLst>
      <p:ext uri="{BB962C8B-B14F-4D97-AF65-F5344CB8AC3E}">
        <p14:creationId xmlns:p14="http://schemas.microsoft.com/office/powerpoint/2010/main" val="16665239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ChangeArrowheads="1"/>
          </p:cNvSpPr>
          <p:nvPr/>
        </p:nvSpPr>
        <p:spPr bwMode="auto">
          <a:xfrm>
            <a:off x="14288" y="6448425"/>
            <a:ext cx="431800" cy="360363"/>
          </a:xfrm>
          <a:prstGeom prst="star8">
            <a:avLst>
              <a:gd name="adj" fmla="val 38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en-US" altLang="fa-IR" sz="2000">
                <a:latin typeface="Arial" panose="020B0604020202020204" pitchFamily="34" charset="0"/>
              </a:rPr>
              <a:t>1</a:t>
            </a:r>
            <a:r>
              <a:rPr lang="fa-IR" altLang="fa-IR" sz="2000">
                <a:latin typeface="Arial" panose="020B0604020202020204" pitchFamily="34" charset="0"/>
              </a:rPr>
              <a:t>6</a:t>
            </a:r>
            <a:endParaRPr lang="en-US" altLang="fa-IR" sz="2000">
              <a:latin typeface="Arial" panose="020B0604020202020204" pitchFamily="34" charset="0"/>
            </a:endParaRPr>
          </a:p>
        </p:txBody>
      </p:sp>
      <p:sp>
        <p:nvSpPr>
          <p:cNvPr id="19459" name="Text Box 4"/>
          <p:cNvSpPr txBox="1">
            <a:spLocks noChangeArrowheads="1"/>
          </p:cNvSpPr>
          <p:nvPr/>
        </p:nvSpPr>
        <p:spPr bwMode="gray">
          <a:xfrm>
            <a:off x="252413" y="333375"/>
            <a:ext cx="8713787" cy="5489575"/>
          </a:xfrm>
          <a:prstGeom prst="rect">
            <a:avLst/>
          </a:prstGeom>
          <a:gradFill rotWithShape="1">
            <a:gsLst>
              <a:gs pos="0">
                <a:schemeClr val="bg1"/>
              </a:gs>
              <a:gs pos="100000">
                <a:srgbClr val="B319BF">
                  <a:alpha val="37000"/>
                </a:srgbClr>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eaLnBrk="1" hangingPunct="1">
              <a:lnSpc>
                <a:spcPct val="130000"/>
              </a:lnSpc>
            </a:pPr>
            <a:r>
              <a:rPr lang="ar-SA" altLang="fa-IR" sz="1600">
                <a:cs typeface="B Titr" panose="00000700000000000000" pitchFamily="2" charset="-78"/>
                <a:sym typeface="Symbol" panose="05050102010706020507" pitchFamily="18" charset="2"/>
              </a:rPr>
              <a:t>پنجاه‌وچند سال اينها اين مملكت را در درخشان‌ترين فرصتهاى جهانى معطل و معوق گذاشتند. نه فقط از لحاظ سياسى و امنيتى، بلكه از لحاظ فرهنگى نيز ما را عقب نگه داشتند. من كه مى‌گويم تهاجم فرهنگى، عده‌يى خيال مى‌كنند مراد من اين است كه مثلا پسرى موهايش را تا اين‌جا بلند كند. خيال مى‌كنند بنده با موى بلند تا اين‌جا مخالفم. مسأله‌ى تهاجم فرهنگى اين نيست. البته بى‌بندوبارى و فساد هم يكى از شاخه‌هاى تهاجم فرهنگى است؛ اما تهاجم فرهنگى بزرگتر اين است كه اينها در طول سالهاى متمادى به مغز ايرانى و باور ايرانى تزريق كردند كه تو نمى‌توانى؛ بايد دنباله‌رو غرب و اروپا باشى. نمى‌گذارند خودمان را باور كنيم. الان شما اگر در علوم انسانى، در علوم طبيعى، در فيزيك و در رياضى و غيره يك نظريه‌ى علمى داشته باشيد، چنانچه برخلاف نظريات رايج و نوشته شده‌ى دنيا باشد، عده‌يى مى‌ايستند و مى‌گويند حرف شما در اقتصاد، مخالف با نظريه‌ى فلانى است؛ حرف شما در روان‌شناسى، مخالف با نظريه‌ى فلانى است. يعنى آن‌طورى كه مؤمنين نسبت به قرآن و كلام خدا و وحى الهى اعتقاد دارند، اينها به نظرات فلان دانشمند اروپايى همان اندازه يا بيشتر اعتقاد دارند! جالب اين‌جاست كه آن نظريات كهنه و منسوخ مى‌شود و جايش نظريات جديدى مى‌آيد؛ اما اينها همان نظريات پنجاه سال پيش را به عنوان يك متن مقدس و يك دين در دست مى‌گيرند! دهها سال است كه نظريات پوپر در زمينه‌هاى سياسى و اجتماعى كهنه و منسوخ شده و دهها كتاب عليه نظريات او در اروپا نوشته‌اند؛ اما در سالهاى اخير آدمهايى پيدا شدند كه با ادعاى فهم فلسفى، شروع كردند به ترويج نظريات پوپر! سالهاى متمادى است كه نظريات حاكم بر مراكز اقتصادى دنيا منسوخ شده و حرفهاى جديدى به بازار آمده است؛ اما عده‌يى هنوز وقتى مى‌خواهند طراحى اقتصادى بكنند، به آن نظريات كهنه‌ى قديمى نگاه مى‌كنند! اينها دو عيب دارند: يكى اين‌كه مقلدند، دوم اين‌كه از تحولات جديد بى‌خبرند؛ همان متن خارجى را كه براى آنها تدريس كرده‌اند، مثل يك كتاب مقدس در سينه‌ى خود نگه داشته‌اند و امروز به جوانهاى ما مى‌دهند. كشور ما مهد فلسفه است، اما براى فهم فلسفه به ديگران مراجعه مى‌كنند</a:t>
            </a:r>
            <a:r>
              <a:rPr lang="en-US" altLang="fa-IR" sz="1600">
                <a:cs typeface="B Titr" panose="00000700000000000000" pitchFamily="2" charset="-78"/>
                <a:sym typeface="Symbol" panose="05050102010706020507" pitchFamily="18" charset="2"/>
              </a:rPr>
              <a:t>!</a:t>
            </a:r>
          </a:p>
        </p:txBody>
      </p:sp>
      <p:sp>
        <p:nvSpPr>
          <p:cNvPr id="19460" name="Text Box 6"/>
          <p:cNvSpPr txBox="1">
            <a:spLocks noChangeArrowheads="1"/>
          </p:cNvSpPr>
          <p:nvPr/>
        </p:nvSpPr>
        <p:spPr bwMode="gray">
          <a:xfrm>
            <a:off x="250825" y="5876925"/>
            <a:ext cx="5184775" cy="409575"/>
          </a:xfrm>
          <a:prstGeom prst="rect">
            <a:avLst/>
          </a:prstGeom>
          <a:gradFill rotWithShape="1">
            <a:gsLst>
              <a:gs pos="0">
                <a:schemeClr val="bg1"/>
              </a:gs>
              <a:gs pos="100000">
                <a:srgbClr val="B319BF">
                  <a:alpha val="37000"/>
                </a:srgbClr>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1" eaLnBrk="1" hangingPunct="1">
              <a:lnSpc>
                <a:spcPct val="130000"/>
              </a:lnSpc>
            </a:pPr>
            <a:r>
              <a:rPr lang="ar-SA" altLang="zh-CN" sz="1600">
                <a:cs typeface="B Titr" panose="00000700000000000000" pitchFamily="2" charset="-78"/>
                <a:sym typeface="Symbol" panose="05050102010706020507" pitchFamily="18" charset="2"/>
              </a:rPr>
              <a:t>ديدار جوانان، اساتيد، معلمان و دانشجويان همدان </a:t>
            </a:r>
            <a:r>
              <a:rPr lang="fa-IR" altLang="zh-CN" sz="1600">
                <a:cs typeface="B Titr" panose="00000700000000000000" pitchFamily="2" charset="-78"/>
                <a:sym typeface="Symbol" panose="05050102010706020507" pitchFamily="18" charset="2"/>
              </a:rPr>
              <a:t>17/4/83</a:t>
            </a:r>
            <a:endParaRPr lang="en-US" altLang="fa-IR" sz="1600">
              <a:cs typeface="B Titr" panose="00000700000000000000" pitchFamily="2" charset="-78"/>
              <a:sym typeface="Symbol" panose="05050102010706020507" pitchFamily="18" charset="2"/>
            </a:endParaRPr>
          </a:p>
        </p:txBody>
      </p:sp>
    </p:spTree>
    <p:custDataLst>
      <p:tags r:id="rId1"/>
    </p:custDataLst>
  </p:cSld>
  <p:clrMapOvr>
    <a:masterClrMapping/>
  </p:clrMapOvr>
  <p:transition>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ChangeArrowheads="1"/>
          </p:cNvSpPr>
          <p:nvPr/>
        </p:nvSpPr>
        <p:spPr bwMode="auto">
          <a:xfrm>
            <a:off x="14288" y="6448425"/>
            <a:ext cx="431800" cy="360363"/>
          </a:xfrm>
          <a:prstGeom prst="star8">
            <a:avLst>
              <a:gd name="adj" fmla="val 38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en-US" altLang="fa-IR" sz="2000">
                <a:latin typeface="Arial" panose="020B0604020202020204" pitchFamily="34" charset="0"/>
              </a:rPr>
              <a:t>1</a:t>
            </a:r>
            <a:r>
              <a:rPr lang="fa-IR" altLang="fa-IR" sz="2000">
                <a:latin typeface="Arial" panose="020B0604020202020204" pitchFamily="34" charset="0"/>
              </a:rPr>
              <a:t>7</a:t>
            </a:r>
            <a:endParaRPr lang="en-US" altLang="fa-IR" sz="2000">
              <a:latin typeface="Arial" panose="020B0604020202020204" pitchFamily="34" charset="0"/>
            </a:endParaRPr>
          </a:p>
        </p:txBody>
      </p:sp>
      <p:sp>
        <p:nvSpPr>
          <p:cNvPr id="20483" name="Text Box 3"/>
          <p:cNvSpPr txBox="1">
            <a:spLocks noChangeArrowheads="1"/>
          </p:cNvSpPr>
          <p:nvPr/>
        </p:nvSpPr>
        <p:spPr bwMode="gray">
          <a:xfrm>
            <a:off x="250825" y="714375"/>
            <a:ext cx="8713788" cy="390525"/>
          </a:xfrm>
          <a:prstGeom prst="rect">
            <a:avLst/>
          </a:prstGeom>
          <a:gradFill rotWithShape="1">
            <a:gsLst>
              <a:gs pos="0">
                <a:schemeClr val="bg1"/>
              </a:gs>
              <a:gs pos="100000">
                <a:srgbClr val="6699FF">
                  <a:alpha val="37000"/>
                </a:srgbClr>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eaLnBrk="1" hangingPunct="1">
              <a:lnSpc>
                <a:spcPct val="130000"/>
              </a:lnSpc>
            </a:pPr>
            <a:endParaRPr lang="fa-IR" altLang="fa-IR" sz="1600">
              <a:cs typeface="B Titr" panose="00000700000000000000" pitchFamily="2" charset="-78"/>
              <a:sym typeface="Symbol" panose="05050102010706020507" pitchFamily="18" charset="2"/>
            </a:endParaRPr>
          </a:p>
        </p:txBody>
      </p:sp>
      <p:sp>
        <p:nvSpPr>
          <p:cNvPr id="20484" name="Text Box 4"/>
          <p:cNvSpPr txBox="1">
            <a:spLocks noChangeArrowheads="1"/>
          </p:cNvSpPr>
          <p:nvPr/>
        </p:nvSpPr>
        <p:spPr bwMode="gray">
          <a:xfrm>
            <a:off x="252413" y="1500188"/>
            <a:ext cx="8713787" cy="5262562"/>
          </a:xfrm>
          <a:prstGeom prst="rect">
            <a:avLst/>
          </a:prstGeom>
          <a:gradFill rotWithShape="1">
            <a:gsLst>
              <a:gs pos="0">
                <a:schemeClr val="bg1"/>
              </a:gs>
              <a:gs pos="100000">
                <a:srgbClr val="B319BF">
                  <a:alpha val="37000"/>
                </a:srgbClr>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eaLnBrk="1" hangingPunct="1">
              <a:lnSpc>
                <a:spcPct val="140000"/>
              </a:lnSpc>
            </a:pPr>
            <a:r>
              <a:rPr lang="ar-SA" altLang="fa-IR" sz="2400">
                <a:cs typeface="B Titr" panose="00000700000000000000" pitchFamily="2" charset="-78"/>
                <a:sym typeface="Symbol" panose="05050102010706020507" pitchFamily="18" charset="2"/>
              </a:rPr>
              <a:t>اقتدارى كه ما مى‌توانيم در داخل به‌وجود بياوريم، با بمب اتمى و سلاح هسته‌يى و تقويت نيروى نظامى نيست. البته تقويت نيروى نظامى در حد متعارف لازم است؛ اما آنچه مى‌تواند ما را در مقابل تهاجم همه‌جانبه‌ى دشمنان در سطوح مختلف حفظ كند، همين فهرستى است كه عرض كردم: تقويت ايمان، تقويت علم، تقويت فناورى، تسلط بر فنون روز، پيشاهنگ شدن در توليد علم، شكوفايى استعدادهاى آحاد ملت و جوانان در رشته‌هاى مختلف - چه علوم انسانى، چه علوم طبيعى، چه انواع گوناگون علوم تجربى - همبستگى ملى و تقويت همدلى در ميان مردم؛ اينهاست كه مى‌تواند يك ملت را تقويت كند؛ مى‌تواند هم دنياى خودشان را آباد كند، هم آنها را از آسيب دشمنان محفوظ نگه دارد. اينها وسيله‌يى است براى حفظ و صيانت؛ ما بايد اينها را دنبال كنيم و خود را متعهد به انجام آن بدانيم</a:t>
            </a:r>
            <a:r>
              <a:rPr lang="en-US" altLang="fa-IR" sz="2400">
                <a:cs typeface="B Titr" panose="00000700000000000000" pitchFamily="2" charset="-78"/>
                <a:sym typeface="Symbol" panose="05050102010706020507" pitchFamily="18" charset="2"/>
              </a:rPr>
              <a:t>.</a:t>
            </a:r>
          </a:p>
        </p:txBody>
      </p:sp>
      <p:sp>
        <p:nvSpPr>
          <p:cNvPr id="20485" name="Text Box 5"/>
          <p:cNvSpPr txBox="1">
            <a:spLocks noChangeArrowheads="1"/>
          </p:cNvSpPr>
          <p:nvPr/>
        </p:nvSpPr>
        <p:spPr bwMode="gray">
          <a:xfrm>
            <a:off x="250825" y="2155825"/>
            <a:ext cx="3889375" cy="336550"/>
          </a:xfrm>
          <a:prstGeom prst="rect">
            <a:avLst/>
          </a:prstGeom>
          <a:gradFill rotWithShape="1">
            <a:gsLst>
              <a:gs pos="0">
                <a:schemeClr val="bg1"/>
              </a:gs>
              <a:gs pos="100000">
                <a:srgbClr val="6699FF">
                  <a:alpha val="37000"/>
                </a:srgbClr>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endParaRPr lang="fa-IR" altLang="fa-IR" sz="1600">
              <a:cs typeface="B Titr" panose="00000700000000000000" pitchFamily="2" charset="-78"/>
              <a:sym typeface="Symbol" panose="05050102010706020507" pitchFamily="18" charset="2"/>
            </a:endParaRPr>
          </a:p>
        </p:txBody>
      </p:sp>
      <p:sp>
        <p:nvSpPr>
          <p:cNvPr id="20486" name="Text Box 6"/>
          <p:cNvSpPr txBox="1">
            <a:spLocks noChangeArrowheads="1"/>
          </p:cNvSpPr>
          <p:nvPr/>
        </p:nvSpPr>
        <p:spPr bwMode="gray">
          <a:xfrm>
            <a:off x="250825" y="5467350"/>
            <a:ext cx="3313113" cy="409575"/>
          </a:xfrm>
          <a:prstGeom prst="rect">
            <a:avLst/>
          </a:prstGeom>
          <a:gradFill rotWithShape="1">
            <a:gsLst>
              <a:gs pos="0">
                <a:schemeClr val="bg1"/>
              </a:gs>
              <a:gs pos="100000">
                <a:srgbClr val="B319BF">
                  <a:alpha val="37000"/>
                </a:srgbClr>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eaLnBrk="1" hangingPunct="1">
              <a:lnSpc>
                <a:spcPct val="130000"/>
              </a:lnSpc>
            </a:pPr>
            <a:r>
              <a:rPr lang="ar-SA" altLang="zh-CN" sz="1600">
                <a:cs typeface="B Titr" panose="00000700000000000000" pitchFamily="2" charset="-78"/>
                <a:sym typeface="Symbol" panose="05050102010706020507" pitchFamily="18" charset="2"/>
              </a:rPr>
              <a:t>ديدار علما و روحانيون كرمان</a:t>
            </a:r>
            <a:r>
              <a:rPr lang="fa-IR" altLang="zh-CN" sz="1600">
                <a:cs typeface="B Titr" panose="00000700000000000000" pitchFamily="2" charset="-78"/>
                <a:sym typeface="Symbol" panose="05050102010706020507" pitchFamily="18" charset="2"/>
              </a:rPr>
              <a:t>11/2/84</a:t>
            </a:r>
            <a:endParaRPr lang="en-US" altLang="fa-IR" sz="1600">
              <a:cs typeface="B Titr" panose="00000700000000000000" pitchFamily="2" charset="-78"/>
              <a:sym typeface="Symbol" panose="05050102010706020507" pitchFamily="18" charset="2"/>
            </a:endParaRPr>
          </a:p>
        </p:txBody>
      </p:sp>
    </p:spTree>
    <p:custDataLst>
      <p:tags r:id="rId1"/>
    </p:custDataLst>
  </p:cSld>
  <p:clrMapOvr>
    <a:masterClrMapping/>
  </p:clrMapOvr>
  <p:transition>
    <p:cove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ChangeArrowheads="1"/>
          </p:cNvSpPr>
          <p:nvPr/>
        </p:nvSpPr>
        <p:spPr bwMode="auto">
          <a:xfrm>
            <a:off x="14288" y="6448425"/>
            <a:ext cx="431800" cy="360363"/>
          </a:xfrm>
          <a:prstGeom prst="star8">
            <a:avLst>
              <a:gd name="adj" fmla="val 38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ltLang="fa-IR" sz="2000">
                <a:latin typeface="Arial" panose="020B0604020202020204" pitchFamily="34" charset="0"/>
              </a:rPr>
              <a:t>2</a:t>
            </a:r>
            <a:r>
              <a:rPr lang="en-US" altLang="fa-IR" sz="2000">
                <a:latin typeface="Arial" panose="020B0604020202020204" pitchFamily="34" charset="0"/>
              </a:rPr>
              <a:t>0</a:t>
            </a:r>
          </a:p>
        </p:txBody>
      </p:sp>
      <p:sp>
        <p:nvSpPr>
          <p:cNvPr id="21507" name="Text Box 3"/>
          <p:cNvSpPr txBox="1">
            <a:spLocks noChangeArrowheads="1"/>
          </p:cNvSpPr>
          <p:nvPr/>
        </p:nvSpPr>
        <p:spPr bwMode="gray">
          <a:xfrm>
            <a:off x="250825" y="981075"/>
            <a:ext cx="8713788" cy="4854575"/>
          </a:xfrm>
          <a:prstGeom prst="rect">
            <a:avLst/>
          </a:prstGeom>
          <a:gradFill rotWithShape="1">
            <a:gsLst>
              <a:gs pos="0">
                <a:schemeClr val="bg1"/>
              </a:gs>
              <a:gs pos="100000">
                <a:srgbClr val="6699FF">
                  <a:alpha val="37000"/>
                </a:srgbClr>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eaLnBrk="1" hangingPunct="1">
              <a:lnSpc>
                <a:spcPct val="130000"/>
              </a:lnSpc>
            </a:pPr>
            <a:r>
              <a:rPr lang="ar-SA" altLang="fa-IR" sz="1600">
                <a:cs typeface="B Titr" panose="00000700000000000000" pitchFamily="2" charset="-78"/>
                <a:sym typeface="Symbol" panose="05050102010706020507" pitchFamily="18" charset="2"/>
              </a:rPr>
              <a:t>متأسفانه در صد سال، صد و پنجاه سال اخير، در دنيا اتفاق افتاده است؛ يعنى تحولات كشورهاى آسيايى و آفريقايى و امريكاى لاتين در دام طراحى باندهاى قدرت بين‌المللى افتاده است و طراح اينها صهيونيست و سرمايه‌داران بين‌المللى بوده‌اند. براى اينها آنچه مهم بوده، كسب قدرت سياسى است كه بتوانند در كشورها و دولتهاى اروپايى و غيره نفوذ كنند و قدرت سياسى را در دست بگيرند و پول كسب كنند و اين كمپانيها، سرمايه‌هاى عظيم، كارتلها و تراستها را به وجود آورند. هدف اين بوده است؛ آن وقت اگر اقتضاء مى‌كرده است كه اخلاق جنسى ملتها را خراب كنند، راحت مى‌كردند؛ مصرف گرايى را در بين آنها ترويج كنند، به‌راحتى اين كار را انجام مى‌دادند؛ بى‌اعتنايى به هويتهاى ملى و مبانى فرهنگى را در آنها ترويج كنند، اين كار را مى‌كردند. اينها، اهداف كلان آنها بوده است كه تصوير مى‌كردند. آن وقت هميشه لشگرى هم از امكانات فرهنگى و رسانه‌اى و روزنامه‌هاى فراوان و مسائل گوناگون تبليغات در مشت اينها بوده است، كه اينها امروز يواش يواش دارد پخش مى‌شود و من پريروز در روزنامه - البته سه، چهار ماه قبل از اين، من مقاله‌اش را ديده بودم - گزارشى از تشكيل «ناتوى فرهنگى» را خواندم. يعنى در مقابل پيمان ناتو كه امريكاييها در اروپا به عنوان مقابله‌ى با شوروى سابق يك مجموعه‌ى مقتدر نظامى به وجود آوردند؛ اما براى سركوب هر صداى معارض با خودشان در منطقه خاور ميانه و آسيا و غيره از آن استفاده مى‌كردند، حالا يك ناتوى فرهنگى هم به وجود آورده‌اند. اين، بسيار چيز خطرناكى است. البته حالا هم نيست؛ سالهاست كه اين اتفاق افتاده است. مجموعه‌ى زنجيره‌ى به هم پيوسته‌ى رسانه‌هاى گوناگون - كه حالا اينترنت هم داخلش شده است و ماهواره‌ها و تلويزيونها و راديوها - در جهت مشخصى حركت مى‌كنند تا سررشته‌ى تحولات جوامع را به عهده بگيرند؛ حالا كه ديگر خيلى هم آسان و رو راست شده است.</a:t>
            </a:r>
            <a:r>
              <a:rPr lang="en-US" altLang="fa-IR" sz="1600">
                <a:cs typeface="B Titr" panose="00000700000000000000" pitchFamily="2" charset="-78"/>
                <a:sym typeface="Symbol" panose="05050102010706020507" pitchFamily="18" charset="2"/>
              </a:rPr>
              <a:t> </a:t>
            </a:r>
          </a:p>
        </p:txBody>
      </p:sp>
      <p:sp>
        <p:nvSpPr>
          <p:cNvPr id="21508" name="Text Box 5"/>
          <p:cNvSpPr txBox="1">
            <a:spLocks noChangeArrowheads="1"/>
          </p:cNvSpPr>
          <p:nvPr/>
        </p:nvSpPr>
        <p:spPr bwMode="gray">
          <a:xfrm>
            <a:off x="250825" y="5900738"/>
            <a:ext cx="3313113" cy="336550"/>
          </a:xfrm>
          <a:prstGeom prst="rect">
            <a:avLst/>
          </a:prstGeom>
          <a:gradFill rotWithShape="1">
            <a:gsLst>
              <a:gs pos="0">
                <a:schemeClr val="bg1"/>
              </a:gs>
              <a:gs pos="100000">
                <a:srgbClr val="6699FF">
                  <a:alpha val="37000"/>
                </a:srgbClr>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zh-CN" sz="1600">
                <a:cs typeface="B Titr" panose="00000700000000000000" pitchFamily="2" charset="-78"/>
                <a:sym typeface="Symbol" panose="05050102010706020507" pitchFamily="18" charset="2"/>
              </a:rPr>
              <a:t>ديدار با دانشجويان  </a:t>
            </a:r>
            <a:r>
              <a:rPr lang="fa-IR" altLang="zh-CN" sz="1600">
                <a:cs typeface="B Titr" panose="00000700000000000000" pitchFamily="2" charset="-78"/>
                <a:sym typeface="Symbol" panose="05050102010706020507" pitchFamily="18" charset="2"/>
              </a:rPr>
              <a:t>18/8/85</a:t>
            </a:r>
            <a:endParaRPr lang="en-US" altLang="fa-IR" sz="1600">
              <a:cs typeface="B Titr" panose="00000700000000000000" pitchFamily="2" charset="-78"/>
              <a:sym typeface="Symbol" panose="05050102010706020507" pitchFamily="18" charset="2"/>
            </a:endParaRPr>
          </a:p>
        </p:txBody>
      </p:sp>
      <p:sp>
        <p:nvSpPr>
          <p:cNvPr id="21509" name="Text Box 7"/>
          <p:cNvSpPr txBox="1">
            <a:spLocks noChangeArrowheads="1"/>
          </p:cNvSpPr>
          <p:nvPr/>
        </p:nvSpPr>
        <p:spPr bwMode="gray">
          <a:xfrm>
            <a:off x="7451725" y="549275"/>
            <a:ext cx="1498600" cy="385763"/>
          </a:xfrm>
          <a:prstGeom prst="rect">
            <a:avLst/>
          </a:prstGeom>
          <a:gradFill rotWithShape="1">
            <a:gsLst>
              <a:gs pos="0">
                <a:schemeClr val="bg1"/>
              </a:gs>
              <a:gs pos="100000">
                <a:srgbClr val="BBE0E3"/>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ناتوی فرهنگی</a:t>
            </a:r>
            <a:r>
              <a:rPr lang="ar-SA" altLang="fa-IR" sz="1600">
                <a:latin typeface="Arial" panose="020B0604020202020204" pitchFamily="34" charset="0"/>
                <a:cs typeface="B Titr" panose="00000700000000000000" pitchFamily="2" charset="-78"/>
                <a:sym typeface="Symbol" panose="05050102010706020507" pitchFamily="18" charset="2"/>
              </a:rPr>
              <a:t>: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Tree>
    <p:custDataLst>
      <p:tags r:id="rId1"/>
    </p:custDataLst>
  </p:cSld>
  <p:clrMapOvr>
    <a:masterClrMapping/>
  </p:clrMapOvr>
  <p:transition>
    <p:cove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p:cNvSpPr>
            <a:spLocks noChangeArrowheads="1"/>
          </p:cNvSpPr>
          <p:nvPr/>
        </p:nvSpPr>
        <p:spPr bwMode="auto">
          <a:xfrm>
            <a:off x="14288" y="6448425"/>
            <a:ext cx="431800" cy="360363"/>
          </a:xfrm>
          <a:prstGeom prst="star8">
            <a:avLst>
              <a:gd name="adj" fmla="val 38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en-US" altLang="fa-IR" sz="2000">
                <a:latin typeface="Arial" panose="020B0604020202020204" pitchFamily="34" charset="0"/>
              </a:rPr>
              <a:t>22</a:t>
            </a:r>
          </a:p>
        </p:txBody>
      </p:sp>
      <p:sp>
        <p:nvSpPr>
          <p:cNvPr id="22531" name="Text Box 3"/>
          <p:cNvSpPr txBox="1">
            <a:spLocks noChangeArrowheads="1"/>
          </p:cNvSpPr>
          <p:nvPr/>
        </p:nvSpPr>
        <p:spPr bwMode="gray">
          <a:xfrm>
            <a:off x="250825" y="476250"/>
            <a:ext cx="8713788" cy="2949575"/>
          </a:xfrm>
          <a:prstGeom prst="rect">
            <a:avLst/>
          </a:prstGeom>
          <a:gradFill rotWithShape="1">
            <a:gsLst>
              <a:gs pos="0">
                <a:schemeClr val="bg1"/>
              </a:gs>
              <a:gs pos="100000">
                <a:srgbClr val="6699FF">
                  <a:alpha val="37000"/>
                </a:srgbClr>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 مساله فرهنگ خیلی مساله مهمی است یعنی اگر ما چنانچه از لحاظ  فرهنگی، کشور را مقتدر و قوی نکنیم، هر کار دیگری بکنیم ، مقاصد و آرمانهایمان تحقق پیدا نخواهد کرد. یا پیش نمی رود، یا اگر پیش برود به نتایج خود نمی رسد اعم از اقتصادی، نظامی ، سیاسی و  ... فرهنگ اساس قضیه است . فرهنگ یک چیز کوچک و جمع و جور نیست.</a:t>
            </a:r>
          </a:p>
          <a:p>
            <a:pPr rtl="1"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فرهنگ مثل هوا است که همه جا گسترده است، باید آن را سالم کرد تا هر کسی در خانه نشسته، در باغچه نشسته، دارد راه می رود و  ... تنفس کند و از آن بهر ه مند شود. لذا هم گسترش در کار و هم خبرگی و هوشیاری، هم تسلط بر عرصه و صحنه و هم جمع آوری همه عوامل مختلف با هم لازم است تا بتواند این مقصود حاصل شود و این فضای سالم و هوای سالم آماده تا در ریه ها وارد شود.</a:t>
            </a:r>
          </a:p>
          <a:p>
            <a:pPr rtl="1"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چنانچه ما همه کارها را بکنیم، اما آن گوشه مثلاً  فرض کنید ماشین بدسوزی مشغول کار باشد و مرتب گاز از اگزوز خود بیرون  بدهد، همه کاری که ما کردیم را هدر میدهد.</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22532" name="Text Box 5"/>
          <p:cNvSpPr txBox="1">
            <a:spLocks noChangeArrowheads="1"/>
          </p:cNvSpPr>
          <p:nvPr/>
        </p:nvSpPr>
        <p:spPr bwMode="gray">
          <a:xfrm>
            <a:off x="250825" y="3500438"/>
            <a:ext cx="1584325" cy="336550"/>
          </a:xfrm>
          <a:prstGeom prst="rect">
            <a:avLst/>
          </a:prstGeom>
          <a:gradFill rotWithShape="1">
            <a:gsLst>
              <a:gs pos="0">
                <a:schemeClr val="bg1"/>
              </a:gs>
              <a:gs pos="100000">
                <a:srgbClr val="6699FF">
                  <a:alpha val="37000"/>
                </a:srgbClr>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ltLang="fa-IR" sz="1600">
                <a:cs typeface="B Titr" panose="00000700000000000000" pitchFamily="2" charset="-78"/>
                <a:sym typeface="Symbol" panose="05050102010706020507" pitchFamily="18" charset="2"/>
              </a:rPr>
              <a:t>20/6/86</a:t>
            </a:r>
            <a:endParaRPr lang="en-US" altLang="fa-IR" sz="1600">
              <a:cs typeface="B Titr" panose="00000700000000000000" pitchFamily="2" charset="-78"/>
              <a:sym typeface="Symbol" panose="05050102010706020507" pitchFamily="18" charset="2"/>
            </a:endParaRPr>
          </a:p>
        </p:txBody>
      </p:sp>
      <p:sp>
        <p:nvSpPr>
          <p:cNvPr id="22533" name="Text Box 7"/>
          <p:cNvSpPr txBox="1">
            <a:spLocks noChangeArrowheads="1"/>
          </p:cNvSpPr>
          <p:nvPr/>
        </p:nvSpPr>
        <p:spPr bwMode="gray">
          <a:xfrm>
            <a:off x="252413" y="3860800"/>
            <a:ext cx="8713787" cy="2314575"/>
          </a:xfrm>
          <a:prstGeom prst="rect">
            <a:avLst/>
          </a:prstGeom>
          <a:gradFill rotWithShape="1">
            <a:gsLst>
              <a:gs pos="0">
                <a:schemeClr val="bg1"/>
              </a:gs>
              <a:gs pos="100000">
                <a:srgbClr val="B319BF">
                  <a:alpha val="37000"/>
                </a:srgbClr>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 .... مساله فرهنگ را به معنای واقعی کلمه ، یک «جنگ» به حساب بیاورید؛ البته این حرفها شاید برای آقایان تکراری باشد، اما من تاکید می کنم. علت هم این است که در طول این سالها هر چه در این زمینه گفته شده، درست فهم نشده است. من نگاه می کنم به این جبهه عظیم معارض نظام جمهوری اسلامی، می بینم اینها با همه قوا و با امکاناتی که دارند ، این جبهه را پیش می برند و هر گوشه ای مکمل گوشه دیگر است؛ با اینکه الان حکومت ندارند، بر حسب ظاهر منابع مالی دولتی ندارند، رسانه های تصویری و صوتی ندارند، اما دارند کار را پیش می برند.</a:t>
            </a:r>
            <a:r>
              <a:rPr lang="en-US" altLang="fa-IR" sz="1600">
                <a:latin typeface="Arial" panose="020B0604020202020204" pitchFamily="34" charset="0"/>
                <a:cs typeface="B Titr" panose="00000700000000000000" pitchFamily="2" charset="-78"/>
                <a:sym typeface="Symbol" panose="05050102010706020507" pitchFamily="18" charset="2"/>
              </a:rPr>
              <a:t>  </a:t>
            </a:r>
            <a:r>
              <a:rPr lang="fa-IR" altLang="fa-IR" sz="1600">
                <a:latin typeface="Arial" panose="020B0604020202020204" pitchFamily="34" charset="0"/>
                <a:cs typeface="B Titr" panose="00000700000000000000" pitchFamily="2" charset="-78"/>
                <a:sym typeface="Symbol" panose="05050102010706020507" pitchFamily="18" charset="2"/>
              </a:rPr>
              <a:t> یعنی واقعاً دارند کار می کنند و تلاش می کنند. کاملاً  پیداست که یک ذهن منظمی پشت این قضایاست ولو اینکه اینهایی که در جبهه هستند، نبینند و نفهمند.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38953" name="AutoShape 9"/>
          <p:cNvSpPr>
            <a:spLocks noChangeArrowheads="1"/>
          </p:cNvSpPr>
          <p:nvPr/>
        </p:nvSpPr>
        <p:spPr bwMode="auto">
          <a:xfrm rot="10800000">
            <a:off x="1042988" y="6208713"/>
            <a:ext cx="1871662" cy="576262"/>
          </a:xfrm>
          <a:prstGeom prst="notchedRightArrow">
            <a:avLst>
              <a:gd name="adj1" fmla="val 50000"/>
              <a:gd name="adj2" fmla="val 81198"/>
            </a:avLst>
          </a:prstGeom>
          <a:gradFill rotWithShape="1">
            <a:gsLst>
              <a:gs pos="0">
                <a:srgbClr val="B319BF"/>
              </a:gs>
              <a:gs pos="50000">
                <a:schemeClr val="bg1"/>
              </a:gs>
              <a:gs pos="100000">
                <a:srgbClr val="B319BF"/>
              </a:gs>
            </a:gsLst>
            <a:lin ang="5400000" scaled="1"/>
          </a:gradFill>
          <a:ln w="9525" algn="ctr">
            <a:solidFill>
              <a:schemeClr val="tx1"/>
            </a:solidFill>
            <a:miter lim="800000"/>
            <a:headEnd/>
            <a:tailEnd/>
          </a:ln>
          <a:effectLst/>
        </p:spPr>
        <p:txBody>
          <a:bodyPr rot="10800000" wrap="none" lIns="0" tIns="0" rIns="0" bIns="0" anchor="ctr"/>
          <a:lstStyle/>
          <a:p>
            <a:pPr algn="ctr">
              <a:defRPr/>
            </a:pPr>
            <a:r>
              <a:rPr lang="fa-IR" sz="1600">
                <a:cs typeface="B Titr" pitchFamily="2" charset="-78"/>
              </a:rPr>
              <a:t>ادامه در صفحه بعد</a:t>
            </a:r>
            <a:endParaRPr lang="en-US" sz="1600">
              <a:cs typeface="B Titr" pitchFamily="2" charset="-78"/>
            </a:endParaRPr>
          </a:p>
        </p:txBody>
      </p:sp>
    </p:spTree>
    <p:custDataLst>
      <p:tags r:id="rId1"/>
    </p:custDataLst>
  </p:cSld>
  <p:clrMapOvr>
    <a:masterClrMapping/>
  </p:clrMapOvr>
  <p:transition>
    <p:cove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p:cNvSpPr>
            <a:spLocks noChangeArrowheads="1"/>
          </p:cNvSpPr>
          <p:nvPr/>
        </p:nvSpPr>
        <p:spPr bwMode="auto">
          <a:xfrm>
            <a:off x="14288" y="6448425"/>
            <a:ext cx="431800" cy="360363"/>
          </a:xfrm>
          <a:prstGeom prst="star8">
            <a:avLst>
              <a:gd name="adj" fmla="val 38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ltLang="fa-IR" sz="2000">
                <a:latin typeface="Arial" panose="020B0604020202020204" pitchFamily="34" charset="0"/>
              </a:rPr>
              <a:t>23</a:t>
            </a:r>
            <a:endParaRPr lang="en-US" altLang="fa-IR" sz="2000">
              <a:latin typeface="Arial" panose="020B0604020202020204" pitchFamily="34" charset="0"/>
            </a:endParaRPr>
          </a:p>
        </p:txBody>
      </p:sp>
      <p:sp>
        <p:nvSpPr>
          <p:cNvPr id="23555" name="Text Box 7"/>
          <p:cNvSpPr txBox="1">
            <a:spLocks noChangeArrowheads="1"/>
          </p:cNvSpPr>
          <p:nvPr/>
        </p:nvSpPr>
        <p:spPr bwMode="gray">
          <a:xfrm>
            <a:off x="250825" y="361950"/>
            <a:ext cx="8713788" cy="2949575"/>
          </a:xfrm>
          <a:prstGeom prst="rect">
            <a:avLst/>
          </a:prstGeom>
          <a:gradFill rotWithShape="1">
            <a:gsLst>
              <a:gs pos="0">
                <a:schemeClr val="bg1"/>
              </a:gs>
              <a:gs pos="100000">
                <a:srgbClr val="B319BF">
                  <a:alpha val="37000"/>
                </a:srgbClr>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بعضی از آنها اجمالاً می دانند که چکار می کنند. بعضی از آنها اصلاً نمی دانند چگار می دارند می کنند؛ یعنی فیلمی می سازند که می خواهند با آن، ضربه ای به دستگاه بزنند و صرفاً همین است و جمع بندی کار را نمی دانند. ممکن است تعداد محدودی باشند که جمع بندی کار را بدانند که از یک طرف، تضعیف جمهوری اسلامی است، از یک طرف تضعیف اعتقادات مردم (چه به نظام، چه به اسلام، چه به مسائل سیاسی روز)، از یک طرف دیگر تطهیر رژیم گذشته است که این نظام آمده و آن را ضایع کرده، از یک طرف تضعیف روحیه مردم و درشت نمودن دشمن، از آن طرف جلوه های زیبای هنری، چون اینهایی که الان در میدان کار فرهنگ و هنر و ادبیات هستند، درشت های جبهه مقابل بیش از درشت های جبهه ماست. در زمینه سینما همینطور است؛ در زمینه شعر همینطور است؛ در زمینه رمان همینطور است و شاید در زمینه های دیگر که من نمی خواهم خیلی صحبت کنم هم همینطور باشد. در این زمینه ها، آنها آدم های قوی تر و نامدارتری دارند. در مجموعۀ آنها و کارهای آنها هم احساس می شود که موفقیت های بزرگی دارند که یک نمونۀ آن را عرض می کنم:</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23556" name="Text Box 8"/>
          <p:cNvSpPr txBox="1">
            <a:spLocks noChangeArrowheads="1"/>
          </p:cNvSpPr>
          <p:nvPr/>
        </p:nvSpPr>
        <p:spPr bwMode="gray">
          <a:xfrm>
            <a:off x="250825" y="4054475"/>
            <a:ext cx="8713788" cy="1679575"/>
          </a:xfrm>
          <a:prstGeom prst="rect">
            <a:avLst/>
          </a:prstGeom>
          <a:gradFill rotWithShape="1">
            <a:gsLst>
              <a:gs pos="0">
                <a:schemeClr val="bg1"/>
              </a:gs>
              <a:gs pos="100000">
                <a:srgbClr val="B319BF">
                  <a:alpha val="37000"/>
                </a:srgbClr>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در دوره رژیم رضاخان، در همان 15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10 سال اول، آنها با قاجاریه کاری کردند که قاجاریه شد سکه یک پول از نظر مردم. نه فقط در آن زمان، بلکه این در ذهن ها هم ماند. یعنی ما که مثلاً متولدین دوره بعد از رضاخان بودیم، در مدرسه و این محیط ها، در ذهن ما هم قاجاریه آنچنان سقوط کرده بود که اصلاً از هیچ طرف قابل دفاع نبود؛ نه فقط احمد شاه و محمدعلی شاه؛ حتی ناصرالدین شاه و محمدشاه و تمام سلسله، یعنی اینها کاری نسبت به آن رژیم کردند که به کل آن را شستند و از بین بردند.</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23557" name="Text Box 9"/>
          <p:cNvSpPr txBox="1">
            <a:spLocks noChangeArrowheads="1"/>
          </p:cNvSpPr>
          <p:nvPr/>
        </p:nvSpPr>
        <p:spPr bwMode="gray">
          <a:xfrm>
            <a:off x="250825" y="5899150"/>
            <a:ext cx="1657350" cy="409575"/>
          </a:xfrm>
          <a:prstGeom prst="rect">
            <a:avLst/>
          </a:prstGeom>
          <a:gradFill rotWithShape="1">
            <a:gsLst>
              <a:gs pos="0">
                <a:schemeClr val="bg1"/>
              </a:gs>
              <a:gs pos="100000">
                <a:srgbClr val="B319BF">
                  <a:alpha val="37000"/>
                </a:srgbClr>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1"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20/6/1386</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23558" name="AutoShape 10"/>
          <p:cNvSpPr>
            <a:spLocks noChangeArrowheads="1"/>
          </p:cNvSpPr>
          <p:nvPr/>
        </p:nvSpPr>
        <p:spPr bwMode="auto">
          <a:xfrm rot="10800000">
            <a:off x="900113" y="3068638"/>
            <a:ext cx="576262" cy="1008062"/>
          </a:xfrm>
          <a:custGeom>
            <a:avLst/>
            <a:gdLst>
              <a:gd name="T0" fmla="*/ 325544479 w 21600"/>
              <a:gd name="T1" fmla="*/ 0 h 21600"/>
              <a:gd name="T2" fmla="*/ 240930680 w 21600"/>
              <a:gd name="T3" fmla="*/ 731868988 h 21600"/>
              <a:gd name="T4" fmla="*/ 0 w 21600"/>
              <a:gd name="T5" fmla="*/ 2033169966 h 21600"/>
              <a:gd name="T6" fmla="*/ 175779962 w 21600"/>
              <a:gd name="T7" fmla="*/ 2147483647 h 21600"/>
              <a:gd name="T8" fmla="*/ 351559284 w 21600"/>
              <a:gd name="T9" fmla="*/ 1524724959 h 21600"/>
              <a:gd name="T10" fmla="*/ 410159132 w 21600"/>
              <a:gd name="T11" fmla="*/ 731868988 h 21600"/>
              <a:gd name="T12" fmla="*/ 17694720 60000 65536"/>
              <a:gd name="T13" fmla="*/ 11796480 60000 65536"/>
              <a:gd name="T14" fmla="*/ 11796480 60000 65536"/>
              <a:gd name="T15" fmla="*/ 5898240 60000 65536"/>
              <a:gd name="T16" fmla="*/ 0 60000 65536"/>
              <a:gd name="T17" fmla="*/ 0 60000 65536"/>
              <a:gd name="T18" fmla="*/ 0 w 21600"/>
              <a:gd name="T19" fmla="*/ 18403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144" y="0"/>
                </a:moveTo>
                <a:lnTo>
                  <a:pt x="12688" y="7200"/>
                </a:lnTo>
                <a:lnTo>
                  <a:pt x="15774" y="7200"/>
                </a:lnTo>
                <a:lnTo>
                  <a:pt x="15774" y="18403"/>
                </a:lnTo>
                <a:lnTo>
                  <a:pt x="0" y="18403"/>
                </a:lnTo>
                <a:lnTo>
                  <a:pt x="0" y="21600"/>
                </a:lnTo>
                <a:lnTo>
                  <a:pt x="18514" y="21600"/>
                </a:lnTo>
                <a:lnTo>
                  <a:pt x="18514" y="7200"/>
                </a:lnTo>
                <a:lnTo>
                  <a:pt x="21600" y="7200"/>
                </a:lnTo>
                <a:close/>
              </a:path>
            </a:pathLst>
          </a:custGeom>
          <a:gradFill rotWithShape="1">
            <a:gsLst>
              <a:gs pos="0">
                <a:srgbClr val="99FF66"/>
              </a:gs>
              <a:gs pos="100000">
                <a:srgbClr val="47762F"/>
              </a:gs>
            </a:gsLst>
            <a:lin ang="2700000" scaled="1"/>
          </a:gradFill>
          <a:ln w="9525">
            <a:solidFill>
              <a:schemeClr val="tx1"/>
            </a:solidFill>
            <a:miter lim="800000"/>
            <a:headEnd/>
            <a:tailEnd/>
          </a:ln>
        </p:spPr>
        <p:txBody>
          <a:bodyPr wrap="none" anchor="ctr"/>
          <a:lstStyle/>
          <a:p>
            <a:endParaRPr lang="fa-IR"/>
          </a:p>
        </p:txBody>
      </p:sp>
    </p:spTree>
    <p:custDataLst>
      <p:tags r:id="rId1"/>
    </p:custDataLst>
  </p:cSld>
  <p:clrMapOvr>
    <a:masterClrMapping/>
  </p:clrMapOvr>
  <p:transition>
    <p:cove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p:cNvSpPr>
            <a:spLocks noChangeArrowheads="1"/>
          </p:cNvSpPr>
          <p:nvPr/>
        </p:nvSpPr>
        <p:spPr bwMode="auto">
          <a:xfrm>
            <a:off x="14288" y="6448425"/>
            <a:ext cx="431800" cy="360363"/>
          </a:xfrm>
          <a:prstGeom prst="star8">
            <a:avLst>
              <a:gd name="adj" fmla="val 38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ltLang="fa-IR" sz="2000">
                <a:latin typeface="Arial" panose="020B0604020202020204" pitchFamily="34" charset="0"/>
              </a:rPr>
              <a:t>24</a:t>
            </a:r>
            <a:endParaRPr lang="en-US" altLang="fa-IR" sz="2000">
              <a:latin typeface="Arial" panose="020B0604020202020204" pitchFamily="34" charset="0"/>
            </a:endParaRPr>
          </a:p>
        </p:txBody>
      </p:sp>
      <p:sp>
        <p:nvSpPr>
          <p:cNvPr id="24579" name="Text Box 3"/>
          <p:cNvSpPr txBox="1">
            <a:spLocks noChangeArrowheads="1"/>
          </p:cNvSpPr>
          <p:nvPr/>
        </p:nvSpPr>
        <p:spPr bwMode="gray">
          <a:xfrm>
            <a:off x="250825" y="476250"/>
            <a:ext cx="8713788" cy="5172075"/>
          </a:xfrm>
          <a:prstGeom prst="rect">
            <a:avLst/>
          </a:prstGeom>
          <a:gradFill rotWithShape="1">
            <a:gsLst>
              <a:gs pos="0">
                <a:schemeClr val="bg1"/>
              </a:gs>
              <a:gs pos="100000">
                <a:srgbClr val="6699FF">
                  <a:alpha val="37000"/>
                </a:srgbClr>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ما اگر در زمینه فرهنگ یعنی مدیریت فرهنگ کشور به لحاظ نگاه انقلاب موفق شویم، انقلاب موفق شده است. اگر در این زمینه موفق نشویم شک نکنید که انقلاب شکست خورده و به معنای آن است که دارد هزیمت می کند، دارد کم می شود. چون بالاخره وقتی سرچشمه ای جوشش آن کم بشود، در وهله اول که فهمیده نمی شود؛ یک جریانی دارد اما یواش یواش می بینید که جریان آن کم شده است. این اتفاقی است که در برهه ای از این 30 سال افتاده است؛ یعنی آن جوشش در سرچشمه کم زور شده و کم شده و بتدریج این جریانی که فراگیر بوده، همینطور محدود و کوچک شده است و ما به گونه ای دچار آفت شده ایم. اگر شما این کار را با جدیت هر چه بیشتر دنبال کنید و همراه این جدیت، تجدید نظر، نوآوری، پیراستگی ، نو کردن همت ها و اتصال و  ... هر چه بیشتر شما در آن باشد، اگر این کار را بکنید، ما جبران می کنیم و پیش می رویم؛ اما اگر نکنیدا بلاشک شکست می خوریم یعنی انقلاب شکست می خورد.</a:t>
            </a:r>
          </a:p>
          <a:p>
            <a:pPr rtl="1"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نگوئید که مثلاً ظواهر انقلابی خیلی خوب است و  ... نه این ظواهر ممکن است خوب باشد اما در باطن مثل آب زیر کاه است و ممکن است ما دور بخوریم و محاصره شویم. بنابراین، کار شما واجب است، واجبترین است؛ از همۀ کارها واجب تر این کار است در درون کار فرهنگ. چون فرهنگ را من یک وقتی مثال زدم به هوایی که انسان تنفس می کند. از یک نگاه اینجوری است. از یک نگاه می توان فرهنگ را تشبیه کرد به پوست بدن که تمام این اندامها در آن پیچیده است. چقدر اندامهای گوناگونی در بدن و کالبد انسان وجود دارد؟ چه کارهای گوناگونی دارند می کنند؟ همۀ این آسیب ناپذیری ها به وسیلۀ پوست است و فواید و امنیتی که این پوست می بخشد به این مجموعه. فرهنگ را با یک نگاه می توان تشبیه کرد به همین پوست بدن که تمام اندامهای درونی دستگاه انقلاب را در برگرفته و اگر چنانچه این پوست سالم بود، همۀ اندامها می توانند کار خود را درست انجام دهند و اگر ناسالم بود، مشکلات فراوانی را به وجود خواهد آورد.</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24580" name="Text Box 5"/>
          <p:cNvSpPr txBox="1">
            <a:spLocks noChangeArrowheads="1"/>
          </p:cNvSpPr>
          <p:nvPr/>
        </p:nvSpPr>
        <p:spPr bwMode="gray">
          <a:xfrm>
            <a:off x="250825" y="5734050"/>
            <a:ext cx="1584325" cy="336550"/>
          </a:xfrm>
          <a:prstGeom prst="rect">
            <a:avLst/>
          </a:prstGeom>
          <a:gradFill rotWithShape="1">
            <a:gsLst>
              <a:gs pos="0">
                <a:schemeClr val="bg1"/>
              </a:gs>
              <a:gs pos="100000">
                <a:srgbClr val="6699FF">
                  <a:alpha val="37000"/>
                </a:srgbClr>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ltLang="fa-IR" sz="1600">
                <a:cs typeface="B Titr" panose="00000700000000000000" pitchFamily="2" charset="-78"/>
                <a:sym typeface="Symbol" panose="05050102010706020507" pitchFamily="18" charset="2"/>
              </a:rPr>
              <a:t>30/2/1387</a:t>
            </a:r>
            <a:endParaRPr lang="en-US" altLang="fa-IR" sz="1600">
              <a:cs typeface="B Titr" panose="00000700000000000000" pitchFamily="2" charset="-78"/>
              <a:sym typeface="Symbol" panose="05050102010706020507" pitchFamily="18" charset="2"/>
            </a:endParaRPr>
          </a:p>
        </p:txBody>
      </p:sp>
    </p:spTree>
    <p:custDataLst>
      <p:tags r:id="rId1"/>
    </p:custDataLst>
  </p:cSld>
  <p:clrMapOvr>
    <a:masterClrMapping/>
  </p:clrMapOvr>
  <p:transition>
    <p:cove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8"/>
          <p:cNvSpPr>
            <a:spLocks noChangeArrowheads="1"/>
          </p:cNvSpPr>
          <p:nvPr/>
        </p:nvSpPr>
        <p:spPr bwMode="auto">
          <a:xfrm>
            <a:off x="14288" y="6448425"/>
            <a:ext cx="431800" cy="360363"/>
          </a:xfrm>
          <a:prstGeom prst="star8">
            <a:avLst>
              <a:gd name="adj" fmla="val 38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en-US" altLang="fa-IR" sz="2000">
                <a:latin typeface="Arial" panose="020B0604020202020204" pitchFamily="34" charset="0"/>
              </a:rPr>
              <a:t>29</a:t>
            </a:r>
          </a:p>
        </p:txBody>
      </p:sp>
      <p:sp>
        <p:nvSpPr>
          <p:cNvPr id="25603" name="Text Box 50"/>
          <p:cNvSpPr txBox="1">
            <a:spLocks noChangeArrowheads="1"/>
          </p:cNvSpPr>
          <p:nvPr/>
        </p:nvSpPr>
        <p:spPr bwMode="gray">
          <a:xfrm>
            <a:off x="5651500" y="441325"/>
            <a:ext cx="2306638" cy="395288"/>
          </a:xfrm>
          <a:prstGeom prst="rect">
            <a:avLst/>
          </a:prstGeom>
          <a:gradFill rotWithShape="1">
            <a:gsLst>
              <a:gs pos="0">
                <a:srgbClr val="C6DBDC"/>
              </a:gs>
              <a:gs pos="50000">
                <a:srgbClr val="DEDCC0"/>
              </a:gs>
              <a:gs pos="100000">
                <a:srgbClr val="C6DBDC"/>
              </a:gs>
            </a:gsLst>
            <a:lin ang="2700000" scaled="1"/>
          </a:gradFill>
          <a:ln w="9525">
            <a:solidFill>
              <a:schemeClr val="tx1"/>
            </a:solidFill>
            <a:prstDash val="dashDot"/>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fa-IR" altLang="fa-IR" sz="1600" b="1">
                <a:latin typeface="Arial" panose="020B0604020202020204" pitchFamily="34" charset="0"/>
                <a:cs typeface="B Titr" panose="00000700000000000000" pitchFamily="2" charset="-78"/>
              </a:rPr>
              <a:t>آرایش عرصۀ   مصاف فرهنگی</a:t>
            </a:r>
            <a:endParaRPr lang="en-US" altLang="fa-IR" sz="1600" b="1">
              <a:latin typeface="Arial" panose="020B0604020202020204" pitchFamily="34" charset="0"/>
              <a:cs typeface="B Titr" panose="00000700000000000000" pitchFamily="2" charset="-78"/>
            </a:endParaRPr>
          </a:p>
        </p:txBody>
      </p:sp>
      <p:sp>
        <p:nvSpPr>
          <p:cNvPr id="25604" name="Text Box 51"/>
          <p:cNvSpPr txBox="1">
            <a:spLocks noChangeArrowheads="1"/>
          </p:cNvSpPr>
          <p:nvPr/>
        </p:nvSpPr>
        <p:spPr bwMode="gray">
          <a:xfrm>
            <a:off x="7164388" y="2136775"/>
            <a:ext cx="792162"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1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1 -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25605" name="Text Box 52"/>
          <p:cNvSpPr txBox="1">
            <a:spLocks noChangeArrowheads="1"/>
          </p:cNvSpPr>
          <p:nvPr/>
        </p:nvSpPr>
        <p:spPr bwMode="gray">
          <a:xfrm>
            <a:off x="8027988" y="441325"/>
            <a:ext cx="793750" cy="395288"/>
          </a:xfrm>
          <a:prstGeom prst="rect">
            <a:avLst/>
          </a:prstGeom>
          <a:gradFill rotWithShape="1">
            <a:gsLst>
              <a:gs pos="0">
                <a:srgbClr val="C6DBDC"/>
              </a:gs>
              <a:gs pos="50000">
                <a:srgbClr val="DEDCC0"/>
              </a:gs>
              <a:gs pos="100000">
                <a:srgbClr val="C6DBDC"/>
              </a:gs>
            </a:gsLst>
            <a:lin ang="2700000" scaled="1"/>
          </a:gradFill>
          <a:ln w="9525">
            <a:solidFill>
              <a:schemeClr val="tx1"/>
            </a:solidFill>
            <a:prstDash val="dashDot"/>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1">
              <a:lnSpc>
                <a:spcPct val="120000"/>
              </a:lnSpc>
            </a:pPr>
            <a:r>
              <a:rPr lang="fa-IR" altLang="fa-IR" sz="1600" b="1">
                <a:latin typeface="Arial" panose="020B0604020202020204" pitchFamily="34" charset="0"/>
                <a:cs typeface="B Titr" panose="00000700000000000000" pitchFamily="2" charset="-78"/>
              </a:rPr>
              <a:t>ب)</a:t>
            </a:r>
            <a:endParaRPr lang="en-US" altLang="fa-IR" sz="1600" b="1">
              <a:latin typeface="Arial" panose="020B0604020202020204" pitchFamily="34" charset="0"/>
              <a:cs typeface="B Titr" panose="00000700000000000000" pitchFamily="2" charset="-78"/>
            </a:endParaRPr>
          </a:p>
        </p:txBody>
      </p:sp>
      <p:sp>
        <p:nvSpPr>
          <p:cNvPr id="165941" name="Text Box 53"/>
          <p:cNvSpPr txBox="1">
            <a:spLocks noChangeArrowheads="1"/>
          </p:cNvSpPr>
          <p:nvPr/>
        </p:nvSpPr>
        <p:spPr bwMode="gray">
          <a:xfrm>
            <a:off x="7596188" y="1447800"/>
            <a:ext cx="790575" cy="395288"/>
          </a:xfrm>
          <a:prstGeom prst="rect">
            <a:avLst/>
          </a:prstGeom>
          <a:gradFill rotWithShape="1">
            <a:gsLst>
              <a:gs pos="0">
                <a:schemeClr val="accent1"/>
              </a:gs>
              <a:gs pos="50000">
                <a:srgbClr val="CCE4BA"/>
              </a:gs>
              <a:gs pos="100000">
                <a:schemeClr val="accent1"/>
              </a:gs>
            </a:gsLst>
            <a:lin ang="18900000" scaled="1"/>
          </a:gradFill>
          <a:ln w="9525">
            <a:solidFill>
              <a:schemeClr val="tx1"/>
            </a:solidFill>
            <a:prstDash val="lgDash"/>
            <a:miter lim="800000"/>
            <a:headEnd/>
            <a:tailEnd/>
          </a:ln>
          <a:effectLst/>
        </p:spPr>
        <p:txBody>
          <a:bodyPr>
            <a:spAutoFit/>
          </a:bodyPr>
          <a:lstStyle/>
          <a:p>
            <a:pPr algn="ctr" rtl="1" eaLnBrk="0" hangingPunct="0">
              <a:lnSpc>
                <a:spcPct val="120000"/>
              </a:lnSpc>
              <a:buClr>
                <a:srgbClr val="7F3803"/>
              </a:buClr>
              <a:buSzPct val="150000"/>
              <a:defRPr/>
            </a:pPr>
            <a:r>
              <a:rPr lang="fa-IR" sz="1600">
                <a:latin typeface="Arial" charset="0"/>
                <a:cs typeface="B Titr" pitchFamily="2" charset="-78"/>
              </a:rPr>
              <a:t>1)</a:t>
            </a:r>
            <a:endParaRPr lang="en-US" sz="1600">
              <a:latin typeface="Arial" charset="0"/>
              <a:cs typeface="B Titr" pitchFamily="2" charset="-78"/>
            </a:endParaRPr>
          </a:p>
        </p:txBody>
      </p:sp>
      <p:sp>
        <p:nvSpPr>
          <p:cNvPr id="165942" name="Text Box 54"/>
          <p:cNvSpPr txBox="1">
            <a:spLocks noChangeArrowheads="1"/>
          </p:cNvSpPr>
          <p:nvPr/>
        </p:nvSpPr>
        <p:spPr bwMode="gray">
          <a:xfrm>
            <a:off x="3924300" y="1447800"/>
            <a:ext cx="3598863" cy="395288"/>
          </a:xfrm>
          <a:prstGeom prst="rect">
            <a:avLst/>
          </a:prstGeom>
          <a:gradFill rotWithShape="1">
            <a:gsLst>
              <a:gs pos="0">
                <a:schemeClr val="accent1"/>
              </a:gs>
              <a:gs pos="50000">
                <a:srgbClr val="CCE4BA"/>
              </a:gs>
              <a:gs pos="100000">
                <a:schemeClr val="accent1"/>
              </a:gs>
            </a:gsLst>
            <a:lin ang="18900000" scaled="1"/>
          </a:gradFill>
          <a:ln w="9525">
            <a:solidFill>
              <a:schemeClr val="tx1"/>
            </a:solidFill>
            <a:prstDash val="lgDash"/>
            <a:miter lim="800000"/>
            <a:headEnd/>
            <a:tailEnd/>
          </a:ln>
          <a:effectLst/>
        </p:spPr>
        <p:txBody>
          <a:bodyPr>
            <a:spAutoFit/>
          </a:bodyPr>
          <a:lstStyle/>
          <a:p>
            <a:pPr rtl="1" eaLnBrk="0" hangingPunct="0">
              <a:lnSpc>
                <a:spcPct val="120000"/>
              </a:lnSpc>
              <a:buClr>
                <a:srgbClr val="7F3803"/>
              </a:buClr>
              <a:buSzPct val="150000"/>
              <a:defRPr/>
            </a:pPr>
            <a:r>
              <a:rPr lang="fa-IR" sz="1600">
                <a:latin typeface="Arial" charset="0"/>
                <a:cs typeface="B Titr" pitchFamily="2" charset="-78"/>
              </a:rPr>
              <a:t>وجود دو جبهه در عرصه مصاف فرهنگی</a:t>
            </a:r>
            <a:endParaRPr lang="en-US" sz="1600">
              <a:latin typeface="Arial" charset="0"/>
              <a:cs typeface="B Titr" pitchFamily="2" charset="-78"/>
            </a:endParaRPr>
          </a:p>
        </p:txBody>
      </p:sp>
      <p:sp>
        <p:nvSpPr>
          <p:cNvPr id="25608" name="Text Box 57"/>
          <p:cNvSpPr txBox="1">
            <a:spLocks noChangeArrowheads="1"/>
          </p:cNvSpPr>
          <p:nvPr/>
        </p:nvSpPr>
        <p:spPr bwMode="gray">
          <a:xfrm>
            <a:off x="4643438" y="2133600"/>
            <a:ext cx="2376487"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جبهه فرهنگی انقلاب اسلامی:</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25609" name="Text Box 61"/>
          <p:cNvSpPr txBox="1">
            <a:spLocks noChangeArrowheads="1"/>
          </p:cNvSpPr>
          <p:nvPr/>
        </p:nvSpPr>
        <p:spPr bwMode="gray">
          <a:xfrm>
            <a:off x="395288" y="2820988"/>
            <a:ext cx="8137525" cy="679450"/>
          </a:xfrm>
          <a:prstGeom prst="rect">
            <a:avLst/>
          </a:prstGeom>
          <a:gradFill rotWithShape="1">
            <a:gsLst>
              <a:gs pos="0">
                <a:srgbClr val="FFCCFF"/>
              </a:gs>
              <a:gs pos="50000">
                <a:srgbClr val="7DBEFF"/>
              </a:gs>
              <a:gs pos="100000">
                <a:srgbClr val="FFCCFF"/>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جبهه فرهنگی انقلاب اسلامی، مجموعه عناصر،  مجموعه ها، نهادها و جریانهای فرهنگی هستند که معتقد به مبانی اسلام و انقلاب اسلامی بوده و در جهت تقویت آن از طریق فعالیتهای فرهنگی تلاش می کنند.</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25610" name="AutoShape 62"/>
          <p:cNvSpPr>
            <a:spLocks noChangeArrowheads="1"/>
          </p:cNvSpPr>
          <p:nvPr/>
        </p:nvSpPr>
        <p:spPr bwMode="auto">
          <a:xfrm rot="10800000">
            <a:off x="3995738" y="2305050"/>
            <a:ext cx="576262" cy="431800"/>
          </a:xfrm>
          <a:custGeom>
            <a:avLst/>
            <a:gdLst>
              <a:gd name="T0" fmla="*/ 325544479 w 21600"/>
              <a:gd name="T1" fmla="*/ 0 h 21600"/>
              <a:gd name="T2" fmla="*/ 240930680 w 21600"/>
              <a:gd name="T3" fmla="*/ 57519877 h 21600"/>
              <a:gd name="T4" fmla="*/ 0 w 21600"/>
              <a:gd name="T5" fmla="*/ 159793889 h 21600"/>
              <a:gd name="T6" fmla="*/ 175779962 w 21600"/>
              <a:gd name="T7" fmla="*/ 172560092 h 21600"/>
              <a:gd name="T8" fmla="*/ 351559284 w 21600"/>
              <a:gd name="T9" fmla="*/ 119833373 h 21600"/>
              <a:gd name="T10" fmla="*/ 410159132 w 21600"/>
              <a:gd name="T11" fmla="*/ 57519877 h 21600"/>
              <a:gd name="T12" fmla="*/ 17694720 60000 65536"/>
              <a:gd name="T13" fmla="*/ 11796480 60000 65536"/>
              <a:gd name="T14" fmla="*/ 11796480 60000 65536"/>
              <a:gd name="T15" fmla="*/ 5898240 60000 65536"/>
              <a:gd name="T16" fmla="*/ 0 60000 65536"/>
              <a:gd name="T17" fmla="*/ 0 60000 65536"/>
              <a:gd name="T18" fmla="*/ 0 w 21600"/>
              <a:gd name="T19" fmla="*/ 18403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144" y="0"/>
                </a:moveTo>
                <a:lnTo>
                  <a:pt x="12688" y="7200"/>
                </a:lnTo>
                <a:lnTo>
                  <a:pt x="15774" y="7200"/>
                </a:lnTo>
                <a:lnTo>
                  <a:pt x="15774" y="18403"/>
                </a:lnTo>
                <a:lnTo>
                  <a:pt x="0" y="18403"/>
                </a:lnTo>
                <a:lnTo>
                  <a:pt x="0" y="21600"/>
                </a:lnTo>
                <a:lnTo>
                  <a:pt x="18514" y="21600"/>
                </a:lnTo>
                <a:lnTo>
                  <a:pt x="18514" y="7200"/>
                </a:lnTo>
                <a:lnTo>
                  <a:pt x="21600" y="7200"/>
                </a:lnTo>
                <a:close/>
              </a:path>
            </a:pathLst>
          </a:custGeom>
          <a:gradFill rotWithShape="1">
            <a:gsLst>
              <a:gs pos="0">
                <a:srgbClr val="99FF66"/>
              </a:gs>
              <a:gs pos="100000">
                <a:srgbClr val="47762F"/>
              </a:gs>
            </a:gsLst>
            <a:lin ang="2700000" scaled="1"/>
          </a:gradFill>
          <a:ln w="9525">
            <a:solidFill>
              <a:schemeClr val="tx1"/>
            </a:solidFill>
            <a:miter lim="800000"/>
            <a:headEnd/>
            <a:tailEnd/>
          </a:ln>
        </p:spPr>
        <p:txBody>
          <a:bodyPr wrap="none" anchor="ctr"/>
          <a:lstStyle/>
          <a:p>
            <a:endParaRPr lang="fa-IR"/>
          </a:p>
        </p:txBody>
      </p:sp>
      <p:sp>
        <p:nvSpPr>
          <p:cNvPr id="25611" name="_s1050"/>
          <p:cNvSpPr>
            <a:spLocks noChangeArrowheads="1"/>
          </p:cNvSpPr>
          <p:nvPr/>
        </p:nvSpPr>
        <p:spPr bwMode="auto">
          <a:xfrm>
            <a:off x="3751263" y="4003675"/>
            <a:ext cx="1336675" cy="504825"/>
          </a:xfrm>
          <a:prstGeom prst="ellipse">
            <a:avLst/>
          </a:prstGeom>
          <a:gradFill rotWithShape="1">
            <a:gsLst>
              <a:gs pos="0">
                <a:srgbClr val="FBFCEF"/>
              </a:gs>
              <a:gs pos="100000">
                <a:srgbClr val="E9F1AD">
                  <a:alpha val="85999"/>
                </a:srgbClr>
              </a:gs>
            </a:gsLst>
            <a:lin ang="18900000" scaled="1"/>
          </a:gradFill>
          <a:ln w="9525">
            <a:solidFill>
              <a:schemeClr val="tx1"/>
            </a:solidFill>
            <a:round/>
            <a:headEnd/>
            <a:tailEnd/>
          </a:ln>
        </p:spPr>
        <p:txBody>
          <a:bodyPr wrap="none" lIns="0" tIns="0" rIns="0" bIns="0"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lnSpc>
                <a:spcPct val="130000"/>
              </a:lnSpc>
            </a:pPr>
            <a:r>
              <a:rPr lang="fa-IR" altLang="fa-IR" sz="1600" b="1">
                <a:latin typeface="Arial" panose="020B0604020202020204" pitchFamily="34" charset="0"/>
                <a:cs typeface="B Titr" panose="00000700000000000000" pitchFamily="2" charset="-78"/>
                <a:sym typeface="Symbol" panose="05050102010706020507" pitchFamily="18" charset="2"/>
              </a:rPr>
              <a:t>شاخصه ها:</a:t>
            </a:r>
            <a:endParaRPr lang="en-US" altLang="fa-IR" sz="1600" b="1">
              <a:latin typeface="Arial" panose="020B0604020202020204" pitchFamily="34" charset="0"/>
              <a:cs typeface="B Titr" panose="00000700000000000000" pitchFamily="2" charset="-78"/>
              <a:sym typeface="Symbol" panose="05050102010706020507" pitchFamily="18" charset="2"/>
            </a:endParaRPr>
          </a:p>
        </p:txBody>
      </p:sp>
      <p:sp>
        <p:nvSpPr>
          <p:cNvPr id="25612" name="_s1050"/>
          <p:cNvSpPr>
            <a:spLocks noChangeArrowheads="1"/>
          </p:cNvSpPr>
          <p:nvPr/>
        </p:nvSpPr>
        <p:spPr bwMode="auto">
          <a:xfrm>
            <a:off x="5364163" y="4797425"/>
            <a:ext cx="2736850" cy="936625"/>
          </a:xfrm>
          <a:prstGeom prst="ellipse">
            <a:avLst/>
          </a:prstGeom>
          <a:gradFill rotWithShape="1">
            <a:gsLst>
              <a:gs pos="0">
                <a:schemeClr val="accent1">
                  <a:alpha val="85999"/>
                </a:schemeClr>
              </a:gs>
              <a:gs pos="100000">
                <a:srgbClr val="E9F1AD"/>
              </a:gs>
            </a:gsLst>
            <a:path path="shape">
              <a:fillToRect l="50000" t="50000" r="50000" b="50000"/>
            </a:path>
          </a:gradFill>
          <a:ln w="9525" cap="rnd">
            <a:solidFill>
              <a:schemeClr val="tx1"/>
            </a:solidFill>
            <a:prstDash val="sysDot"/>
            <a:round/>
            <a:headEnd/>
            <a:tailEnd/>
          </a:ln>
        </p:spPr>
        <p:txBody>
          <a:bodyPr wrap="none" lIns="0" tIns="0" rIns="0" bIns="0"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lnSpc>
                <a:spcPct val="130000"/>
              </a:lnSpc>
            </a:pPr>
            <a:r>
              <a:rPr lang="fa-IR" altLang="fa-IR" sz="1400" b="1">
                <a:latin typeface="Arial" panose="020B0604020202020204" pitchFamily="34" charset="0"/>
                <a:cs typeface="B Titr" panose="00000700000000000000" pitchFamily="2" charset="-78"/>
                <a:sym typeface="Symbol" panose="05050102010706020507" pitchFamily="18" charset="2"/>
              </a:rPr>
              <a:t>اعتقاد به مبانی اسلام و انقلاب</a:t>
            </a:r>
            <a:endParaRPr lang="en-US" altLang="fa-IR" sz="1400" b="1">
              <a:latin typeface="Arial" panose="020B0604020202020204" pitchFamily="34" charset="0"/>
              <a:cs typeface="B Titr" panose="00000700000000000000" pitchFamily="2" charset="-78"/>
              <a:sym typeface="Symbol" panose="05050102010706020507" pitchFamily="18" charset="2"/>
            </a:endParaRPr>
          </a:p>
        </p:txBody>
      </p:sp>
      <p:sp>
        <p:nvSpPr>
          <p:cNvPr id="25613" name="AutoShape 65"/>
          <p:cNvSpPr>
            <a:spLocks/>
          </p:cNvSpPr>
          <p:nvPr/>
        </p:nvSpPr>
        <p:spPr bwMode="auto">
          <a:xfrm rot="5400000">
            <a:off x="4162425" y="869951"/>
            <a:ext cx="503237" cy="7777162"/>
          </a:xfrm>
          <a:prstGeom prst="leftBrace">
            <a:avLst>
              <a:gd name="adj1" fmla="val 128786"/>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ltLang="fa-IR"/>
          </a:p>
        </p:txBody>
      </p:sp>
      <p:sp>
        <p:nvSpPr>
          <p:cNvPr id="25614" name="_s1050"/>
          <p:cNvSpPr>
            <a:spLocks noChangeArrowheads="1"/>
          </p:cNvSpPr>
          <p:nvPr/>
        </p:nvSpPr>
        <p:spPr bwMode="auto">
          <a:xfrm>
            <a:off x="539750" y="4797425"/>
            <a:ext cx="2736850" cy="1008063"/>
          </a:xfrm>
          <a:prstGeom prst="ellipse">
            <a:avLst/>
          </a:prstGeom>
          <a:gradFill rotWithShape="1">
            <a:gsLst>
              <a:gs pos="0">
                <a:schemeClr val="accent1">
                  <a:alpha val="85999"/>
                </a:schemeClr>
              </a:gs>
              <a:gs pos="100000">
                <a:srgbClr val="E9F1AD"/>
              </a:gs>
            </a:gsLst>
            <a:path path="shape">
              <a:fillToRect l="50000" t="50000" r="50000" b="50000"/>
            </a:path>
          </a:gradFill>
          <a:ln w="9525" cap="rnd">
            <a:solidFill>
              <a:schemeClr val="tx1"/>
            </a:solidFill>
            <a:prstDash val="sysDot"/>
            <a:round/>
            <a:headEnd/>
            <a:tailEnd/>
          </a:ln>
        </p:spPr>
        <p:txBody>
          <a:bodyPr wrap="none" lIns="0" tIns="0" rIns="0" bIns="0"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lnSpc>
                <a:spcPct val="130000"/>
              </a:lnSpc>
            </a:pPr>
            <a:r>
              <a:rPr lang="fa-IR" altLang="fa-IR" sz="1400" b="1">
                <a:latin typeface="Arial" panose="020B0604020202020204" pitchFamily="34" charset="0"/>
                <a:cs typeface="B Titr" panose="00000700000000000000" pitchFamily="2" charset="-78"/>
                <a:sym typeface="Symbol" panose="05050102010706020507" pitchFamily="18" charset="2"/>
              </a:rPr>
              <a:t>تلاش فرهنگی در جهت تقویت آن</a:t>
            </a:r>
            <a:endParaRPr lang="en-US" altLang="fa-IR" sz="1400" b="1">
              <a:latin typeface="Arial" panose="020B0604020202020204" pitchFamily="34" charset="0"/>
              <a:cs typeface="B Titr" panose="00000700000000000000" pitchFamily="2" charset="-78"/>
              <a:sym typeface="Symbol" panose="05050102010706020507" pitchFamily="18" charset="2"/>
            </a:endParaRPr>
          </a:p>
        </p:txBody>
      </p:sp>
    </p:spTree>
    <p:custDataLst>
      <p:tags r:id="rId1"/>
    </p:custData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6"/>
          <p:cNvSpPr>
            <a:spLocks noChangeArrowheads="1"/>
          </p:cNvSpPr>
          <p:nvPr/>
        </p:nvSpPr>
        <p:spPr bwMode="auto">
          <a:xfrm>
            <a:off x="14288" y="6448425"/>
            <a:ext cx="431800" cy="360363"/>
          </a:xfrm>
          <a:prstGeom prst="star8">
            <a:avLst>
              <a:gd name="adj" fmla="val 38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en-US" altLang="fa-IR" sz="2000">
                <a:latin typeface="Arial" panose="020B0604020202020204" pitchFamily="34" charset="0"/>
              </a:rPr>
              <a:t>30</a:t>
            </a:r>
          </a:p>
        </p:txBody>
      </p:sp>
      <p:sp>
        <p:nvSpPr>
          <p:cNvPr id="26627" name="Text Box 78"/>
          <p:cNvSpPr txBox="1">
            <a:spLocks noChangeArrowheads="1"/>
          </p:cNvSpPr>
          <p:nvPr/>
        </p:nvSpPr>
        <p:spPr bwMode="gray">
          <a:xfrm>
            <a:off x="7164388" y="1198563"/>
            <a:ext cx="792162"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2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1 -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26628" name="Text Box 79"/>
          <p:cNvSpPr txBox="1">
            <a:spLocks noChangeArrowheads="1"/>
          </p:cNvSpPr>
          <p:nvPr/>
        </p:nvSpPr>
        <p:spPr bwMode="gray">
          <a:xfrm>
            <a:off x="4572000" y="1195388"/>
            <a:ext cx="2447925"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جبهه فرهنگی معارض با انقلاب:</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26629" name="Text Box 80"/>
          <p:cNvSpPr txBox="1">
            <a:spLocks noChangeArrowheads="1"/>
          </p:cNvSpPr>
          <p:nvPr/>
        </p:nvSpPr>
        <p:spPr bwMode="gray">
          <a:xfrm>
            <a:off x="395288" y="1882775"/>
            <a:ext cx="7202487" cy="679450"/>
          </a:xfrm>
          <a:prstGeom prst="rect">
            <a:avLst/>
          </a:prstGeom>
          <a:gradFill rotWithShape="1">
            <a:gsLst>
              <a:gs pos="0">
                <a:srgbClr val="FFCCFF"/>
              </a:gs>
              <a:gs pos="50000">
                <a:srgbClr val="7DBEFF"/>
              </a:gs>
              <a:gs pos="100000">
                <a:srgbClr val="FFCCFF"/>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جبهه فرهنگی معارض با انقلاب، مجموعه عناصر، مجموعه ها و جریانهای فرهنگی می باشند که معتقد به مبانی اسلام و انقلاب نبوده و  علیه  آن از طریق فعالیتهای فرهنگی تلاش می نمایند.</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26630" name="AutoShape 81"/>
          <p:cNvSpPr>
            <a:spLocks noChangeArrowheads="1"/>
          </p:cNvSpPr>
          <p:nvPr/>
        </p:nvSpPr>
        <p:spPr bwMode="auto">
          <a:xfrm rot="10800000">
            <a:off x="3967163" y="1395413"/>
            <a:ext cx="576262" cy="431800"/>
          </a:xfrm>
          <a:custGeom>
            <a:avLst/>
            <a:gdLst>
              <a:gd name="T0" fmla="*/ 325544479 w 21600"/>
              <a:gd name="T1" fmla="*/ 0 h 21600"/>
              <a:gd name="T2" fmla="*/ 240930680 w 21600"/>
              <a:gd name="T3" fmla="*/ 57519877 h 21600"/>
              <a:gd name="T4" fmla="*/ 0 w 21600"/>
              <a:gd name="T5" fmla="*/ 159793889 h 21600"/>
              <a:gd name="T6" fmla="*/ 175779962 w 21600"/>
              <a:gd name="T7" fmla="*/ 172560092 h 21600"/>
              <a:gd name="T8" fmla="*/ 351559284 w 21600"/>
              <a:gd name="T9" fmla="*/ 119833373 h 21600"/>
              <a:gd name="T10" fmla="*/ 410159132 w 21600"/>
              <a:gd name="T11" fmla="*/ 57519877 h 21600"/>
              <a:gd name="T12" fmla="*/ 17694720 60000 65536"/>
              <a:gd name="T13" fmla="*/ 11796480 60000 65536"/>
              <a:gd name="T14" fmla="*/ 11796480 60000 65536"/>
              <a:gd name="T15" fmla="*/ 5898240 60000 65536"/>
              <a:gd name="T16" fmla="*/ 0 60000 65536"/>
              <a:gd name="T17" fmla="*/ 0 60000 65536"/>
              <a:gd name="T18" fmla="*/ 0 w 21600"/>
              <a:gd name="T19" fmla="*/ 18403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144" y="0"/>
                </a:moveTo>
                <a:lnTo>
                  <a:pt x="12688" y="7200"/>
                </a:lnTo>
                <a:lnTo>
                  <a:pt x="15774" y="7200"/>
                </a:lnTo>
                <a:lnTo>
                  <a:pt x="15774" y="18403"/>
                </a:lnTo>
                <a:lnTo>
                  <a:pt x="0" y="18403"/>
                </a:lnTo>
                <a:lnTo>
                  <a:pt x="0" y="21600"/>
                </a:lnTo>
                <a:lnTo>
                  <a:pt x="18514" y="21600"/>
                </a:lnTo>
                <a:lnTo>
                  <a:pt x="18514" y="7200"/>
                </a:lnTo>
                <a:lnTo>
                  <a:pt x="21600" y="7200"/>
                </a:lnTo>
                <a:close/>
              </a:path>
            </a:pathLst>
          </a:custGeom>
          <a:gradFill rotWithShape="1">
            <a:gsLst>
              <a:gs pos="0">
                <a:srgbClr val="99FF66"/>
              </a:gs>
              <a:gs pos="100000">
                <a:srgbClr val="47762F"/>
              </a:gs>
            </a:gsLst>
            <a:lin ang="2700000" scaled="1"/>
          </a:gradFill>
          <a:ln w="9525">
            <a:solidFill>
              <a:schemeClr val="tx1"/>
            </a:solidFill>
            <a:miter lim="800000"/>
            <a:headEnd/>
            <a:tailEnd/>
          </a:ln>
        </p:spPr>
        <p:txBody>
          <a:bodyPr wrap="none" anchor="ctr"/>
          <a:lstStyle/>
          <a:p>
            <a:endParaRPr lang="fa-IR"/>
          </a:p>
        </p:txBody>
      </p:sp>
      <p:sp>
        <p:nvSpPr>
          <p:cNvPr id="26631" name="_s1050"/>
          <p:cNvSpPr>
            <a:spLocks noChangeArrowheads="1"/>
          </p:cNvSpPr>
          <p:nvPr/>
        </p:nvSpPr>
        <p:spPr bwMode="auto">
          <a:xfrm>
            <a:off x="3751263" y="3211513"/>
            <a:ext cx="1336675" cy="504825"/>
          </a:xfrm>
          <a:prstGeom prst="ellipse">
            <a:avLst/>
          </a:prstGeom>
          <a:gradFill rotWithShape="1">
            <a:gsLst>
              <a:gs pos="0">
                <a:srgbClr val="FBFCEF"/>
              </a:gs>
              <a:gs pos="100000">
                <a:srgbClr val="E9F1AD">
                  <a:alpha val="85999"/>
                </a:srgbClr>
              </a:gs>
            </a:gsLst>
            <a:lin ang="18900000" scaled="1"/>
          </a:gradFill>
          <a:ln w="9525">
            <a:solidFill>
              <a:schemeClr val="tx1"/>
            </a:solidFill>
            <a:round/>
            <a:headEnd/>
            <a:tailEnd/>
          </a:ln>
        </p:spPr>
        <p:txBody>
          <a:bodyPr wrap="none" lIns="0" tIns="0" rIns="0" bIns="0"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lnSpc>
                <a:spcPct val="130000"/>
              </a:lnSpc>
            </a:pPr>
            <a:r>
              <a:rPr lang="fa-IR" altLang="fa-IR" sz="1600" b="1">
                <a:latin typeface="Arial" panose="020B0604020202020204" pitchFamily="34" charset="0"/>
                <a:cs typeface="B Titr" panose="00000700000000000000" pitchFamily="2" charset="-78"/>
                <a:sym typeface="Symbol" panose="05050102010706020507" pitchFamily="18" charset="2"/>
              </a:rPr>
              <a:t>شاخصه ها:</a:t>
            </a:r>
            <a:endParaRPr lang="en-US" altLang="fa-IR" sz="1600" b="1">
              <a:latin typeface="Arial" panose="020B0604020202020204" pitchFamily="34" charset="0"/>
              <a:cs typeface="B Titr" panose="00000700000000000000" pitchFamily="2" charset="-78"/>
              <a:sym typeface="Symbol" panose="05050102010706020507" pitchFamily="18" charset="2"/>
            </a:endParaRPr>
          </a:p>
        </p:txBody>
      </p:sp>
      <p:sp>
        <p:nvSpPr>
          <p:cNvPr id="26632" name="_s1050"/>
          <p:cNvSpPr>
            <a:spLocks noChangeArrowheads="1"/>
          </p:cNvSpPr>
          <p:nvPr/>
        </p:nvSpPr>
        <p:spPr bwMode="auto">
          <a:xfrm>
            <a:off x="5364163" y="4005263"/>
            <a:ext cx="2736850" cy="936625"/>
          </a:xfrm>
          <a:prstGeom prst="ellipse">
            <a:avLst/>
          </a:prstGeom>
          <a:gradFill rotWithShape="1">
            <a:gsLst>
              <a:gs pos="0">
                <a:schemeClr val="accent1">
                  <a:alpha val="85999"/>
                </a:schemeClr>
              </a:gs>
              <a:gs pos="100000">
                <a:srgbClr val="E9F1AD"/>
              </a:gs>
            </a:gsLst>
            <a:path path="shape">
              <a:fillToRect l="50000" t="50000" r="50000" b="50000"/>
            </a:path>
          </a:gradFill>
          <a:ln w="9525" cap="rnd">
            <a:solidFill>
              <a:schemeClr val="tx1"/>
            </a:solidFill>
            <a:prstDash val="sysDot"/>
            <a:round/>
            <a:headEnd/>
            <a:tailEnd/>
          </a:ln>
        </p:spPr>
        <p:txBody>
          <a:bodyPr wrap="none" lIns="0" tIns="0" rIns="0" bIns="0"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lnSpc>
                <a:spcPct val="130000"/>
              </a:lnSpc>
            </a:pPr>
            <a:r>
              <a:rPr lang="fa-IR" altLang="fa-IR" sz="1400" b="1">
                <a:latin typeface="Arial" panose="020B0604020202020204" pitchFamily="34" charset="0"/>
                <a:cs typeface="B Titr" panose="00000700000000000000" pitchFamily="2" charset="-78"/>
                <a:sym typeface="Symbol" panose="05050102010706020507" pitchFamily="18" charset="2"/>
              </a:rPr>
              <a:t>عدم اعتقاد به مبانی اسلام و انقلاب</a:t>
            </a:r>
            <a:endParaRPr lang="en-US" altLang="fa-IR" sz="1400" b="1">
              <a:latin typeface="Arial" panose="020B0604020202020204" pitchFamily="34" charset="0"/>
              <a:cs typeface="B Titr" panose="00000700000000000000" pitchFamily="2" charset="-78"/>
              <a:sym typeface="Symbol" panose="05050102010706020507" pitchFamily="18" charset="2"/>
            </a:endParaRPr>
          </a:p>
        </p:txBody>
      </p:sp>
      <p:sp>
        <p:nvSpPr>
          <p:cNvPr id="26633" name="AutoShape 84"/>
          <p:cNvSpPr>
            <a:spLocks/>
          </p:cNvSpPr>
          <p:nvPr/>
        </p:nvSpPr>
        <p:spPr bwMode="auto">
          <a:xfrm rot="5400000">
            <a:off x="4162425" y="77788"/>
            <a:ext cx="503238" cy="7777162"/>
          </a:xfrm>
          <a:prstGeom prst="leftBrace">
            <a:avLst>
              <a:gd name="adj1" fmla="val 128785"/>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ltLang="fa-IR"/>
          </a:p>
        </p:txBody>
      </p:sp>
      <p:sp>
        <p:nvSpPr>
          <p:cNvPr id="26634" name="_s1050"/>
          <p:cNvSpPr>
            <a:spLocks noChangeArrowheads="1"/>
          </p:cNvSpPr>
          <p:nvPr/>
        </p:nvSpPr>
        <p:spPr bwMode="auto">
          <a:xfrm>
            <a:off x="539750" y="4005263"/>
            <a:ext cx="2736850" cy="1008062"/>
          </a:xfrm>
          <a:prstGeom prst="ellipse">
            <a:avLst/>
          </a:prstGeom>
          <a:gradFill rotWithShape="1">
            <a:gsLst>
              <a:gs pos="0">
                <a:schemeClr val="accent1">
                  <a:alpha val="85999"/>
                </a:schemeClr>
              </a:gs>
              <a:gs pos="100000">
                <a:srgbClr val="E9F1AD"/>
              </a:gs>
            </a:gsLst>
            <a:path path="shape">
              <a:fillToRect l="50000" t="50000" r="50000" b="50000"/>
            </a:path>
          </a:gradFill>
          <a:ln w="9525" cap="rnd">
            <a:solidFill>
              <a:schemeClr val="tx1"/>
            </a:solidFill>
            <a:prstDash val="sysDot"/>
            <a:round/>
            <a:headEnd/>
            <a:tailEnd/>
          </a:ln>
        </p:spPr>
        <p:txBody>
          <a:bodyPr wrap="none" lIns="0" tIns="0" rIns="0" bIns="0"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lnSpc>
                <a:spcPct val="130000"/>
              </a:lnSpc>
            </a:pPr>
            <a:r>
              <a:rPr lang="fa-IR" altLang="fa-IR" sz="1400" b="1">
                <a:latin typeface="Arial" panose="020B0604020202020204" pitchFamily="34" charset="0"/>
                <a:cs typeface="B Titr" panose="00000700000000000000" pitchFamily="2" charset="-78"/>
                <a:sym typeface="Symbol" panose="05050102010706020507" pitchFamily="18" charset="2"/>
              </a:rPr>
              <a:t>تلاش فرهنگی  علیه اسلام و انقلاب</a:t>
            </a:r>
            <a:endParaRPr lang="en-US" altLang="fa-IR" sz="1400" b="1">
              <a:latin typeface="Arial" panose="020B0604020202020204" pitchFamily="34" charset="0"/>
              <a:cs typeface="B Titr" panose="00000700000000000000" pitchFamily="2" charset="-78"/>
              <a:sym typeface="Symbol" panose="05050102010706020507" pitchFamily="18" charset="2"/>
            </a:endParaRPr>
          </a:p>
        </p:txBody>
      </p:sp>
    </p:spTree>
    <p:custDataLst>
      <p:tags r:id="rId1"/>
    </p:custData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AutoShape 3"/>
          <p:cNvSpPr>
            <a:spLocks noChangeArrowheads="1"/>
          </p:cNvSpPr>
          <p:nvPr/>
        </p:nvSpPr>
        <p:spPr bwMode="auto">
          <a:xfrm>
            <a:off x="107950" y="6381750"/>
            <a:ext cx="431800" cy="360363"/>
          </a:xfrm>
          <a:prstGeom prst="star8">
            <a:avLst>
              <a:gd name="adj" fmla="val 38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en-US" altLang="fa-IR" sz="2000">
                <a:latin typeface="Arial" panose="020B0604020202020204" pitchFamily="34" charset="0"/>
              </a:rPr>
              <a:t>31</a:t>
            </a:r>
          </a:p>
        </p:txBody>
      </p:sp>
      <p:sp>
        <p:nvSpPr>
          <p:cNvPr id="27651" name="Text Box 17"/>
          <p:cNvSpPr txBox="1">
            <a:spLocks noChangeArrowheads="1"/>
          </p:cNvSpPr>
          <p:nvPr/>
        </p:nvSpPr>
        <p:spPr bwMode="gray">
          <a:xfrm>
            <a:off x="7164388" y="1128713"/>
            <a:ext cx="792162"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3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1 -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27652" name="Text Box 18"/>
          <p:cNvSpPr txBox="1">
            <a:spLocks noChangeArrowheads="1"/>
          </p:cNvSpPr>
          <p:nvPr/>
        </p:nvSpPr>
        <p:spPr bwMode="gray">
          <a:xfrm>
            <a:off x="4427538" y="1125538"/>
            <a:ext cx="2592387"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عناصر میانه:</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27653" name="Text Box 19"/>
          <p:cNvSpPr txBox="1">
            <a:spLocks noChangeArrowheads="1"/>
          </p:cNvSpPr>
          <p:nvPr/>
        </p:nvSpPr>
        <p:spPr bwMode="gray">
          <a:xfrm>
            <a:off x="395288" y="1812925"/>
            <a:ext cx="7202487" cy="973138"/>
          </a:xfrm>
          <a:prstGeom prst="rect">
            <a:avLst/>
          </a:prstGeom>
          <a:gradFill rotWithShape="1">
            <a:gsLst>
              <a:gs pos="0">
                <a:srgbClr val="FFCCFF"/>
              </a:gs>
              <a:gs pos="50000">
                <a:srgbClr val="7DBEFF"/>
              </a:gs>
              <a:gs pos="100000">
                <a:srgbClr val="FFCCFF"/>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 مجموعه  عناصر،  مجموعه ها و جریانهای فرهنگی هستند که هر چند دارای اعتقاد جدی به مبانی اسلام و انقلاب نیستند ولی تعارض و دشمنی هم با آن ندارند و  فعالیتهای فرهنگی آنها نیز معمولاٌ فاقد    جهت گیری له یا علیه  اسلام و انقلاب است.</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27654" name="AutoShape 20"/>
          <p:cNvSpPr>
            <a:spLocks noChangeArrowheads="1"/>
          </p:cNvSpPr>
          <p:nvPr/>
        </p:nvSpPr>
        <p:spPr bwMode="auto">
          <a:xfrm rot="10800000">
            <a:off x="3836988" y="1268413"/>
            <a:ext cx="576262" cy="431800"/>
          </a:xfrm>
          <a:custGeom>
            <a:avLst/>
            <a:gdLst>
              <a:gd name="T0" fmla="*/ 325544479 w 21600"/>
              <a:gd name="T1" fmla="*/ 0 h 21600"/>
              <a:gd name="T2" fmla="*/ 240930680 w 21600"/>
              <a:gd name="T3" fmla="*/ 57519877 h 21600"/>
              <a:gd name="T4" fmla="*/ 0 w 21600"/>
              <a:gd name="T5" fmla="*/ 159793889 h 21600"/>
              <a:gd name="T6" fmla="*/ 175779962 w 21600"/>
              <a:gd name="T7" fmla="*/ 172560092 h 21600"/>
              <a:gd name="T8" fmla="*/ 351559284 w 21600"/>
              <a:gd name="T9" fmla="*/ 119833373 h 21600"/>
              <a:gd name="T10" fmla="*/ 410159132 w 21600"/>
              <a:gd name="T11" fmla="*/ 57519877 h 21600"/>
              <a:gd name="T12" fmla="*/ 17694720 60000 65536"/>
              <a:gd name="T13" fmla="*/ 11796480 60000 65536"/>
              <a:gd name="T14" fmla="*/ 11796480 60000 65536"/>
              <a:gd name="T15" fmla="*/ 5898240 60000 65536"/>
              <a:gd name="T16" fmla="*/ 0 60000 65536"/>
              <a:gd name="T17" fmla="*/ 0 60000 65536"/>
              <a:gd name="T18" fmla="*/ 0 w 21600"/>
              <a:gd name="T19" fmla="*/ 18403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144" y="0"/>
                </a:moveTo>
                <a:lnTo>
                  <a:pt x="12688" y="7200"/>
                </a:lnTo>
                <a:lnTo>
                  <a:pt x="15774" y="7200"/>
                </a:lnTo>
                <a:lnTo>
                  <a:pt x="15774" y="18403"/>
                </a:lnTo>
                <a:lnTo>
                  <a:pt x="0" y="18403"/>
                </a:lnTo>
                <a:lnTo>
                  <a:pt x="0" y="21600"/>
                </a:lnTo>
                <a:lnTo>
                  <a:pt x="18514" y="21600"/>
                </a:lnTo>
                <a:lnTo>
                  <a:pt x="18514" y="7200"/>
                </a:lnTo>
                <a:lnTo>
                  <a:pt x="21600" y="7200"/>
                </a:lnTo>
                <a:close/>
              </a:path>
            </a:pathLst>
          </a:custGeom>
          <a:gradFill rotWithShape="1">
            <a:gsLst>
              <a:gs pos="0">
                <a:srgbClr val="99FF66"/>
              </a:gs>
              <a:gs pos="100000">
                <a:srgbClr val="47762F"/>
              </a:gs>
            </a:gsLst>
            <a:lin ang="2700000" scaled="1"/>
          </a:gradFill>
          <a:ln w="9525">
            <a:solidFill>
              <a:schemeClr val="tx1"/>
            </a:solidFill>
            <a:miter lim="800000"/>
            <a:headEnd/>
            <a:tailEnd/>
          </a:ln>
        </p:spPr>
        <p:txBody>
          <a:bodyPr wrap="none" anchor="ctr"/>
          <a:lstStyle/>
          <a:p>
            <a:endParaRPr lang="fa-IR"/>
          </a:p>
        </p:txBody>
      </p:sp>
      <p:sp>
        <p:nvSpPr>
          <p:cNvPr id="27655" name="_s1050"/>
          <p:cNvSpPr>
            <a:spLocks noChangeArrowheads="1"/>
          </p:cNvSpPr>
          <p:nvPr/>
        </p:nvSpPr>
        <p:spPr bwMode="auto">
          <a:xfrm>
            <a:off x="3751263" y="2995613"/>
            <a:ext cx="1336675" cy="504825"/>
          </a:xfrm>
          <a:prstGeom prst="ellipse">
            <a:avLst/>
          </a:prstGeom>
          <a:gradFill rotWithShape="1">
            <a:gsLst>
              <a:gs pos="0">
                <a:srgbClr val="FBFCEF"/>
              </a:gs>
              <a:gs pos="100000">
                <a:srgbClr val="E9F1AD">
                  <a:alpha val="85999"/>
                </a:srgbClr>
              </a:gs>
            </a:gsLst>
            <a:lin ang="18900000" scaled="1"/>
          </a:gradFill>
          <a:ln w="9525">
            <a:solidFill>
              <a:schemeClr val="tx1"/>
            </a:solidFill>
            <a:round/>
            <a:headEnd/>
            <a:tailEnd/>
          </a:ln>
        </p:spPr>
        <p:txBody>
          <a:bodyPr wrap="none" lIns="0" tIns="0" rIns="0" bIns="0"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lnSpc>
                <a:spcPct val="130000"/>
              </a:lnSpc>
            </a:pPr>
            <a:r>
              <a:rPr lang="fa-IR" altLang="fa-IR" sz="1600" b="1">
                <a:latin typeface="Arial" panose="020B0604020202020204" pitchFamily="34" charset="0"/>
                <a:cs typeface="B Titr" panose="00000700000000000000" pitchFamily="2" charset="-78"/>
                <a:sym typeface="Symbol" panose="05050102010706020507" pitchFamily="18" charset="2"/>
              </a:rPr>
              <a:t>شاخصه ها:</a:t>
            </a:r>
            <a:endParaRPr lang="en-US" altLang="fa-IR" sz="1600" b="1">
              <a:latin typeface="Arial" panose="020B0604020202020204" pitchFamily="34" charset="0"/>
              <a:cs typeface="B Titr" panose="00000700000000000000" pitchFamily="2" charset="-78"/>
              <a:sym typeface="Symbol" panose="05050102010706020507" pitchFamily="18" charset="2"/>
            </a:endParaRPr>
          </a:p>
        </p:txBody>
      </p:sp>
      <p:sp>
        <p:nvSpPr>
          <p:cNvPr id="27656" name="_s1050"/>
          <p:cNvSpPr>
            <a:spLocks noChangeArrowheads="1"/>
          </p:cNvSpPr>
          <p:nvPr/>
        </p:nvSpPr>
        <p:spPr bwMode="auto">
          <a:xfrm>
            <a:off x="5795963" y="3789363"/>
            <a:ext cx="2592387" cy="936625"/>
          </a:xfrm>
          <a:prstGeom prst="ellipse">
            <a:avLst/>
          </a:prstGeom>
          <a:gradFill rotWithShape="1">
            <a:gsLst>
              <a:gs pos="0">
                <a:schemeClr val="accent1">
                  <a:alpha val="85999"/>
                </a:schemeClr>
              </a:gs>
              <a:gs pos="100000">
                <a:srgbClr val="E9F1AD"/>
              </a:gs>
            </a:gsLst>
            <a:path path="shape">
              <a:fillToRect l="50000" t="50000" r="50000" b="50000"/>
            </a:path>
          </a:gradFill>
          <a:ln w="9525" cap="rnd">
            <a:solidFill>
              <a:schemeClr val="tx1"/>
            </a:solidFill>
            <a:prstDash val="sysDot"/>
            <a:round/>
            <a:headEnd/>
            <a:tailEnd/>
          </a:ln>
        </p:spPr>
        <p:txBody>
          <a:bodyPr wrap="none" lIns="0" tIns="0" rIns="0" bIns="0"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lnSpc>
                <a:spcPct val="130000"/>
              </a:lnSpc>
            </a:pPr>
            <a:r>
              <a:rPr lang="fa-IR" altLang="fa-IR" sz="1400" b="1">
                <a:latin typeface="Arial" panose="020B0604020202020204" pitchFamily="34" charset="0"/>
                <a:cs typeface="B Titr" panose="00000700000000000000" pitchFamily="2" charset="-78"/>
                <a:sym typeface="Symbol" panose="05050102010706020507" pitchFamily="18" charset="2"/>
              </a:rPr>
              <a:t>عدم اعتقاد جدی و عدم تعارض نسبت </a:t>
            </a:r>
          </a:p>
          <a:p>
            <a:pPr algn="ctr" eaLnBrk="1" hangingPunct="1">
              <a:lnSpc>
                <a:spcPct val="130000"/>
              </a:lnSpc>
            </a:pPr>
            <a:r>
              <a:rPr lang="fa-IR" altLang="fa-IR" sz="1400" b="1">
                <a:latin typeface="Arial" panose="020B0604020202020204" pitchFamily="34" charset="0"/>
                <a:cs typeface="B Titr" panose="00000700000000000000" pitchFamily="2" charset="-78"/>
                <a:sym typeface="Symbol" panose="05050102010706020507" pitchFamily="18" charset="2"/>
              </a:rPr>
              <a:t>به مبانی اسلام و انقلاب</a:t>
            </a:r>
            <a:endParaRPr lang="en-US" altLang="fa-IR" sz="1400" b="1">
              <a:latin typeface="Arial" panose="020B0604020202020204" pitchFamily="34" charset="0"/>
              <a:cs typeface="B Titr" panose="00000700000000000000" pitchFamily="2" charset="-78"/>
              <a:sym typeface="Symbol" panose="05050102010706020507" pitchFamily="18" charset="2"/>
            </a:endParaRPr>
          </a:p>
        </p:txBody>
      </p:sp>
      <p:sp>
        <p:nvSpPr>
          <p:cNvPr id="27657" name="AutoShape 23"/>
          <p:cNvSpPr>
            <a:spLocks/>
          </p:cNvSpPr>
          <p:nvPr/>
        </p:nvSpPr>
        <p:spPr bwMode="auto">
          <a:xfrm rot="5400000">
            <a:off x="4162425" y="-138112"/>
            <a:ext cx="503238" cy="7777162"/>
          </a:xfrm>
          <a:prstGeom prst="leftBrace">
            <a:avLst>
              <a:gd name="adj1" fmla="val 128785"/>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ltLang="fa-IR"/>
          </a:p>
        </p:txBody>
      </p:sp>
      <p:sp>
        <p:nvSpPr>
          <p:cNvPr id="27658" name="_s1050"/>
          <p:cNvSpPr>
            <a:spLocks noChangeArrowheads="1"/>
          </p:cNvSpPr>
          <p:nvPr/>
        </p:nvSpPr>
        <p:spPr bwMode="auto">
          <a:xfrm>
            <a:off x="3087688" y="3789363"/>
            <a:ext cx="2592387" cy="1008062"/>
          </a:xfrm>
          <a:prstGeom prst="ellipse">
            <a:avLst/>
          </a:prstGeom>
          <a:gradFill rotWithShape="1">
            <a:gsLst>
              <a:gs pos="0">
                <a:schemeClr val="accent1">
                  <a:alpha val="85999"/>
                </a:schemeClr>
              </a:gs>
              <a:gs pos="100000">
                <a:srgbClr val="E9F1AD"/>
              </a:gs>
            </a:gsLst>
            <a:path path="shape">
              <a:fillToRect l="50000" t="50000" r="50000" b="50000"/>
            </a:path>
          </a:gradFill>
          <a:ln w="9525" cap="rnd">
            <a:solidFill>
              <a:schemeClr val="tx1"/>
            </a:solidFill>
            <a:prstDash val="sysDot"/>
            <a:round/>
            <a:headEnd/>
            <a:tailEnd/>
          </a:ln>
        </p:spPr>
        <p:txBody>
          <a:bodyPr wrap="none" lIns="0" tIns="0" rIns="0" bIns="0"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lnSpc>
                <a:spcPct val="130000"/>
              </a:lnSpc>
            </a:pPr>
            <a:r>
              <a:rPr lang="fa-IR" altLang="fa-IR" sz="1400" b="1">
                <a:latin typeface="Arial" panose="020B0604020202020204" pitchFamily="34" charset="0"/>
                <a:cs typeface="B Titr" panose="00000700000000000000" pitchFamily="2" charset="-78"/>
                <a:sym typeface="Symbol" panose="05050102010706020507" pitchFamily="18" charset="2"/>
              </a:rPr>
              <a:t>خنثی بودن فعالیتهای فرهنگی</a:t>
            </a:r>
            <a:endParaRPr lang="en-US" altLang="fa-IR" sz="1400" b="1">
              <a:latin typeface="Arial" panose="020B0604020202020204" pitchFamily="34" charset="0"/>
              <a:cs typeface="B Titr" panose="00000700000000000000" pitchFamily="2" charset="-78"/>
              <a:sym typeface="Symbol" panose="05050102010706020507" pitchFamily="18" charset="2"/>
            </a:endParaRPr>
          </a:p>
        </p:txBody>
      </p:sp>
      <p:sp>
        <p:nvSpPr>
          <p:cNvPr id="27659" name="_s1050"/>
          <p:cNvSpPr>
            <a:spLocks noChangeArrowheads="1"/>
          </p:cNvSpPr>
          <p:nvPr/>
        </p:nvSpPr>
        <p:spPr bwMode="auto">
          <a:xfrm>
            <a:off x="395288" y="3789363"/>
            <a:ext cx="2592387" cy="1008062"/>
          </a:xfrm>
          <a:prstGeom prst="ellipse">
            <a:avLst/>
          </a:prstGeom>
          <a:gradFill rotWithShape="1">
            <a:gsLst>
              <a:gs pos="0">
                <a:schemeClr val="accent1">
                  <a:alpha val="85999"/>
                </a:schemeClr>
              </a:gs>
              <a:gs pos="100000">
                <a:srgbClr val="E9F1AD"/>
              </a:gs>
            </a:gsLst>
            <a:path path="shape">
              <a:fillToRect l="50000" t="50000" r="50000" b="50000"/>
            </a:path>
          </a:gradFill>
          <a:ln w="9525" cap="rnd">
            <a:solidFill>
              <a:schemeClr val="tx1"/>
            </a:solidFill>
            <a:prstDash val="sysDot"/>
            <a:round/>
            <a:headEnd/>
            <a:tailEnd/>
          </a:ln>
        </p:spPr>
        <p:txBody>
          <a:bodyPr wrap="none" lIns="0" tIns="0" rIns="0" bIns="0"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lnSpc>
                <a:spcPct val="130000"/>
              </a:lnSpc>
            </a:pPr>
            <a:r>
              <a:rPr lang="fa-IR" altLang="fa-IR" sz="1400" b="1">
                <a:latin typeface="Arial" panose="020B0604020202020204" pitchFamily="34" charset="0"/>
                <a:cs typeface="B Titr" panose="00000700000000000000" pitchFamily="2" charset="-78"/>
                <a:sym typeface="Symbol" panose="05050102010706020507" pitchFamily="18" charset="2"/>
              </a:rPr>
              <a:t>قابلیت  جذب و بگارگیری در</a:t>
            </a:r>
          </a:p>
          <a:p>
            <a:pPr algn="ctr" eaLnBrk="1" hangingPunct="1">
              <a:lnSpc>
                <a:spcPct val="130000"/>
              </a:lnSpc>
            </a:pPr>
            <a:r>
              <a:rPr lang="fa-IR" altLang="fa-IR" sz="1400" b="1">
                <a:latin typeface="Arial" panose="020B0604020202020204" pitchFamily="34" charset="0"/>
                <a:cs typeface="B Titr" panose="00000700000000000000" pitchFamily="2" charset="-78"/>
                <a:sym typeface="Symbol" panose="05050102010706020507" pitchFamily="18" charset="2"/>
              </a:rPr>
              <a:t>دو جبهه </a:t>
            </a:r>
            <a:endParaRPr lang="en-US" altLang="fa-IR" sz="1400" b="1">
              <a:latin typeface="Arial" panose="020B0604020202020204" pitchFamily="34" charset="0"/>
              <a:cs typeface="B Titr" panose="00000700000000000000" pitchFamily="2" charset="-78"/>
              <a:sym typeface="Symbol" panose="05050102010706020507" pitchFamily="18" charset="2"/>
            </a:endParaRPr>
          </a:p>
        </p:txBody>
      </p:sp>
    </p:spTree>
    <p:custDataLst>
      <p:tags r:id="rId1"/>
    </p:custData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AutoShape 2"/>
          <p:cNvSpPr>
            <a:spLocks noChangeArrowheads="1"/>
          </p:cNvSpPr>
          <p:nvPr/>
        </p:nvSpPr>
        <p:spPr bwMode="auto">
          <a:xfrm>
            <a:off x="107950" y="6381750"/>
            <a:ext cx="431800" cy="360363"/>
          </a:xfrm>
          <a:prstGeom prst="star8">
            <a:avLst>
              <a:gd name="adj" fmla="val 38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en-US" altLang="fa-IR" sz="2000">
                <a:latin typeface="Arial" panose="020B0604020202020204" pitchFamily="34" charset="0"/>
              </a:rPr>
              <a:t>36</a:t>
            </a:r>
          </a:p>
        </p:txBody>
      </p:sp>
      <p:sp>
        <p:nvSpPr>
          <p:cNvPr id="209933" name="Text Box 13"/>
          <p:cNvSpPr txBox="1">
            <a:spLocks noChangeArrowheads="1"/>
          </p:cNvSpPr>
          <p:nvPr/>
        </p:nvSpPr>
        <p:spPr bwMode="gray">
          <a:xfrm>
            <a:off x="7596188" y="404813"/>
            <a:ext cx="790575" cy="395287"/>
          </a:xfrm>
          <a:prstGeom prst="rect">
            <a:avLst/>
          </a:prstGeom>
          <a:gradFill rotWithShape="1">
            <a:gsLst>
              <a:gs pos="0">
                <a:schemeClr val="accent1"/>
              </a:gs>
              <a:gs pos="50000">
                <a:srgbClr val="CCE4BA"/>
              </a:gs>
              <a:gs pos="100000">
                <a:schemeClr val="accent1"/>
              </a:gs>
            </a:gsLst>
            <a:lin ang="18900000" scaled="1"/>
          </a:gradFill>
          <a:ln w="9525">
            <a:solidFill>
              <a:schemeClr val="tx1"/>
            </a:solidFill>
            <a:prstDash val="lgDash"/>
            <a:miter lim="800000"/>
            <a:headEnd/>
            <a:tailEnd/>
          </a:ln>
          <a:effectLst/>
        </p:spPr>
        <p:txBody>
          <a:bodyPr>
            <a:spAutoFit/>
          </a:bodyPr>
          <a:lstStyle/>
          <a:p>
            <a:pPr algn="ctr" rtl="1" eaLnBrk="0" hangingPunct="0">
              <a:lnSpc>
                <a:spcPct val="120000"/>
              </a:lnSpc>
              <a:buClr>
                <a:srgbClr val="7F3803"/>
              </a:buClr>
              <a:buSzPct val="150000"/>
              <a:defRPr/>
            </a:pPr>
            <a:r>
              <a:rPr lang="fa-IR" sz="1600">
                <a:latin typeface="Arial" charset="0"/>
                <a:cs typeface="B Titr" pitchFamily="2" charset="-78"/>
              </a:rPr>
              <a:t>2)</a:t>
            </a:r>
            <a:endParaRPr lang="en-US" sz="1600">
              <a:latin typeface="Arial" charset="0"/>
              <a:cs typeface="B Titr" pitchFamily="2" charset="-78"/>
            </a:endParaRPr>
          </a:p>
        </p:txBody>
      </p:sp>
      <p:sp>
        <p:nvSpPr>
          <p:cNvPr id="209934" name="Text Box 14"/>
          <p:cNvSpPr txBox="1">
            <a:spLocks noChangeArrowheads="1"/>
          </p:cNvSpPr>
          <p:nvPr/>
        </p:nvSpPr>
        <p:spPr bwMode="gray">
          <a:xfrm>
            <a:off x="1836738" y="404813"/>
            <a:ext cx="5686425" cy="395287"/>
          </a:xfrm>
          <a:prstGeom prst="rect">
            <a:avLst/>
          </a:prstGeom>
          <a:gradFill rotWithShape="1">
            <a:gsLst>
              <a:gs pos="0">
                <a:schemeClr val="accent1"/>
              </a:gs>
              <a:gs pos="50000">
                <a:srgbClr val="CCE4BA"/>
              </a:gs>
              <a:gs pos="100000">
                <a:schemeClr val="accent1"/>
              </a:gs>
            </a:gsLst>
            <a:lin ang="18900000" scaled="1"/>
          </a:gradFill>
          <a:ln w="9525">
            <a:solidFill>
              <a:schemeClr val="tx1"/>
            </a:solidFill>
            <a:prstDash val="lgDash"/>
            <a:miter lim="800000"/>
            <a:headEnd/>
            <a:tailEnd/>
          </a:ln>
          <a:effectLst/>
        </p:spPr>
        <p:txBody>
          <a:bodyPr>
            <a:spAutoFit/>
          </a:bodyPr>
          <a:lstStyle/>
          <a:p>
            <a:pPr rtl="1" eaLnBrk="0" hangingPunct="0">
              <a:lnSpc>
                <a:spcPct val="120000"/>
              </a:lnSpc>
              <a:buClr>
                <a:srgbClr val="7F3803"/>
              </a:buClr>
              <a:buSzPct val="150000"/>
              <a:defRPr/>
            </a:pPr>
            <a:r>
              <a:rPr lang="ar-SA" sz="1600">
                <a:latin typeface="Arial" charset="0"/>
                <a:cs typeface="B Titr" pitchFamily="2" charset="-78"/>
              </a:rPr>
              <a:t>نقاط قوت، فرصتها و ظرفيتهاى جبهه فرهنگى انقلاب اسلامى</a:t>
            </a:r>
            <a:r>
              <a:rPr lang="en-US" sz="1600">
                <a:latin typeface="Arial" charset="0"/>
                <a:cs typeface="B Titr" pitchFamily="2" charset="-78"/>
              </a:rPr>
              <a:t>: </a:t>
            </a:r>
          </a:p>
        </p:txBody>
      </p:sp>
      <p:sp>
        <p:nvSpPr>
          <p:cNvPr id="28677" name="Text Box 15"/>
          <p:cNvSpPr txBox="1">
            <a:spLocks noChangeArrowheads="1"/>
          </p:cNvSpPr>
          <p:nvPr/>
        </p:nvSpPr>
        <p:spPr bwMode="gray">
          <a:xfrm>
            <a:off x="1116013" y="1120775"/>
            <a:ext cx="6135687" cy="679450"/>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اسلام و انقلاب اسلامى بعنوان منبع غنى فرهنگ، معارف و انديشه‏هاى ناب </a:t>
            </a:r>
            <a:r>
              <a:rPr lang="fa-IR" altLang="fa-IR" sz="1600">
                <a:latin typeface="Arial" panose="020B0604020202020204" pitchFamily="34" charset="0"/>
                <a:cs typeface="B Titr" panose="00000700000000000000" pitchFamily="2" charset="-78"/>
                <a:sym typeface="Symbol" panose="05050102010706020507" pitchFamily="18" charset="2"/>
              </a:rPr>
              <a:t>(</a:t>
            </a:r>
            <a:r>
              <a:rPr lang="ar-SA" altLang="fa-IR" sz="1600">
                <a:latin typeface="Arial" panose="020B0604020202020204" pitchFamily="34" charset="0"/>
                <a:cs typeface="B Titr" panose="00000700000000000000" pitchFamily="2" charset="-78"/>
                <a:sym typeface="Symbol" panose="05050102010706020507" pitchFamily="18" charset="2"/>
              </a:rPr>
              <a:t>ظرفيت تئوريك و نظرى فرهنگى</a:t>
            </a:r>
            <a:r>
              <a:rPr lang="fa-IR" altLang="fa-IR" sz="1600">
                <a:latin typeface="Arial" panose="020B0604020202020204" pitchFamily="34" charset="0"/>
                <a:cs typeface="B Titr" panose="00000700000000000000" pitchFamily="2" charset="-78"/>
                <a:sym typeface="Symbol" panose="05050102010706020507" pitchFamily="18" charset="2"/>
              </a:rPr>
              <a:t>)</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28678" name="Text Box 16"/>
          <p:cNvSpPr txBox="1">
            <a:spLocks noChangeArrowheads="1"/>
          </p:cNvSpPr>
          <p:nvPr/>
        </p:nvSpPr>
        <p:spPr bwMode="gray">
          <a:xfrm>
            <a:off x="7467600" y="1268413"/>
            <a:ext cx="935038"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1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2 -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28679" name="Text Box 21"/>
          <p:cNvSpPr txBox="1">
            <a:spLocks noChangeArrowheads="1"/>
          </p:cNvSpPr>
          <p:nvPr/>
        </p:nvSpPr>
        <p:spPr bwMode="gray">
          <a:xfrm>
            <a:off x="4356100" y="2368550"/>
            <a:ext cx="2895600"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رهنمودها و تعاليم حضرت امام</a:t>
            </a:r>
            <a:r>
              <a:rPr lang="fa-IR" altLang="fa-IR" sz="1600">
                <a:latin typeface="Arial" panose="020B0604020202020204" pitchFamily="34" charset="0"/>
                <a:cs typeface="B Titr" panose="00000700000000000000" pitchFamily="2" charset="-78"/>
                <a:sym typeface="Symbol" panose="05050102010706020507" pitchFamily="18" charset="2"/>
              </a:rPr>
              <a:t>(</a:t>
            </a:r>
            <a:r>
              <a:rPr lang="ar-SA" altLang="fa-IR" sz="1600">
                <a:latin typeface="Arial" panose="020B0604020202020204" pitchFamily="34" charset="0"/>
                <a:cs typeface="B Titr" panose="00000700000000000000" pitchFamily="2" charset="-78"/>
                <a:sym typeface="Symbol" panose="05050102010706020507" pitchFamily="18" charset="2"/>
              </a:rPr>
              <a:t>ره</a:t>
            </a:r>
            <a:r>
              <a:rPr lang="fa-IR" altLang="fa-IR" sz="1600">
                <a:latin typeface="Arial" panose="020B0604020202020204" pitchFamily="34" charset="0"/>
                <a:cs typeface="B Titr" panose="00000700000000000000" pitchFamily="2" charset="-78"/>
                <a:sym typeface="Symbol" panose="05050102010706020507" pitchFamily="18" charset="2"/>
              </a:rPr>
              <a:t>)</a:t>
            </a:r>
            <a:r>
              <a:rPr lang="en-US" altLang="fa-IR" sz="1600">
                <a:latin typeface="Arial" panose="020B0604020202020204" pitchFamily="34" charset="0"/>
                <a:cs typeface="B Titr" panose="00000700000000000000" pitchFamily="2" charset="-78"/>
                <a:sym typeface="Symbol" panose="05050102010706020507" pitchFamily="18" charset="2"/>
              </a:rPr>
              <a:t> </a:t>
            </a:r>
          </a:p>
        </p:txBody>
      </p:sp>
      <p:sp>
        <p:nvSpPr>
          <p:cNvPr id="28680" name="Text Box 22"/>
          <p:cNvSpPr txBox="1">
            <a:spLocks noChangeArrowheads="1"/>
          </p:cNvSpPr>
          <p:nvPr/>
        </p:nvSpPr>
        <p:spPr bwMode="gray">
          <a:xfrm>
            <a:off x="7467600" y="2398713"/>
            <a:ext cx="935038"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2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2 -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28681" name="Text Box 24"/>
          <p:cNvSpPr txBox="1">
            <a:spLocks noChangeArrowheads="1"/>
          </p:cNvSpPr>
          <p:nvPr/>
        </p:nvSpPr>
        <p:spPr bwMode="gray">
          <a:xfrm>
            <a:off x="1908175" y="4570413"/>
            <a:ext cx="5341938"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ar-SA" altLang="fa-IR" sz="1600">
                <a:latin typeface="Arial" panose="020B0604020202020204" pitchFamily="34" charset="0"/>
                <a:cs typeface="B Titr" panose="00000700000000000000" pitchFamily="2" charset="-78"/>
              </a:rPr>
              <a:t>رهبر و فرمانده عالى جبهه فرهنگى انقلاب</a:t>
            </a:r>
            <a:r>
              <a:rPr lang="en-US" altLang="fa-IR" sz="1600">
                <a:latin typeface="Arial" panose="020B0604020202020204" pitchFamily="34" charset="0"/>
                <a:cs typeface="B Titr" panose="00000700000000000000" pitchFamily="2" charset="-78"/>
              </a:rPr>
              <a:t> </a:t>
            </a:r>
          </a:p>
        </p:txBody>
      </p:sp>
      <p:sp>
        <p:nvSpPr>
          <p:cNvPr id="28682" name="Text Box 26"/>
          <p:cNvSpPr txBox="1">
            <a:spLocks noChangeArrowheads="1"/>
          </p:cNvSpPr>
          <p:nvPr/>
        </p:nvSpPr>
        <p:spPr bwMode="gray">
          <a:xfrm>
            <a:off x="1476375" y="3971925"/>
            <a:ext cx="5773738"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ar-SA" altLang="fa-IR" sz="1600">
                <a:latin typeface="Arial" panose="020B0604020202020204" pitchFamily="34" charset="0"/>
                <a:cs typeface="B Titr" panose="00000700000000000000" pitchFamily="2" charset="-78"/>
              </a:rPr>
              <a:t>مفسر اسلام، انقلاب و خط حضرت امام</a:t>
            </a:r>
            <a:r>
              <a:rPr lang="fa-IR" altLang="fa-IR" sz="1600">
                <a:latin typeface="Arial" panose="020B0604020202020204" pitchFamily="34" charset="0"/>
                <a:cs typeface="B Titr" panose="00000700000000000000" pitchFamily="2" charset="-78"/>
              </a:rPr>
              <a:t>(</a:t>
            </a:r>
            <a:r>
              <a:rPr lang="ar-SA" altLang="fa-IR" sz="1600">
                <a:latin typeface="Arial" panose="020B0604020202020204" pitchFamily="34" charset="0"/>
                <a:cs typeface="B Titr" panose="00000700000000000000" pitchFamily="2" charset="-78"/>
              </a:rPr>
              <a:t>ره</a:t>
            </a:r>
            <a:r>
              <a:rPr lang="fa-IR" altLang="fa-IR" sz="1600">
                <a:latin typeface="Arial" panose="020B0604020202020204" pitchFamily="34" charset="0"/>
                <a:cs typeface="B Titr" panose="00000700000000000000" pitchFamily="2" charset="-78"/>
              </a:rPr>
              <a:t>)</a:t>
            </a:r>
            <a:r>
              <a:rPr lang="ar-SA" altLang="fa-IR" sz="1600">
                <a:latin typeface="Arial" panose="020B0604020202020204" pitchFamily="34" charset="0"/>
                <a:cs typeface="B Titr" panose="00000700000000000000" pitchFamily="2" charset="-78"/>
              </a:rPr>
              <a:t>و نظريه‏پرداز فرهنگى جبهه انقلاب</a:t>
            </a:r>
            <a:r>
              <a:rPr lang="en-US" altLang="fa-IR" sz="1600">
                <a:latin typeface="Arial" panose="020B0604020202020204" pitchFamily="34" charset="0"/>
                <a:cs typeface="B Titr" panose="00000700000000000000" pitchFamily="2" charset="-78"/>
              </a:rPr>
              <a:t> </a:t>
            </a:r>
          </a:p>
        </p:txBody>
      </p:sp>
      <p:sp>
        <p:nvSpPr>
          <p:cNvPr id="28683" name="Text Box 27"/>
          <p:cNvSpPr txBox="1">
            <a:spLocks noChangeArrowheads="1"/>
          </p:cNvSpPr>
          <p:nvPr/>
        </p:nvSpPr>
        <p:spPr bwMode="gray">
          <a:xfrm>
            <a:off x="4140200" y="3355975"/>
            <a:ext cx="3125788"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مقام معظم رهبرى </a:t>
            </a:r>
            <a:r>
              <a:rPr lang="fa-IR" altLang="fa-IR" sz="1600">
                <a:latin typeface="Arial" panose="020B0604020202020204" pitchFamily="34" charset="0"/>
                <a:cs typeface="B Titr" panose="00000700000000000000" pitchFamily="2" charset="-78"/>
                <a:sym typeface="Symbol" panose="05050102010706020507" pitchFamily="18" charset="2"/>
              </a:rPr>
              <a:t>(</a:t>
            </a:r>
            <a:r>
              <a:rPr lang="ar-SA" altLang="fa-IR" sz="1600">
                <a:latin typeface="Arial" panose="020B0604020202020204" pitchFamily="34" charset="0"/>
                <a:cs typeface="B Titr" panose="00000700000000000000" pitchFamily="2" charset="-78"/>
                <a:sym typeface="Symbol" panose="05050102010706020507" pitchFamily="18" charset="2"/>
              </a:rPr>
              <a:t>مدظله‏العالى</a:t>
            </a:r>
            <a:r>
              <a:rPr lang="fa-IR" altLang="fa-IR" sz="1600">
                <a:latin typeface="Arial" panose="020B0604020202020204" pitchFamily="34" charset="0"/>
                <a:cs typeface="B Titr" panose="00000700000000000000" pitchFamily="2" charset="-78"/>
                <a:sym typeface="Symbol" panose="05050102010706020507" pitchFamily="18" charset="2"/>
              </a:rPr>
              <a:t>)</a:t>
            </a:r>
            <a:r>
              <a:rPr lang="ar-SA" altLang="fa-IR" sz="1600">
                <a:latin typeface="Arial" panose="020B0604020202020204" pitchFamily="34" charset="0"/>
                <a:cs typeface="B Titr" panose="00000700000000000000" pitchFamily="2" charset="-78"/>
                <a:sym typeface="Symbol" panose="05050102010706020507" pitchFamily="18" charset="2"/>
              </a:rPr>
              <a:t>بعنوان: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28684" name="Text Box 28"/>
          <p:cNvSpPr txBox="1">
            <a:spLocks noChangeArrowheads="1"/>
          </p:cNvSpPr>
          <p:nvPr/>
        </p:nvSpPr>
        <p:spPr bwMode="gray">
          <a:xfrm>
            <a:off x="7481888" y="3386138"/>
            <a:ext cx="935037"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3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2 -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28685" name="Text Box 29"/>
          <p:cNvSpPr txBox="1">
            <a:spLocks noChangeArrowheads="1"/>
          </p:cNvSpPr>
          <p:nvPr/>
        </p:nvSpPr>
        <p:spPr bwMode="gray">
          <a:xfrm>
            <a:off x="2916238" y="5176838"/>
            <a:ext cx="4333875"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ar-SA" altLang="fa-IR" sz="1600">
                <a:latin typeface="Arial" panose="020B0604020202020204" pitchFamily="34" charset="0"/>
                <a:cs typeface="B Titr" panose="00000700000000000000" pitchFamily="2" charset="-78"/>
              </a:rPr>
              <a:t>بزرگترين حامى و پشتيبان جبهه فرهنگى انقلاب</a:t>
            </a:r>
            <a:r>
              <a:rPr lang="en-US" altLang="fa-IR" sz="1600">
                <a:latin typeface="Arial" panose="020B0604020202020204" pitchFamily="34" charset="0"/>
                <a:cs typeface="B Titr" panose="00000700000000000000" pitchFamily="2" charset="-78"/>
              </a:rPr>
              <a:t> </a:t>
            </a:r>
          </a:p>
        </p:txBody>
      </p:sp>
    </p:spTree>
    <p:custDataLst>
      <p:tags r:id="rId1"/>
    </p:custData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a:xfrm>
            <a:off x="971600" y="787454"/>
            <a:ext cx="7344815" cy="553314"/>
          </a:xfrm>
        </p:spPr>
        <p:txBody>
          <a:bodyPr/>
          <a:lstStyle/>
          <a:p>
            <a:pPr eaLnBrk="1" hangingPunct="1"/>
            <a:r>
              <a:rPr lang="fa-IR" altLang="fa-IR" sz="3200" dirty="0">
                <a:cs typeface="B Titr" panose="00000700000000000000" pitchFamily="2" charset="-78"/>
              </a:rPr>
              <a:t>نرم افزار حسابداری و خرید و فروش پریال</a:t>
            </a:r>
            <a:endParaRPr lang="en-US" altLang="fa-IR" sz="3200" dirty="0">
              <a:cs typeface="B Titr" panose="00000700000000000000" pitchFamily="2" charset="-78"/>
            </a:endParaRPr>
          </a:p>
        </p:txBody>
      </p:sp>
      <p:sp>
        <p:nvSpPr>
          <p:cNvPr id="16387" name="Rectangle 3"/>
          <p:cNvSpPr>
            <a:spLocks noGrp="1" noRot="1" noChangeArrowheads="1"/>
          </p:cNvSpPr>
          <p:nvPr>
            <p:ph type="body" sz="half" idx="1"/>
          </p:nvPr>
        </p:nvSpPr>
        <p:spPr>
          <a:xfrm>
            <a:off x="467544" y="2799012"/>
            <a:ext cx="8136904" cy="3726332"/>
          </a:xfrm>
        </p:spPr>
        <p:txBody>
          <a:bodyPr>
            <a:normAutofit/>
          </a:bodyPr>
          <a:lstStyle/>
          <a:p>
            <a:pPr algn="r" rtl="1">
              <a:buFont typeface="Wingdings 2" panose="05020102010507070707" pitchFamily="18" charset="2"/>
              <a:buNone/>
            </a:pPr>
            <a:endParaRPr lang="en-US" altLang="fa-IR" sz="2000" b="1" dirty="0">
              <a:cs typeface="B Titr" panose="00000700000000000000" pitchFamily="2" charset="-78"/>
            </a:endParaRPr>
          </a:p>
          <a:p>
            <a:pPr algn="r" rtl="1">
              <a:buFont typeface="Wingdings 2" panose="05020102010507070707" pitchFamily="18" charset="2"/>
              <a:buNone/>
            </a:pPr>
            <a:r>
              <a:rPr lang="fa-IR" altLang="fa-IR" sz="2000" b="1" dirty="0">
                <a:cs typeface="B Titr" panose="00000700000000000000" pitchFamily="2" charset="-78"/>
              </a:rPr>
              <a:t>شما خودتان به آسانی:</a:t>
            </a:r>
            <a:endParaRPr lang="en-US" altLang="fa-IR" sz="2000" b="1" dirty="0">
              <a:cs typeface="B Titr" panose="00000700000000000000" pitchFamily="2" charset="-78"/>
            </a:endParaRPr>
          </a:p>
          <a:p>
            <a:pPr algn="r" rtl="1">
              <a:buFont typeface="Wingdings" panose="05000000000000000000" pitchFamily="2" charset="2"/>
              <a:buChar char="ü"/>
            </a:pPr>
            <a:r>
              <a:rPr lang="fa-IR" altLang="fa-IR" sz="2000" b="1" dirty="0">
                <a:cs typeface="B Mitra" panose="00000400000000000000" pitchFamily="2" charset="-78"/>
              </a:rPr>
              <a:t>خرید و فروش خود را ثبت نمایید.</a:t>
            </a:r>
            <a:endParaRPr lang="en-US" altLang="fa-IR" sz="2000" b="1" dirty="0">
              <a:cs typeface="B Mitra" panose="00000400000000000000" pitchFamily="2" charset="-78"/>
            </a:endParaRPr>
          </a:p>
          <a:p>
            <a:pPr algn="r" rtl="1">
              <a:buFont typeface="Wingdings" panose="05000000000000000000" pitchFamily="2" charset="2"/>
              <a:buChar char="ü"/>
            </a:pPr>
            <a:r>
              <a:rPr lang="fa-IR" altLang="fa-IR" sz="2000" b="1" dirty="0">
                <a:cs typeface="B Mitra" panose="00000400000000000000" pitchFamily="2" charset="-78"/>
              </a:rPr>
              <a:t>برگشت از خرید و برگشت از فروش خود را ثبت نمائید.</a:t>
            </a:r>
            <a:endParaRPr lang="en-US" altLang="fa-IR" sz="2000" b="1" dirty="0">
              <a:cs typeface="B Mitra" panose="00000400000000000000" pitchFamily="2" charset="-78"/>
            </a:endParaRPr>
          </a:p>
          <a:p>
            <a:pPr algn="r" rtl="1">
              <a:buFont typeface="Wingdings" panose="05000000000000000000" pitchFamily="2" charset="2"/>
              <a:buChar char="ü"/>
            </a:pPr>
            <a:r>
              <a:rPr lang="fa-IR" altLang="fa-IR" sz="2000" b="1" dirty="0">
                <a:cs typeface="B Mitra" panose="00000400000000000000" pitchFamily="2" charset="-78"/>
              </a:rPr>
              <a:t>حسابها و مبالغ دریافتی و پرداختی روزانه خود را ثبت نمائید.</a:t>
            </a:r>
            <a:endParaRPr lang="en-US" altLang="fa-IR" sz="2000" b="1" dirty="0">
              <a:cs typeface="B Mitra" panose="00000400000000000000" pitchFamily="2" charset="-78"/>
            </a:endParaRPr>
          </a:p>
          <a:p>
            <a:pPr algn="r" rtl="1">
              <a:buFont typeface="Wingdings" panose="05000000000000000000" pitchFamily="2" charset="2"/>
              <a:buChar char="ü"/>
            </a:pPr>
            <a:r>
              <a:rPr lang="fa-IR" altLang="fa-IR" sz="2000" b="1" dirty="0">
                <a:cs typeface="B Mitra" panose="00000400000000000000" pitchFamily="2" charset="-78"/>
              </a:rPr>
              <a:t>چکهای صادره و دریافتی مشتریان را ثبت نمائید.</a:t>
            </a:r>
            <a:endParaRPr lang="en-US" altLang="fa-IR" sz="2000" b="1" dirty="0">
              <a:cs typeface="B Mitra" panose="00000400000000000000" pitchFamily="2" charset="-78"/>
            </a:endParaRPr>
          </a:p>
          <a:p>
            <a:pPr algn="r" rtl="1">
              <a:buFont typeface="Wingdings" panose="05000000000000000000" pitchFamily="2" charset="2"/>
              <a:buChar char="ü"/>
            </a:pPr>
            <a:r>
              <a:rPr lang="fa-IR" altLang="fa-IR" sz="2000" b="1" dirty="0">
                <a:cs typeface="B Mitra" panose="00000400000000000000" pitchFamily="2" charset="-78"/>
              </a:rPr>
              <a:t>دسته چکهای حسابهای حسابهای جاری خود را ثبت نمائید.</a:t>
            </a:r>
            <a:endParaRPr lang="en-US" altLang="fa-IR" sz="2000" b="1" dirty="0">
              <a:cs typeface="B Mitra" panose="00000400000000000000" pitchFamily="2" charset="-78"/>
            </a:endParaRPr>
          </a:p>
          <a:p>
            <a:pPr algn="r" rtl="1">
              <a:buFont typeface="Wingdings" panose="05000000000000000000" pitchFamily="2" charset="2"/>
              <a:buChar char="ü"/>
            </a:pPr>
            <a:r>
              <a:rPr lang="fa-IR" altLang="fa-IR" sz="2000" b="1" dirty="0">
                <a:cs typeface="B Mitra" panose="00000400000000000000" pitchFamily="2" charset="-78"/>
              </a:rPr>
              <a:t>شما تنها این موارد را ثبت و نرم افزار پریال به صورت هوشمند عملیات حسابداری مربوطه را برای شما انجام می دهد.</a:t>
            </a:r>
            <a:endParaRPr lang="en-US" altLang="fa-IR" sz="2000" b="1" dirty="0">
              <a:cs typeface="B Mitra" panose="00000400000000000000" pitchFamily="2" charset="-78"/>
            </a:endParaRPr>
          </a:p>
          <a:p>
            <a:pPr algn="r" rtl="1" eaLnBrk="1" hangingPunct="1">
              <a:buFont typeface="Wingdings" panose="05000000000000000000" pitchFamily="2" charset="2"/>
              <a:buChar char="ü"/>
            </a:pPr>
            <a:endParaRPr lang="en-US" altLang="fa-IR" sz="2000" b="1" dirty="0">
              <a:cs typeface="B Mitra" panose="00000400000000000000" pitchFamily="2" charset="-78"/>
            </a:endParaRPr>
          </a:p>
        </p:txBody>
      </p:sp>
      <p:sp>
        <p:nvSpPr>
          <p:cNvPr id="16388" name="Cloud Callout 6"/>
          <p:cNvSpPr>
            <a:spLocks noChangeArrowheads="1"/>
          </p:cNvSpPr>
          <p:nvPr/>
        </p:nvSpPr>
        <p:spPr bwMode="auto">
          <a:xfrm>
            <a:off x="1043608" y="1690647"/>
            <a:ext cx="2952328" cy="1108365"/>
          </a:xfrm>
          <a:prstGeom prst="cloudCallout">
            <a:avLst>
              <a:gd name="adj1" fmla="val 69282"/>
              <a:gd name="adj2" fmla="val 55676"/>
            </a:avLst>
          </a:prstGeom>
          <a:solidFill>
            <a:schemeClr val="accent1"/>
          </a:solidFill>
          <a:ln w="9525" algn="ctr">
            <a:solidFill>
              <a:schemeClr val="tx1"/>
            </a:solidFill>
            <a:round/>
            <a:headEnd/>
            <a:tailEnd/>
          </a:ln>
        </p:spPr>
        <p:txBody>
          <a:bodyPr lIns="44762" tIns="22381" rIns="44762" bIns="22381"/>
          <a:lstStyle>
            <a:lvl1pPr algn="r" defTabSz="685800" rtl="1">
              <a:defRPr>
                <a:solidFill>
                  <a:schemeClr val="tx1"/>
                </a:solidFill>
                <a:latin typeface="Arial" panose="020B0604020202020204" pitchFamily="34" charset="0"/>
                <a:cs typeface="Arial" panose="020B0604020202020204" pitchFamily="34" charset="0"/>
              </a:defRPr>
            </a:lvl1pPr>
            <a:lvl2pPr marL="742950" indent="-285750" algn="r" defTabSz="685800" rtl="1">
              <a:defRPr>
                <a:solidFill>
                  <a:schemeClr val="tx1"/>
                </a:solidFill>
                <a:latin typeface="Arial" panose="020B0604020202020204" pitchFamily="34" charset="0"/>
                <a:cs typeface="Arial" panose="020B0604020202020204" pitchFamily="34" charset="0"/>
              </a:defRPr>
            </a:lvl2pPr>
            <a:lvl3pPr marL="1143000" indent="-228600" algn="r" defTabSz="685800" rtl="1">
              <a:defRPr>
                <a:solidFill>
                  <a:schemeClr val="tx1"/>
                </a:solidFill>
                <a:latin typeface="Arial" panose="020B0604020202020204" pitchFamily="34" charset="0"/>
                <a:cs typeface="Arial" panose="020B0604020202020204" pitchFamily="34" charset="0"/>
              </a:defRPr>
            </a:lvl3pPr>
            <a:lvl4pPr marL="1600200" indent="-228600" algn="r" defTabSz="685800" rtl="1">
              <a:defRPr>
                <a:solidFill>
                  <a:schemeClr val="tx1"/>
                </a:solidFill>
                <a:latin typeface="Arial" panose="020B0604020202020204" pitchFamily="34" charset="0"/>
                <a:cs typeface="Arial" panose="020B0604020202020204" pitchFamily="34" charset="0"/>
              </a:defRPr>
            </a:lvl4pPr>
            <a:lvl5pPr marL="2057400" indent="-228600" algn="r" defTabSz="685800" rtl="1">
              <a:defRPr>
                <a:solidFill>
                  <a:schemeClr val="tx1"/>
                </a:solidFill>
                <a:latin typeface="Arial" panose="020B0604020202020204" pitchFamily="34" charset="0"/>
                <a:cs typeface="Arial" panose="020B0604020202020204" pitchFamily="34" charset="0"/>
              </a:defRPr>
            </a:lvl5pPr>
            <a:lvl6pPr marL="2514600" indent="-228600" algn="r" defTabSz="685800"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defTabSz="685800"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defTabSz="685800"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defTabSz="685800"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fa-IR" sz="2400" dirty="0">
                <a:solidFill>
                  <a:srgbClr val="FF0000"/>
                </a:solidFill>
                <a:cs typeface="B Titr" panose="00000700000000000000" pitchFamily="2" charset="-78"/>
              </a:rPr>
              <a:t>خودتان حسابدار</a:t>
            </a:r>
          </a:p>
          <a:p>
            <a:pPr algn="ctr" eaLnBrk="1" hangingPunct="1"/>
            <a:r>
              <a:rPr lang="fa-IR" altLang="fa-IR" sz="2400" dirty="0">
                <a:solidFill>
                  <a:srgbClr val="FF0000"/>
                </a:solidFill>
                <a:cs typeface="B Titr" panose="00000700000000000000" pitchFamily="2" charset="-78"/>
              </a:rPr>
              <a:t>خودتان باشید</a:t>
            </a:r>
            <a:endParaRPr lang="en-US" altLang="fa-IR" sz="2400" dirty="0">
              <a:solidFill>
                <a:srgbClr val="FF0000"/>
              </a:solidFill>
              <a:cs typeface="B Titr" panose="00000700000000000000" pitchFamily="2" charset="-78"/>
            </a:endParaRPr>
          </a:p>
        </p:txBody>
      </p:sp>
      <p:sp>
        <p:nvSpPr>
          <p:cNvPr id="9" name="Down Arrow Callout 8"/>
          <p:cNvSpPr/>
          <p:nvPr/>
        </p:nvSpPr>
        <p:spPr bwMode="auto">
          <a:xfrm>
            <a:off x="4292236" y="1772816"/>
            <a:ext cx="4024179" cy="864096"/>
          </a:xfrm>
          <a:prstGeom prst="downArrowCallout">
            <a:avLst/>
          </a:prstGeom>
          <a:solidFill>
            <a:schemeClr val="accent1"/>
          </a:solidFill>
          <a:ln w="9525" cap="flat" cmpd="sng" algn="ctr">
            <a:solidFill>
              <a:schemeClr val="tx1"/>
            </a:solidFill>
            <a:prstDash val="solid"/>
            <a:round/>
            <a:headEnd type="none" w="med" len="med"/>
            <a:tailEnd type="none" w="med" len="med"/>
          </a:ln>
          <a:effectLst/>
        </p:spPr>
        <p:txBody>
          <a:bodyPr lIns="44762" tIns="22381" rIns="44762" bIns="22381"/>
          <a:lstStyle/>
          <a:p>
            <a:pPr defTabSz="447614">
              <a:defRPr/>
            </a:pPr>
            <a:endParaRPr lang="en-US" sz="881"/>
          </a:p>
        </p:txBody>
      </p:sp>
      <p:sp>
        <p:nvSpPr>
          <p:cNvPr id="16390" name="TextBox 9"/>
          <p:cNvSpPr txBox="1">
            <a:spLocks noChangeArrowheads="1"/>
          </p:cNvSpPr>
          <p:nvPr/>
        </p:nvSpPr>
        <p:spPr bwMode="auto">
          <a:xfrm>
            <a:off x="4292236" y="1842237"/>
            <a:ext cx="389842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sz="2400" dirty="0">
                <a:solidFill>
                  <a:srgbClr val="FF0000"/>
                </a:solidFill>
                <a:cs typeface="B Koodak" panose="00000700000000000000" pitchFamily="2" charset="-78"/>
              </a:rPr>
              <a:t>بهترین نرم افزار برای فروشگاه شما</a:t>
            </a:r>
            <a:endParaRPr lang="en-US" altLang="fa-IR" sz="2400" dirty="0">
              <a:solidFill>
                <a:srgbClr val="FF0000"/>
              </a:solidFill>
              <a:cs typeface="B Koodak" panose="00000700000000000000" pitchFamily="2" charset="-78"/>
            </a:endParaRPr>
          </a:p>
        </p:txBody>
      </p:sp>
    </p:spTree>
    <p:extLst>
      <p:ext uri="{BB962C8B-B14F-4D97-AF65-F5344CB8AC3E}">
        <p14:creationId xmlns:p14="http://schemas.microsoft.com/office/powerpoint/2010/main" val="3544108100"/>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ChangeArrowheads="1"/>
          </p:cNvSpPr>
          <p:nvPr/>
        </p:nvSpPr>
        <p:spPr bwMode="auto">
          <a:xfrm>
            <a:off x="107950" y="6381750"/>
            <a:ext cx="431800" cy="360363"/>
          </a:xfrm>
          <a:prstGeom prst="star8">
            <a:avLst>
              <a:gd name="adj" fmla="val 38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en-US" altLang="fa-IR" sz="2000">
                <a:latin typeface="Arial" panose="020B0604020202020204" pitchFamily="34" charset="0"/>
              </a:rPr>
              <a:t>37</a:t>
            </a:r>
          </a:p>
        </p:txBody>
      </p:sp>
      <p:sp>
        <p:nvSpPr>
          <p:cNvPr id="29699" name="Text Box 60"/>
          <p:cNvSpPr txBox="1">
            <a:spLocks noChangeArrowheads="1"/>
          </p:cNvSpPr>
          <p:nvPr/>
        </p:nvSpPr>
        <p:spPr bwMode="gray">
          <a:xfrm>
            <a:off x="755650" y="2133600"/>
            <a:ext cx="6496050"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گرايش دينى و انقلابى مردم </a:t>
            </a:r>
            <a:r>
              <a:rPr lang="fa-IR" altLang="fa-IR" sz="1600">
                <a:latin typeface="Arial" panose="020B0604020202020204" pitchFamily="34" charset="0"/>
                <a:cs typeface="B Titr" panose="00000700000000000000" pitchFamily="2" charset="-78"/>
                <a:sym typeface="Symbol" panose="05050102010706020507" pitchFamily="18" charset="2"/>
              </a:rPr>
              <a:t>(</a:t>
            </a:r>
            <a:r>
              <a:rPr lang="ar-SA" altLang="fa-IR" sz="1600">
                <a:latin typeface="Arial" panose="020B0604020202020204" pitchFamily="34" charset="0"/>
                <a:cs typeface="B Titr" panose="00000700000000000000" pitchFamily="2" charset="-78"/>
                <a:sym typeface="Symbol" panose="05050102010706020507" pitchFamily="18" charset="2"/>
              </a:rPr>
              <a:t>بويژه جوانان</a:t>
            </a:r>
            <a:r>
              <a:rPr lang="fa-IR" altLang="fa-IR" sz="1600">
                <a:latin typeface="Arial" panose="020B0604020202020204" pitchFamily="34" charset="0"/>
                <a:cs typeface="B Titr" panose="00000700000000000000" pitchFamily="2" charset="-78"/>
                <a:sym typeface="Symbol" panose="05050102010706020507" pitchFamily="18" charset="2"/>
              </a:rPr>
              <a:t>)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29700" name="Text Box 61"/>
          <p:cNvSpPr txBox="1">
            <a:spLocks noChangeArrowheads="1"/>
          </p:cNvSpPr>
          <p:nvPr/>
        </p:nvSpPr>
        <p:spPr bwMode="gray">
          <a:xfrm>
            <a:off x="7451725" y="2133600"/>
            <a:ext cx="935038"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5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2 -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29701" name="Text Box 62"/>
          <p:cNvSpPr txBox="1">
            <a:spLocks noChangeArrowheads="1"/>
          </p:cNvSpPr>
          <p:nvPr/>
        </p:nvSpPr>
        <p:spPr bwMode="gray">
          <a:xfrm>
            <a:off x="684213" y="3205163"/>
            <a:ext cx="6567487" cy="679450"/>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حكومت و نظام اسلامى، نهادها و سازمانهاى متعدد اعم از دولتى و غيردولتى در سطوح مختلف </a:t>
            </a:r>
            <a:r>
              <a:rPr lang="fa-IR" altLang="fa-IR" sz="1600">
                <a:latin typeface="Arial" panose="020B0604020202020204" pitchFamily="34" charset="0"/>
                <a:cs typeface="B Titr" panose="00000700000000000000" pitchFamily="2" charset="-78"/>
                <a:sym typeface="Symbol" panose="05050102010706020507" pitchFamily="18" charset="2"/>
              </a:rPr>
              <a:t>(</a:t>
            </a:r>
            <a:r>
              <a:rPr lang="ar-SA" altLang="fa-IR" sz="1600">
                <a:latin typeface="Arial" panose="020B0604020202020204" pitchFamily="34" charset="0"/>
                <a:cs typeface="B Titr" panose="00000700000000000000" pitchFamily="2" charset="-78"/>
                <a:sym typeface="Symbol" panose="05050102010706020507" pitchFamily="18" charset="2"/>
              </a:rPr>
              <a:t>تقنينى، قضايى، اجرايى، هدايتى، حمايتى، رسانه‏اى و...</a:t>
            </a:r>
            <a:r>
              <a:rPr lang="fa-IR" altLang="fa-IR" sz="1600">
                <a:latin typeface="Arial" panose="020B0604020202020204" pitchFamily="34" charset="0"/>
                <a:cs typeface="B Titr" panose="00000700000000000000" pitchFamily="2" charset="-78"/>
                <a:sym typeface="Symbol" panose="05050102010706020507" pitchFamily="18" charset="2"/>
              </a:rPr>
              <a:t>)</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29702" name="Text Box 63"/>
          <p:cNvSpPr txBox="1">
            <a:spLocks noChangeArrowheads="1"/>
          </p:cNvSpPr>
          <p:nvPr/>
        </p:nvSpPr>
        <p:spPr bwMode="gray">
          <a:xfrm>
            <a:off x="7467600" y="3367088"/>
            <a:ext cx="935038"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6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2 -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29703" name="Text Box 66"/>
          <p:cNvSpPr txBox="1">
            <a:spLocks noChangeArrowheads="1"/>
          </p:cNvSpPr>
          <p:nvPr/>
        </p:nvSpPr>
        <p:spPr bwMode="gray">
          <a:xfrm>
            <a:off x="611188" y="4549775"/>
            <a:ext cx="6654800" cy="679450"/>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منابع</a:t>
            </a:r>
            <a:r>
              <a:rPr lang="ar-SA" altLang="fa-IR" sz="1600">
                <a:latin typeface="Arial" panose="020B0604020202020204" pitchFamily="34" charset="0"/>
                <a:cs typeface="B Titr" panose="00000700000000000000" pitchFamily="2" charset="-78"/>
                <a:sym typeface="Symbol" panose="05050102010706020507" pitchFamily="18" charset="2"/>
              </a:rPr>
              <a:t> غنى و قوى و جذاب براى توليد فرهنگى </a:t>
            </a:r>
            <a:r>
              <a:rPr lang="fa-IR" altLang="fa-IR" sz="1600">
                <a:latin typeface="Arial" panose="020B0604020202020204" pitchFamily="34" charset="0"/>
                <a:cs typeface="B Titr" panose="00000700000000000000" pitchFamily="2" charset="-78"/>
                <a:sym typeface="Symbol" panose="05050102010706020507" pitchFamily="18" charset="2"/>
              </a:rPr>
              <a:t>(</a:t>
            </a:r>
            <a:r>
              <a:rPr lang="ar-SA" altLang="fa-IR" sz="1600">
                <a:latin typeface="Arial" panose="020B0604020202020204" pitchFamily="34" charset="0"/>
                <a:cs typeface="B Titr" panose="00000700000000000000" pitchFamily="2" charset="-78"/>
                <a:sym typeface="Symbol" panose="05050102010706020507" pitchFamily="18" charset="2"/>
              </a:rPr>
              <a:t>اسلام، انقلاب اسلامى، دفاع مقدس، تاريخ اسلام و ايران، مفاخر اسلامى، انقلابى و ايرانى، آثار عميق و ماندگار و....</a:t>
            </a:r>
            <a:r>
              <a:rPr lang="fa-IR" altLang="fa-IR" sz="1600">
                <a:latin typeface="Arial" panose="020B0604020202020204" pitchFamily="34" charset="0"/>
                <a:cs typeface="B Titr" panose="00000700000000000000" pitchFamily="2" charset="-78"/>
                <a:sym typeface="Symbol" panose="05050102010706020507" pitchFamily="18" charset="2"/>
              </a:rPr>
              <a:t>)</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29704" name="Text Box 67"/>
          <p:cNvSpPr txBox="1">
            <a:spLocks noChangeArrowheads="1"/>
          </p:cNvSpPr>
          <p:nvPr/>
        </p:nvSpPr>
        <p:spPr bwMode="gray">
          <a:xfrm>
            <a:off x="7481888" y="4722813"/>
            <a:ext cx="935037"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7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2 -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29705" name="Text Box 79"/>
          <p:cNvSpPr txBox="1">
            <a:spLocks noChangeArrowheads="1"/>
          </p:cNvSpPr>
          <p:nvPr/>
        </p:nvSpPr>
        <p:spPr bwMode="gray">
          <a:xfrm>
            <a:off x="1042988" y="804863"/>
            <a:ext cx="6223000" cy="679450"/>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نهادهاى دينى ريشه‏دار </a:t>
            </a:r>
            <a:r>
              <a:rPr lang="fa-IR" altLang="fa-IR" sz="1600">
                <a:latin typeface="Arial" panose="020B0604020202020204" pitchFamily="34" charset="0"/>
                <a:cs typeface="B Titr" panose="00000700000000000000" pitchFamily="2" charset="-78"/>
                <a:sym typeface="Symbol" panose="05050102010706020507" pitchFamily="18" charset="2"/>
              </a:rPr>
              <a:t>(</a:t>
            </a:r>
            <a:r>
              <a:rPr lang="ar-SA" altLang="fa-IR" sz="1600">
                <a:latin typeface="Arial" panose="020B0604020202020204" pitchFamily="34" charset="0"/>
                <a:cs typeface="B Titr" panose="00000700000000000000" pitchFamily="2" charset="-78"/>
                <a:sym typeface="Symbol" panose="05050102010706020507" pitchFamily="18" charset="2"/>
              </a:rPr>
              <a:t>مراجع، روحانيت، حوزه‏هاى علميه، مساجد، ائمه‏جمعه و جماعات و</a:t>
            </a:r>
            <a:r>
              <a:rPr lang="fa-IR" altLang="fa-IR" sz="1600">
                <a:latin typeface="Arial" panose="020B0604020202020204" pitchFamily="34" charset="0"/>
                <a:cs typeface="B Titr" panose="00000700000000000000" pitchFamily="2" charset="-78"/>
                <a:sym typeface="Symbol" panose="05050102010706020507" pitchFamily="18" charset="2"/>
              </a:rPr>
              <a:t>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29706" name="Text Box 80"/>
          <p:cNvSpPr txBox="1">
            <a:spLocks noChangeArrowheads="1"/>
          </p:cNvSpPr>
          <p:nvPr/>
        </p:nvSpPr>
        <p:spPr bwMode="gray">
          <a:xfrm>
            <a:off x="7481888" y="979488"/>
            <a:ext cx="935037"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4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2 -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Tree>
    <p:custDataLst>
      <p:tags r:id="rId1"/>
    </p:custData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
          <p:cNvSpPr>
            <a:spLocks noChangeArrowheads="1"/>
          </p:cNvSpPr>
          <p:nvPr/>
        </p:nvSpPr>
        <p:spPr bwMode="auto">
          <a:xfrm>
            <a:off x="107950" y="6381750"/>
            <a:ext cx="431800" cy="360363"/>
          </a:xfrm>
          <a:prstGeom prst="star8">
            <a:avLst>
              <a:gd name="adj" fmla="val 38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en-US" altLang="fa-IR" sz="2000">
                <a:latin typeface="Arial" panose="020B0604020202020204" pitchFamily="34" charset="0"/>
              </a:rPr>
              <a:t>38</a:t>
            </a:r>
          </a:p>
        </p:txBody>
      </p:sp>
      <p:sp>
        <p:nvSpPr>
          <p:cNvPr id="30723" name="Text Box 9"/>
          <p:cNvSpPr txBox="1">
            <a:spLocks noChangeArrowheads="1"/>
          </p:cNvSpPr>
          <p:nvPr/>
        </p:nvSpPr>
        <p:spPr bwMode="gray">
          <a:xfrm>
            <a:off x="611188" y="333375"/>
            <a:ext cx="6654800" cy="679450"/>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مسئولان و مديران متدين و نيروهاى انسانى متعهد، مستعد و مجرب بويژه در نسل جوان</a:t>
            </a:r>
            <a:r>
              <a:rPr lang="fa-IR" altLang="fa-IR" sz="1600">
                <a:latin typeface="Arial" panose="020B0604020202020204" pitchFamily="34" charset="0"/>
                <a:cs typeface="B Titr" panose="00000700000000000000" pitchFamily="2" charset="-78"/>
                <a:sym typeface="Symbol" panose="05050102010706020507" pitchFamily="18" charset="2"/>
              </a:rPr>
              <a:t>(</a:t>
            </a:r>
            <a:r>
              <a:rPr lang="ar-SA" altLang="fa-IR" sz="1600">
                <a:latin typeface="Arial" panose="020B0604020202020204" pitchFamily="34" charset="0"/>
                <a:cs typeface="B Titr" panose="00000700000000000000" pitchFamily="2" charset="-78"/>
                <a:sym typeface="Symbol" panose="05050102010706020507" pitchFamily="18" charset="2"/>
              </a:rPr>
              <a:t> در حوزه‏هاى نظرى، مديريتى، اجرايى، توليدى، تبليغى و...</a:t>
            </a:r>
            <a:r>
              <a:rPr lang="fa-IR" altLang="fa-IR" sz="1600">
                <a:latin typeface="Arial" panose="020B0604020202020204" pitchFamily="34" charset="0"/>
                <a:cs typeface="B Titr" panose="00000700000000000000" pitchFamily="2" charset="-78"/>
                <a:sym typeface="Symbol" panose="05050102010706020507" pitchFamily="18" charset="2"/>
              </a:rPr>
              <a:t>)</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0724" name="Text Box 10"/>
          <p:cNvSpPr txBox="1">
            <a:spLocks noChangeArrowheads="1"/>
          </p:cNvSpPr>
          <p:nvPr/>
        </p:nvSpPr>
        <p:spPr bwMode="gray">
          <a:xfrm>
            <a:off x="7481888" y="506413"/>
            <a:ext cx="935037"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8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2 -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0725" name="Text Box 11"/>
          <p:cNvSpPr txBox="1">
            <a:spLocks noChangeArrowheads="1"/>
          </p:cNvSpPr>
          <p:nvPr/>
        </p:nvSpPr>
        <p:spPr bwMode="gray">
          <a:xfrm>
            <a:off x="611188" y="1219200"/>
            <a:ext cx="6654800"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غلبه گفتمان انقلاب اسلامى و اصولگرايى در مقطع كنونى</a:t>
            </a:r>
            <a:r>
              <a:rPr lang="fa-IR" altLang="fa-IR" sz="1600">
                <a:latin typeface="Arial" panose="020B0604020202020204" pitchFamily="34" charset="0"/>
                <a:cs typeface="B Titr" panose="00000700000000000000" pitchFamily="2" charset="-78"/>
                <a:sym typeface="Symbol" panose="05050102010706020507" pitchFamily="18" charset="2"/>
              </a:rPr>
              <a:t>،</a:t>
            </a:r>
            <a:r>
              <a:rPr lang="ar-SA" altLang="fa-IR" sz="1600">
                <a:latin typeface="Arial" panose="020B0604020202020204" pitchFamily="34" charset="0"/>
                <a:cs typeface="B Titr" panose="00000700000000000000" pitchFamily="2" charset="-78"/>
                <a:sym typeface="Symbol" panose="05050102010706020507" pitchFamily="18" charset="2"/>
              </a:rPr>
              <a:t> در جامعه و حاكميت</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0726" name="Text Box 12"/>
          <p:cNvSpPr txBox="1">
            <a:spLocks noChangeArrowheads="1"/>
          </p:cNvSpPr>
          <p:nvPr/>
        </p:nvSpPr>
        <p:spPr bwMode="gray">
          <a:xfrm>
            <a:off x="7481888" y="1243013"/>
            <a:ext cx="935037"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9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2 -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0727" name="Text Box 13"/>
          <p:cNvSpPr txBox="1">
            <a:spLocks noChangeArrowheads="1"/>
          </p:cNvSpPr>
          <p:nvPr/>
        </p:nvSpPr>
        <p:spPr bwMode="gray">
          <a:xfrm>
            <a:off x="611188" y="1816100"/>
            <a:ext cx="6654800"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هماهنگى موجود در حاكميت از لحاظ گفتمانى و </a:t>
            </a:r>
            <a:r>
              <a:rPr lang="fa-IR" altLang="fa-IR" sz="1600">
                <a:latin typeface="Arial" panose="020B0604020202020204" pitchFamily="34" charset="0"/>
                <a:cs typeface="B Titr" panose="00000700000000000000" pitchFamily="2" charset="-78"/>
                <a:sym typeface="Symbol" panose="05050102010706020507" pitchFamily="18" charset="2"/>
              </a:rPr>
              <a:t> عملیاتی</a:t>
            </a:r>
            <a:r>
              <a:rPr lang="ar-SA" altLang="fa-IR" sz="1600">
                <a:latin typeface="Arial" panose="020B0604020202020204" pitchFamily="34" charset="0"/>
                <a:cs typeface="B Titr" panose="00000700000000000000" pitchFamily="2" charset="-78"/>
                <a:sym typeface="Symbol" panose="05050102010706020507" pitchFamily="18" charset="2"/>
              </a:rPr>
              <a:t>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0728" name="Text Box 14"/>
          <p:cNvSpPr txBox="1">
            <a:spLocks noChangeArrowheads="1"/>
          </p:cNvSpPr>
          <p:nvPr/>
        </p:nvSpPr>
        <p:spPr bwMode="gray">
          <a:xfrm>
            <a:off x="7480300" y="1819275"/>
            <a:ext cx="935038"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10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2 -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0729" name="Text Box 15"/>
          <p:cNvSpPr txBox="1">
            <a:spLocks noChangeArrowheads="1"/>
          </p:cNvSpPr>
          <p:nvPr/>
        </p:nvSpPr>
        <p:spPr bwMode="gray">
          <a:xfrm>
            <a:off x="611188" y="2389188"/>
            <a:ext cx="6654800" cy="679450"/>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گرايش به معنويت و دين در سطح جهان و جايگاه معنوى انقلاب و نظام در داخل و خارج </a:t>
            </a:r>
            <a:r>
              <a:rPr lang="fa-IR" altLang="fa-IR" sz="1600">
                <a:latin typeface="Arial" panose="020B0604020202020204" pitchFamily="34" charset="0"/>
                <a:cs typeface="B Titr" panose="00000700000000000000" pitchFamily="2" charset="-78"/>
                <a:sym typeface="Symbol" panose="05050102010706020507" pitchFamily="18" charset="2"/>
              </a:rPr>
              <a:t>(</a:t>
            </a:r>
            <a:r>
              <a:rPr lang="ar-SA" altLang="fa-IR" sz="1600">
                <a:latin typeface="Arial" panose="020B0604020202020204" pitchFamily="34" charset="0"/>
                <a:cs typeface="B Titr" panose="00000700000000000000" pitchFamily="2" charset="-78"/>
                <a:sym typeface="Symbol" panose="05050102010706020507" pitchFamily="18" charset="2"/>
              </a:rPr>
              <a:t>بويژه جهان اسلام</a:t>
            </a:r>
            <a:r>
              <a:rPr lang="fa-IR" altLang="fa-IR" sz="1600">
                <a:latin typeface="Arial" panose="020B0604020202020204" pitchFamily="34" charset="0"/>
                <a:cs typeface="B Titr" panose="00000700000000000000" pitchFamily="2" charset="-78"/>
                <a:sym typeface="Symbol" panose="05050102010706020507" pitchFamily="18" charset="2"/>
              </a:rPr>
              <a:t>)</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0730" name="Text Box 16"/>
          <p:cNvSpPr txBox="1">
            <a:spLocks noChangeArrowheads="1"/>
          </p:cNvSpPr>
          <p:nvPr/>
        </p:nvSpPr>
        <p:spPr bwMode="gray">
          <a:xfrm>
            <a:off x="7480300" y="2536825"/>
            <a:ext cx="935038"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11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2 -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0731" name="Text Box 17"/>
          <p:cNvSpPr txBox="1">
            <a:spLocks noChangeArrowheads="1"/>
          </p:cNvSpPr>
          <p:nvPr/>
        </p:nvSpPr>
        <p:spPr bwMode="gray">
          <a:xfrm>
            <a:off x="611188" y="3254375"/>
            <a:ext cx="6669087" cy="679450"/>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تجربيات و سابقه 30 ساله انقلاب در حوزه فرهنگ و نيز توليدات قوى و فاخر فرهنگى و هنرى در بعد از انقلاب</a:t>
            </a:r>
            <a:r>
              <a:rPr lang="en-US" altLang="fa-IR" sz="1600">
                <a:latin typeface="Arial" panose="020B0604020202020204" pitchFamily="34" charset="0"/>
                <a:cs typeface="B Titr" panose="00000700000000000000" pitchFamily="2" charset="-78"/>
                <a:sym typeface="Symbol" panose="05050102010706020507" pitchFamily="18" charset="2"/>
              </a:rPr>
              <a:t> </a:t>
            </a:r>
            <a:r>
              <a:rPr lang="fa-IR" altLang="fa-IR" sz="1600">
                <a:latin typeface="Arial" panose="020B0604020202020204" pitchFamily="34" charset="0"/>
                <a:cs typeface="B Titr" panose="00000700000000000000" pitchFamily="2" charset="-78"/>
                <a:sym typeface="Symbol" panose="05050102010706020507" pitchFamily="18" charset="2"/>
              </a:rPr>
              <a:t>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0732" name="Text Box 18"/>
          <p:cNvSpPr txBox="1">
            <a:spLocks noChangeArrowheads="1"/>
          </p:cNvSpPr>
          <p:nvPr/>
        </p:nvSpPr>
        <p:spPr bwMode="gray">
          <a:xfrm>
            <a:off x="7480300" y="3427413"/>
            <a:ext cx="935038"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12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2 -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0733" name="Text Box 19"/>
          <p:cNvSpPr txBox="1">
            <a:spLocks noChangeArrowheads="1"/>
          </p:cNvSpPr>
          <p:nvPr/>
        </p:nvSpPr>
        <p:spPr bwMode="gray">
          <a:xfrm>
            <a:off x="611188" y="4162425"/>
            <a:ext cx="6640512"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نهادها و مؤسسات غيردولتى فرهنگى</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0734" name="Text Box 20"/>
          <p:cNvSpPr txBox="1">
            <a:spLocks noChangeArrowheads="1"/>
          </p:cNvSpPr>
          <p:nvPr/>
        </p:nvSpPr>
        <p:spPr bwMode="gray">
          <a:xfrm>
            <a:off x="7481888" y="4149725"/>
            <a:ext cx="935037"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13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2 -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0735" name="Text Box 21"/>
          <p:cNvSpPr txBox="1">
            <a:spLocks noChangeArrowheads="1"/>
          </p:cNvSpPr>
          <p:nvPr/>
        </p:nvSpPr>
        <p:spPr bwMode="gray">
          <a:xfrm>
            <a:off x="611188" y="4813300"/>
            <a:ext cx="6654800"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بودجه و امكانات فراوان</a:t>
            </a:r>
            <a:r>
              <a:rPr lang="fa-IR" altLang="fa-IR" sz="1600">
                <a:latin typeface="Arial" panose="020B0604020202020204" pitchFamily="34" charset="0"/>
                <a:cs typeface="B Titr" panose="00000700000000000000" pitchFamily="2" charset="-78"/>
                <a:sym typeface="Symbol" panose="05050102010706020507" pitchFamily="18" charset="2"/>
              </a:rPr>
              <a:t>(بالقوه و بالفعل)</a:t>
            </a:r>
            <a:r>
              <a:rPr lang="ar-SA" altLang="fa-IR" sz="1600">
                <a:latin typeface="Arial" panose="020B0604020202020204" pitchFamily="34" charset="0"/>
                <a:cs typeface="B Titr" panose="00000700000000000000" pitchFamily="2" charset="-78"/>
                <a:sym typeface="Symbol" panose="05050102010706020507" pitchFamily="18" charset="2"/>
              </a:rPr>
              <a:t>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0736" name="Text Box 22"/>
          <p:cNvSpPr txBox="1">
            <a:spLocks noChangeArrowheads="1"/>
          </p:cNvSpPr>
          <p:nvPr/>
        </p:nvSpPr>
        <p:spPr bwMode="gray">
          <a:xfrm>
            <a:off x="7481888" y="4843463"/>
            <a:ext cx="935037"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14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2 -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0737" name="Text Box 23"/>
          <p:cNvSpPr txBox="1">
            <a:spLocks noChangeArrowheads="1"/>
          </p:cNvSpPr>
          <p:nvPr/>
        </p:nvSpPr>
        <p:spPr bwMode="gray">
          <a:xfrm>
            <a:off x="611188" y="5473700"/>
            <a:ext cx="6654800"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پيشرفتهاى علمى و فناورى كشور بعنوان بستر توسعه و توليد فرهنگى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0738" name="Text Box 24"/>
          <p:cNvSpPr txBox="1">
            <a:spLocks noChangeArrowheads="1"/>
          </p:cNvSpPr>
          <p:nvPr/>
        </p:nvSpPr>
        <p:spPr bwMode="gray">
          <a:xfrm>
            <a:off x="7481888" y="5491163"/>
            <a:ext cx="935037"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15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2 -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Tree>
    <p:custDataLst>
      <p:tags r:id="rId1"/>
    </p:custData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AutoShape 2"/>
          <p:cNvSpPr>
            <a:spLocks noChangeArrowheads="1"/>
          </p:cNvSpPr>
          <p:nvPr/>
        </p:nvSpPr>
        <p:spPr bwMode="auto">
          <a:xfrm>
            <a:off x="107950" y="6381750"/>
            <a:ext cx="431800" cy="360363"/>
          </a:xfrm>
          <a:prstGeom prst="star8">
            <a:avLst>
              <a:gd name="adj" fmla="val 38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en-US" altLang="fa-IR" sz="2000">
                <a:latin typeface="Arial" panose="020B0604020202020204" pitchFamily="34" charset="0"/>
              </a:rPr>
              <a:t>39</a:t>
            </a:r>
          </a:p>
        </p:txBody>
      </p:sp>
      <p:sp>
        <p:nvSpPr>
          <p:cNvPr id="286731" name="Text Box 11"/>
          <p:cNvSpPr txBox="1">
            <a:spLocks noChangeArrowheads="1"/>
          </p:cNvSpPr>
          <p:nvPr/>
        </p:nvSpPr>
        <p:spPr bwMode="gray">
          <a:xfrm>
            <a:off x="7885113" y="549275"/>
            <a:ext cx="790575" cy="395288"/>
          </a:xfrm>
          <a:prstGeom prst="rect">
            <a:avLst/>
          </a:prstGeom>
          <a:gradFill rotWithShape="1">
            <a:gsLst>
              <a:gs pos="0">
                <a:schemeClr val="accent1"/>
              </a:gs>
              <a:gs pos="50000">
                <a:srgbClr val="CCE4BA"/>
              </a:gs>
              <a:gs pos="100000">
                <a:schemeClr val="accent1"/>
              </a:gs>
            </a:gsLst>
            <a:lin ang="18900000" scaled="1"/>
          </a:gradFill>
          <a:ln w="9525">
            <a:solidFill>
              <a:schemeClr val="tx1"/>
            </a:solidFill>
            <a:prstDash val="lgDash"/>
            <a:miter lim="800000"/>
            <a:headEnd/>
            <a:tailEnd/>
          </a:ln>
          <a:effectLst/>
        </p:spPr>
        <p:txBody>
          <a:bodyPr>
            <a:spAutoFit/>
          </a:bodyPr>
          <a:lstStyle/>
          <a:p>
            <a:pPr algn="ctr" rtl="1" eaLnBrk="0" hangingPunct="0">
              <a:lnSpc>
                <a:spcPct val="120000"/>
              </a:lnSpc>
              <a:buClr>
                <a:srgbClr val="7F3803"/>
              </a:buClr>
              <a:buSzPct val="150000"/>
              <a:defRPr/>
            </a:pPr>
            <a:r>
              <a:rPr lang="fa-IR" sz="1600">
                <a:latin typeface="Arial" charset="0"/>
                <a:cs typeface="B Titr" pitchFamily="2" charset="-78"/>
              </a:rPr>
              <a:t>3)</a:t>
            </a:r>
            <a:endParaRPr lang="en-US" sz="1600">
              <a:latin typeface="Arial" charset="0"/>
              <a:cs typeface="B Titr" pitchFamily="2" charset="-78"/>
            </a:endParaRPr>
          </a:p>
        </p:txBody>
      </p:sp>
      <p:sp>
        <p:nvSpPr>
          <p:cNvPr id="286732" name="Text Box 12"/>
          <p:cNvSpPr txBox="1">
            <a:spLocks noChangeArrowheads="1"/>
          </p:cNvSpPr>
          <p:nvPr/>
        </p:nvSpPr>
        <p:spPr bwMode="gray">
          <a:xfrm>
            <a:off x="5219700" y="549275"/>
            <a:ext cx="2592388" cy="395288"/>
          </a:xfrm>
          <a:prstGeom prst="rect">
            <a:avLst/>
          </a:prstGeom>
          <a:gradFill rotWithShape="1">
            <a:gsLst>
              <a:gs pos="0">
                <a:schemeClr val="accent1"/>
              </a:gs>
              <a:gs pos="50000">
                <a:srgbClr val="CCE4BA"/>
              </a:gs>
              <a:gs pos="100000">
                <a:schemeClr val="accent1"/>
              </a:gs>
            </a:gsLst>
            <a:lin ang="18900000" scaled="1"/>
          </a:gradFill>
          <a:ln w="9525">
            <a:solidFill>
              <a:schemeClr val="tx1"/>
            </a:solidFill>
            <a:prstDash val="lgDash"/>
            <a:miter lim="800000"/>
            <a:headEnd/>
            <a:tailEnd/>
          </a:ln>
          <a:effectLst/>
        </p:spPr>
        <p:txBody>
          <a:bodyPr>
            <a:spAutoFit/>
          </a:bodyPr>
          <a:lstStyle/>
          <a:p>
            <a:pPr rtl="1" eaLnBrk="0" hangingPunct="0">
              <a:lnSpc>
                <a:spcPct val="120000"/>
              </a:lnSpc>
              <a:buClr>
                <a:srgbClr val="7F3803"/>
              </a:buClr>
              <a:buSzPct val="150000"/>
              <a:defRPr/>
            </a:pPr>
            <a:r>
              <a:rPr lang="ar-SA" sz="1600">
                <a:latin typeface="Arial" charset="0"/>
                <a:cs typeface="B Titr" pitchFamily="2" charset="-78"/>
              </a:rPr>
              <a:t>نقاط ضعف، تهديدات و آسيب‏ها: </a:t>
            </a:r>
            <a:endParaRPr lang="en-US" sz="1600">
              <a:latin typeface="Arial" charset="0"/>
              <a:cs typeface="B Titr" pitchFamily="2" charset="-78"/>
            </a:endParaRPr>
          </a:p>
        </p:txBody>
      </p:sp>
      <p:sp>
        <p:nvSpPr>
          <p:cNvPr id="31749" name="Text Box 13"/>
          <p:cNvSpPr txBox="1">
            <a:spLocks noChangeArrowheads="1"/>
          </p:cNvSpPr>
          <p:nvPr/>
        </p:nvSpPr>
        <p:spPr bwMode="gray">
          <a:xfrm>
            <a:off x="784225" y="1165225"/>
            <a:ext cx="6496050" cy="679450"/>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عدم توجه لازم و اولويت ندادن به مقوله فرهنگ در برخى از سطوح مهم تصميم‏گيرى و اجرا</a:t>
            </a:r>
            <a:r>
              <a:rPr lang="fa-IR" altLang="fa-IR" sz="1600">
                <a:latin typeface="Arial" panose="020B0604020202020204" pitchFamily="34" charset="0"/>
                <a:cs typeface="B Titr" panose="00000700000000000000" pitchFamily="2" charset="-78"/>
                <a:sym typeface="Symbol" panose="05050102010706020507" pitchFamily="18" charset="2"/>
              </a:rPr>
              <a:t> (</a:t>
            </a:r>
            <a:r>
              <a:rPr lang="ar-SA" altLang="fa-IR" sz="1600">
                <a:latin typeface="Arial" panose="020B0604020202020204" pitchFamily="34" charset="0"/>
                <a:cs typeface="B Titr" panose="00000700000000000000" pitchFamily="2" charset="-78"/>
                <a:sym typeface="Symbol" panose="05050102010706020507" pitchFamily="18" charset="2"/>
              </a:rPr>
              <a:t>بحث مظلوميت فرهنگ در تخصيص بودجه و...</a:t>
            </a:r>
            <a:r>
              <a:rPr lang="fa-IR" altLang="fa-IR" sz="1600">
                <a:latin typeface="Arial" panose="020B0604020202020204" pitchFamily="34" charset="0"/>
                <a:cs typeface="B Titr" panose="00000700000000000000" pitchFamily="2" charset="-78"/>
                <a:sym typeface="Symbol" panose="05050102010706020507" pitchFamily="18" charset="2"/>
              </a:rPr>
              <a:t>)</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1750" name="Text Box 14"/>
          <p:cNvSpPr txBox="1">
            <a:spLocks noChangeArrowheads="1"/>
          </p:cNvSpPr>
          <p:nvPr/>
        </p:nvSpPr>
        <p:spPr bwMode="gray">
          <a:xfrm>
            <a:off x="7480300" y="1338263"/>
            <a:ext cx="935038"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1</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3 -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1751" name="Text Box 15"/>
          <p:cNvSpPr txBox="1">
            <a:spLocks noChangeArrowheads="1"/>
          </p:cNvSpPr>
          <p:nvPr/>
        </p:nvSpPr>
        <p:spPr bwMode="gray">
          <a:xfrm>
            <a:off x="785813" y="2565400"/>
            <a:ext cx="6496050"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فقدان نگاه جبهه‏اى به عرصه فرهنگ و در نتيجه عدم تحقق آثار و لوازم آن</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1752" name="Text Box 16"/>
          <p:cNvSpPr txBox="1">
            <a:spLocks noChangeArrowheads="1"/>
          </p:cNvSpPr>
          <p:nvPr/>
        </p:nvSpPr>
        <p:spPr bwMode="gray">
          <a:xfrm>
            <a:off x="7481888" y="2570163"/>
            <a:ext cx="935037"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2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3 -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1753" name="Text Box 19"/>
          <p:cNvSpPr txBox="1">
            <a:spLocks noChangeArrowheads="1"/>
          </p:cNvSpPr>
          <p:nvPr/>
        </p:nvSpPr>
        <p:spPr bwMode="gray">
          <a:xfrm>
            <a:off x="3995738" y="3930650"/>
            <a:ext cx="2405062"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فقدان استراتژی و برنامه واحد</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1754" name="Text Box 20"/>
          <p:cNvSpPr txBox="1">
            <a:spLocks noChangeArrowheads="1"/>
          </p:cNvSpPr>
          <p:nvPr/>
        </p:nvSpPr>
        <p:spPr bwMode="gray">
          <a:xfrm>
            <a:off x="2943225" y="4467225"/>
            <a:ext cx="3457575"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فقدان هماهنگی و انسجام لازم</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1755" name="Text Box 21"/>
          <p:cNvSpPr txBox="1">
            <a:spLocks noChangeArrowheads="1"/>
          </p:cNvSpPr>
          <p:nvPr/>
        </p:nvSpPr>
        <p:spPr bwMode="gray">
          <a:xfrm>
            <a:off x="1647825" y="4991100"/>
            <a:ext cx="4752975"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فقدان تعامل و همکاری مطلوب</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1756" name="Text Box 23"/>
          <p:cNvSpPr txBox="1">
            <a:spLocks noChangeArrowheads="1"/>
          </p:cNvSpPr>
          <p:nvPr/>
        </p:nvSpPr>
        <p:spPr bwMode="gray">
          <a:xfrm>
            <a:off x="6745288" y="4730750"/>
            <a:ext cx="1293812"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مانند</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1757" name="AutoShape 24"/>
          <p:cNvSpPr>
            <a:spLocks/>
          </p:cNvSpPr>
          <p:nvPr/>
        </p:nvSpPr>
        <p:spPr bwMode="auto">
          <a:xfrm>
            <a:off x="6516688" y="3284538"/>
            <a:ext cx="214312" cy="3313112"/>
          </a:xfrm>
          <a:prstGeom prst="rightBrace">
            <a:avLst>
              <a:gd name="adj1" fmla="val 128827"/>
              <a:gd name="adj2" fmla="val 50000"/>
            </a:avLst>
          </a:prstGeom>
          <a:gradFill rotWithShape="1">
            <a:gsLst>
              <a:gs pos="0">
                <a:srgbClr val="0033CC"/>
              </a:gs>
              <a:gs pos="100000">
                <a:schemeClr val="bg2"/>
              </a:gs>
            </a:gsLst>
            <a:lin ang="5400000" scaled="1"/>
          </a:gradFill>
          <a:ln w="9525">
            <a:solidFill>
              <a:schemeClr val="tx1"/>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ltLang="fa-IR"/>
          </a:p>
        </p:txBody>
      </p:sp>
      <p:sp>
        <p:nvSpPr>
          <p:cNvPr id="31758" name="Text Box 27"/>
          <p:cNvSpPr txBox="1">
            <a:spLocks noChangeArrowheads="1"/>
          </p:cNvSpPr>
          <p:nvPr/>
        </p:nvSpPr>
        <p:spPr bwMode="gray">
          <a:xfrm>
            <a:off x="539750" y="6042025"/>
            <a:ext cx="5891213"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و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1759" name="Text Box 28"/>
          <p:cNvSpPr txBox="1">
            <a:spLocks noChangeArrowheads="1"/>
          </p:cNvSpPr>
          <p:nvPr/>
        </p:nvSpPr>
        <p:spPr bwMode="gray">
          <a:xfrm>
            <a:off x="855663" y="3386138"/>
            <a:ext cx="5545137"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فقدان شناخت دقیق جبهه مهاجم و برنامه ها و روشهای آن</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1760" name="Text Box 29"/>
          <p:cNvSpPr txBox="1">
            <a:spLocks noChangeArrowheads="1"/>
          </p:cNvSpPr>
          <p:nvPr/>
        </p:nvSpPr>
        <p:spPr bwMode="gray">
          <a:xfrm>
            <a:off x="1084263" y="5534025"/>
            <a:ext cx="5359400"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فقدان جامع نگری و کلان نگری</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Tree>
    <p:custDataLst>
      <p:tags r:id="rId1"/>
    </p:custData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AutoShape 2"/>
          <p:cNvSpPr>
            <a:spLocks noChangeArrowheads="1"/>
          </p:cNvSpPr>
          <p:nvPr/>
        </p:nvSpPr>
        <p:spPr bwMode="auto">
          <a:xfrm>
            <a:off x="107950" y="6381750"/>
            <a:ext cx="431800" cy="360363"/>
          </a:xfrm>
          <a:prstGeom prst="star8">
            <a:avLst>
              <a:gd name="adj" fmla="val 38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en-US" altLang="fa-IR" sz="2000">
                <a:latin typeface="Arial" panose="020B0604020202020204" pitchFamily="34" charset="0"/>
              </a:rPr>
              <a:t>40</a:t>
            </a:r>
          </a:p>
        </p:txBody>
      </p:sp>
      <p:sp>
        <p:nvSpPr>
          <p:cNvPr id="32771" name="Text Box 45"/>
          <p:cNvSpPr txBox="1">
            <a:spLocks noChangeArrowheads="1"/>
          </p:cNvSpPr>
          <p:nvPr/>
        </p:nvSpPr>
        <p:spPr bwMode="gray">
          <a:xfrm>
            <a:off x="684213" y="3475038"/>
            <a:ext cx="6567487"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غفلت از تحركات و عمليات جبهه فرهنگى معارض و ضعف و انفعال در مقابل آن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2772" name="Text Box 46"/>
          <p:cNvSpPr txBox="1">
            <a:spLocks noChangeArrowheads="1"/>
          </p:cNvSpPr>
          <p:nvPr/>
        </p:nvSpPr>
        <p:spPr bwMode="gray">
          <a:xfrm>
            <a:off x="7467600" y="3475038"/>
            <a:ext cx="935038"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4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3 -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2773" name="Text Box 47"/>
          <p:cNvSpPr txBox="1">
            <a:spLocks noChangeArrowheads="1"/>
          </p:cNvSpPr>
          <p:nvPr/>
        </p:nvSpPr>
        <p:spPr bwMode="gray">
          <a:xfrm>
            <a:off x="611188" y="4237038"/>
            <a:ext cx="6654800"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ضعف كمى و كيفى </a:t>
            </a:r>
            <a:r>
              <a:rPr lang="fa-IR" altLang="fa-IR" sz="1600">
                <a:latin typeface="Arial" panose="020B0604020202020204" pitchFamily="34" charset="0"/>
                <a:cs typeface="B Titr" panose="00000700000000000000" pitchFamily="2" charset="-78"/>
                <a:sym typeface="Symbol" panose="05050102010706020507" pitchFamily="18" charset="2"/>
              </a:rPr>
              <a:t> و عدم تناسب </a:t>
            </a:r>
            <a:r>
              <a:rPr lang="ar-SA" altLang="fa-IR" sz="1600">
                <a:latin typeface="Arial" panose="020B0604020202020204" pitchFamily="34" charset="0"/>
                <a:cs typeface="B Titr" panose="00000700000000000000" pitchFamily="2" charset="-78"/>
                <a:sym typeface="Symbol" panose="05050102010706020507" pitchFamily="18" charset="2"/>
              </a:rPr>
              <a:t>توليدات فرهنگى جبهه انقلاب</a:t>
            </a:r>
            <a:r>
              <a:rPr lang="fa-IR" altLang="fa-IR" sz="1600">
                <a:latin typeface="Arial" panose="020B0604020202020204" pitchFamily="34" charset="0"/>
                <a:cs typeface="B Titr" panose="00000700000000000000" pitchFamily="2" charset="-78"/>
                <a:sym typeface="Symbol" panose="05050102010706020507" pitchFamily="18" charset="2"/>
              </a:rPr>
              <a:t> با ضرورت ها  در زمینۀ:</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2774" name="Text Box 48"/>
          <p:cNvSpPr txBox="1">
            <a:spLocks noChangeArrowheads="1"/>
          </p:cNvSpPr>
          <p:nvPr/>
        </p:nvSpPr>
        <p:spPr bwMode="gray">
          <a:xfrm>
            <a:off x="7481888" y="4221163"/>
            <a:ext cx="935037"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5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3 -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2775" name="Text Box 57"/>
          <p:cNvSpPr txBox="1">
            <a:spLocks noChangeArrowheads="1"/>
          </p:cNvSpPr>
          <p:nvPr/>
        </p:nvSpPr>
        <p:spPr bwMode="gray">
          <a:xfrm>
            <a:off x="755650" y="549275"/>
            <a:ext cx="6496050"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ضعف و عدم كارآمدى لازم در برخى از نهادهاى حكومتى </a:t>
            </a:r>
            <a:r>
              <a:rPr lang="fa-IR" altLang="fa-IR" sz="1600">
                <a:latin typeface="Arial" panose="020B0604020202020204" pitchFamily="34" charset="0"/>
                <a:cs typeface="B Titr" panose="00000700000000000000" pitchFamily="2" charset="-78"/>
                <a:sym typeface="Symbol" panose="05050102010706020507" pitchFamily="18" charset="2"/>
              </a:rPr>
              <a:t> حوزۀ </a:t>
            </a:r>
            <a:r>
              <a:rPr lang="ar-SA" altLang="fa-IR" sz="1600">
                <a:latin typeface="Arial" panose="020B0604020202020204" pitchFamily="34" charset="0"/>
                <a:cs typeface="B Titr" panose="00000700000000000000" pitchFamily="2" charset="-78"/>
                <a:sym typeface="Symbol" panose="05050102010706020507" pitchFamily="18" charset="2"/>
              </a:rPr>
              <a:t>فرهنگ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2776" name="Text Box 58"/>
          <p:cNvSpPr txBox="1">
            <a:spLocks noChangeArrowheads="1"/>
          </p:cNvSpPr>
          <p:nvPr/>
        </p:nvSpPr>
        <p:spPr bwMode="gray">
          <a:xfrm>
            <a:off x="7451725" y="549275"/>
            <a:ext cx="935038"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3</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3 -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2777" name="Text Box 59"/>
          <p:cNvSpPr txBox="1">
            <a:spLocks noChangeArrowheads="1"/>
          </p:cNvSpPr>
          <p:nvPr/>
        </p:nvSpPr>
        <p:spPr bwMode="gray">
          <a:xfrm>
            <a:off x="4283075" y="1195388"/>
            <a:ext cx="2089150"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سیاستگذار</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2778" name="Text Box 60"/>
          <p:cNvSpPr txBox="1">
            <a:spLocks noChangeArrowheads="1"/>
          </p:cNvSpPr>
          <p:nvPr/>
        </p:nvSpPr>
        <p:spPr bwMode="gray">
          <a:xfrm>
            <a:off x="2914650" y="1744663"/>
            <a:ext cx="3457575"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قانونگذار</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2779" name="Text Box 61"/>
          <p:cNvSpPr txBox="1">
            <a:spLocks noChangeArrowheads="1"/>
          </p:cNvSpPr>
          <p:nvPr/>
        </p:nvSpPr>
        <p:spPr bwMode="gray">
          <a:xfrm>
            <a:off x="1619250" y="2871788"/>
            <a:ext cx="4752975"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و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2780" name="Text Box 62"/>
          <p:cNvSpPr txBox="1">
            <a:spLocks noChangeArrowheads="1"/>
          </p:cNvSpPr>
          <p:nvPr/>
        </p:nvSpPr>
        <p:spPr bwMode="gray">
          <a:xfrm>
            <a:off x="6745288" y="2032000"/>
            <a:ext cx="1293812"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اعم از:</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2781" name="AutoShape 63"/>
          <p:cNvSpPr>
            <a:spLocks/>
          </p:cNvSpPr>
          <p:nvPr/>
        </p:nvSpPr>
        <p:spPr bwMode="auto">
          <a:xfrm>
            <a:off x="6443663" y="1125538"/>
            <a:ext cx="287337" cy="2232025"/>
          </a:xfrm>
          <a:prstGeom prst="rightBrace">
            <a:avLst>
              <a:gd name="adj1" fmla="val 64733"/>
              <a:gd name="adj2" fmla="val 50000"/>
            </a:avLst>
          </a:prstGeom>
          <a:gradFill rotWithShape="1">
            <a:gsLst>
              <a:gs pos="0">
                <a:srgbClr val="0033CC"/>
              </a:gs>
              <a:gs pos="100000">
                <a:schemeClr val="bg2"/>
              </a:gs>
            </a:gsLst>
            <a:lin ang="5400000" scaled="1"/>
          </a:gradFill>
          <a:ln w="9525">
            <a:solidFill>
              <a:schemeClr val="tx1"/>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ltLang="fa-IR"/>
          </a:p>
        </p:txBody>
      </p:sp>
      <p:sp>
        <p:nvSpPr>
          <p:cNvPr id="32782" name="Text Box 74"/>
          <p:cNvSpPr txBox="1">
            <a:spLocks noChangeArrowheads="1"/>
          </p:cNvSpPr>
          <p:nvPr/>
        </p:nvSpPr>
        <p:spPr bwMode="gray">
          <a:xfrm>
            <a:off x="6875463" y="5176838"/>
            <a:ext cx="1512887"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محتوا</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2783" name="AutoShape 75"/>
          <p:cNvSpPr>
            <a:spLocks/>
          </p:cNvSpPr>
          <p:nvPr/>
        </p:nvSpPr>
        <p:spPr bwMode="auto">
          <a:xfrm rot="5400000">
            <a:off x="4068763" y="908050"/>
            <a:ext cx="719137" cy="8208963"/>
          </a:xfrm>
          <a:prstGeom prst="leftBrace">
            <a:avLst>
              <a:gd name="adj1" fmla="val 95125"/>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ltLang="fa-IR"/>
          </a:p>
        </p:txBody>
      </p:sp>
      <p:sp>
        <p:nvSpPr>
          <p:cNvPr id="32784" name="Text Box 79"/>
          <p:cNvSpPr txBox="1">
            <a:spLocks noChangeArrowheads="1"/>
          </p:cNvSpPr>
          <p:nvPr/>
        </p:nvSpPr>
        <p:spPr bwMode="gray">
          <a:xfrm>
            <a:off x="2411413" y="2306638"/>
            <a:ext cx="3962400"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مجری</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2785" name="Text Box 80"/>
          <p:cNvSpPr txBox="1">
            <a:spLocks noChangeArrowheads="1"/>
          </p:cNvSpPr>
          <p:nvPr/>
        </p:nvSpPr>
        <p:spPr bwMode="gray">
          <a:xfrm>
            <a:off x="5262563" y="5186363"/>
            <a:ext cx="1512887"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نحوه ارائه</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2786" name="Text Box 81"/>
          <p:cNvSpPr txBox="1">
            <a:spLocks noChangeArrowheads="1"/>
          </p:cNvSpPr>
          <p:nvPr/>
        </p:nvSpPr>
        <p:spPr bwMode="gray">
          <a:xfrm>
            <a:off x="3621088" y="5186363"/>
            <a:ext cx="1512887"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اثرگذاری</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2787" name="Text Box 82"/>
          <p:cNvSpPr txBox="1">
            <a:spLocks noChangeArrowheads="1"/>
          </p:cNvSpPr>
          <p:nvPr/>
        </p:nvSpPr>
        <p:spPr bwMode="gray">
          <a:xfrm>
            <a:off x="2036763" y="5176838"/>
            <a:ext cx="1512887"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جذب مخاطب</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2788" name="Text Box 83"/>
          <p:cNvSpPr txBox="1">
            <a:spLocks noChangeArrowheads="1"/>
          </p:cNvSpPr>
          <p:nvPr/>
        </p:nvSpPr>
        <p:spPr bwMode="gray">
          <a:xfrm>
            <a:off x="466725" y="5186363"/>
            <a:ext cx="1512888"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و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Tree>
    <p:custDataLst>
      <p:tags r:id="rId1"/>
    </p:custData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p:cNvSpPr>
            <a:spLocks noChangeArrowheads="1"/>
          </p:cNvSpPr>
          <p:nvPr/>
        </p:nvSpPr>
        <p:spPr bwMode="auto">
          <a:xfrm>
            <a:off x="107950" y="6381750"/>
            <a:ext cx="431800" cy="360363"/>
          </a:xfrm>
          <a:prstGeom prst="star8">
            <a:avLst>
              <a:gd name="adj" fmla="val 38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en-US" altLang="fa-IR" sz="2000">
                <a:latin typeface="Arial" panose="020B0604020202020204" pitchFamily="34" charset="0"/>
              </a:rPr>
              <a:t>41</a:t>
            </a:r>
          </a:p>
        </p:txBody>
      </p:sp>
      <p:sp>
        <p:nvSpPr>
          <p:cNvPr id="33795" name="Text Box 7"/>
          <p:cNvSpPr txBox="1">
            <a:spLocks noChangeArrowheads="1"/>
          </p:cNvSpPr>
          <p:nvPr/>
        </p:nvSpPr>
        <p:spPr bwMode="gray">
          <a:xfrm>
            <a:off x="611188" y="517525"/>
            <a:ext cx="6654800"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عدم اهتمام لازم به</a:t>
            </a:r>
            <a:r>
              <a:rPr lang="en-US" altLang="fa-IR" sz="1600">
                <a:latin typeface="Arial" panose="020B0604020202020204" pitchFamily="34" charset="0"/>
                <a:cs typeface="B Titr" panose="00000700000000000000" pitchFamily="2" charset="-78"/>
                <a:sym typeface="Symbol" panose="05050102010706020507" pitchFamily="18" charset="2"/>
              </a:rPr>
              <a:t> </a:t>
            </a:r>
            <a:r>
              <a:rPr lang="ar-SA" altLang="fa-IR" sz="1600">
                <a:latin typeface="Arial" panose="020B0604020202020204" pitchFamily="34" charset="0"/>
                <a:cs typeface="B Titr" panose="00000700000000000000" pitchFamily="2" charset="-78"/>
                <a:sym typeface="Symbol" panose="05050102010706020507" pitchFamily="18" charset="2"/>
              </a:rPr>
              <a:t>مقوله كادرسازى و تربيت و ارتقاء نيروى انسانى در حوزه فرهنگ</a:t>
            </a:r>
            <a:r>
              <a:rPr lang="en-US" altLang="fa-IR" sz="1600">
                <a:latin typeface="Arial" panose="020B0604020202020204" pitchFamily="34" charset="0"/>
                <a:cs typeface="B Titr" panose="00000700000000000000" pitchFamily="2" charset="-78"/>
                <a:sym typeface="Symbol" panose="05050102010706020507" pitchFamily="18" charset="2"/>
              </a:rPr>
              <a:t> </a:t>
            </a:r>
          </a:p>
        </p:txBody>
      </p:sp>
      <p:sp>
        <p:nvSpPr>
          <p:cNvPr id="33796" name="Text Box 8"/>
          <p:cNvSpPr txBox="1">
            <a:spLocks noChangeArrowheads="1"/>
          </p:cNvSpPr>
          <p:nvPr/>
        </p:nvSpPr>
        <p:spPr bwMode="gray">
          <a:xfrm>
            <a:off x="7481888" y="522288"/>
            <a:ext cx="935037"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6</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3 -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3797" name="Text Box 9"/>
          <p:cNvSpPr txBox="1">
            <a:spLocks noChangeArrowheads="1"/>
          </p:cNvSpPr>
          <p:nvPr/>
        </p:nvSpPr>
        <p:spPr bwMode="gray">
          <a:xfrm>
            <a:off x="611188" y="1325563"/>
            <a:ext cx="6654800"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وجود اختلافات و تعارضات مختلف بين نهادها و فعالان فرهنگى جبهه انقلاب</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3798" name="Text Box 10"/>
          <p:cNvSpPr txBox="1">
            <a:spLocks noChangeArrowheads="1"/>
          </p:cNvSpPr>
          <p:nvPr/>
        </p:nvSpPr>
        <p:spPr bwMode="gray">
          <a:xfrm>
            <a:off x="7481888" y="1314450"/>
            <a:ext cx="935037"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7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3 -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3799" name="Text Box 11"/>
          <p:cNvSpPr txBox="1">
            <a:spLocks noChangeArrowheads="1"/>
          </p:cNvSpPr>
          <p:nvPr/>
        </p:nvSpPr>
        <p:spPr bwMode="gray">
          <a:xfrm>
            <a:off x="611188" y="4111625"/>
            <a:ext cx="6654800" cy="679450"/>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ضعف در حوزه نظرى و فقدان منشور فرهنگى و اصول و چارچوبهاى مورد توافق و معتبر درجبهه انقلاب چه در كلان فرهنگ و چه در حوزه‏هاى تخصصى</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3800" name="Text Box 12"/>
          <p:cNvSpPr txBox="1">
            <a:spLocks noChangeArrowheads="1"/>
          </p:cNvSpPr>
          <p:nvPr/>
        </p:nvSpPr>
        <p:spPr bwMode="gray">
          <a:xfrm>
            <a:off x="7480300" y="4267200"/>
            <a:ext cx="935038"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8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3 -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3801" name="Text Box 17"/>
          <p:cNvSpPr txBox="1">
            <a:spLocks noChangeArrowheads="1"/>
          </p:cNvSpPr>
          <p:nvPr/>
        </p:nvSpPr>
        <p:spPr bwMode="gray">
          <a:xfrm>
            <a:off x="4211638" y="1844675"/>
            <a:ext cx="2089150"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سیاسی</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3802" name="Text Box 18"/>
          <p:cNvSpPr txBox="1">
            <a:spLocks noChangeArrowheads="1"/>
          </p:cNvSpPr>
          <p:nvPr/>
        </p:nvSpPr>
        <p:spPr bwMode="gray">
          <a:xfrm>
            <a:off x="2843213" y="2422525"/>
            <a:ext cx="3457575"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سلیقه ای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3803" name="Text Box 19"/>
          <p:cNvSpPr txBox="1">
            <a:spLocks noChangeArrowheads="1"/>
          </p:cNvSpPr>
          <p:nvPr/>
        </p:nvSpPr>
        <p:spPr bwMode="gray">
          <a:xfrm>
            <a:off x="1547813" y="2998788"/>
            <a:ext cx="4752975"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کاری</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3804" name="Text Box 20"/>
          <p:cNvSpPr txBox="1">
            <a:spLocks noChangeArrowheads="1"/>
          </p:cNvSpPr>
          <p:nvPr/>
        </p:nvSpPr>
        <p:spPr bwMode="gray">
          <a:xfrm>
            <a:off x="6659563" y="2692400"/>
            <a:ext cx="1581150"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اعم از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3805" name="AutoShape 21"/>
          <p:cNvSpPr>
            <a:spLocks/>
          </p:cNvSpPr>
          <p:nvPr/>
        </p:nvSpPr>
        <p:spPr bwMode="auto">
          <a:xfrm>
            <a:off x="6372225" y="1771650"/>
            <a:ext cx="215900" cy="2305050"/>
          </a:xfrm>
          <a:prstGeom prst="rightBrace">
            <a:avLst>
              <a:gd name="adj1" fmla="val 88971"/>
              <a:gd name="adj2" fmla="val 50000"/>
            </a:avLst>
          </a:prstGeom>
          <a:gradFill rotWithShape="1">
            <a:gsLst>
              <a:gs pos="0">
                <a:srgbClr val="0033CC"/>
              </a:gs>
              <a:gs pos="100000">
                <a:schemeClr val="bg2"/>
              </a:gs>
            </a:gsLst>
            <a:lin ang="5400000" scaled="1"/>
          </a:gradFill>
          <a:ln w="9525">
            <a:solidFill>
              <a:schemeClr val="tx1"/>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ltLang="fa-IR"/>
          </a:p>
        </p:txBody>
      </p:sp>
      <p:sp>
        <p:nvSpPr>
          <p:cNvPr id="33806" name="Text Box 22"/>
          <p:cNvSpPr txBox="1">
            <a:spLocks noChangeArrowheads="1"/>
          </p:cNvSpPr>
          <p:nvPr/>
        </p:nvSpPr>
        <p:spPr bwMode="gray">
          <a:xfrm>
            <a:off x="6156325" y="5824538"/>
            <a:ext cx="1657350"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سینما</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3807" name="AutoShape 23"/>
          <p:cNvSpPr>
            <a:spLocks/>
          </p:cNvSpPr>
          <p:nvPr/>
        </p:nvSpPr>
        <p:spPr bwMode="auto">
          <a:xfrm rot="5400000">
            <a:off x="3889375" y="1879601"/>
            <a:ext cx="719137" cy="7561262"/>
          </a:xfrm>
          <a:prstGeom prst="leftBrace">
            <a:avLst>
              <a:gd name="adj1" fmla="val 8762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ltLang="fa-IR"/>
          </a:p>
        </p:txBody>
      </p:sp>
      <p:sp>
        <p:nvSpPr>
          <p:cNvPr id="33808" name="Text Box 24"/>
          <p:cNvSpPr txBox="1">
            <a:spLocks noChangeArrowheads="1"/>
          </p:cNvSpPr>
          <p:nvPr/>
        </p:nvSpPr>
        <p:spPr bwMode="gray">
          <a:xfrm>
            <a:off x="4356100" y="5824538"/>
            <a:ext cx="1657350"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تئاتر</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3809" name="Text Box 25"/>
          <p:cNvSpPr txBox="1">
            <a:spLocks noChangeArrowheads="1"/>
          </p:cNvSpPr>
          <p:nvPr/>
        </p:nvSpPr>
        <p:spPr bwMode="gray">
          <a:xfrm>
            <a:off x="2555875" y="5824538"/>
            <a:ext cx="1657350"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موسیقی</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3810" name="Text Box 26"/>
          <p:cNvSpPr txBox="1">
            <a:spLocks noChangeArrowheads="1"/>
          </p:cNvSpPr>
          <p:nvPr/>
        </p:nvSpPr>
        <p:spPr bwMode="gray">
          <a:xfrm>
            <a:off x="755650" y="5824538"/>
            <a:ext cx="1657350"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و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3811" name="Text Box 27"/>
          <p:cNvSpPr txBox="1">
            <a:spLocks noChangeArrowheads="1"/>
          </p:cNvSpPr>
          <p:nvPr/>
        </p:nvSpPr>
        <p:spPr bwMode="gray">
          <a:xfrm>
            <a:off x="3419475" y="4868863"/>
            <a:ext cx="1657350"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مانند</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3812" name="Text Box 28"/>
          <p:cNvSpPr txBox="1">
            <a:spLocks noChangeArrowheads="1"/>
          </p:cNvSpPr>
          <p:nvPr/>
        </p:nvSpPr>
        <p:spPr bwMode="gray">
          <a:xfrm>
            <a:off x="1547813" y="3594100"/>
            <a:ext cx="4752975"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و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Tree>
    <p:custDataLst>
      <p:tags r:id="rId1"/>
    </p:custData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3"/>
          <p:cNvSpPr>
            <a:spLocks noChangeArrowheads="1"/>
          </p:cNvSpPr>
          <p:nvPr/>
        </p:nvSpPr>
        <p:spPr bwMode="auto">
          <a:xfrm>
            <a:off x="107950" y="6381750"/>
            <a:ext cx="431800" cy="360363"/>
          </a:xfrm>
          <a:prstGeom prst="star8">
            <a:avLst>
              <a:gd name="adj" fmla="val 38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en-US" altLang="fa-IR" sz="2000">
                <a:latin typeface="Arial" panose="020B0604020202020204" pitchFamily="34" charset="0"/>
              </a:rPr>
              <a:t>51</a:t>
            </a:r>
          </a:p>
        </p:txBody>
      </p:sp>
      <p:sp>
        <p:nvSpPr>
          <p:cNvPr id="34819" name="Text Box 20"/>
          <p:cNvSpPr txBox="1">
            <a:spLocks noChangeArrowheads="1"/>
          </p:cNvSpPr>
          <p:nvPr/>
        </p:nvSpPr>
        <p:spPr bwMode="gray">
          <a:xfrm>
            <a:off x="4356100" y="398463"/>
            <a:ext cx="3602038" cy="395287"/>
          </a:xfrm>
          <a:prstGeom prst="rect">
            <a:avLst/>
          </a:prstGeom>
          <a:gradFill rotWithShape="1">
            <a:gsLst>
              <a:gs pos="0">
                <a:srgbClr val="C6DBDC"/>
              </a:gs>
              <a:gs pos="50000">
                <a:srgbClr val="DEDCC0"/>
              </a:gs>
              <a:gs pos="100000">
                <a:srgbClr val="C6DBDC"/>
              </a:gs>
            </a:gsLst>
            <a:lin ang="2700000" scaled="1"/>
          </a:gradFill>
          <a:ln w="9525">
            <a:solidFill>
              <a:schemeClr val="tx1"/>
            </a:solidFill>
            <a:prstDash val="dashDot"/>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fa-IR" altLang="fa-IR" sz="1600">
                <a:latin typeface="Arial" panose="020B0604020202020204" pitchFamily="34" charset="0"/>
                <a:cs typeface="B Titr" panose="00000700000000000000" pitchFamily="2" charset="-78"/>
              </a:rPr>
              <a:t> </a:t>
            </a:r>
            <a:r>
              <a:rPr lang="ar-SA" altLang="fa-IR" sz="1600">
                <a:latin typeface="Arial" panose="020B0604020202020204" pitchFamily="34" charset="0"/>
                <a:cs typeface="B Titr" panose="00000700000000000000" pitchFamily="2" charset="-78"/>
              </a:rPr>
              <a:t>تحليل و بررسى وضعيت جبهه فرهنگى معارض </a:t>
            </a:r>
            <a:r>
              <a:rPr lang="fa-IR" altLang="fa-IR" sz="1600">
                <a:latin typeface="Arial" panose="020B0604020202020204" pitchFamily="34" charset="0"/>
                <a:cs typeface="B Titr" panose="00000700000000000000" pitchFamily="2" charset="-78"/>
              </a:rPr>
              <a:t>:</a:t>
            </a:r>
            <a:endParaRPr lang="en-US" altLang="fa-IR" sz="1600">
              <a:latin typeface="Arial" panose="020B0604020202020204" pitchFamily="34" charset="0"/>
              <a:cs typeface="B Titr" panose="00000700000000000000" pitchFamily="2" charset="-78"/>
            </a:endParaRPr>
          </a:p>
        </p:txBody>
      </p:sp>
      <p:sp>
        <p:nvSpPr>
          <p:cNvPr id="34820" name="Text Box 21"/>
          <p:cNvSpPr txBox="1">
            <a:spLocks noChangeArrowheads="1"/>
          </p:cNvSpPr>
          <p:nvPr/>
        </p:nvSpPr>
        <p:spPr bwMode="gray">
          <a:xfrm>
            <a:off x="8027988" y="398463"/>
            <a:ext cx="793750" cy="360362"/>
          </a:xfrm>
          <a:prstGeom prst="rect">
            <a:avLst/>
          </a:prstGeom>
          <a:gradFill rotWithShape="1">
            <a:gsLst>
              <a:gs pos="0">
                <a:srgbClr val="C6DBDC"/>
              </a:gs>
              <a:gs pos="50000">
                <a:srgbClr val="DEDCC0"/>
              </a:gs>
              <a:gs pos="100000">
                <a:srgbClr val="C6DBDC"/>
              </a:gs>
            </a:gsLst>
            <a:lin ang="2700000" scaled="1"/>
          </a:gradFill>
          <a:ln w="9525">
            <a:solidFill>
              <a:schemeClr val="tx1"/>
            </a:solidFill>
            <a:prstDash val="dashDot"/>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1">
              <a:lnSpc>
                <a:spcPct val="120000"/>
              </a:lnSpc>
            </a:pPr>
            <a:endParaRPr lang="fa-IR" altLang="fa-IR" sz="1600" b="1">
              <a:latin typeface="Arial" panose="020B0604020202020204" pitchFamily="34" charset="0"/>
              <a:cs typeface="B Titr" panose="00000700000000000000" pitchFamily="2" charset="-78"/>
            </a:endParaRPr>
          </a:p>
        </p:txBody>
      </p:sp>
      <p:sp>
        <p:nvSpPr>
          <p:cNvPr id="222230" name="Text Box 22"/>
          <p:cNvSpPr txBox="1">
            <a:spLocks noChangeArrowheads="1"/>
          </p:cNvSpPr>
          <p:nvPr/>
        </p:nvSpPr>
        <p:spPr bwMode="gray">
          <a:xfrm>
            <a:off x="7596188" y="1125538"/>
            <a:ext cx="790575" cy="395287"/>
          </a:xfrm>
          <a:prstGeom prst="rect">
            <a:avLst/>
          </a:prstGeom>
          <a:gradFill rotWithShape="1">
            <a:gsLst>
              <a:gs pos="0">
                <a:schemeClr val="accent1"/>
              </a:gs>
              <a:gs pos="50000">
                <a:srgbClr val="CCE4BA"/>
              </a:gs>
              <a:gs pos="100000">
                <a:schemeClr val="accent1"/>
              </a:gs>
            </a:gsLst>
            <a:lin ang="18900000" scaled="1"/>
          </a:gradFill>
          <a:ln w="9525">
            <a:solidFill>
              <a:schemeClr val="tx1"/>
            </a:solidFill>
            <a:prstDash val="lgDash"/>
            <a:miter lim="800000"/>
            <a:headEnd/>
            <a:tailEnd/>
          </a:ln>
          <a:effectLst/>
        </p:spPr>
        <p:txBody>
          <a:bodyPr>
            <a:spAutoFit/>
          </a:bodyPr>
          <a:lstStyle/>
          <a:p>
            <a:pPr algn="ctr" rtl="1" eaLnBrk="0" hangingPunct="0">
              <a:lnSpc>
                <a:spcPct val="120000"/>
              </a:lnSpc>
              <a:buClr>
                <a:srgbClr val="7F3803"/>
              </a:buClr>
              <a:buSzPct val="150000"/>
              <a:defRPr/>
            </a:pPr>
            <a:r>
              <a:rPr lang="fa-IR" sz="1600">
                <a:latin typeface="Arial" charset="0"/>
                <a:cs typeface="B Titr" pitchFamily="2" charset="-78"/>
              </a:rPr>
              <a:t>1)</a:t>
            </a:r>
            <a:endParaRPr lang="en-US" sz="1600">
              <a:latin typeface="Arial" charset="0"/>
              <a:cs typeface="B Titr" pitchFamily="2" charset="-78"/>
            </a:endParaRPr>
          </a:p>
        </p:txBody>
      </p:sp>
      <p:sp>
        <p:nvSpPr>
          <p:cNvPr id="222231" name="Text Box 23"/>
          <p:cNvSpPr txBox="1">
            <a:spLocks noChangeArrowheads="1"/>
          </p:cNvSpPr>
          <p:nvPr/>
        </p:nvSpPr>
        <p:spPr bwMode="gray">
          <a:xfrm>
            <a:off x="4500563" y="1125538"/>
            <a:ext cx="3022600" cy="395287"/>
          </a:xfrm>
          <a:prstGeom prst="rect">
            <a:avLst/>
          </a:prstGeom>
          <a:gradFill rotWithShape="1">
            <a:gsLst>
              <a:gs pos="0">
                <a:schemeClr val="accent1"/>
              </a:gs>
              <a:gs pos="50000">
                <a:srgbClr val="CCE4BA"/>
              </a:gs>
              <a:gs pos="100000">
                <a:schemeClr val="accent1"/>
              </a:gs>
            </a:gsLst>
            <a:lin ang="18900000" scaled="1"/>
          </a:gradFill>
          <a:ln w="9525">
            <a:solidFill>
              <a:schemeClr val="tx1"/>
            </a:solidFill>
            <a:prstDash val="lgDash"/>
            <a:miter lim="800000"/>
            <a:headEnd/>
            <a:tailEnd/>
          </a:ln>
          <a:effectLst/>
        </p:spPr>
        <p:txBody>
          <a:bodyPr>
            <a:spAutoFit/>
          </a:bodyPr>
          <a:lstStyle/>
          <a:p>
            <a:pPr rtl="1" eaLnBrk="0" hangingPunct="0">
              <a:lnSpc>
                <a:spcPct val="120000"/>
              </a:lnSpc>
              <a:buClr>
                <a:srgbClr val="7F3803"/>
              </a:buClr>
              <a:buSzPct val="150000"/>
              <a:defRPr/>
            </a:pPr>
            <a:r>
              <a:rPr lang="ar-SA" sz="1600">
                <a:latin typeface="Arial" charset="0"/>
                <a:cs typeface="B Titr" pitchFamily="2" charset="-78"/>
              </a:rPr>
              <a:t> </a:t>
            </a:r>
            <a:r>
              <a:rPr lang="fa-IR" sz="1600">
                <a:latin typeface="Arial" charset="0"/>
                <a:cs typeface="B Titr" pitchFamily="2" charset="-78"/>
              </a:rPr>
              <a:t>ساختار و ترکیب جبهه فرهنگی معارض:</a:t>
            </a:r>
            <a:endParaRPr lang="en-US" sz="1600">
              <a:latin typeface="Arial" charset="0"/>
              <a:cs typeface="B Titr" pitchFamily="2" charset="-78"/>
            </a:endParaRPr>
          </a:p>
        </p:txBody>
      </p:sp>
      <p:sp>
        <p:nvSpPr>
          <p:cNvPr id="34823" name="Text Box 24"/>
          <p:cNvSpPr txBox="1">
            <a:spLocks noChangeArrowheads="1"/>
          </p:cNvSpPr>
          <p:nvPr/>
        </p:nvSpPr>
        <p:spPr bwMode="gray">
          <a:xfrm>
            <a:off x="6084888" y="1736725"/>
            <a:ext cx="1166812"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بخش داخلی:</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4824" name="Text Box 25"/>
          <p:cNvSpPr txBox="1">
            <a:spLocks noChangeArrowheads="1"/>
          </p:cNvSpPr>
          <p:nvPr/>
        </p:nvSpPr>
        <p:spPr bwMode="gray">
          <a:xfrm>
            <a:off x="7467600" y="1766888"/>
            <a:ext cx="935038"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1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1 -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4825" name="Text Box 26"/>
          <p:cNvSpPr txBox="1">
            <a:spLocks noChangeArrowheads="1"/>
          </p:cNvSpPr>
          <p:nvPr/>
        </p:nvSpPr>
        <p:spPr bwMode="gray">
          <a:xfrm>
            <a:off x="6804025" y="2316163"/>
            <a:ext cx="1152525"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eaLnBrk="1" hangingPunct="1">
              <a:lnSpc>
                <a:spcPct val="130000"/>
              </a:lnSpc>
            </a:pPr>
            <a:r>
              <a:rPr lang="ar-SA" altLang="fa-IR" sz="1600" b="1">
                <a:latin typeface="Arial" panose="020B0604020202020204" pitchFamily="34" charset="0"/>
                <a:cs typeface="B Titr" panose="00000700000000000000" pitchFamily="2" charset="-78"/>
              </a:rPr>
              <a:t>1-1-</a:t>
            </a:r>
            <a:r>
              <a:rPr lang="fa-IR" altLang="fa-IR" sz="1600" b="1">
                <a:latin typeface="Arial" panose="020B0604020202020204" pitchFamily="34" charset="0"/>
                <a:cs typeface="B Titr" panose="00000700000000000000" pitchFamily="2" charset="-78"/>
              </a:rPr>
              <a:t> 1-</a:t>
            </a:r>
            <a:endParaRPr lang="en-US" altLang="fa-IR" sz="1600">
              <a:latin typeface="Arial" panose="020B0604020202020204" pitchFamily="34" charset="0"/>
              <a:cs typeface="B Titr" panose="00000700000000000000" pitchFamily="2" charset="-78"/>
            </a:endParaRPr>
          </a:p>
        </p:txBody>
      </p:sp>
      <p:sp>
        <p:nvSpPr>
          <p:cNvPr id="34826" name="Text Box 27"/>
          <p:cNvSpPr txBox="1">
            <a:spLocks noChangeArrowheads="1"/>
          </p:cNvSpPr>
          <p:nvPr/>
        </p:nvSpPr>
        <p:spPr bwMode="gray">
          <a:xfrm>
            <a:off x="2700338" y="2311400"/>
            <a:ext cx="4032250"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fa-IR" altLang="fa-IR" sz="1600">
                <a:latin typeface="Arial" panose="020B0604020202020204" pitchFamily="34" charset="0"/>
                <a:cs typeface="B Titr" panose="00000700000000000000" pitchFamily="2" charset="-78"/>
              </a:rPr>
              <a:t>جریان فرهنگی غربگرا و وابسته به غرب</a:t>
            </a:r>
            <a:endParaRPr lang="en-US" altLang="fa-IR" sz="1600">
              <a:latin typeface="Arial" panose="020B0604020202020204" pitchFamily="34" charset="0"/>
              <a:cs typeface="B Titr" panose="00000700000000000000" pitchFamily="2" charset="-78"/>
            </a:endParaRPr>
          </a:p>
        </p:txBody>
      </p:sp>
      <p:sp>
        <p:nvSpPr>
          <p:cNvPr id="34827" name="Text Box 28"/>
          <p:cNvSpPr txBox="1">
            <a:spLocks noChangeArrowheads="1"/>
          </p:cNvSpPr>
          <p:nvPr/>
        </p:nvSpPr>
        <p:spPr bwMode="gray">
          <a:xfrm>
            <a:off x="6804025" y="2892425"/>
            <a:ext cx="1152525"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eaLnBrk="1" hangingPunct="1">
              <a:lnSpc>
                <a:spcPct val="130000"/>
              </a:lnSpc>
            </a:pPr>
            <a:r>
              <a:rPr lang="fa-IR" altLang="fa-IR" sz="1600" b="1">
                <a:latin typeface="Arial" panose="020B0604020202020204" pitchFamily="34" charset="0"/>
                <a:cs typeface="B Titr" panose="00000700000000000000" pitchFamily="2" charset="-78"/>
              </a:rPr>
              <a:t>2</a:t>
            </a:r>
            <a:r>
              <a:rPr lang="ar-SA" altLang="fa-IR" sz="1600" b="1">
                <a:latin typeface="Arial" panose="020B0604020202020204" pitchFamily="34" charset="0"/>
                <a:cs typeface="B Titr" panose="00000700000000000000" pitchFamily="2" charset="-78"/>
              </a:rPr>
              <a:t>-1-</a:t>
            </a:r>
            <a:r>
              <a:rPr lang="fa-IR" altLang="fa-IR" sz="1600" b="1">
                <a:latin typeface="Arial" panose="020B0604020202020204" pitchFamily="34" charset="0"/>
                <a:cs typeface="B Titr" panose="00000700000000000000" pitchFamily="2" charset="-78"/>
              </a:rPr>
              <a:t> 1-</a:t>
            </a:r>
            <a:endParaRPr lang="en-US" altLang="fa-IR" sz="1600">
              <a:latin typeface="Arial" panose="020B0604020202020204" pitchFamily="34" charset="0"/>
              <a:cs typeface="B Titr" panose="00000700000000000000" pitchFamily="2" charset="-78"/>
            </a:endParaRPr>
          </a:p>
        </p:txBody>
      </p:sp>
      <p:sp>
        <p:nvSpPr>
          <p:cNvPr id="34828" name="Text Box 29"/>
          <p:cNvSpPr txBox="1">
            <a:spLocks noChangeArrowheads="1"/>
          </p:cNvSpPr>
          <p:nvPr/>
        </p:nvSpPr>
        <p:spPr bwMode="gray">
          <a:xfrm>
            <a:off x="2411413" y="2887663"/>
            <a:ext cx="4321175"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fa-IR" altLang="fa-IR" sz="1600">
                <a:latin typeface="Arial" panose="020B0604020202020204" pitchFamily="34" charset="0"/>
                <a:cs typeface="B Titr" panose="00000700000000000000" pitchFamily="2" charset="-78"/>
              </a:rPr>
              <a:t>جریان فرهنگی وابسته به چپ مارکسیستی </a:t>
            </a:r>
            <a:endParaRPr lang="en-US" altLang="fa-IR" sz="1600">
              <a:latin typeface="Arial" panose="020B0604020202020204" pitchFamily="34" charset="0"/>
              <a:cs typeface="B Titr" panose="00000700000000000000" pitchFamily="2" charset="-78"/>
            </a:endParaRPr>
          </a:p>
        </p:txBody>
      </p:sp>
      <p:sp>
        <p:nvSpPr>
          <p:cNvPr id="34829" name="Text Box 32"/>
          <p:cNvSpPr txBox="1">
            <a:spLocks noChangeArrowheads="1"/>
          </p:cNvSpPr>
          <p:nvPr/>
        </p:nvSpPr>
        <p:spPr bwMode="gray">
          <a:xfrm>
            <a:off x="6804025" y="3522663"/>
            <a:ext cx="1152525"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eaLnBrk="1" hangingPunct="1">
              <a:lnSpc>
                <a:spcPct val="130000"/>
              </a:lnSpc>
            </a:pPr>
            <a:r>
              <a:rPr lang="fa-IR" altLang="fa-IR" sz="1600" b="1">
                <a:latin typeface="Arial" panose="020B0604020202020204" pitchFamily="34" charset="0"/>
                <a:cs typeface="B Titr" panose="00000700000000000000" pitchFamily="2" charset="-78"/>
              </a:rPr>
              <a:t>3</a:t>
            </a:r>
            <a:r>
              <a:rPr lang="ar-SA" altLang="fa-IR" sz="1600" b="1">
                <a:latin typeface="Arial" panose="020B0604020202020204" pitchFamily="34" charset="0"/>
                <a:cs typeface="B Titr" panose="00000700000000000000" pitchFamily="2" charset="-78"/>
              </a:rPr>
              <a:t>-</a:t>
            </a:r>
            <a:r>
              <a:rPr lang="fa-IR" altLang="fa-IR" sz="1600" b="1">
                <a:latin typeface="Arial" panose="020B0604020202020204" pitchFamily="34" charset="0"/>
                <a:cs typeface="B Titr" panose="00000700000000000000" pitchFamily="2" charset="-78"/>
              </a:rPr>
              <a:t>1</a:t>
            </a:r>
            <a:r>
              <a:rPr lang="ar-SA" altLang="fa-IR" sz="1600" b="1">
                <a:latin typeface="Arial" panose="020B0604020202020204" pitchFamily="34" charset="0"/>
                <a:cs typeface="B Titr" panose="00000700000000000000" pitchFamily="2" charset="-78"/>
              </a:rPr>
              <a:t>-</a:t>
            </a:r>
            <a:r>
              <a:rPr lang="fa-IR" altLang="fa-IR" sz="1600" b="1">
                <a:latin typeface="Arial" panose="020B0604020202020204" pitchFamily="34" charset="0"/>
                <a:cs typeface="B Titr" panose="00000700000000000000" pitchFamily="2" charset="-78"/>
              </a:rPr>
              <a:t> 1-</a:t>
            </a:r>
            <a:endParaRPr lang="en-US" altLang="fa-IR" sz="1600">
              <a:latin typeface="Arial" panose="020B0604020202020204" pitchFamily="34" charset="0"/>
              <a:cs typeface="B Titr" panose="00000700000000000000" pitchFamily="2" charset="-78"/>
            </a:endParaRPr>
          </a:p>
        </p:txBody>
      </p:sp>
      <p:sp>
        <p:nvSpPr>
          <p:cNvPr id="34830" name="Text Box 33"/>
          <p:cNvSpPr txBox="1">
            <a:spLocks noChangeArrowheads="1"/>
          </p:cNvSpPr>
          <p:nvPr/>
        </p:nvSpPr>
        <p:spPr bwMode="gray">
          <a:xfrm>
            <a:off x="2051050" y="3517900"/>
            <a:ext cx="4681538"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fa-IR" altLang="fa-IR" sz="1600">
                <a:latin typeface="Arial" panose="020B0604020202020204" pitchFamily="34" charset="0"/>
                <a:cs typeface="B Titr" panose="00000700000000000000" pitchFamily="2" charset="-78"/>
              </a:rPr>
              <a:t>جریان فرهنگی موسوم به روشنفکری دینی و اصلاحات</a:t>
            </a:r>
            <a:r>
              <a:rPr lang="en-US" altLang="fa-IR" sz="1600">
                <a:latin typeface="Arial" panose="020B0604020202020204" pitchFamily="34" charset="0"/>
                <a:cs typeface="B Titr" panose="00000700000000000000" pitchFamily="2" charset="-78"/>
              </a:rPr>
              <a:t> </a:t>
            </a:r>
          </a:p>
        </p:txBody>
      </p:sp>
      <p:sp>
        <p:nvSpPr>
          <p:cNvPr id="34831" name="Text Box 34"/>
          <p:cNvSpPr txBox="1">
            <a:spLocks noChangeArrowheads="1"/>
          </p:cNvSpPr>
          <p:nvPr/>
        </p:nvSpPr>
        <p:spPr bwMode="gray">
          <a:xfrm>
            <a:off x="6804025" y="4098925"/>
            <a:ext cx="1152525"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eaLnBrk="1" hangingPunct="1">
              <a:lnSpc>
                <a:spcPct val="130000"/>
              </a:lnSpc>
            </a:pPr>
            <a:r>
              <a:rPr lang="fa-IR" altLang="fa-IR" sz="1600" b="1">
                <a:latin typeface="Arial" panose="020B0604020202020204" pitchFamily="34" charset="0"/>
                <a:cs typeface="B Titr" panose="00000700000000000000" pitchFamily="2" charset="-78"/>
              </a:rPr>
              <a:t>4</a:t>
            </a:r>
            <a:r>
              <a:rPr lang="ar-SA" altLang="fa-IR" sz="1600" b="1">
                <a:latin typeface="Arial" panose="020B0604020202020204" pitchFamily="34" charset="0"/>
                <a:cs typeface="B Titr" panose="00000700000000000000" pitchFamily="2" charset="-78"/>
              </a:rPr>
              <a:t>-</a:t>
            </a:r>
            <a:r>
              <a:rPr lang="fa-IR" altLang="fa-IR" sz="1600" b="1">
                <a:latin typeface="Arial" panose="020B0604020202020204" pitchFamily="34" charset="0"/>
                <a:cs typeface="B Titr" panose="00000700000000000000" pitchFamily="2" charset="-78"/>
              </a:rPr>
              <a:t>1</a:t>
            </a:r>
            <a:r>
              <a:rPr lang="ar-SA" altLang="fa-IR" sz="1600" b="1">
                <a:latin typeface="Arial" panose="020B0604020202020204" pitchFamily="34" charset="0"/>
                <a:cs typeface="B Titr" panose="00000700000000000000" pitchFamily="2" charset="-78"/>
              </a:rPr>
              <a:t>-</a:t>
            </a:r>
            <a:r>
              <a:rPr lang="fa-IR" altLang="fa-IR" sz="1600" b="1">
                <a:latin typeface="Arial" panose="020B0604020202020204" pitchFamily="34" charset="0"/>
                <a:cs typeface="B Titr" panose="00000700000000000000" pitchFamily="2" charset="-78"/>
              </a:rPr>
              <a:t> 1-</a:t>
            </a:r>
            <a:endParaRPr lang="en-US" altLang="fa-IR" sz="1600">
              <a:latin typeface="Arial" panose="020B0604020202020204" pitchFamily="34" charset="0"/>
              <a:cs typeface="B Titr" panose="00000700000000000000" pitchFamily="2" charset="-78"/>
            </a:endParaRPr>
          </a:p>
        </p:txBody>
      </p:sp>
      <p:sp>
        <p:nvSpPr>
          <p:cNvPr id="34832" name="Text Box 35"/>
          <p:cNvSpPr txBox="1">
            <a:spLocks noChangeArrowheads="1"/>
          </p:cNvSpPr>
          <p:nvPr/>
        </p:nvSpPr>
        <p:spPr bwMode="gray">
          <a:xfrm>
            <a:off x="1403350" y="4094163"/>
            <a:ext cx="5329238"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fa-IR" altLang="fa-IR" sz="1600">
                <a:latin typeface="Arial" panose="020B0604020202020204" pitchFamily="34" charset="0"/>
                <a:cs typeface="B Titr" panose="00000700000000000000" pitchFamily="2" charset="-78"/>
              </a:rPr>
              <a:t>جریان فرهنگی مروج فمینیسم </a:t>
            </a:r>
            <a:endParaRPr lang="en-US" altLang="fa-IR" sz="1600">
              <a:latin typeface="Arial" panose="020B0604020202020204" pitchFamily="34" charset="0"/>
              <a:cs typeface="B Titr" panose="00000700000000000000" pitchFamily="2" charset="-78"/>
            </a:endParaRPr>
          </a:p>
        </p:txBody>
      </p:sp>
      <p:sp>
        <p:nvSpPr>
          <p:cNvPr id="34833" name="Text Box 36"/>
          <p:cNvSpPr txBox="1">
            <a:spLocks noChangeArrowheads="1"/>
          </p:cNvSpPr>
          <p:nvPr/>
        </p:nvSpPr>
        <p:spPr bwMode="gray">
          <a:xfrm>
            <a:off x="6804025" y="4675188"/>
            <a:ext cx="1152525"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eaLnBrk="1" hangingPunct="1">
              <a:lnSpc>
                <a:spcPct val="130000"/>
              </a:lnSpc>
            </a:pPr>
            <a:r>
              <a:rPr lang="fa-IR" altLang="fa-IR" sz="1600" b="1">
                <a:latin typeface="Arial" panose="020B0604020202020204" pitchFamily="34" charset="0"/>
                <a:cs typeface="B Titr" panose="00000700000000000000" pitchFamily="2" charset="-78"/>
              </a:rPr>
              <a:t>5</a:t>
            </a:r>
            <a:r>
              <a:rPr lang="ar-SA" altLang="fa-IR" sz="1600" b="1">
                <a:latin typeface="Arial" panose="020B0604020202020204" pitchFamily="34" charset="0"/>
                <a:cs typeface="B Titr" panose="00000700000000000000" pitchFamily="2" charset="-78"/>
              </a:rPr>
              <a:t>-</a:t>
            </a:r>
            <a:r>
              <a:rPr lang="fa-IR" altLang="fa-IR" sz="1600" b="1">
                <a:latin typeface="Arial" panose="020B0604020202020204" pitchFamily="34" charset="0"/>
                <a:cs typeface="B Titr" panose="00000700000000000000" pitchFamily="2" charset="-78"/>
              </a:rPr>
              <a:t>1</a:t>
            </a:r>
            <a:r>
              <a:rPr lang="ar-SA" altLang="fa-IR" sz="1600" b="1">
                <a:latin typeface="Arial" panose="020B0604020202020204" pitchFamily="34" charset="0"/>
                <a:cs typeface="B Titr" panose="00000700000000000000" pitchFamily="2" charset="-78"/>
              </a:rPr>
              <a:t>-</a:t>
            </a:r>
            <a:r>
              <a:rPr lang="fa-IR" altLang="fa-IR" sz="1600" b="1">
                <a:latin typeface="Arial" panose="020B0604020202020204" pitchFamily="34" charset="0"/>
                <a:cs typeface="B Titr" panose="00000700000000000000" pitchFamily="2" charset="-78"/>
              </a:rPr>
              <a:t> 1-</a:t>
            </a:r>
            <a:endParaRPr lang="en-US" altLang="fa-IR" sz="1600">
              <a:latin typeface="Arial" panose="020B0604020202020204" pitchFamily="34" charset="0"/>
              <a:cs typeface="B Titr" panose="00000700000000000000" pitchFamily="2" charset="-78"/>
            </a:endParaRPr>
          </a:p>
        </p:txBody>
      </p:sp>
      <p:sp>
        <p:nvSpPr>
          <p:cNvPr id="34834" name="Text Box 37"/>
          <p:cNvSpPr txBox="1">
            <a:spLocks noChangeArrowheads="1"/>
          </p:cNvSpPr>
          <p:nvPr/>
        </p:nvSpPr>
        <p:spPr bwMode="gray">
          <a:xfrm>
            <a:off x="827088" y="4670425"/>
            <a:ext cx="5905500"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fa-IR" altLang="fa-IR" sz="1600">
                <a:latin typeface="Arial" panose="020B0604020202020204" pitchFamily="34" charset="0"/>
                <a:cs typeface="B Titr" panose="00000700000000000000" pitchFamily="2" charset="-78"/>
              </a:rPr>
              <a:t>جریان های ضداخلاقی و مروج فساد</a:t>
            </a:r>
            <a:endParaRPr lang="en-US" altLang="fa-IR" sz="1600">
              <a:latin typeface="Arial" panose="020B0604020202020204" pitchFamily="34" charset="0"/>
              <a:cs typeface="B Titr" panose="00000700000000000000" pitchFamily="2" charset="-78"/>
            </a:endParaRPr>
          </a:p>
        </p:txBody>
      </p:sp>
      <p:sp>
        <p:nvSpPr>
          <p:cNvPr id="34835" name="Text Box 38"/>
          <p:cNvSpPr txBox="1">
            <a:spLocks noChangeArrowheads="1"/>
          </p:cNvSpPr>
          <p:nvPr/>
        </p:nvSpPr>
        <p:spPr bwMode="gray">
          <a:xfrm>
            <a:off x="6804025" y="5251450"/>
            <a:ext cx="1152525"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eaLnBrk="1" hangingPunct="1">
              <a:lnSpc>
                <a:spcPct val="130000"/>
              </a:lnSpc>
            </a:pPr>
            <a:r>
              <a:rPr lang="fa-IR" altLang="fa-IR" sz="1600" b="1">
                <a:latin typeface="Arial" panose="020B0604020202020204" pitchFamily="34" charset="0"/>
                <a:cs typeface="B Titr" panose="00000700000000000000" pitchFamily="2" charset="-78"/>
              </a:rPr>
              <a:t>6</a:t>
            </a:r>
            <a:r>
              <a:rPr lang="ar-SA" altLang="fa-IR" sz="1600" b="1">
                <a:latin typeface="Arial" panose="020B0604020202020204" pitchFamily="34" charset="0"/>
                <a:cs typeface="B Titr" panose="00000700000000000000" pitchFamily="2" charset="-78"/>
              </a:rPr>
              <a:t>-</a:t>
            </a:r>
            <a:r>
              <a:rPr lang="fa-IR" altLang="fa-IR" sz="1600" b="1">
                <a:latin typeface="Arial" panose="020B0604020202020204" pitchFamily="34" charset="0"/>
                <a:cs typeface="B Titr" panose="00000700000000000000" pitchFamily="2" charset="-78"/>
              </a:rPr>
              <a:t>1</a:t>
            </a:r>
            <a:r>
              <a:rPr lang="ar-SA" altLang="fa-IR" sz="1600" b="1">
                <a:latin typeface="Arial" panose="020B0604020202020204" pitchFamily="34" charset="0"/>
                <a:cs typeface="B Titr" panose="00000700000000000000" pitchFamily="2" charset="-78"/>
              </a:rPr>
              <a:t>-</a:t>
            </a:r>
            <a:r>
              <a:rPr lang="fa-IR" altLang="fa-IR" sz="1600" b="1">
                <a:latin typeface="Arial" panose="020B0604020202020204" pitchFamily="34" charset="0"/>
                <a:cs typeface="B Titr" panose="00000700000000000000" pitchFamily="2" charset="-78"/>
              </a:rPr>
              <a:t> 1-</a:t>
            </a:r>
            <a:endParaRPr lang="en-US" altLang="fa-IR" sz="1600">
              <a:latin typeface="Arial" panose="020B0604020202020204" pitchFamily="34" charset="0"/>
              <a:cs typeface="B Titr" panose="00000700000000000000" pitchFamily="2" charset="-78"/>
            </a:endParaRPr>
          </a:p>
        </p:txBody>
      </p:sp>
      <p:sp>
        <p:nvSpPr>
          <p:cNvPr id="34836" name="Text Box 39"/>
          <p:cNvSpPr txBox="1">
            <a:spLocks noChangeArrowheads="1"/>
          </p:cNvSpPr>
          <p:nvPr/>
        </p:nvSpPr>
        <p:spPr bwMode="gray">
          <a:xfrm>
            <a:off x="395288" y="5246688"/>
            <a:ext cx="6337300"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fa-IR" altLang="fa-IR" sz="1600">
                <a:latin typeface="Arial" panose="020B0604020202020204" pitchFamily="34" charset="0"/>
                <a:cs typeface="B Titr" panose="00000700000000000000" pitchFamily="2" charset="-78"/>
              </a:rPr>
              <a:t>جریانهای مروج موسیقی های غربی و مبتذل</a:t>
            </a:r>
            <a:endParaRPr lang="en-US" altLang="fa-IR" sz="1600">
              <a:latin typeface="Arial" panose="020B0604020202020204" pitchFamily="34" charset="0"/>
              <a:cs typeface="B Titr" panose="00000700000000000000" pitchFamily="2" charset="-78"/>
            </a:endParaRPr>
          </a:p>
        </p:txBody>
      </p:sp>
      <p:sp>
        <p:nvSpPr>
          <p:cNvPr id="34837" name="Text Box 40"/>
          <p:cNvSpPr txBox="1">
            <a:spLocks noChangeArrowheads="1"/>
          </p:cNvSpPr>
          <p:nvPr/>
        </p:nvSpPr>
        <p:spPr bwMode="gray">
          <a:xfrm>
            <a:off x="6804025" y="5824538"/>
            <a:ext cx="1152525"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eaLnBrk="1" hangingPunct="1">
              <a:lnSpc>
                <a:spcPct val="130000"/>
              </a:lnSpc>
            </a:pPr>
            <a:r>
              <a:rPr lang="fa-IR" altLang="fa-IR" sz="1600" b="1">
                <a:latin typeface="Arial" panose="020B0604020202020204" pitchFamily="34" charset="0"/>
                <a:cs typeface="B Titr" panose="00000700000000000000" pitchFamily="2" charset="-78"/>
              </a:rPr>
              <a:t>7</a:t>
            </a:r>
            <a:r>
              <a:rPr lang="ar-SA" altLang="fa-IR" sz="1600" b="1">
                <a:latin typeface="Arial" panose="020B0604020202020204" pitchFamily="34" charset="0"/>
                <a:cs typeface="B Titr" panose="00000700000000000000" pitchFamily="2" charset="-78"/>
              </a:rPr>
              <a:t>-1-</a:t>
            </a:r>
            <a:r>
              <a:rPr lang="fa-IR" altLang="fa-IR" sz="1600" b="1">
                <a:latin typeface="Arial" panose="020B0604020202020204" pitchFamily="34" charset="0"/>
                <a:cs typeface="B Titr" panose="00000700000000000000" pitchFamily="2" charset="-78"/>
              </a:rPr>
              <a:t> 1-</a:t>
            </a:r>
            <a:endParaRPr lang="en-US" altLang="fa-IR" sz="1600">
              <a:latin typeface="Arial" panose="020B0604020202020204" pitchFamily="34" charset="0"/>
              <a:cs typeface="B Titr" panose="00000700000000000000" pitchFamily="2" charset="-78"/>
            </a:endParaRPr>
          </a:p>
        </p:txBody>
      </p:sp>
      <p:sp>
        <p:nvSpPr>
          <p:cNvPr id="34838" name="Text Box 41"/>
          <p:cNvSpPr txBox="1">
            <a:spLocks noChangeArrowheads="1"/>
          </p:cNvSpPr>
          <p:nvPr/>
        </p:nvSpPr>
        <p:spPr bwMode="gray">
          <a:xfrm>
            <a:off x="179388" y="5824538"/>
            <a:ext cx="6553200"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fa-IR" altLang="fa-IR" sz="1600">
                <a:latin typeface="Arial" panose="020B0604020202020204" pitchFamily="34" charset="0"/>
                <a:cs typeface="B Titr" panose="00000700000000000000" pitchFamily="2" charset="-78"/>
              </a:rPr>
              <a:t>جریانهای انحرافی مسلکی و فرقه ای و عرفانهای انحرافی</a:t>
            </a:r>
            <a:r>
              <a:rPr lang="en-US" altLang="fa-IR" sz="1600">
                <a:latin typeface="Arial" panose="020B0604020202020204" pitchFamily="34" charset="0"/>
                <a:cs typeface="B Titr" panose="00000700000000000000" pitchFamily="2" charset="-78"/>
              </a:rPr>
              <a:t> </a:t>
            </a:r>
          </a:p>
        </p:txBody>
      </p:sp>
    </p:spTree>
    <p:custDataLst>
      <p:tags r:id="rId1"/>
    </p:custData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AutoShape 2"/>
          <p:cNvSpPr>
            <a:spLocks noChangeArrowheads="1"/>
          </p:cNvSpPr>
          <p:nvPr/>
        </p:nvSpPr>
        <p:spPr bwMode="auto">
          <a:xfrm>
            <a:off x="36513" y="6381750"/>
            <a:ext cx="431800" cy="360363"/>
          </a:xfrm>
          <a:prstGeom prst="star8">
            <a:avLst>
              <a:gd name="adj" fmla="val 38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en-US" altLang="fa-IR" sz="2000">
                <a:latin typeface="Arial" panose="020B0604020202020204" pitchFamily="34" charset="0"/>
              </a:rPr>
              <a:t>52</a:t>
            </a:r>
          </a:p>
        </p:txBody>
      </p:sp>
      <p:sp>
        <p:nvSpPr>
          <p:cNvPr id="35843" name="Text Box 16"/>
          <p:cNvSpPr txBox="1">
            <a:spLocks noChangeArrowheads="1"/>
          </p:cNvSpPr>
          <p:nvPr/>
        </p:nvSpPr>
        <p:spPr bwMode="gray">
          <a:xfrm>
            <a:off x="5940425" y="693738"/>
            <a:ext cx="1311275"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بخش خارجی:</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5844" name="Text Box 17"/>
          <p:cNvSpPr txBox="1">
            <a:spLocks noChangeArrowheads="1"/>
          </p:cNvSpPr>
          <p:nvPr/>
        </p:nvSpPr>
        <p:spPr bwMode="gray">
          <a:xfrm>
            <a:off x="7467600" y="695325"/>
            <a:ext cx="935038"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2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1 -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5845" name="Text Box 18"/>
          <p:cNvSpPr txBox="1">
            <a:spLocks noChangeArrowheads="1"/>
          </p:cNvSpPr>
          <p:nvPr/>
        </p:nvSpPr>
        <p:spPr bwMode="gray">
          <a:xfrm>
            <a:off x="7019925" y="1460500"/>
            <a:ext cx="1152525"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eaLnBrk="1" hangingPunct="1">
              <a:lnSpc>
                <a:spcPct val="130000"/>
              </a:lnSpc>
            </a:pPr>
            <a:r>
              <a:rPr lang="fa-IR" altLang="fa-IR" sz="1600" b="1">
                <a:latin typeface="Arial" panose="020B0604020202020204" pitchFamily="34" charset="0"/>
                <a:cs typeface="B Titr" panose="00000700000000000000" pitchFamily="2" charset="-78"/>
              </a:rPr>
              <a:t>1</a:t>
            </a:r>
            <a:r>
              <a:rPr lang="ar-SA" altLang="fa-IR" sz="1600" b="1">
                <a:latin typeface="Arial" panose="020B0604020202020204" pitchFamily="34" charset="0"/>
                <a:cs typeface="B Titr" panose="00000700000000000000" pitchFamily="2" charset="-78"/>
              </a:rPr>
              <a:t>-</a:t>
            </a:r>
            <a:r>
              <a:rPr lang="fa-IR" altLang="fa-IR" sz="1600" b="1">
                <a:latin typeface="Arial" panose="020B0604020202020204" pitchFamily="34" charset="0"/>
                <a:cs typeface="B Titr" panose="00000700000000000000" pitchFamily="2" charset="-78"/>
              </a:rPr>
              <a:t>2</a:t>
            </a:r>
            <a:r>
              <a:rPr lang="ar-SA" altLang="fa-IR" sz="1600" b="1">
                <a:latin typeface="Arial" panose="020B0604020202020204" pitchFamily="34" charset="0"/>
                <a:cs typeface="B Titr" panose="00000700000000000000" pitchFamily="2" charset="-78"/>
              </a:rPr>
              <a:t>-</a:t>
            </a:r>
            <a:r>
              <a:rPr lang="fa-IR" altLang="fa-IR" sz="1600" b="1">
                <a:latin typeface="Arial" panose="020B0604020202020204" pitchFamily="34" charset="0"/>
                <a:cs typeface="B Titr" panose="00000700000000000000" pitchFamily="2" charset="-78"/>
              </a:rPr>
              <a:t> 1-</a:t>
            </a:r>
            <a:endParaRPr lang="en-US" altLang="fa-IR" sz="1600">
              <a:latin typeface="Arial" panose="020B0604020202020204" pitchFamily="34" charset="0"/>
              <a:cs typeface="B Titr" panose="00000700000000000000" pitchFamily="2" charset="-78"/>
            </a:endParaRPr>
          </a:p>
        </p:txBody>
      </p:sp>
      <p:sp>
        <p:nvSpPr>
          <p:cNvPr id="35846" name="Text Box 19"/>
          <p:cNvSpPr txBox="1">
            <a:spLocks noChangeArrowheads="1"/>
          </p:cNvSpPr>
          <p:nvPr/>
        </p:nvSpPr>
        <p:spPr bwMode="gray">
          <a:xfrm>
            <a:off x="2555875" y="1455738"/>
            <a:ext cx="4392613"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ar-SA" altLang="fa-IR" sz="1600">
                <a:latin typeface="Arial" panose="020B0604020202020204" pitchFamily="34" charset="0"/>
                <a:cs typeface="B Titr" panose="00000700000000000000" pitchFamily="2" charset="-78"/>
              </a:rPr>
              <a:t>دولتها و مجامع رسمى بين‏المللى و نهادهاى وابسته به آنها</a:t>
            </a:r>
            <a:r>
              <a:rPr lang="en-US" altLang="fa-IR" sz="1600">
                <a:latin typeface="Arial" panose="020B0604020202020204" pitchFamily="34" charset="0"/>
                <a:cs typeface="B Titr" panose="00000700000000000000" pitchFamily="2" charset="-78"/>
              </a:rPr>
              <a:t> </a:t>
            </a:r>
          </a:p>
        </p:txBody>
      </p:sp>
      <p:sp>
        <p:nvSpPr>
          <p:cNvPr id="35847" name="Text Box 20"/>
          <p:cNvSpPr txBox="1">
            <a:spLocks noChangeArrowheads="1"/>
          </p:cNvSpPr>
          <p:nvPr/>
        </p:nvSpPr>
        <p:spPr bwMode="gray">
          <a:xfrm>
            <a:off x="7019925" y="2252663"/>
            <a:ext cx="1152525"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eaLnBrk="1" hangingPunct="1">
              <a:lnSpc>
                <a:spcPct val="130000"/>
              </a:lnSpc>
            </a:pPr>
            <a:r>
              <a:rPr lang="fa-IR" altLang="fa-IR" sz="1600" b="1">
                <a:latin typeface="Arial" panose="020B0604020202020204" pitchFamily="34" charset="0"/>
                <a:cs typeface="B Titr" panose="00000700000000000000" pitchFamily="2" charset="-78"/>
              </a:rPr>
              <a:t>2</a:t>
            </a:r>
            <a:r>
              <a:rPr lang="ar-SA" altLang="fa-IR" sz="1600" b="1">
                <a:latin typeface="Arial" panose="020B0604020202020204" pitchFamily="34" charset="0"/>
                <a:cs typeface="B Titr" panose="00000700000000000000" pitchFamily="2" charset="-78"/>
              </a:rPr>
              <a:t>-</a:t>
            </a:r>
            <a:r>
              <a:rPr lang="fa-IR" altLang="fa-IR" sz="1600" b="1">
                <a:latin typeface="Arial" panose="020B0604020202020204" pitchFamily="34" charset="0"/>
                <a:cs typeface="B Titr" panose="00000700000000000000" pitchFamily="2" charset="-78"/>
              </a:rPr>
              <a:t>2</a:t>
            </a:r>
            <a:r>
              <a:rPr lang="ar-SA" altLang="fa-IR" sz="1600" b="1">
                <a:latin typeface="Arial" panose="020B0604020202020204" pitchFamily="34" charset="0"/>
                <a:cs typeface="B Titr" panose="00000700000000000000" pitchFamily="2" charset="-78"/>
              </a:rPr>
              <a:t>-</a:t>
            </a:r>
            <a:r>
              <a:rPr lang="fa-IR" altLang="fa-IR" sz="1600" b="1">
                <a:latin typeface="Arial" panose="020B0604020202020204" pitchFamily="34" charset="0"/>
                <a:cs typeface="B Titr" panose="00000700000000000000" pitchFamily="2" charset="-78"/>
              </a:rPr>
              <a:t> 1-</a:t>
            </a:r>
            <a:endParaRPr lang="en-US" altLang="fa-IR" sz="1600">
              <a:latin typeface="Arial" panose="020B0604020202020204" pitchFamily="34" charset="0"/>
              <a:cs typeface="B Titr" panose="00000700000000000000" pitchFamily="2" charset="-78"/>
            </a:endParaRPr>
          </a:p>
        </p:txBody>
      </p:sp>
      <p:sp>
        <p:nvSpPr>
          <p:cNvPr id="35848" name="Text Box 21"/>
          <p:cNvSpPr txBox="1">
            <a:spLocks noChangeArrowheads="1"/>
          </p:cNvSpPr>
          <p:nvPr/>
        </p:nvSpPr>
        <p:spPr bwMode="gray">
          <a:xfrm>
            <a:off x="611188" y="2247900"/>
            <a:ext cx="6337300"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eaLnBrk="1" hangingPunct="1">
              <a:lnSpc>
                <a:spcPct val="130000"/>
              </a:lnSpc>
            </a:pPr>
            <a:r>
              <a:rPr lang="fa-IR" altLang="fa-IR" sz="1600">
                <a:latin typeface="Arial" panose="020B0604020202020204" pitchFamily="34" charset="0"/>
                <a:cs typeface="B Titr" panose="00000700000000000000" pitchFamily="2" charset="-78"/>
              </a:rPr>
              <a:t>تشکلها و نهادهای ظاهراً غیردولتی و  مردمی (</a:t>
            </a:r>
            <a:r>
              <a:rPr lang="en-US" altLang="fa-IR" sz="1600">
                <a:latin typeface="Arial" panose="020B0604020202020204" pitchFamily="34" charset="0"/>
                <a:cs typeface="B Titr" panose="00000700000000000000" pitchFamily="2" charset="-78"/>
              </a:rPr>
              <a:t>NGO</a:t>
            </a:r>
            <a:r>
              <a:rPr lang="fa-IR" altLang="fa-IR" sz="1600">
                <a:latin typeface="Arial" panose="020B0604020202020204" pitchFamily="34" charset="0"/>
                <a:cs typeface="B Titr" panose="00000700000000000000" pitchFamily="2" charset="-78"/>
              </a:rPr>
              <a:t> های فرهنگی و اجتماعی )</a:t>
            </a:r>
            <a:r>
              <a:rPr lang="en-US" altLang="fa-IR" sz="1600">
                <a:latin typeface="Arial" panose="020B0604020202020204" pitchFamily="34" charset="0"/>
                <a:cs typeface="B Titr" panose="00000700000000000000" pitchFamily="2" charset="-78"/>
              </a:rPr>
              <a:t>  </a:t>
            </a:r>
          </a:p>
        </p:txBody>
      </p:sp>
      <p:sp>
        <p:nvSpPr>
          <p:cNvPr id="35849" name="Text Box 22"/>
          <p:cNvSpPr txBox="1">
            <a:spLocks noChangeArrowheads="1"/>
          </p:cNvSpPr>
          <p:nvPr/>
        </p:nvSpPr>
        <p:spPr bwMode="gray">
          <a:xfrm>
            <a:off x="7019925" y="3016250"/>
            <a:ext cx="1152525"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eaLnBrk="1" hangingPunct="1">
              <a:lnSpc>
                <a:spcPct val="130000"/>
              </a:lnSpc>
            </a:pPr>
            <a:r>
              <a:rPr lang="fa-IR" altLang="fa-IR" sz="1600" b="1">
                <a:latin typeface="Arial" panose="020B0604020202020204" pitchFamily="34" charset="0"/>
                <a:cs typeface="B Titr" panose="00000700000000000000" pitchFamily="2" charset="-78"/>
              </a:rPr>
              <a:t>3</a:t>
            </a:r>
            <a:r>
              <a:rPr lang="ar-SA" altLang="fa-IR" sz="1600" b="1">
                <a:latin typeface="Arial" panose="020B0604020202020204" pitchFamily="34" charset="0"/>
                <a:cs typeface="B Titr" panose="00000700000000000000" pitchFamily="2" charset="-78"/>
              </a:rPr>
              <a:t>-</a:t>
            </a:r>
            <a:r>
              <a:rPr lang="fa-IR" altLang="fa-IR" sz="1600" b="1">
                <a:latin typeface="Arial" panose="020B0604020202020204" pitchFamily="34" charset="0"/>
                <a:cs typeface="B Titr" panose="00000700000000000000" pitchFamily="2" charset="-78"/>
              </a:rPr>
              <a:t>2</a:t>
            </a:r>
            <a:r>
              <a:rPr lang="ar-SA" altLang="fa-IR" sz="1600" b="1">
                <a:latin typeface="Arial" panose="020B0604020202020204" pitchFamily="34" charset="0"/>
                <a:cs typeface="B Titr" panose="00000700000000000000" pitchFamily="2" charset="-78"/>
              </a:rPr>
              <a:t>-</a:t>
            </a:r>
            <a:r>
              <a:rPr lang="fa-IR" altLang="fa-IR" sz="1600" b="1">
                <a:latin typeface="Arial" panose="020B0604020202020204" pitchFamily="34" charset="0"/>
                <a:cs typeface="B Titr" panose="00000700000000000000" pitchFamily="2" charset="-78"/>
              </a:rPr>
              <a:t> 1-</a:t>
            </a:r>
            <a:endParaRPr lang="en-US" altLang="fa-IR" sz="1600">
              <a:latin typeface="Arial" panose="020B0604020202020204" pitchFamily="34" charset="0"/>
              <a:cs typeface="B Titr" panose="00000700000000000000" pitchFamily="2" charset="-78"/>
            </a:endParaRPr>
          </a:p>
        </p:txBody>
      </p:sp>
      <p:sp>
        <p:nvSpPr>
          <p:cNvPr id="35850" name="Text Box 23"/>
          <p:cNvSpPr txBox="1">
            <a:spLocks noChangeArrowheads="1"/>
          </p:cNvSpPr>
          <p:nvPr/>
        </p:nvSpPr>
        <p:spPr bwMode="gray">
          <a:xfrm>
            <a:off x="179388" y="3011488"/>
            <a:ext cx="6769100"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fa-IR" altLang="fa-IR" sz="1600">
                <a:latin typeface="Arial" panose="020B0604020202020204" pitchFamily="34" charset="0"/>
                <a:cs typeface="B Titr" panose="00000700000000000000" pitchFamily="2" charset="-78"/>
              </a:rPr>
              <a:t>بخشهای خارجی جریانهای فرهنگی معارض داخلی</a:t>
            </a:r>
            <a:r>
              <a:rPr lang="en-US" altLang="fa-IR" sz="1600">
                <a:latin typeface="Arial" panose="020B0604020202020204" pitchFamily="34" charset="0"/>
                <a:cs typeface="B Titr" panose="00000700000000000000" pitchFamily="2" charset="-78"/>
              </a:rPr>
              <a:t> </a:t>
            </a:r>
          </a:p>
        </p:txBody>
      </p:sp>
      <p:sp>
        <p:nvSpPr>
          <p:cNvPr id="35851" name="Text Box 28"/>
          <p:cNvSpPr txBox="1">
            <a:spLocks noChangeArrowheads="1"/>
          </p:cNvSpPr>
          <p:nvPr/>
        </p:nvSpPr>
        <p:spPr bwMode="gray">
          <a:xfrm>
            <a:off x="7019925" y="3808413"/>
            <a:ext cx="1152525"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eaLnBrk="1" hangingPunct="1">
              <a:lnSpc>
                <a:spcPct val="130000"/>
              </a:lnSpc>
            </a:pPr>
            <a:r>
              <a:rPr lang="fa-IR" altLang="fa-IR" sz="1600" b="1">
                <a:latin typeface="Arial" panose="020B0604020202020204" pitchFamily="34" charset="0"/>
                <a:cs typeface="B Titr" panose="00000700000000000000" pitchFamily="2" charset="-78"/>
              </a:rPr>
              <a:t>4</a:t>
            </a:r>
            <a:r>
              <a:rPr lang="ar-SA" altLang="fa-IR" sz="1600" b="1">
                <a:latin typeface="Arial" panose="020B0604020202020204" pitchFamily="34" charset="0"/>
                <a:cs typeface="B Titr" panose="00000700000000000000" pitchFamily="2" charset="-78"/>
              </a:rPr>
              <a:t>-</a:t>
            </a:r>
            <a:r>
              <a:rPr lang="fa-IR" altLang="fa-IR" sz="1600" b="1">
                <a:latin typeface="Arial" panose="020B0604020202020204" pitchFamily="34" charset="0"/>
                <a:cs typeface="B Titr" panose="00000700000000000000" pitchFamily="2" charset="-78"/>
              </a:rPr>
              <a:t>2</a:t>
            </a:r>
            <a:r>
              <a:rPr lang="ar-SA" altLang="fa-IR" sz="1600" b="1">
                <a:latin typeface="Arial" panose="020B0604020202020204" pitchFamily="34" charset="0"/>
                <a:cs typeface="B Titr" panose="00000700000000000000" pitchFamily="2" charset="-78"/>
              </a:rPr>
              <a:t>-</a:t>
            </a:r>
            <a:r>
              <a:rPr lang="fa-IR" altLang="fa-IR" sz="1600" b="1">
                <a:latin typeface="Arial" panose="020B0604020202020204" pitchFamily="34" charset="0"/>
                <a:cs typeface="B Titr" panose="00000700000000000000" pitchFamily="2" charset="-78"/>
              </a:rPr>
              <a:t> 1-</a:t>
            </a:r>
            <a:endParaRPr lang="en-US" altLang="fa-IR" sz="1600">
              <a:latin typeface="Arial" panose="020B0604020202020204" pitchFamily="34" charset="0"/>
              <a:cs typeface="B Titr" panose="00000700000000000000" pitchFamily="2" charset="-78"/>
            </a:endParaRPr>
          </a:p>
        </p:txBody>
      </p:sp>
      <p:sp>
        <p:nvSpPr>
          <p:cNvPr id="35852" name="Text Box 29"/>
          <p:cNvSpPr txBox="1">
            <a:spLocks noChangeArrowheads="1"/>
          </p:cNvSpPr>
          <p:nvPr/>
        </p:nvSpPr>
        <p:spPr bwMode="gray">
          <a:xfrm>
            <a:off x="179388" y="3803650"/>
            <a:ext cx="6769100"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fa-IR" altLang="fa-IR" sz="1600">
                <a:latin typeface="Arial" panose="020B0604020202020204" pitchFamily="34" charset="0"/>
                <a:cs typeface="B Titr" panose="00000700000000000000" pitchFamily="2" charset="-78"/>
              </a:rPr>
              <a:t>رسانه های گروهی خارج از کشور</a:t>
            </a:r>
            <a:r>
              <a:rPr lang="en-US" altLang="fa-IR" sz="1600">
                <a:latin typeface="Arial" panose="020B0604020202020204" pitchFamily="34" charset="0"/>
                <a:cs typeface="B Titr" panose="00000700000000000000" pitchFamily="2" charset="-78"/>
              </a:rPr>
              <a:t> </a:t>
            </a:r>
          </a:p>
        </p:txBody>
      </p:sp>
    </p:spTree>
    <p:custDataLst>
      <p:tags r:id="rId1"/>
    </p:custData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AutoShape 2"/>
          <p:cNvSpPr>
            <a:spLocks noChangeArrowheads="1"/>
          </p:cNvSpPr>
          <p:nvPr/>
        </p:nvSpPr>
        <p:spPr bwMode="auto">
          <a:xfrm>
            <a:off x="107950" y="6381750"/>
            <a:ext cx="431800" cy="360363"/>
          </a:xfrm>
          <a:prstGeom prst="star8">
            <a:avLst>
              <a:gd name="adj" fmla="val 38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en-US" altLang="fa-IR" sz="2000">
                <a:latin typeface="Arial" panose="020B0604020202020204" pitchFamily="34" charset="0"/>
              </a:rPr>
              <a:t>57</a:t>
            </a:r>
          </a:p>
        </p:txBody>
      </p:sp>
      <p:sp>
        <p:nvSpPr>
          <p:cNvPr id="229385" name="Text Box 9"/>
          <p:cNvSpPr txBox="1">
            <a:spLocks noChangeArrowheads="1"/>
          </p:cNvSpPr>
          <p:nvPr/>
        </p:nvSpPr>
        <p:spPr bwMode="gray">
          <a:xfrm>
            <a:off x="7596188" y="619125"/>
            <a:ext cx="790575" cy="395288"/>
          </a:xfrm>
          <a:prstGeom prst="rect">
            <a:avLst/>
          </a:prstGeom>
          <a:gradFill rotWithShape="1">
            <a:gsLst>
              <a:gs pos="0">
                <a:schemeClr val="accent1"/>
              </a:gs>
              <a:gs pos="50000">
                <a:srgbClr val="CCE4BA"/>
              </a:gs>
              <a:gs pos="100000">
                <a:schemeClr val="accent1"/>
              </a:gs>
            </a:gsLst>
            <a:lin ang="18900000" scaled="1"/>
          </a:gradFill>
          <a:ln w="9525">
            <a:solidFill>
              <a:schemeClr val="tx1"/>
            </a:solidFill>
            <a:prstDash val="lgDash"/>
            <a:miter lim="800000"/>
            <a:headEnd/>
            <a:tailEnd/>
          </a:ln>
          <a:effectLst/>
        </p:spPr>
        <p:txBody>
          <a:bodyPr>
            <a:spAutoFit/>
          </a:bodyPr>
          <a:lstStyle/>
          <a:p>
            <a:pPr algn="ctr" rtl="1" eaLnBrk="0" hangingPunct="0">
              <a:lnSpc>
                <a:spcPct val="120000"/>
              </a:lnSpc>
              <a:buClr>
                <a:srgbClr val="7F3803"/>
              </a:buClr>
              <a:buSzPct val="150000"/>
              <a:defRPr/>
            </a:pPr>
            <a:r>
              <a:rPr lang="fa-IR" sz="1600">
                <a:latin typeface="Arial" charset="0"/>
                <a:cs typeface="B Titr" pitchFamily="2" charset="-78"/>
              </a:rPr>
              <a:t>2)</a:t>
            </a:r>
            <a:endParaRPr lang="en-US" sz="1600">
              <a:latin typeface="Arial" charset="0"/>
              <a:cs typeface="B Titr" pitchFamily="2" charset="-78"/>
            </a:endParaRPr>
          </a:p>
        </p:txBody>
      </p:sp>
      <p:sp>
        <p:nvSpPr>
          <p:cNvPr id="229386" name="Text Box 10"/>
          <p:cNvSpPr txBox="1">
            <a:spLocks noChangeArrowheads="1"/>
          </p:cNvSpPr>
          <p:nvPr/>
        </p:nvSpPr>
        <p:spPr bwMode="gray">
          <a:xfrm>
            <a:off x="4500563" y="619125"/>
            <a:ext cx="3022600" cy="395288"/>
          </a:xfrm>
          <a:prstGeom prst="rect">
            <a:avLst/>
          </a:prstGeom>
          <a:gradFill rotWithShape="1">
            <a:gsLst>
              <a:gs pos="0">
                <a:schemeClr val="accent1"/>
              </a:gs>
              <a:gs pos="50000">
                <a:srgbClr val="CCE4BA"/>
              </a:gs>
              <a:gs pos="100000">
                <a:schemeClr val="accent1"/>
              </a:gs>
            </a:gsLst>
            <a:lin ang="18900000" scaled="1"/>
          </a:gradFill>
          <a:ln w="9525">
            <a:solidFill>
              <a:schemeClr val="tx1"/>
            </a:solidFill>
            <a:prstDash val="lgDash"/>
            <a:miter lim="800000"/>
            <a:headEnd/>
            <a:tailEnd/>
          </a:ln>
          <a:effectLst/>
        </p:spPr>
        <p:txBody>
          <a:bodyPr>
            <a:spAutoFit/>
          </a:bodyPr>
          <a:lstStyle/>
          <a:p>
            <a:pPr rtl="1" eaLnBrk="0" hangingPunct="0">
              <a:lnSpc>
                <a:spcPct val="120000"/>
              </a:lnSpc>
              <a:buClr>
                <a:srgbClr val="7F3803"/>
              </a:buClr>
              <a:buSzPct val="150000"/>
              <a:defRPr/>
            </a:pPr>
            <a:r>
              <a:rPr lang="ar-SA" sz="1600">
                <a:latin typeface="Arial" charset="0"/>
                <a:cs typeface="B Titr" pitchFamily="2" charset="-78"/>
              </a:rPr>
              <a:t>اهداف عمده جبهه فرهنگى معارض: </a:t>
            </a:r>
            <a:endParaRPr lang="en-US" sz="1600">
              <a:latin typeface="Arial" charset="0"/>
              <a:cs typeface="B Titr" pitchFamily="2" charset="-78"/>
            </a:endParaRPr>
          </a:p>
        </p:txBody>
      </p:sp>
      <p:sp>
        <p:nvSpPr>
          <p:cNvPr id="36869" name="Text Box 11"/>
          <p:cNvSpPr txBox="1">
            <a:spLocks noChangeArrowheads="1"/>
          </p:cNvSpPr>
          <p:nvPr/>
        </p:nvSpPr>
        <p:spPr bwMode="gray">
          <a:xfrm>
            <a:off x="1893888" y="1335088"/>
            <a:ext cx="4983162" cy="679450"/>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تضعيف و نهايتاً حذف فرهنگ اسلام و انقلاب اسلامى و مسلط نمودن فرهنگ غربى در سطح جهان بويژه جهان اسلام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6870" name="Text Box 12"/>
          <p:cNvSpPr txBox="1">
            <a:spLocks noChangeArrowheads="1"/>
          </p:cNvSpPr>
          <p:nvPr/>
        </p:nvSpPr>
        <p:spPr bwMode="gray">
          <a:xfrm>
            <a:off x="7092950" y="1479550"/>
            <a:ext cx="935038"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1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2 -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6871" name="Text Box 13"/>
          <p:cNvSpPr txBox="1">
            <a:spLocks noChangeArrowheads="1"/>
          </p:cNvSpPr>
          <p:nvPr/>
        </p:nvSpPr>
        <p:spPr bwMode="gray">
          <a:xfrm>
            <a:off x="1116013" y="2389188"/>
            <a:ext cx="5761037" cy="679450"/>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تضعيف و منزوى نمودن فرهنگ </a:t>
            </a:r>
            <a:r>
              <a:rPr lang="fa-IR" altLang="fa-IR" sz="1600">
                <a:latin typeface="Arial" panose="020B0604020202020204" pitchFamily="34" charset="0"/>
                <a:cs typeface="B Titr" panose="00000700000000000000" pitchFamily="2" charset="-78"/>
                <a:sym typeface="Symbol" panose="05050102010706020507" pitchFamily="18" charset="2"/>
              </a:rPr>
              <a:t>اسلامی</a:t>
            </a:r>
            <a:r>
              <a:rPr lang="ar-SA" altLang="fa-IR" sz="1600">
                <a:latin typeface="Arial" panose="020B0604020202020204" pitchFamily="34" charset="0"/>
                <a:cs typeface="B Titr" panose="00000700000000000000" pitchFamily="2" charset="-78"/>
                <a:sym typeface="Symbol" panose="05050102010706020507" pitchFamily="18" charset="2"/>
              </a:rPr>
              <a:t> و انقلابى و حاكم كردن فرهنگ غربى در داخل كشور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6872" name="Text Box 14"/>
          <p:cNvSpPr txBox="1">
            <a:spLocks noChangeArrowheads="1"/>
          </p:cNvSpPr>
          <p:nvPr/>
        </p:nvSpPr>
        <p:spPr bwMode="gray">
          <a:xfrm>
            <a:off x="7092950" y="2533650"/>
            <a:ext cx="935038"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2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2 -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6873" name="Text Box 15"/>
          <p:cNvSpPr txBox="1">
            <a:spLocks noChangeArrowheads="1"/>
          </p:cNvSpPr>
          <p:nvPr/>
        </p:nvSpPr>
        <p:spPr bwMode="gray">
          <a:xfrm>
            <a:off x="250825" y="3470275"/>
            <a:ext cx="6626225"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تضعيف و در نهايت براندازى نظام جمهورى اسلامى </a:t>
            </a:r>
            <a:r>
              <a:rPr lang="fa-IR" altLang="fa-IR" sz="1600">
                <a:latin typeface="Arial" panose="020B0604020202020204" pitchFamily="34" charset="0"/>
                <a:cs typeface="B Titr" panose="00000700000000000000" pitchFamily="2" charset="-78"/>
                <a:sym typeface="Symbol" panose="05050102010706020507" pitchFamily="18" charset="2"/>
              </a:rPr>
              <a:t>(</a:t>
            </a:r>
            <a:r>
              <a:rPr lang="ar-SA" altLang="fa-IR" sz="1600">
                <a:latin typeface="Arial" panose="020B0604020202020204" pitchFamily="34" charset="0"/>
                <a:cs typeface="B Titr" panose="00000700000000000000" pitchFamily="2" charset="-78"/>
                <a:sym typeface="Symbol" panose="05050102010706020507" pitchFamily="18" charset="2"/>
              </a:rPr>
              <a:t>و يا حداقل استحاله و تغيير مشى آن</a:t>
            </a:r>
            <a:r>
              <a:rPr lang="fa-IR" altLang="fa-IR" sz="1600">
                <a:latin typeface="Arial" panose="020B0604020202020204" pitchFamily="34" charset="0"/>
                <a:cs typeface="B Titr" panose="00000700000000000000" pitchFamily="2" charset="-78"/>
                <a:sym typeface="Symbol" panose="05050102010706020507" pitchFamily="18" charset="2"/>
              </a:rPr>
              <a:t>)</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6874" name="Text Box 16"/>
          <p:cNvSpPr txBox="1">
            <a:spLocks noChangeArrowheads="1"/>
          </p:cNvSpPr>
          <p:nvPr/>
        </p:nvSpPr>
        <p:spPr bwMode="gray">
          <a:xfrm>
            <a:off x="7092950" y="3471863"/>
            <a:ext cx="935038"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3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2 -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Tree>
    <p:custDataLst>
      <p:tags r:id="rId1"/>
    </p:custData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AutoShape 2"/>
          <p:cNvSpPr>
            <a:spLocks noChangeArrowheads="1"/>
          </p:cNvSpPr>
          <p:nvPr/>
        </p:nvSpPr>
        <p:spPr bwMode="auto">
          <a:xfrm>
            <a:off x="107950" y="6381750"/>
            <a:ext cx="431800" cy="360363"/>
          </a:xfrm>
          <a:prstGeom prst="star8">
            <a:avLst>
              <a:gd name="adj" fmla="val 38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en-US" altLang="fa-IR" sz="2000">
                <a:latin typeface="Arial" panose="020B0604020202020204" pitchFamily="34" charset="0"/>
              </a:rPr>
              <a:t>58</a:t>
            </a:r>
          </a:p>
        </p:txBody>
      </p:sp>
      <p:sp>
        <p:nvSpPr>
          <p:cNvPr id="439299" name="Text Box 3"/>
          <p:cNvSpPr txBox="1">
            <a:spLocks noChangeArrowheads="1"/>
          </p:cNvSpPr>
          <p:nvPr/>
        </p:nvSpPr>
        <p:spPr bwMode="gray">
          <a:xfrm>
            <a:off x="7596188" y="404813"/>
            <a:ext cx="790575" cy="395287"/>
          </a:xfrm>
          <a:prstGeom prst="rect">
            <a:avLst/>
          </a:prstGeom>
          <a:gradFill rotWithShape="1">
            <a:gsLst>
              <a:gs pos="0">
                <a:schemeClr val="accent1"/>
              </a:gs>
              <a:gs pos="50000">
                <a:srgbClr val="CCE4BA"/>
              </a:gs>
              <a:gs pos="100000">
                <a:schemeClr val="accent1"/>
              </a:gs>
            </a:gsLst>
            <a:lin ang="18900000" scaled="1"/>
          </a:gradFill>
          <a:ln w="9525">
            <a:solidFill>
              <a:schemeClr val="tx1"/>
            </a:solidFill>
            <a:prstDash val="lgDash"/>
            <a:miter lim="800000"/>
            <a:headEnd/>
            <a:tailEnd/>
          </a:ln>
          <a:effectLst/>
        </p:spPr>
        <p:txBody>
          <a:bodyPr>
            <a:spAutoFit/>
          </a:bodyPr>
          <a:lstStyle/>
          <a:p>
            <a:pPr algn="ctr" rtl="1" eaLnBrk="0" hangingPunct="0">
              <a:lnSpc>
                <a:spcPct val="120000"/>
              </a:lnSpc>
              <a:buClr>
                <a:srgbClr val="7F3803"/>
              </a:buClr>
              <a:buSzPct val="150000"/>
              <a:defRPr/>
            </a:pPr>
            <a:r>
              <a:rPr lang="fa-IR" sz="1600">
                <a:latin typeface="Arial" charset="0"/>
                <a:cs typeface="B Titr" pitchFamily="2" charset="-78"/>
              </a:rPr>
              <a:t>3)</a:t>
            </a:r>
            <a:endParaRPr lang="en-US" sz="1600">
              <a:latin typeface="Arial" charset="0"/>
              <a:cs typeface="B Titr" pitchFamily="2" charset="-78"/>
            </a:endParaRPr>
          </a:p>
        </p:txBody>
      </p:sp>
      <p:sp>
        <p:nvSpPr>
          <p:cNvPr id="439300" name="Text Box 4"/>
          <p:cNvSpPr txBox="1">
            <a:spLocks noChangeArrowheads="1"/>
          </p:cNvSpPr>
          <p:nvPr/>
        </p:nvSpPr>
        <p:spPr bwMode="gray">
          <a:xfrm>
            <a:off x="4859338" y="404813"/>
            <a:ext cx="2663825" cy="395287"/>
          </a:xfrm>
          <a:prstGeom prst="rect">
            <a:avLst/>
          </a:prstGeom>
          <a:gradFill rotWithShape="1">
            <a:gsLst>
              <a:gs pos="0">
                <a:schemeClr val="accent1"/>
              </a:gs>
              <a:gs pos="50000">
                <a:srgbClr val="CCE4BA"/>
              </a:gs>
              <a:gs pos="100000">
                <a:schemeClr val="accent1"/>
              </a:gs>
            </a:gsLst>
            <a:lin ang="18900000" scaled="1"/>
          </a:gradFill>
          <a:ln w="9525">
            <a:solidFill>
              <a:schemeClr val="tx1"/>
            </a:solidFill>
            <a:prstDash val="lgDash"/>
            <a:miter lim="800000"/>
            <a:headEnd/>
            <a:tailEnd/>
          </a:ln>
          <a:effectLst/>
        </p:spPr>
        <p:txBody>
          <a:bodyPr>
            <a:spAutoFit/>
          </a:bodyPr>
          <a:lstStyle/>
          <a:p>
            <a:pPr rtl="1" eaLnBrk="0" hangingPunct="0">
              <a:lnSpc>
                <a:spcPct val="120000"/>
              </a:lnSpc>
              <a:buClr>
                <a:srgbClr val="7F3803"/>
              </a:buClr>
              <a:buSzPct val="150000"/>
              <a:defRPr/>
            </a:pPr>
            <a:r>
              <a:rPr lang="ar-SA" sz="1600">
                <a:latin typeface="Arial" charset="0"/>
                <a:cs typeface="B Titr" pitchFamily="2" charset="-78"/>
              </a:rPr>
              <a:t>راهبردهاى كلان</a:t>
            </a:r>
            <a:r>
              <a:rPr lang="fa-IR" sz="1600">
                <a:latin typeface="Arial" charset="0"/>
                <a:cs typeface="B Titr" pitchFamily="2" charset="-78"/>
              </a:rPr>
              <a:t> جبهه معارض:</a:t>
            </a:r>
            <a:endParaRPr lang="en-US" sz="1600">
              <a:latin typeface="Arial" charset="0"/>
              <a:cs typeface="B Titr" pitchFamily="2" charset="-78"/>
            </a:endParaRPr>
          </a:p>
        </p:txBody>
      </p:sp>
      <p:sp>
        <p:nvSpPr>
          <p:cNvPr id="37893" name="Text Box 5"/>
          <p:cNvSpPr txBox="1">
            <a:spLocks noChangeArrowheads="1"/>
          </p:cNvSpPr>
          <p:nvPr/>
        </p:nvSpPr>
        <p:spPr bwMode="gray">
          <a:xfrm>
            <a:off x="4787900" y="1120775"/>
            <a:ext cx="2032000"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هویت زدایی</a:t>
            </a:r>
            <a:r>
              <a:rPr lang="ar-SA" altLang="fa-IR" sz="1600">
                <a:latin typeface="Arial" panose="020B0604020202020204" pitchFamily="34" charset="0"/>
                <a:cs typeface="B Titr" panose="00000700000000000000" pitchFamily="2" charset="-78"/>
                <a:sym typeface="Symbol" panose="05050102010706020507" pitchFamily="18" charset="2"/>
              </a:rPr>
              <a:t>:</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7894" name="Text Box 6"/>
          <p:cNvSpPr txBox="1">
            <a:spLocks noChangeArrowheads="1"/>
          </p:cNvSpPr>
          <p:nvPr/>
        </p:nvSpPr>
        <p:spPr bwMode="gray">
          <a:xfrm>
            <a:off x="7050088" y="1125538"/>
            <a:ext cx="935037"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1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3 -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7895" name="Text Box 7"/>
          <p:cNvSpPr txBox="1">
            <a:spLocks noChangeArrowheads="1"/>
          </p:cNvSpPr>
          <p:nvPr/>
        </p:nvSpPr>
        <p:spPr bwMode="gray">
          <a:xfrm>
            <a:off x="1042988" y="1700213"/>
            <a:ext cx="4392612"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ar-SA" altLang="fa-IR" sz="1600">
                <a:latin typeface="Arial" panose="020B0604020202020204" pitchFamily="34" charset="0"/>
                <a:cs typeface="B Titr" panose="00000700000000000000" pitchFamily="2" charset="-78"/>
                <a:sym typeface="Symbol" panose="05050102010706020507" pitchFamily="18" charset="2"/>
              </a:rPr>
              <a:t>تضعيف و نهايتاً حذف </a:t>
            </a:r>
            <a:r>
              <a:rPr lang="fa-IR" altLang="fa-IR" sz="1600">
                <a:latin typeface="Arial" panose="020B0604020202020204" pitchFamily="34" charset="0"/>
                <a:cs typeface="B Titr" panose="00000700000000000000" pitchFamily="2" charset="-78"/>
                <a:sym typeface="Symbol" panose="05050102010706020507" pitchFamily="18" charset="2"/>
              </a:rPr>
              <a:t>هویت دینی، ملی و انقلابی</a:t>
            </a:r>
            <a:r>
              <a:rPr lang="ar-SA" altLang="fa-IR" sz="1600">
                <a:latin typeface="Arial" panose="020B0604020202020204" pitchFamily="34" charset="0"/>
                <a:cs typeface="B Titr" panose="00000700000000000000" pitchFamily="2" charset="-78"/>
                <a:sym typeface="Symbol" panose="05050102010706020507" pitchFamily="18" charset="2"/>
              </a:rPr>
              <a:t>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7896" name="Text Box 8"/>
          <p:cNvSpPr txBox="1">
            <a:spLocks noChangeArrowheads="1"/>
          </p:cNvSpPr>
          <p:nvPr/>
        </p:nvSpPr>
        <p:spPr bwMode="gray">
          <a:xfrm>
            <a:off x="5508625" y="2492375"/>
            <a:ext cx="1311275"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هویت سازی</a:t>
            </a:r>
            <a:r>
              <a:rPr lang="ar-SA" altLang="fa-IR" sz="1600">
                <a:latin typeface="Arial" panose="020B0604020202020204" pitchFamily="34" charset="0"/>
                <a:cs typeface="B Titr" panose="00000700000000000000" pitchFamily="2" charset="-78"/>
                <a:sym typeface="Symbol" panose="05050102010706020507" pitchFamily="18" charset="2"/>
              </a:rPr>
              <a:t>:</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7897" name="Text Box 9"/>
          <p:cNvSpPr txBox="1">
            <a:spLocks noChangeArrowheads="1"/>
          </p:cNvSpPr>
          <p:nvPr/>
        </p:nvSpPr>
        <p:spPr bwMode="gray">
          <a:xfrm>
            <a:off x="7050088" y="2497138"/>
            <a:ext cx="935037"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2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3 -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7898" name="Text Box 10"/>
          <p:cNvSpPr txBox="1">
            <a:spLocks noChangeArrowheads="1"/>
          </p:cNvSpPr>
          <p:nvPr/>
        </p:nvSpPr>
        <p:spPr bwMode="gray">
          <a:xfrm>
            <a:off x="684213" y="3071813"/>
            <a:ext cx="5040312" cy="7302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ساخت هویت</a:t>
            </a:r>
            <a:r>
              <a:rPr lang="ar-SA" altLang="fa-IR" sz="1600">
                <a:latin typeface="Arial" panose="020B0604020202020204" pitchFamily="34" charset="0"/>
                <a:cs typeface="B Titr" panose="00000700000000000000" pitchFamily="2" charset="-78"/>
                <a:sym typeface="Symbol" panose="05050102010706020507" pitchFamily="18" charset="2"/>
              </a:rPr>
              <a:t> جديد برمبناى فرهنگ </a:t>
            </a:r>
            <a:r>
              <a:rPr lang="fa-IR" altLang="fa-IR" sz="1600">
                <a:latin typeface="Arial" panose="020B0604020202020204" pitchFamily="34" charset="0"/>
                <a:cs typeface="B Titr" panose="00000700000000000000" pitchFamily="2" charset="-78"/>
                <a:sym typeface="Symbol" panose="05050102010706020507" pitchFamily="18" charset="2"/>
              </a:rPr>
              <a:t>و سبک زندگی </a:t>
            </a:r>
            <a:r>
              <a:rPr lang="ar-SA" altLang="fa-IR" sz="1600">
                <a:latin typeface="Arial" panose="020B0604020202020204" pitchFamily="34" charset="0"/>
                <a:cs typeface="B Titr" panose="00000700000000000000" pitchFamily="2" charset="-78"/>
                <a:sym typeface="Symbol" panose="05050102010706020507" pitchFamily="18" charset="2"/>
              </a:rPr>
              <a:t>غرب و تلاش براى جايگزين نمودن آن</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7899" name="Text Box 11"/>
          <p:cNvSpPr txBox="1">
            <a:spLocks noChangeArrowheads="1"/>
          </p:cNvSpPr>
          <p:nvPr/>
        </p:nvSpPr>
        <p:spPr bwMode="gray">
          <a:xfrm>
            <a:off x="5508625" y="4064000"/>
            <a:ext cx="1311275"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براندازی نرم</a:t>
            </a:r>
            <a:r>
              <a:rPr lang="ar-SA" altLang="fa-IR" sz="1600">
                <a:latin typeface="Arial" panose="020B0604020202020204" pitchFamily="34" charset="0"/>
                <a:cs typeface="B Titr" panose="00000700000000000000" pitchFamily="2" charset="-78"/>
                <a:sym typeface="Symbol" panose="05050102010706020507" pitchFamily="18" charset="2"/>
              </a:rPr>
              <a:t>:</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7900" name="Text Box 12"/>
          <p:cNvSpPr txBox="1">
            <a:spLocks noChangeArrowheads="1"/>
          </p:cNvSpPr>
          <p:nvPr/>
        </p:nvSpPr>
        <p:spPr bwMode="gray">
          <a:xfrm>
            <a:off x="7050088" y="4068763"/>
            <a:ext cx="935037"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3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3 -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7901" name="Text Box 13"/>
          <p:cNvSpPr txBox="1">
            <a:spLocks noChangeArrowheads="1"/>
          </p:cNvSpPr>
          <p:nvPr/>
        </p:nvSpPr>
        <p:spPr bwMode="gray">
          <a:xfrm>
            <a:off x="684213" y="4643438"/>
            <a:ext cx="5040312" cy="7302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eaLnBrk="1" hangingPunct="1">
              <a:lnSpc>
                <a:spcPct val="130000"/>
              </a:lnSpc>
            </a:pPr>
            <a:r>
              <a:rPr lang="ar-SA" altLang="fa-IR" sz="1600">
                <a:latin typeface="Arial" panose="020B0604020202020204" pitchFamily="34" charset="0"/>
                <a:cs typeface="B Titr" panose="00000700000000000000" pitchFamily="2" charset="-78"/>
                <a:sym typeface="Symbol" panose="05050102010706020507" pitchFamily="18" charset="2"/>
              </a:rPr>
              <a:t>تغيير </a:t>
            </a:r>
            <a:r>
              <a:rPr lang="fa-IR" altLang="fa-IR" sz="1600">
                <a:latin typeface="Arial" panose="020B0604020202020204" pitchFamily="34" charset="0"/>
                <a:cs typeface="B Titr" panose="00000700000000000000" pitchFamily="2" charset="-78"/>
                <a:sym typeface="Symbol" panose="05050102010706020507" pitchFamily="18" charset="2"/>
              </a:rPr>
              <a:t>نظام </a:t>
            </a:r>
            <a:r>
              <a:rPr lang="ar-SA" altLang="fa-IR" sz="1600">
                <a:latin typeface="Arial" panose="020B0604020202020204" pitchFamily="34" charset="0"/>
                <a:cs typeface="B Titr" panose="00000700000000000000" pitchFamily="2" charset="-78"/>
                <a:sym typeface="Symbol" panose="05050102010706020507" pitchFamily="18" charset="2"/>
              </a:rPr>
              <a:t>جمهورى اسلامى و ايجاد نظام سكولار با استفاده از روشهاى نرم</a:t>
            </a:r>
            <a:r>
              <a:rPr lang="en-US" altLang="fa-IR" sz="1600">
                <a:latin typeface="Arial" panose="020B0604020202020204" pitchFamily="34" charset="0"/>
                <a:cs typeface="B Titr" panose="00000700000000000000" pitchFamily="2" charset="-78"/>
                <a:sym typeface="Symbol" panose="05050102010706020507" pitchFamily="18" charset="2"/>
              </a:rPr>
              <a:t> </a:t>
            </a:r>
          </a:p>
        </p:txBody>
      </p:sp>
    </p:spTree>
    <p:custDataLst>
      <p:tags r:id="rId1"/>
    </p:custData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AutoShape 2"/>
          <p:cNvSpPr>
            <a:spLocks noChangeArrowheads="1"/>
          </p:cNvSpPr>
          <p:nvPr/>
        </p:nvSpPr>
        <p:spPr bwMode="auto">
          <a:xfrm>
            <a:off x="107950" y="6381750"/>
            <a:ext cx="431800" cy="360363"/>
          </a:xfrm>
          <a:prstGeom prst="star8">
            <a:avLst>
              <a:gd name="adj" fmla="val 38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en-US" altLang="fa-IR" sz="2000">
                <a:latin typeface="Arial" panose="020B0604020202020204" pitchFamily="34" charset="0"/>
              </a:rPr>
              <a:t>60</a:t>
            </a:r>
          </a:p>
        </p:txBody>
      </p:sp>
      <p:sp>
        <p:nvSpPr>
          <p:cNvPr id="38915" name="Text Box 9"/>
          <p:cNvSpPr txBox="1">
            <a:spLocks noChangeArrowheads="1"/>
          </p:cNvSpPr>
          <p:nvPr/>
        </p:nvSpPr>
        <p:spPr bwMode="gray">
          <a:xfrm>
            <a:off x="755650" y="404813"/>
            <a:ext cx="6064250"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ايجاد و ترويج انواع شبهات عليه دين، انقلاب، نظام </a:t>
            </a:r>
            <a:r>
              <a:rPr lang="fa-IR" altLang="fa-IR" sz="1600">
                <a:latin typeface="Arial" panose="020B0604020202020204" pitchFamily="34" charset="0"/>
                <a:cs typeface="B Titr" panose="00000700000000000000" pitchFamily="2" charset="-78"/>
                <a:sym typeface="Symbol" panose="05050102010706020507" pitchFamily="18" charset="2"/>
              </a:rPr>
              <a:t>، روحانیت، مسئولان </a:t>
            </a:r>
            <a:r>
              <a:rPr lang="ar-SA" altLang="fa-IR" sz="1600">
                <a:latin typeface="Arial" panose="020B0604020202020204" pitchFamily="34" charset="0"/>
                <a:cs typeface="B Titr" panose="00000700000000000000" pitchFamily="2" charset="-78"/>
                <a:sym typeface="Symbol" panose="05050102010706020507" pitchFamily="18" charset="2"/>
              </a:rPr>
              <a:t>و....</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8916" name="Text Box 10"/>
          <p:cNvSpPr txBox="1">
            <a:spLocks noChangeArrowheads="1"/>
          </p:cNvSpPr>
          <p:nvPr/>
        </p:nvSpPr>
        <p:spPr bwMode="gray">
          <a:xfrm>
            <a:off x="7050088" y="393700"/>
            <a:ext cx="935037"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2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4 -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8917" name="Text Box 25"/>
          <p:cNvSpPr txBox="1">
            <a:spLocks noChangeArrowheads="1"/>
          </p:cNvSpPr>
          <p:nvPr/>
        </p:nvSpPr>
        <p:spPr bwMode="gray">
          <a:xfrm>
            <a:off x="3998913" y="908050"/>
            <a:ext cx="2089150"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ناکارآمدی حکومت دینی</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8918" name="Text Box 26"/>
          <p:cNvSpPr txBox="1">
            <a:spLocks noChangeArrowheads="1"/>
          </p:cNvSpPr>
          <p:nvPr/>
        </p:nvSpPr>
        <p:spPr bwMode="gray">
          <a:xfrm>
            <a:off x="2630488" y="1484313"/>
            <a:ext cx="3457575"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نفی جنبه های اجتماعی و حکومتی اسلام</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8919" name="Text Box 27"/>
          <p:cNvSpPr txBox="1">
            <a:spLocks noChangeArrowheads="1"/>
          </p:cNvSpPr>
          <p:nvPr/>
        </p:nvSpPr>
        <p:spPr bwMode="gray">
          <a:xfrm>
            <a:off x="1335088" y="2046288"/>
            <a:ext cx="4752975"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مخالفت دین با آزادی، نوآوری ، علم و پیشرفت</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8920" name="Text Box 28"/>
          <p:cNvSpPr txBox="1">
            <a:spLocks noChangeArrowheads="1"/>
          </p:cNvSpPr>
          <p:nvPr/>
        </p:nvSpPr>
        <p:spPr bwMode="gray">
          <a:xfrm>
            <a:off x="395288" y="3160713"/>
            <a:ext cx="5692775"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ارتجاع و بنیادگرایی، خشونت طلبی ، حمایت از تروریسم و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8921" name="Text Box 29"/>
          <p:cNvSpPr txBox="1">
            <a:spLocks noChangeArrowheads="1"/>
          </p:cNvSpPr>
          <p:nvPr/>
        </p:nvSpPr>
        <p:spPr bwMode="gray">
          <a:xfrm>
            <a:off x="755650" y="3714750"/>
            <a:ext cx="6064250" cy="679450"/>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ترويج خرافات و انحرافات دينى، فرقه‏سازى و دامن‏زدن به افراط و تفريط در حوزه </a:t>
            </a:r>
            <a:r>
              <a:rPr lang="fa-IR" altLang="fa-IR" sz="1600">
                <a:latin typeface="Arial" panose="020B0604020202020204" pitchFamily="34" charset="0"/>
                <a:cs typeface="B Titr" panose="00000700000000000000" pitchFamily="2" charset="-78"/>
                <a:sym typeface="Symbol" panose="05050102010706020507" pitchFamily="18" charset="2"/>
              </a:rPr>
              <a:t>اعتقادات و </a:t>
            </a:r>
            <a:r>
              <a:rPr lang="ar-SA" altLang="fa-IR" sz="1600">
                <a:latin typeface="Arial" panose="020B0604020202020204" pitchFamily="34" charset="0"/>
                <a:cs typeface="B Titr" panose="00000700000000000000" pitchFamily="2" charset="-78"/>
                <a:sym typeface="Symbol" panose="05050102010706020507" pitchFamily="18" charset="2"/>
              </a:rPr>
              <a:t>گرايشات دينى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8922" name="Text Box 30"/>
          <p:cNvSpPr txBox="1">
            <a:spLocks noChangeArrowheads="1"/>
          </p:cNvSpPr>
          <p:nvPr/>
        </p:nvSpPr>
        <p:spPr bwMode="gray">
          <a:xfrm>
            <a:off x="7050088" y="3871913"/>
            <a:ext cx="935037"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3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4 -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8923" name="Text Box 31"/>
          <p:cNvSpPr txBox="1">
            <a:spLocks noChangeArrowheads="1"/>
          </p:cNvSpPr>
          <p:nvPr/>
        </p:nvSpPr>
        <p:spPr bwMode="gray">
          <a:xfrm>
            <a:off x="769938" y="4578350"/>
            <a:ext cx="6064250" cy="679450"/>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تحقیر فرهنگ خودی و </a:t>
            </a:r>
            <a:r>
              <a:rPr lang="ar-SA" altLang="fa-IR" sz="1600">
                <a:latin typeface="Arial" panose="020B0604020202020204" pitchFamily="34" charset="0"/>
                <a:cs typeface="B Titr" panose="00000700000000000000" pitchFamily="2" charset="-78"/>
                <a:sym typeface="Symbol" panose="05050102010706020507" pitchFamily="18" charset="2"/>
              </a:rPr>
              <a:t>تبليغ و ترويج فرهنگ و سبك زندگى غربى و القاء برترى فرهنگ بيگانه بر فرهنگ خودى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8924" name="Text Box 32"/>
          <p:cNvSpPr txBox="1">
            <a:spLocks noChangeArrowheads="1"/>
          </p:cNvSpPr>
          <p:nvPr/>
        </p:nvSpPr>
        <p:spPr bwMode="gray">
          <a:xfrm>
            <a:off x="7064375" y="4735513"/>
            <a:ext cx="935038"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4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4 -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8925" name="Text Box 33"/>
          <p:cNvSpPr txBox="1">
            <a:spLocks noChangeArrowheads="1"/>
          </p:cNvSpPr>
          <p:nvPr/>
        </p:nvSpPr>
        <p:spPr bwMode="gray">
          <a:xfrm>
            <a:off x="6446838" y="2001838"/>
            <a:ext cx="1654175"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1"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در محورهایی مانند</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8926" name="AutoShape 35"/>
          <p:cNvSpPr>
            <a:spLocks/>
          </p:cNvSpPr>
          <p:nvPr/>
        </p:nvSpPr>
        <p:spPr bwMode="auto">
          <a:xfrm>
            <a:off x="6156325" y="893763"/>
            <a:ext cx="219075" cy="2665412"/>
          </a:xfrm>
          <a:prstGeom prst="rightBrace">
            <a:avLst>
              <a:gd name="adj1" fmla="val 101389"/>
              <a:gd name="adj2" fmla="val 50000"/>
            </a:avLst>
          </a:prstGeom>
          <a:gradFill rotWithShape="1">
            <a:gsLst>
              <a:gs pos="0">
                <a:srgbClr val="0033CC"/>
              </a:gs>
              <a:gs pos="100000">
                <a:schemeClr val="bg2"/>
              </a:gs>
            </a:gsLst>
            <a:lin ang="5400000" scaled="1"/>
          </a:gradFill>
          <a:ln w="9525">
            <a:solidFill>
              <a:schemeClr val="tx1"/>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ltLang="fa-IR"/>
          </a:p>
        </p:txBody>
      </p:sp>
      <p:sp>
        <p:nvSpPr>
          <p:cNvPr id="38927" name="Text Box 36"/>
          <p:cNvSpPr txBox="1">
            <a:spLocks noChangeArrowheads="1"/>
          </p:cNvSpPr>
          <p:nvPr/>
        </p:nvSpPr>
        <p:spPr bwMode="gray">
          <a:xfrm>
            <a:off x="769938" y="5484813"/>
            <a:ext cx="6064250"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تحقير و كم‏ارزش نشان‏دادن هنجارها و ارزشهاى دينى، ملى و انقلابى</a:t>
            </a:r>
            <a:r>
              <a:rPr lang="en-US" altLang="fa-IR" sz="1600">
                <a:latin typeface="Arial" panose="020B0604020202020204" pitchFamily="34" charset="0"/>
                <a:cs typeface="B Titr" panose="00000700000000000000" pitchFamily="2" charset="-78"/>
                <a:sym typeface="Symbol" panose="05050102010706020507" pitchFamily="18" charset="2"/>
              </a:rPr>
              <a:t> </a:t>
            </a:r>
          </a:p>
        </p:txBody>
      </p:sp>
      <p:sp>
        <p:nvSpPr>
          <p:cNvPr id="38928" name="Text Box 37"/>
          <p:cNvSpPr txBox="1">
            <a:spLocks noChangeArrowheads="1"/>
          </p:cNvSpPr>
          <p:nvPr/>
        </p:nvSpPr>
        <p:spPr bwMode="gray">
          <a:xfrm>
            <a:off x="7078663" y="5491163"/>
            <a:ext cx="935037"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5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4 -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8929" name="Text Box 38"/>
          <p:cNvSpPr txBox="1">
            <a:spLocks noChangeArrowheads="1"/>
          </p:cNvSpPr>
          <p:nvPr/>
        </p:nvSpPr>
        <p:spPr bwMode="gray">
          <a:xfrm>
            <a:off x="971550" y="2622550"/>
            <a:ext cx="5113338"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مخالفت دین و روحانیت با حقوق زنان</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Tree>
    <p:custDataLst>
      <p:tags r:id="rId1"/>
    </p:custData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179512" y="2170058"/>
            <a:ext cx="8856984" cy="4499302"/>
          </a:xfrm>
        </p:spPr>
        <p:txBody>
          <a:bodyPr>
            <a:noAutofit/>
          </a:bodyPr>
          <a:lstStyle/>
          <a:p>
            <a:pPr algn="r" rtl="1">
              <a:buFont typeface="Wingdings 2" panose="05020102010507070707" pitchFamily="18" charset="2"/>
              <a:buNone/>
              <a:defRPr/>
            </a:pPr>
            <a:r>
              <a:rPr lang="fa-IR" sz="1200" b="1" dirty="0">
                <a:cs typeface="B Mitra" pitchFamily="2" charset="-78"/>
              </a:rPr>
              <a:t>گرفتن گزارشات زیر </a:t>
            </a:r>
            <a:r>
              <a:rPr lang="fa-IR" sz="1800" b="1" dirty="0">
                <a:cs typeface="B Titr" pitchFamily="2" charset="-78"/>
              </a:rPr>
              <a:t>فقط با یک کلیک</a:t>
            </a:r>
            <a:r>
              <a:rPr lang="fa-IR" sz="1200" b="1" dirty="0">
                <a:cs typeface="B Titr" pitchFamily="2" charset="-78"/>
              </a:rPr>
              <a:t>:</a:t>
            </a:r>
            <a:endParaRPr lang="en-US" sz="1200" b="1" dirty="0">
              <a:cs typeface="B Titr" pitchFamily="2" charset="-78"/>
            </a:endParaRPr>
          </a:p>
          <a:p>
            <a:pPr algn="r" rtl="1">
              <a:buFont typeface="Wingdings" pitchFamily="2" charset="2"/>
              <a:buChar char="ü"/>
              <a:defRPr/>
            </a:pPr>
            <a:r>
              <a:rPr lang="fa-IR" sz="1200" b="1" dirty="0">
                <a:cs typeface="B Mitra" pitchFamily="2" charset="-78"/>
              </a:rPr>
              <a:t>گزارش سود و زیان روزانه، هفتگی، ماهانه (کلا هر بازه زمانی دلخواه)، فاکتور به فاکتور و کالا به کالا.</a:t>
            </a:r>
            <a:endParaRPr lang="en-US" sz="1200" b="1" dirty="0">
              <a:cs typeface="B Mitra" pitchFamily="2" charset="-78"/>
            </a:endParaRPr>
          </a:p>
          <a:p>
            <a:pPr algn="r" rtl="1">
              <a:buFont typeface="Wingdings" pitchFamily="2" charset="2"/>
              <a:buChar char="ü"/>
              <a:defRPr/>
            </a:pPr>
            <a:r>
              <a:rPr lang="fa-IR" sz="1200" b="1" dirty="0">
                <a:cs typeface="B Mitra" pitchFamily="2" charset="-78"/>
              </a:rPr>
              <a:t>وضعیت مانده حساب افرادی که با شما طرف حساب هستند(بدهکاران، بستانکاران، کارکنان و ...).</a:t>
            </a:r>
            <a:endParaRPr lang="en-US" sz="1200" b="1" dirty="0">
              <a:cs typeface="B Mitra" pitchFamily="2" charset="-78"/>
            </a:endParaRPr>
          </a:p>
          <a:p>
            <a:pPr algn="r" rtl="1">
              <a:buFont typeface="Wingdings" pitchFamily="2" charset="2"/>
              <a:buChar char="ü"/>
              <a:defRPr/>
            </a:pPr>
            <a:r>
              <a:rPr lang="fa-IR" sz="1200" b="1" dirty="0">
                <a:cs typeface="B Mitra" pitchFamily="2" charset="-78"/>
              </a:rPr>
              <a:t>وضعیت چکهای صادره (پاس شده و پاس نشده) و چکهای دریافتی (موجود و خرج شده).</a:t>
            </a:r>
            <a:endParaRPr lang="en-US" sz="1200" b="1" dirty="0">
              <a:cs typeface="B Mitra" pitchFamily="2" charset="-78"/>
            </a:endParaRPr>
          </a:p>
          <a:p>
            <a:pPr algn="r" rtl="1">
              <a:buFont typeface="Wingdings" pitchFamily="2" charset="2"/>
              <a:buChar char="ü"/>
              <a:defRPr/>
            </a:pPr>
            <a:r>
              <a:rPr lang="fa-IR" sz="1200" b="1" dirty="0">
                <a:cs typeface="B Mitra" pitchFamily="2" charset="-78"/>
              </a:rPr>
              <a:t>وضعیت برگ چکهای مربوط به هر دسته چک تعریف شده.</a:t>
            </a:r>
            <a:endParaRPr lang="en-US" sz="1200" b="1" dirty="0">
              <a:cs typeface="B Mitra" pitchFamily="2" charset="-78"/>
            </a:endParaRPr>
          </a:p>
          <a:p>
            <a:pPr algn="r" rtl="1">
              <a:buFont typeface="Wingdings" pitchFamily="2" charset="2"/>
              <a:buChar char="ü"/>
              <a:defRPr/>
            </a:pPr>
            <a:r>
              <a:rPr lang="fa-IR" sz="1200" b="1" dirty="0">
                <a:cs typeface="B Mitra" pitchFamily="2" charset="-78"/>
              </a:rPr>
              <a:t>وضعیت صندوق و دخل مغازه در هر لحظه از روز.</a:t>
            </a:r>
            <a:endParaRPr lang="en-US" sz="1200" b="1" dirty="0">
              <a:cs typeface="B Mitra" pitchFamily="2" charset="-78"/>
            </a:endParaRPr>
          </a:p>
          <a:p>
            <a:pPr algn="r" rtl="1">
              <a:buFont typeface="Wingdings" pitchFamily="2" charset="2"/>
              <a:buChar char="ü"/>
              <a:defRPr/>
            </a:pPr>
            <a:r>
              <a:rPr lang="fa-IR" sz="1200" b="1" dirty="0">
                <a:cs typeface="B Mitra" pitchFamily="2" charset="-78"/>
              </a:rPr>
              <a:t>وضعیت کالاهای خریداری و فروخته شده و موجودی کالاها.</a:t>
            </a:r>
            <a:endParaRPr lang="en-US" sz="1200" b="1" dirty="0">
              <a:cs typeface="B Mitra" pitchFamily="2" charset="-78"/>
            </a:endParaRPr>
          </a:p>
          <a:p>
            <a:pPr algn="r" rtl="1">
              <a:buFont typeface="Wingdings" pitchFamily="2" charset="2"/>
              <a:buChar char="ü"/>
              <a:defRPr/>
            </a:pPr>
            <a:r>
              <a:rPr lang="fa-IR" sz="1200" b="1" dirty="0">
                <a:cs typeface="B Mitra" pitchFamily="2" charset="-78"/>
              </a:rPr>
              <a:t>و دهها گزارش کاربردی و مورد نیاز شما.</a:t>
            </a:r>
            <a:endParaRPr lang="en-US" sz="1200" b="1" dirty="0">
              <a:cs typeface="B Mitra" pitchFamily="2" charset="-78"/>
            </a:endParaRPr>
          </a:p>
          <a:p>
            <a:pPr algn="r" rtl="1">
              <a:buFont typeface="Wingdings" pitchFamily="2" charset="2"/>
              <a:buChar char="ü"/>
              <a:defRPr/>
            </a:pPr>
            <a:r>
              <a:rPr lang="fa-IR" sz="1200" b="1" dirty="0">
                <a:cs typeface="B Mitra" pitchFamily="2" charset="-78"/>
              </a:rPr>
              <a:t>در دسترس بودن اطلاعات مورد نیاز شما (از قبیل مانده حساب افراد، موجودی کالا و ...) در یک نگاه.</a:t>
            </a:r>
            <a:endParaRPr lang="en-US" sz="1200" b="1" dirty="0">
              <a:cs typeface="B Mitra" pitchFamily="2" charset="-78"/>
            </a:endParaRPr>
          </a:p>
          <a:p>
            <a:pPr algn="r" rtl="1">
              <a:buFont typeface="Wingdings 2" panose="05020102010507070707" pitchFamily="18" charset="2"/>
              <a:buNone/>
              <a:defRPr/>
            </a:pPr>
            <a:endParaRPr lang="en-US" sz="1200" b="1" dirty="0">
              <a:cs typeface="B Mitra" pitchFamily="2" charset="-78"/>
            </a:endParaRPr>
          </a:p>
          <a:p>
            <a:pPr algn="ctr" rtl="1">
              <a:buFont typeface="Wingdings 2" panose="05020102010507070707" pitchFamily="18" charset="2"/>
              <a:buNone/>
              <a:defRPr/>
            </a:pPr>
            <a:r>
              <a:rPr lang="en-US" sz="4000" dirty="0">
                <a:latin typeface="IranNastaliq" pitchFamily="18" charset="0"/>
                <a:cs typeface="IranNastaliq" pitchFamily="18" charset="0"/>
              </a:rPr>
              <a:t>)</a:t>
            </a:r>
            <a:r>
              <a:rPr lang="fa-IR" sz="4000" dirty="0">
                <a:latin typeface="IranNastaliq" pitchFamily="18" charset="0"/>
                <a:cs typeface="IranNastaliq" pitchFamily="18" charset="0"/>
              </a:rPr>
              <a:t>با نرم افزار پریال دیگر به حسابدار نیاز ندارید</a:t>
            </a:r>
            <a:r>
              <a:rPr lang="en-US" sz="4000" dirty="0">
                <a:latin typeface="IranNastaliq" pitchFamily="18" charset="0"/>
                <a:cs typeface="IranNastaliq" pitchFamily="18" charset="0"/>
              </a:rPr>
              <a:t>(</a:t>
            </a:r>
          </a:p>
          <a:p>
            <a:pPr algn="ctr" rtl="1">
              <a:buFont typeface="Wingdings 2" panose="05020102010507070707" pitchFamily="18" charset="2"/>
              <a:buNone/>
              <a:defRPr/>
            </a:pPr>
            <a:r>
              <a:rPr lang="fa-IR" sz="1200" dirty="0">
                <a:cs typeface="B Titr" pitchFamily="2" charset="-78"/>
              </a:rPr>
              <a:t>جهت دریافت اطلاعات بیشتر با شماره 09124492015  تماس حاصل فرمائید.</a:t>
            </a:r>
            <a:endParaRPr lang="en-US" sz="1200" dirty="0">
              <a:cs typeface="B Titr" pitchFamily="2" charset="-78"/>
            </a:endParaRPr>
          </a:p>
          <a:p>
            <a:pPr algn="ctr" rtl="1">
              <a:buFont typeface="Wingdings 2" panose="05020102010507070707" pitchFamily="18" charset="2"/>
              <a:buNone/>
              <a:defRPr/>
            </a:pPr>
            <a:endParaRPr lang="en-US" sz="700" dirty="0">
              <a:cs typeface="B Titr" pitchFamily="2" charset="-78"/>
            </a:endParaRPr>
          </a:p>
          <a:p>
            <a:pPr algn="ctr" rtl="1">
              <a:buFont typeface="Wingdings 2" panose="05020102010507070707" pitchFamily="18" charset="2"/>
              <a:buNone/>
              <a:defRPr/>
            </a:pPr>
            <a:r>
              <a:rPr lang="fa-IR" b="1" dirty="0">
                <a:cs typeface="B Majid Shadow" pitchFamily="2" charset="-78"/>
              </a:rPr>
              <a:t>تفاوت ما پشتیبانی برتر ماست</a:t>
            </a:r>
            <a:endParaRPr lang="en-US" b="1" dirty="0">
              <a:cs typeface="B Majid Shadow" pitchFamily="2" charset="-78"/>
            </a:endParaRPr>
          </a:p>
          <a:p>
            <a:pPr algn="r" rtl="1">
              <a:buFont typeface="Wingdings 2" panose="05020102010507070707" pitchFamily="18" charset="2"/>
              <a:buNone/>
              <a:defRPr/>
            </a:pPr>
            <a:endParaRPr lang="en-US" sz="1200" dirty="0"/>
          </a:p>
        </p:txBody>
      </p:sp>
      <p:sp>
        <p:nvSpPr>
          <p:cNvPr id="17411" name="Rectangle 2"/>
          <p:cNvSpPr>
            <a:spLocks noGrp="1" noRot="1" noChangeArrowheads="1"/>
          </p:cNvSpPr>
          <p:nvPr>
            <p:ph type="title"/>
          </p:nvPr>
        </p:nvSpPr>
        <p:spPr>
          <a:xfrm>
            <a:off x="1475656" y="1052736"/>
            <a:ext cx="6336704" cy="377165"/>
          </a:xfrm>
        </p:spPr>
        <p:txBody>
          <a:bodyPr/>
          <a:lstStyle/>
          <a:p>
            <a:pPr algn="ctr" rtl="1" eaLnBrk="1" hangingPunct="1"/>
            <a:r>
              <a:rPr lang="fa-IR" altLang="fa-IR" sz="3200" dirty="0">
                <a:cs typeface="B Titr" panose="00000700000000000000" pitchFamily="2" charset="-78"/>
              </a:rPr>
              <a:t>نرم افزار حسابداری و خرید و فروش پریال</a:t>
            </a:r>
            <a:endParaRPr lang="en-US" altLang="fa-IR" sz="3200" dirty="0">
              <a:cs typeface="B Titr" panose="00000700000000000000" pitchFamily="2" charset="-78"/>
            </a:endParaRPr>
          </a:p>
        </p:txBody>
      </p:sp>
    </p:spTree>
    <p:extLst>
      <p:ext uri="{BB962C8B-B14F-4D97-AF65-F5344CB8AC3E}">
        <p14:creationId xmlns:p14="http://schemas.microsoft.com/office/powerpoint/2010/main" val="2773616073"/>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AutoShape 2"/>
          <p:cNvSpPr>
            <a:spLocks noChangeArrowheads="1"/>
          </p:cNvSpPr>
          <p:nvPr/>
        </p:nvSpPr>
        <p:spPr bwMode="auto">
          <a:xfrm>
            <a:off x="107950" y="6381750"/>
            <a:ext cx="431800" cy="360363"/>
          </a:xfrm>
          <a:prstGeom prst="star8">
            <a:avLst>
              <a:gd name="adj" fmla="val 38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en-US" altLang="fa-IR" sz="2000">
                <a:latin typeface="Arial" panose="020B0604020202020204" pitchFamily="34" charset="0"/>
              </a:rPr>
              <a:t>61</a:t>
            </a:r>
          </a:p>
        </p:txBody>
      </p:sp>
      <p:sp>
        <p:nvSpPr>
          <p:cNvPr id="39939" name="Text Box 15"/>
          <p:cNvSpPr txBox="1">
            <a:spLocks noChangeArrowheads="1"/>
          </p:cNvSpPr>
          <p:nvPr/>
        </p:nvSpPr>
        <p:spPr bwMode="gray">
          <a:xfrm>
            <a:off x="769938" y="444500"/>
            <a:ext cx="6064250"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ترويج انديشه سكولاريسم </a:t>
            </a:r>
            <a:r>
              <a:rPr lang="fa-IR" altLang="fa-IR" sz="1600">
                <a:latin typeface="Arial" panose="020B0604020202020204" pitchFamily="34" charset="0"/>
                <a:cs typeface="B Titr" panose="00000700000000000000" pitchFamily="2" charset="-78"/>
                <a:sym typeface="Symbol" panose="05050102010706020507" pitchFamily="18" charset="2"/>
              </a:rPr>
              <a:t>و تز </a:t>
            </a:r>
            <a:r>
              <a:rPr lang="ar-SA" altLang="fa-IR" sz="1600">
                <a:latin typeface="Arial" panose="020B0604020202020204" pitchFamily="34" charset="0"/>
                <a:cs typeface="B Titr" panose="00000700000000000000" pitchFamily="2" charset="-78"/>
                <a:sym typeface="Symbol" panose="05050102010706020507" pitchFamily="18" charset="2"/>
              </a:rPr>
              <a:t>جدايى دين از سياست( بويژه در محيطهاى نخبگانى</a:t>
            </a:r>
            <a:r>
              <a:rPr lang="fa-IR" altLang="fa-IR" sz="1600">
                <a:latin typeface="Arial" panose="020B0604020202020204" pitchFamily="34" charset="0"/>
                <a:cs typeface="B Titr" panose="00000700000000000000" pitchFamily="2" charset="-78"/>
                <a:sym typeface="Symbol" panose="05050102010706020507" pitchFamily="18" charset="2"/>
              </a:rPr>
              <a:t>)</a:t>
            </a:r>
            <a:r>
              <a:rPr lang="ar-SA" altLang="fa-IR" sz="1600">
                <a:latin typeface="Arial" panose="020B0604020202020204" pitchFamily="34" charset="0"/>
                <a:cs typeface="B Titr" panose="00000700000000000000" pitchFamily="2" charset="-78"/>
                <a:sym typeface="Symbol" panose="05050102010706020507" pitchFamily="18" charset="2"/>
              </a:rPr>
              <a:t>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9940" name="Text Box 16"/>
          <p:cNvSpPr txBox="1">
            <a:spLocks noChangeArrowheads="1"/>
          </p:cNvSpPr>
          <p:nvPr/>
        </p:nvSpPr>
        <p:spPr bwMode="gray">
          <a:xfrm>
            <a:off x="7078663" y="450850"/>
            <a:ext cx="935037"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6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4 -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9941" name="Text Box 17"/>
          <p:cNvSpPr txBox="1">
            <a:spLocks noChangeArrowheads="1"/>
          </p:cNvSpPr>
          <p:nvPr/>
        </p:nvSpPr>
        <p:spPr bwMode="gray">
          <a:xfrm>
            <a:off x="769938" y="1052513"/>
            <a:ext cx="6064250"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القاء يأس و نااميدى از آينده بويژه در بين جوانان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9942" name="Text Box 18"/>
          <p:cNvSpPr txBox="1">
            <a:spLocks noChangeArrowheads="1"/>
          </p:cNvSpPr>
          <p:nvPr/>
        </p:nvSpPr>
        <p:spPr bwMode="gray">
          <a:xfrm>
            <a:off x="7078663" y="1058863"/>
            <a:ext cx="935037"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7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4 -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9943" name="Text Box 19"/>
          <p:cNvSpPr txBox="1">
            <a:spLocks noChangeArrowheads="1"/>
          </p:cNvSpPr>
          <p:nvPr/>
        </p:nvSpPr>
        <p:spPr bwMode="gray">
          <a:xfrm>
            <a:off x="784225" y="1597025"/>
            <a:ext cx="6064250"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ترويج انواع اختلافات </a:t>
            </a:r>
            <a:r>
              <a:rPr lang="fa-IR" altLang="fa-IR" sz="1600">
                <a:latin typeface="Arial" panose="020B0604020202020204" pitchFamily="34" charset="0"/>
                <a:cs typeface="B Titr" panose="00000700000000000000" pitchFamily="2" charset="-78"/>
                <a:sym typeface="Symbol" panose="05050102010706020507" pitchFamily="18" charset="2"/>
              </a:rPr>
              <a:t>(</a:t>
            </a:r>
            <a:r>
              <a:rPr lang="ar-SA" altLang="fa-IR" sz="1600">
                <a:latin typeface="Arial" panose="020B0604020202020204" pitchFamily="34" charset="0"/>
                <a:cs typeface="B Titr" panose="00000700000000000000" pitchFamily="2" charset="-78"/>
                <a:sym typeface="Symbol" panose="05050102010706020507" pitchFamily="18" charset="2"/>
              </a:rPr>
              <a:t>اعم از مذهبى، فرقه‏اى، سياسى ، قومى، نژادى و...</a:t>
            </a:r>
            <a:r>
              <a:rPr lang="fa-IR" altLang="fa-IR" sz="1600">
                <a:latin typeface="Arial" panose="020B0604020202020204" pitchFamily="34" charset="0"/>
                <a:cs typeface="B Titr" panose="00000700000000000000" pitchFamily="2" charset="-78"/>
                <a:sym typeface="Symbol" panose="05050102010706020507" pitchFamily="18" charset="2"/>
              </a:rPr>
              <a:t>)</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9944" name="Text Box 20"/>
          <p:cNvSpPr txBox="1">
            <a:spLocks noChangeArrowheads="1"/>
          </p:cNvSpPr>
          <p:nvPr/>
        </p:nvSpPr>
        <p:spPr bwMode="gray">
          <a:xfrm>
            <a:off x="7092950" y="1603375"/>
            <a:ext cx="935038"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8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4 -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9945" name="Text Box 21"/>
          <p:cNvSpPr txBox="1">
            <a:spLocks noChangeArrowheads="1"/>
          </p:cNvSpPr>
          <p:nvPr/>
        </p:nvSpPr>
        <p:spPr bwMode="gray">
          <a:xfrm>
            <a:off x="2843213" y="2173288"/>
            <a:ext cx="4021137"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توجه و سرمايه‏گذارى ويژه در زمينه نيروى انسانى</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9946" name="Text Box 22"/>
          <p:cNvSpPr txBox="1">
            <a:spLocks noChangeArrowheads="1"/>
          </p:cNvSpPr>
          <p:nvPr/>
        </p:nvSpPr>
        <p:spPr bwMode="gray">
          <a:xfrm>
            <a:off x="7108825" y="2179638"/>
            <a:ext cx="935038"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9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4 -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9947" name="Text Box 23"/>
          <p:cNvSpPr txBox="1">
            <a:spLocks noChangeArrowheads="1"/>
          </p:cNvSpPr>
          <p:nvPr/>
        </p:nvSpPr>
        <p:spPr bwMode="gray">
          <a:xfrm>
            <a:off x="2771775" y="2819400"/>
            <a:ext cx="3744913"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ar-SA" altLang="fa-IR" sz="1600">
                <a:latin typeface="Arial" panose="020B0604020202020204" pitchFamily="34" charset="0"/>
                <a:cs typeface="B Titr" panose="00000700000000000000" pitchFamily="2" charset="-78"/>
                <a:sym typeface="Symbol" panose="05050102010706020507" pitchFamily="18" charset="2"/>
              </a:rPr>
              <a:t>كادرسازى، نخبه‏پرورى، چهره‏سازى، الگوسازى</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9948" name="Text Box 24"/>
          <p:cNvSpPr txBox="1">
            <a:spLocks noChangeArrowheads="1"/>
          </p:cNvSpPr>
          <p:nvPr/>
        </p:nvSpPr>
        <p:spPr bwMode="gray">
          <a:xfrm>
            <a:off x="971550" y="3395663"/>
            <a:ext cx="5545138"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ar-SA" altLang="fa-IR" sz="1600">
                <a:latin typeface="Arial" panose="020B0604020202020204" pitchFamily="34" charset="0"/>
                <a:cs typeface="B Titr" panose="00000700000000000000" pitchFamily="2" charset="-78"/>
                <a:sym typeface="Symbol" panose="05050102010706020507" pitchFamily="18" charset="2"/>
              </a:rPr>
              <a:t>مرجعيت‏سازى از عناصر و شخصيتهاى غربى و غربگرا در عرصه‏هاى مختلف</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9949" name="Text Box 25"/>
          <p:cNvSpPr txBox="1">
            <a:spLocks noChangeArrowheads="1"/>
          </p:cNvSpPr>
          <p:nvPr/>
        </p:nvSpPr>
        <p:spPr bwMode="gray">
          <a:xfrm>
            <a:off x="539750" y="3952875"/>
            <a:ext cx="5976938"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30000"/>
              </a:lnSpc>
            </a:pPr>
            <a:r>
              <a:rPr lang="ar-SA" altLang="fa-IR" sz="1600">
                <a:latin typeface="Arial" panose="020B0604020202020204" pitchFamily="34" charset="0"/>
                <a:cs typeface="B Titr" panose="00000700000000000000" pitchFamily="2" charset="-78"/>
                <a:sym typeface="Symbol" panose="05050102010706020507" pitchFamily="18" charset="2"/>
              </a:rPr>
              <a:t>تحقير و تخريب چهره‏ها، شخصيتها و الگوهاى دينى، ملى و انقلابى</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9950" name="Text Box 26"/>
          <p:cNvSpPr txBox="1">
            <a:spLocks noChangeArrowheads="1"/>
          </p:cNvSpPr>
          <p:nvPr/>
        </p:nvSpPr>
        <p:spPr bwMode="gray">
          <a:xfrm>
            <a:off x="539750" y="4621213"/>
            <a:ext cx="6338888" cy="679450"/>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ar-SA" altLang="fa-IR" sz="1600">
                <a:latin typeface="Arial" panose="020B0604020202020204" pitchFamily="34" charset="0"/>
                <a:cs typeface="B Titr" panose="00000700000000000000" pitchFamily="2" charset="-78"/>
                <a:sym typeface="Symbol" panose="05050102010706020507" pitchFamily="18" charset="2"/>
              </a:rPr>
              <a:t>احياء و ترويج فرهنگ طاغوت، باستان‏گرايى، ملى‏گرايى و ساير مؤلفه‏ها و نمادهاى فرهنگى رژيم گذشته</a:t>
            </a:r>
            <a:r>
              <a:rPr lang="en-US" altLang="fa-IR" sz="1600">
                <a:latin typeface="Arial" panose="020B0604020202020204" pitchFamily="34" charset="0"/>
                <a:cs typeface="B Titr" panose="00000700000000000000" pitchFamily="2" charset="-78"/>
                <a:sym typeface="Symbol" panose="05050102010706020507" pitchFamily="18" charset="2"/>
              </a:rPr>
              <a:t> </a:t>
            </a:r>
          </a:p>
        </p:txBody>
      </p:sp>
      <p:sp>
        <p:nvSpPr>
          <p:cNvPr id="39951" name="Text Box 27"/>
          <p:cNvSpPr txBox="1">
            <a:spLocks noChangeArrowheads="1"/>
          </p:cNvSpPr>
          <p:nvPr/>
        </p:nvSpPr>
        <p:spPr bwMode="gray">
          <a:xfrm>
            <a:off x="7123113" y="4738688"/>
            <a:ext cx="935037"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10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4 -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9952" name="AutoShape 28"/>
          <p:cNvSpPr>
            <a:spLocks/>
          </p:cNvSpPr>
          <p:nvPr/>
        </p:nvSpPr>
        <p:spPr bwMode="auto">
          <a:xfrm>
            <a:off x="6588125" y="2706688"/>
            <a:ext cx="231775" cy="1801812"/>
          </a:xfrm>
          <a:prstGeom prst="rightBrace">
            <a:avLst>
              <a:gd name="adj1" fmla="val 64783"/>
              <a:gd name="adj2" fmla="val 50000"/>
            </a:avLst>
          </a:prstGeom>
          <a:gradFill rotWithShape="1">
            <a:gsLst>
              <a:gs pos="0">
                <a:srgbClr val="0033CC"/>
              </a:gs>
              <a:gs pos="100000">
                <a:schemeClr val="bg2"/>
              </a:gs>
            </a:gsLst>
            <a:lin ang="5400000" scaled="1"/>
          </a:gradFill>
          <a:ln w="9525">
            <a:solidFill>
              <a:schemeClr val="tx1"/>
            </a:solidFill>
            <a:round/>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ltLang="fa-IR"/>
          </a:p>
        </p:txBody>
      </p:sp>
      <p:sp>
        <p:nvSpPr>
          <p:cNvPr id="39953" name="Text Box 29"/>
          <p:cNvSpPr txBox="1">
            <a:spLocks noChangeArrowheads="1"/>
          </p:cNvSpPr>
          <p:nvPr/>
        </p:nvSpPr>
        <p:spPr bwMode="gray">
          <a:xfrm>
            <a:off x="6948488" y="3448050"/>
            <a:ext cx="862012" cy="41275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lnSpc>
                <a:spcPct val="130000"/>
              </a:lnSpc>
            </a:pPr>
            <a:r>
              <a:rPr lang="fa-IR" altLang="fa-IR" sz="1600">
                <a:latin typeface="Arial" panose="020B0604020202020204" pitchFamily="34" charset="0"/>
                <a:cs typeface="B Titr" panose="00000700000000000000" pitchFamily="2" charset="-78"/>
                <a:sym typeface="Symbol" panose="05050102010706020507" pitchFamily="18" charset="2"/>
              </a:rPr>
              <a:t>شامل:</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9954" name="Text Box 30"/>
          <p:cNvSpPr txBox="1">
            <a:spLocks noChangeArrowheads="1"/>
          </p:cNvSpPr>
          <p:nvPr/>
        </p:nvSpPr>
        <p:spPr bwMode="gray">
          <a:xfrm>
            <a:off x="538163" y="5516563"/>
            <a:ext cx="6338887" cy="385762"/>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ترویج فساد و فحشاء، مواد مخدر، مشروبات الکلی و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
        <p:nvSpPr>
          <p:cNvPr id="39955" name="Text Box 31"/>
          <p:cNvSpPr txBox="1">
            <a:spLocks noChangeArrowheads="1"/>
          </p:cNvSpPr>
          <p:nvPr/>
        </p:nvSpPr>
        <p:spPr bwMode="gray">
          <a:xfrm>
            <a:off x="7121525" y="5530850"/>
            <a:ext cx="935038" cy="385763"/>
          </a:xfrm>
          <a:prstGeom prst="rect">
            <a:avLst/>
          </a:prstGeom>
          <a:gradFill rotWithShape="1">
            <a:gsLst>
              <a:gs pos="0">
                <a:srgbClr val="7DBEFF"/>
              </a:gs>
              <a:gs pos="50000">
                <a:srgbClr val="99CCFF"/>
              </a:gs>
              <a:gs pos="100000">
                <a:srgbClr val="7DBE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l" rtl="1">
              <a:lnSpc>
                <a:spcPct val="120000"/>
              </a:lnSpc>
            </a:pPr>
            <a:r>
              <a:rPr lang="fa-IR" altLang="fa-IR" sz="1600">
                <a:latin typeface="Arial" panose="020B0604020202020204" pitchFamily="34" charset="0"/>
                <a:cs typeface="B Titr" panose="00000700000000000000" pitchFamily="2" charset="-78"/>
                <a:sym typeface="Symbol" panose="05050102010706020507" pitchFamily="18" charset="2"/>
              </a:rPr>
              <a:t>11 </a:t>
            </a:r>
            <a:r>
              <a:rPr lang="ar-SA" altLang="fa-IR" sz="1600">
                <a:latin typeface="Arial" panose="020B0604020202020204" pitchFamily="34" charset="0"/>
                <a:cs typeface="B Titr" panose="00000700000000000000" pitchFamily="2" charset="-78"/>
                <a:sym typeface="Symbol" panose="05050102010706020507" pitchFamily="18" charset="2"/>
              </a:rPr>
              <a:t>–</a:t>
            </a:r>
            <a:r>
              <a:rPr lang="fa-IR" altLang="fa-IR" sz="1600">
                <a:latin typeface="Arial" panose="020B0604020202020204" pitchFamily="34" charset="0"/>
                <a:cs typeface="B Titr" panose="00000700000000000000" pitchFamily="2" charset="-78"/>
                <a:sym typeface="Symbol" panose="05050102010706020507" pitchFamily="18" charset="2"/>
              </a:rPr>
              <a:t> 4 - </a:t>
            </a:r>
            <a:endParaRPr lang="en-US" altLang="fa-IR" sz="1600">
              <a:latin typeface="Arial" panose="020B0604020202020204" pitchFamily="34" charset="0"/>
              <a:cs typeface="B Titr" panose="00000700000000000000" pitchFamily="2" charset="-78"/>
              <a:sym typeface="Symbol" panose="05050102010706020507" pitchFamily="18" charset="2"/>
            </a:endParaRPr>
          </a:p>
        </p:txBody>
      </p:sp>
    </p:spTree>
    <p:custDataLst>
      <p:tags r:id="rId1"/>
    </p:custData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AutoShape 2"/>
          <p:cNvSpPr>
            <a:spLocks noChangeArrowheads="1"/>
          </p:cNvSpPr>
          <p:nvPr/>
        </p:nvSpPr>
        <p:spPr bwMode="auto">
          <a:xfrm>
            <a:off x="14288" y="6448425"/>
            <a:ext cx="431800" cy="360363"/>
          </a:xfrm>
          <a:prstGeom prst="star8">
            <a:avLst>
              <a:gd name="adj" fmla="val 38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en-US" altLang="fa-IR" sz="2000">
                <a:latin typeface="Arial" panose="020B0604020202020204" pitchFamily="34" charset="0"/>
              </a:rPr>
              <a:t>62</a:t>
            </a:r>
          </a:p>
        </p:txBody>
      </p:sp>
      <p:sp>
        <p:nvSpPr>
          <p:cNvPr id="40963" name="Text Box 3"/>
          <p:cNvSpPr txBox="1">
            <a:spLocks noChangeArrowheads="1"/>
          </p:cNvSpPr>
          <p:nvPr/>
        </p:nvSpPr>
        <p:spPr bwMode="gray">
          <a:xfrm>
            <a:off x="250825" y="476250"/>
            <a:ext cx="8713788" cy="4714875"/>
          </a:xfrm>
          <a:prstGeom prst="rect">
            <a:avLst/>
          </a:prstGeom>
          <a:gradFill rotWithShape="1">
            <a:gsLst>
              <a:gs pos="0">
                <a:schemeClr val="bg1"/>
              </a:gs>
              <a:gs pos="100000">
                <a:srgbClr val="6699FF">
                  <a:alpha val="37000"/>
                </a:srgbClr>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eaLnBrk="1" hangingPunct="1">
              <a:lnSpc>
                <a:spcPct val="270000"/>
              </a:lnSpc>
            </a:pPr>
            <a:r>
              <a:rPr lang="ar-SA" altLang="fa-IR" sz="1600">
                <a:cs typeface="B Titr" panose="00000700000000000000" pitchFamily="2" charset="-78"/>
                <a:sym typeface="Symbol" panose="05050102010706020507" pitchFamily="18" charset="2"/>
              </a:rPr>
              <a:t>دشمن از راه اشاعه‌ى فرهنگ غلط - فرهنگ فساد و فحشا - سعى مى‌كند جوانهاى ما را از ما بگيرد. كارى كه دشمن از لحاظ فرهنگى مى‌كند، يك "تهاجم فرهنگى" بلكه بايد گفت يك «شبيخون فرهنگى» يك «غارت فرهنگى» و يك «قتل عام فرهنگى» است. امروز دشمن اين كار را با ما مى‌كند. چه كسى مى‌تواند از اين فضيلتها دفاع كند؟ آن جوان مؤمنى كه دل به دنيا نبسته، دل به منافع شخصى نبسته و مى‌تواند بايستد و از فضيلتها دفاع كند. كسى كه خودش آلوده و گرفتار است كه نمى‌تواند از فضيلتها دفاع كند! اين جوان بااخلاص مى‌تواند دفاع كند. اين جوان، از انقلاب، از اسلام، از فضايل و ارزشهاى اسلامى مى‌تواند دفاع كند.لذا، چندى پيش گفتم: «همه امر به معروف و نهى از منكر كنند.» الآن هم عرض مى‌كنم: نهى از منكر كنيد. اين، واجب است.اين، مسؤوليت شرعى شماست. امروز مسؤوليت انقلابى و سياسى شما هم هست</a:t>
            </a:r>
            <a:r>
              <a:rPr lang="en-US" altLang="fa-IR" sz="1600">
                <a:cs typeface="B Titr" panose="00000700000000000000" pitchFamily="2" charset="-78"/>
                <a:sym typeface="Symbol" panose="05050102010706020507" pitchFamily="18" charset="2"/>
              </a:rPr>
              <a:t>.</a:t>
            </a:r>
          </a:p>
        </p:txBody>
      </p:sp>
      <p:sp>
        <p:nvSpPr>
          <p:cNvPr id="40964" name="Text Box 4"/>
          <p:cNvSpPr txBox="1">
            <a:spLocks noChangeArrowheads="1"/>
          </p:cNvSpPr>
          <p:nvPr/>
        </p:nvSpPr>
        <p:spPr bwMode="gray">
          <a:xfrm>
            <a:off x="250825" y="5253038"/>
            <a:ext cx="4249738" cy="336550"/>
          </a:xfrm>
          <a:prstGeom prst="rect">
            <a:avLst/>
          </a:prstGeom>
          <a:gradFill rotWithShape="1">
            <a:gsLst>
              <a:gs pos="0">
                <a:schemeClr val="bg1"/>
              </a:gs>
              <a:gs pos="100000">
                <a:srgbClr val="6699FF">
                  <a:alpha val="37000"/>
                </a:srgbClr>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ar-SA" altLang="zh-CN" sz="1600">
                <a:cs typeface="B Titr" panose="00000700000000000000" pitchFamily="2" charset="-78"/>
                <a:sym typeface="Symbol" panose="05050102010706020507" pitchFamily="18" charset="2"/>
              </a:rPr>
              <a:t>ديدار فرماندهان نيروهاى مقاومت بسيج </a:t>
            </a:r>
            <a:r>
              <a:rPr lang="fa-IR" altLang="zh-CN" sz="1600">
                <a:cs typeface="B Titr" panose="00000700000000000000" pitchFamily="2" charset="-78"/>
                <a:sym typeface="Symbol" panose="05050102010706020507" pitchFamily="18" charset="2"/>
              </a:rPr>
              <a:t>22/4/71</a:t>
            </a:r>
            <a:endParaRPr lang="en-US" altLang="fa-IR" sz="1600">
              <a:cs typeface="B Titr" panose="00000700000000000000" pitchFamily="2" charset="-78"/>
              <a:sym typeface="Symbol" panose="05050102010706020507" pitchFamily="18" charset="2"/>
            </a:endParaRPr>
          </a:p>
        </p:txBody>
      </p:sp>
    </p:spTree>
    <p:custDataLst>
      <p:tags r:id="rId1"/>
    </p:custDataLst>
  </p:cSld>
  <p:clrMapOvr>
    <a:masterClrMapping/>
  </p:clrMapOvr>
  <p:transition>
    <p:cove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AutoShape 2"/>
          <p:cNvSpPr>
            <a:spLocks noChangeArrowheads="1"/>
          </p:cNvSpPr>
          <p:nvPr/>
        </p:nvSpPr>
        <p:spPr bwMode="auto">
          <a:xfrm>
            <a:off x="14288" y="6448425"/>
            <a:ext cx="431800" cy="360363"/>
          </a:xfrm>
          <a:prstGeom prst="star8">
            <a:avLst>
              <a:gd name="adj" fmla="val 38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en-US" altLang="fa-IR" sz="2000">
                <a:latin typeface="Arial" panose="020B0604020202020204" pitchFamily="34" charset="0"/>
              </a:rPr>
              <a:t>71</a:t>
            </a:r>
          </a:p>
        </p:txBody>
      </p:sp>
      <p:sp>
        <p:nvSpPr>
          <p:cNvPr id="41987" name="Text Box 4"/>
          <p:cNvSpPr txBox="1">
            <a:spLocks noChangeArrowheads="1"/>
          </p:cNvSpPr>
          <p:nvPr/>
        </p:nvSpPr>
        <p:spPr bwMode="gray">
          <a:xfrm>
            <a:off x="250825" y="836613"/>
            <a:ext cx="8642350" cy="828675"/>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marL="342900" indent="-342900"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eaLnBrk="1" hangingPunct="1">
              <a:lnSpc>
                <a:spcPct val="150000"/>
              </a:lnSpc>
            </a:pPr>
            <a:r>
              <a:rPr lang="ar-SA" altLang="fa-IR" sz="1600">
                <a:cs typeface="B Titr" panose="00000700000000000000" pitchFamily="2" charset="-78"/>
                <a:sym typeface="Symbol" panose="05050102010706020507" pitchFamily="18" charset="2"/>
              </a:rPr>
              <a:t>براساس برآوردهاي حداقلي، 20% و براساس برآوردهاي حداكثري 60% از مردم بطور متوسط به كانالهاي ماهواره اي دسترسي دارند.</a:t>
            </a:r>
            <a:endParaRPr lang="fa-IR" altLang="fa-IR" sz="1600">
              <a:cs typeface="B Titr" panose="00000700000000000000" pitchFamily="2" charset="-78"/>
              <a:sym typeface="Symbol" panose="05050102010706020507" pitchFamily="18" charset="2"/>
            </a:endParaRPr>
          </a:p>
        </p:txBody>
      </p:sp>
      <p:sp>
        <p:nvSpPr>
          <p:cNvPr id="41988" name="Text Box 5"/>
          <p:cNvSpPr txBox="1">
            <a:spLocks noChangeArrowheads="1"/>
          </p:cNvSpPr>
          <p:nvPr/>
        </p:nvSpPr>
        <p:spPr bwMode="gray">
          <a:xfrm>
            <a:off x="3708400" y="260350"/>
            <a:ext cx="5184775" cy="461963"/>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marL="342900" indent="-342900"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eaLnBrk="1" hangingPunct="1">
              <a:lnSpc>
                <a:spcPct val="150000"/>
              </a:lnSpc>
            </a:pPr>
            <a:r>
              <a:rPr lang="fa-IR" altLang="fa-IR" sz="1600">
                <a:cs typeface="B Titr" panose="00000700000000000000" pitchFamily="2" charset="-78"/>
                <a:sym typeface="Symbol" panose="05050102010706020507" pitchFamily="18" charset="2"/>
              </a:rPr>
              <a:t>1)  </a:t>
            </a:r>
            <a:r>
              <a:rPr lang="ar-SA" altLang="fa-IR" sz="1600">
                <a:cs typeface="B Titr" panose="00000700000000000000" pitchFamily="2" charset="-78"/>
                <a:sym typeface="Symbol" panose="05050102010706020507" pitchFamily="18" charset="2"/>
              </a:rPr>
              <a:t>رواج گسترده استفاده از گيرنده </a:t>
            </a:r>
            <a:r>
              <a:rPr lang="fa-IR" altLang="fa-IR" sz="1600">
                <a:cs typeface="B Titr" panose="00000700000000000000" pitchFamily="2" charset="-78"/>
                <a:sym typeface="Symbol" panose="05050102010706020507" pitchFamily="18" charset="2"/>
              </a:rPr>
              <a:t> </a:t>
            </a:r>
            <a:r>
              <a:rPr lang="ar-SA" altLang="fa-IR" sz="1600">
                <a:cs typeface="B Titr" panose="00000700000000000000" pitchFamily="2" charset="-78"/>
                <a:sym typeface="Symbol" panose="05050102010706020507" pitchFamily="18" charset="2"/>
              </a:rPr>
              <a:t>شبكه هاي ماهواره اي در ايران:</a:t>
            </a:r>
            <a:endParaRPr lang="en-US" altLang="fa-IR" sz="1600">
              <a:cs typeface="B Titr" panose="00000700000000000000" pitchFamily="2" charset="-78"/>
              <a:sym typeface="Symbol" panose="05050102010706020507" pitchFamily="18" charset="2"/>
            </a:endParaRPr>
          </a:p>
        </p:txBody>
      </p:sp>
      <p:sp>
        <p:nvSpPr>
          <p:cNvPr id="41989" name="Text Box 6"/>
          <p:cNvSpPr txBox="1">
            <a:spLocks noChangeArrowheads="1"/>
          </p:cNvSpPr>
          <p:nvPr/>
        </p:nvSpPr>
        <p:spPr bwMode="gray">
          <a:xfrm>
            <a:off x="250825" y="2717800"/>
            <a:ext cx="8642350" cy="1195388"/>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marL="342900" indent="-342900"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eaLnBrk="1" hangingPunct="1">
              <a:lnSpc>
                <a:spcPct val="150000"/>
              </a:lnSpc>
            </a:pPr>
            <a:r>
              <a:rPr lang="ar-SA" altLang="fa-IR" sz="1600">
                <a:cs typeface="B Titr" panose="00000700000000000000" pitchFamily="2" charset="-78"/>
                <a:sym typeface="Symbol" panose="05050102010706020507" pitchFamily="18" charset="2"/>
              </a:rPr>
              <a:t>در فضاي</a:t>
            </a:r>
            <a:r>
              <a:rPr lang="fa-IR" altLang="fa-IR" sz="1600">
                <a:cs typeface="B Titr" panose="00000700000000000000" pitchFamily="2" charset="-78"/>
                <a:sym typeface="Symbol" panose="05050102010706020507" pitchFamily="18" charset="2"/>
              </a:rPr>
              <a:t>  </a:t>
            </a:r>
            <a:r>
              <a:rPr lang="ar-SA" altLang="fa-IR" sz="1600">
                <a:cs typeface="B Titr" panose="00000700000000000000" pitchFamily="2" charset="-78"/>
                <a:sym typeface="Symbol" panose="05050102010706020507" pitchFamily="18" charset="2"/>
              </a:rPr>
              <a:t>ايران حدود 18000 شبكه تلويزيوني و 10000 شبكه</a:t>
            </a:r>
            <a:r>
              <a:rPr lang="fa-IR" altLang="fa-IR" sz="1600">
                <a:cs typeface="B Titr" panose="00000700000000000000" pitchFamily="2" charset="-78"/>
                <a:sym typeface="Symbol" panose="05050102010706020507" pitchFamily="18" charset="2"/>
              </a:rPr>
              <a:t>  </a:t>
            </a:r>
            <a:r>
              <a:rPr lang="ar-SA" altLang="fa-IR" sz="1600">
                <a:cs typeface="B Titr" panose="00000700000000000000" pitchFamily="2" charset="-78"/>
                <a:sym typeface="Symbol" panose="05050102010706020507" pitchFamily="18" charset="2"/>
              </a:rPr>
              <a:t>راديويي را مي توان با ديش هاي متعدد و در جهت هاي مختلف گرفت. با يك ديش معمولي و تجهيزات مربوط به آن، حدود 2000 شبكه تلويزيوني در ايران قابل دريافت است.</a:t>
            </a:r>
            <a:endParaRPr lang="fa-IR" altLang="fa-IR" sz="1600">
              <a:cs typeface="B Titr" panose="00000700000000000000" pitchFamily="2" charset="-78"/>
              <a:sym typeface="Symbol" panose="05050102010706020507" pitchFamily="18" charset="2"/>
            </a:endParaRPr>
          </a:p>
        </p:txBody>
      </p:sp>
      <p:sp>
        <p:nvSpPr>
          <p:cNvPr id="41990" name="Text Box 7"/>
          <p:cNvSpPr txBox="1">
            <a:spLocks noChangeArrowheads="1"/>
          </p:cNvSpPr>
          <p:nvPr/>
        </p:nvSpPr>
        <p:spPr bwMode="gray">
          <a:xfrm>
            <a:off x="3708400" y="2060575"/>
            <a:ext cx="5184775" cy="461963"/>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marL="342900" indent="-342900"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eaLnBrk="1" hangingPunct="1">
              <a:lnSpc>
                <a:spcPct val="150000"/>
              </a:lnSpc>
            </a:pPr>
            <a:r>
              <a:rPr lang="fa-IR" altLang="fa-IR" sz="1600">
                <a:cs typeface="B Titr" panose="00000700000000000000" pitchFamily="2" charset="-78"/>
                <a:sym typeface="Symbol" panose="05050102010706020507" pitchFamily="18" charset="2"/>
              </a:rPr>
              <a:t>2) </a:t>
            </a:r>
            <a:r>
              <a:rPr lang="ar-SA" altLang="fa-IR" sz="1600">
                <a:cs typeface="B Titr" panose="00000700000000000000" pitchFamily="2" charset="-78"/>
                <a:sym typeface="Symbol" panose="05050102010706020507" pitchFamily="18" charset="2"/>
              </a:rPr>
              <a:t>تعداد كانالهاي ماهواره اي قابل دسترسي در فضاي ايران: </a:t>
            </a:r>
            <a:endParaRPr lang="en-US" altLang="fa-IR" sz="1600">
              <a:cs typeface="B Titr" panose="00000700000000000000" pitchFamily="2" charset="-78"/>
              <a:sym typeface="Symbol" panose="05050102010706020507" pitchFamily="18" charset="2"/>
            </a:endParaRPr>
          </a:p>
        </p:txBody>
      </p:sp>
      <p:sp>
        <p:nvSpPr>
          <p:cNvPr id="41991" name="Text Box 8"/>
          <p:cNvSpPr txBox="1">
            <a:spLocks noChangeArrowheads="1"/>
          </p:cNvSpPr>
          <p:nvPr/>
        </p:nvSpPr>
        <p:spPr bwMode="gray">
          <a:xfrm>
            <a:off x="3708400" y="4119563"/>
            <a:ext cx="5184775" cy="461962"/>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marL="342900" indent="-342900"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eaLnBrk="1" hangingPunct="1">
              <a:lnSpc>
                <a:spcPct val="150000"/>
              </a:lnSpc>
            </a:pPr>
            <a:r>
              <a:rPr lang="fa-IR" altLang="fa-IR" sz="1600">
                <a:cs typeface="B Titr" panose="00000700000000000000" pitchFamily="2" charset="-78"/>
                <a:sym typeface="Symbol" panose="05050102010706020507" pitchFamily="18" charset="2"/>
              </a:rPr>
              <a:t>3) </a:t>
            </a:r>
            <a:r>
              <a:rPr lang="ar-SA" altLang="fa-IR" sz="1600">
                <a:cs typeface="B Titr" panose="00000700000000000000" pitchFamily="2" charset="-78"/>
                <a:sym typeface="Symbol" panose="05050102010706020507" pitchFamily="18" charset="2"/>
              </a:rPr>
              <a:t>موضوعات و محتواي شبكه هاي قابل دريافت در ايران:</a:t>
            </a:r>
            <a:endParaRPr lang="en-US" altLang="fa-IR" sz="1600">
              <a:cs typeface="B Titr" panose="00000700000000000000" pitchFamily="2" charset="-78"/>
              <a:sym typeface="Symbol" panose="05050102010706020507" pitchFamily="18" charset="2"/>
            </a:endParaRPr>
          </a:p>
        </p:txBody>
      </p:sp>
      <p:sp>
        <p:nvSpPr>
          <p:cNvPr id="41992" name="Text Box 9"/>
          <p:cNvSpPr txBox="1">
            <a:spLocks noChangeArrowheads="1"/>
          </p:cNvSpPr>
          <p:nvPr/>
        </p:nvSpPr>
        <p:spPr bwMode="gray">
          <a:xfrm>
            <a:off x="250825" y="4724400"/>
            <a:ext cx="8642350" cy="1562100"/>
          </a:xfrm>
          <a:prstGeom prst="rect">
            <a:avLst/>
          </a:prstGeom>
          <a:gradFill rotWithShape="1">
            <a:gsLst>
              <a:gs pos="0">
                <a:srgbClr val="6666FF"/>
              </a:gs>
              <a:gs pos="50000">
                <a:srgbClr val="DEDCC0"/>
              </a:gs>
              <a:gs pos="100000">
                <a:srgbClr val="6666FF"/>
              </a:gs>
            </a:gsLst>
            <a:lin ang="2700000" scaled="1"/>
          </a:gradFill>
          <a:ln w="3175">
            <a:solidFill>
              <a:schemeClr val="tx1"/>
            </a:solidFill>
            <a:miter lim="800000"/>
            <a:headEnd/>
            <a:tailEnd/>
          </a:ln>
        </p:spPr>
        <p:txBody>
          <a:bodyPr>
            <a:spAutoFit/>
          </a:bodyPr>
          <a:lstStyle>
            <a:lvl1pPr marL="342900" indent="-342900"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eaLnBrk="1" hangingPunct="1">
              <a:lnSpc>
                <a:spcPct val="150000"/>
              </a:lnSpc>
            </a:pPr>
            <a:r>
              <a:rPr lang="ar-SA" altLang="fa-IR" sz="1600">
                <a:cs typeface="B Titr" panose="00000700000000000000" pitchFamily="2" charset="-78"/>
                <a:sym typeface="Symbol" panose="05050102010706020507" pitchFamily="18" charset="2"/>
              </a:rPr>
              <a:t>390 كانال فيلم سينمايي ، 380 كانال موسيقي ، 74 كانال مد و لباس ، 419 كانال ورزشي ، 250 كانال كودك و نوجوان، 214 كانال 24 ساعته متعلق به اسرائيل ، 92 كانال آگهي هاي تجاري، 40 كانال ترويج اديان مختلف (3 كانال 24 ساعته فارسي زبان مختص ترويج مسيحيت ) ، 450 كانال سكس و پورتو، 80 كانال ضديت با دين و 32 كانال فارسي زبان ضدانقلاب.</a:t>
            </a:r>
            <a:endParaRPr lang="en-US" altLang="fa-IR" sz="1600">
              <a:cs typeface="B Titr" panose="00000700000000000000" pitchFamily="2" charset="-78"/>
              <a:sym typeface="Symbol" panose="05050102010706020507" pitchFamily="18" charset="2"/>
            </a:endParaRPr>
          </a:p>
        </p:txBody>
      </p:sp>
    </p:spTree>
    <p:custDataLst>
      <p:tags r:id="rId1"/>
    </p:custDataLst>
  </p:cSld>
  <p:clrMapOvr>
    <a:masterClrMapping/>
  </p:clrMapOvr>
  <p:transition>
    <p:cove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43" name="Text Box 3"/>
          <p:cNvSpPr txBox="1">
            <a:spLocks noChangeArrowheads="1"/>
          </p:cNvSpPr>
          <p:nvPr/>
        </p:nvSpPr>
        <p:spPr bwMode="gray">
          <a:xfrm>
            <a:off x="827088" y="1720850"/>
            <a:ext cx="7345362" cy="1636713"/>
          </a:xfrm>
          <a:prstGeom prst="rect">
            <a:avLst/>
          </a:prstGeom>
          <a:solidFill>
            <a:schemeClr val="accent1"/>
          </a:solidFill>
          <a:ln w="9525">
            <a:solidFill>
              <a:srgbClr val="800000"/>
            </a:solidFill>
            <a:prstDash val="dashDot"/>
            <a:miter lim="800000"/>
            <a:headEnd/>
            <a:tailEnd/>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1">
              <a:lnSpc>
                <a:spcPct val="140000"/>
              </a:lnSpc>
              <a:buClr>
                <a:srgbClr val="800000"/>
              </a:buClr>
            </a:pPr>
            <a:r>
              <a:rPr lang="fa-IR" altLang="fa-IR" sz="7200" b="1">
                <a:solidFill>
                  <a:srgbClr val="800000"/>
                </a:solidFill>
                <a:latin typeface="IranNastaliq" panose="02000503000000020003" pitchFamily="2" charset="0"/>
                <a:sym typeface="Symbol" panose="05050102010706020507" pitchFamily="18" charset="2"/>
              </a:rPr>
              <a:t>والسلام عليكم و رحمة الله و بركاته</a:t>
            </a:r>
            <a:endParaRPr lang="en-US" altLang="fa-IR" sz="7200" b="1">
              <a:solidFill>
                <a:srgbClr val="800000"/>
              </a:solidFill>
              <a:latin typeface="IranNastaliq" panose="02000503000000020003" pitchFamily="2" charset="0"/>
              <a:sym typeface="Symbol" panose="05050102010706020507" pitchFamily="18" charset="2"/>
            </a:endParaRPr>
          </a:p>
        </p:txBody>
      </p:sp>
      <p:sp>
        <p:nvSpPr>
          <p:cNvPr id="43011" name="AutoShape 4"/>
          <p:cNvSpPr>
            <a:spLocks noChangeArrowheads="1"/>
          </p:cNvSpPr>
          <p:nvPr/>
        </p:nvSpPr>
        <p:spPr bwMode="auto">
          <a:xfrm>
            <a:off x="14288" y="6448425"/>
            <a:ext cx="431800" cy="360363"/>
          </a:xfrm>
          <a:prstGeom prst="star8">
            <a:avLst>
              <a:gd name="adj" fmla="val 38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en-US" altLang="fa-IR" sz="2000">
                <a:latin typeface="Arial" panose="020B0604020202020204" pitchFamily="34" charset="0"/>
              </a:rPr>
              <a:t>82</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grpId="0" nodeType="withEffect">
                                  <p:stCondLst>
                                    <p:cond delay="0"/>
                                  </p:stCondLst>
                                  <p:iterate type="lt">
                                    <p:tmPct val="5000"/>
                                  </p:iterate>
                                  <p:childTnLst>
                                    <p:set>
                                      <p:cBhvr>
                                        <p:cTn id="6" dur="1" fill="hold">
                                          <p:stCondLst>
                                            <p:cond delay="0"/>
                                          </p:stCondLst>
                                        </p:cTn>
                                        <p:tgtEl>
                                          <p:spTgt spid="471043"/>
                                        </p:tgtEl>
                                        <p:attrNameLst>
                                          <p:attrName>style.visibility</p:attrName>
                                        </p:attrNameLst>
                                      </p:cBhvr>
                                      <p:to>
                                        <p:strVal val="visible"/>
                                      </p:to>
                                    </p:set>
                                    <p:anim calcmode="lin" valueType="num">
                                      <p:cBhvr>
                                        <p:cTn id="7" dur="2000" fill="hold"/>
                                        <p:tgtEl>
                                          <p:spTgt spid="471043"/>
                                        </p:tgtEl>
                                        <p:attrNameLst>
                                          <p:attrName>ppt_w</p:attrName>
                                        </p:attrNameLst>
                                      </p:cBhvr>
                                      <p:tavLst>
                                        <p:tav tm="0">
                                          <p:val>
                                            <p:fltVal val="0"/>
                                          </p:val>
                                        </p:tav>
                                        <p:tav tm="100000">
                                          <p:val>
                                            <p:strVal val="#ppt_w"/>
                                          </p:val>
                                        </p:tav>
                                      </p:tavLst>
                                    </p:anim>
                                    <p:anim calcmode="lin" valueType="num">
                                      <p:cBhvr>
                                        <p:cTn id="8" dur="2000" fill="hold"/>
                                        <p:tgtEl>
                                          <p:spTgt spid="471043"/>
                                        </p:tgtEl>
                                        <p:attrNameLst>
                                          <p:attrName>ppt_h</p:attrName>
                                        </p:attrNameLst>
                                      </p:cBhvr>
                                      <p:tavLst>
                                        <p:tav tm="0">
                                          <p:val>
                                            <p:fltVal val="0"/>
                                          </p:val>
                                        </p:tav>
                                        <p:tav tm="100000">
                                          <p:val>
                                            <p:strVal val="#ppt_h"/>
                                          </p:val>
                                        </p:tav>
                                      </p:tavLst>
                                    </p:anim>
                                    <p:anim calcmode="lin" valueType="num">
                                      <p:cBhvr>
                                        <p:cTn id="9" dur="2000" fill="hold"/>
                                        <p:tgtEl>
                                          <p:spTgt spid="471043"/>
                                        </p:tgtEl>
                                        <p:attrNameLst>
                                          <p:attrName>style.rotation</p:attrName>
                                        </p:attrNameLst>
                                      </p:cBhvr>
                                      <p:tavLst>
                                        <p:tav tm="0">
                                          <p:val>
                                            <p:fltVal val="90"/>
                                          </p:val>
                                        </p:tav>
                                        <p:tav tm="100000">
                                          <p:val>
                                            <p:fltVal val="0"/>
                                          </p:val>
                                        </p:tav>
                                      </p:tavLst>
                                    </p:anim>
                                    <p:animEffect transition="in" filter="fade">
                                      <p:cBhvr>
                                        <p:cTn id="10" dur="2000"/>
                                        <p:tgtEl>
                                          <p:spTgt spid="4710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4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97550"/>
          </a:xfrm>
        </p:spPr>
        <p:txBody>
          <a:bodyPr/>
          <a:lstStyle/>
          <a:p>
            <a:pPr>
              <a:defRPr/>
            </a:pPr>
            <a:r>
              <a:rPr lang="fa-IR" sz="2800" dirty="0" smtClean="0"/>
              <a:t> </a:t>
            </a:r>
            <a:r>
              <a:rPr lang="fa-IR" sz="3600" dirty="0" smtClean="0"/>
              <a:t>ای برادر تو همه اندیشه ای</a:t>
            </a:r>
            <a:br>
              <a:rPr lang="fa-IR" sz="3600" dirty="0" smtClean="0"/>
            </a:br>
            <a:r>
              <a:rPr lang="fa-IR" sz="3600" dirty="0" smtClean="0"/>
              <a:t>ما بقی خود استخوان و ریشه ای</a:t>
            </a:r>
            <a:r>
              <a:rPr lang="en-US" sz="3600" dirty="0" smtClean="0"/>
              <a:t/>
            </a:r>
            <a:br>
              <a:rPr lang="en-US" sz="3600" dirty="0" smtClean="0"/>
            </a:br>
            <a:r>
              <a:rPr lang="fa-IR" sz="3600" dirty="0" smtClean="0"/>
              <a:t>گر بود اندیشه ات گل، گلشنی ای</a:t>
            </a:r>
            <a:r>
              <a:rPr lang="en-US" sz="3600" dirty="0" smtClean="0"/>
              <a:t/>
            </a:r>
            <a:br>
              <a:rPr lang="en-US" sz="3600" dirty="0" smtClean="0"/>
            </a:br>
            <a:r>
              <a:rPr lang="fa-IR" sz="3600" dirty="0" smtClean="0"/>
              <a:t>گر بود خاری، تو  هیمه گلخنی</a:t>
            </a:r>
            <a:r>
              <a:rPr lang="en-US" sz="3600" dirty="0" smtClean="0"/>
              <a:t/>
            </a:r>
            <a:br>
              <a:rPr lang="en-US" sz="3600" dirty="0" smtClean="0"/>
            </a:br>
            <a:r>
              <a:rPr lang="en-US" sz="3600" dirty="0" smtClean="0"/>
              <a:t/>
            </a:r>
            <a:br>
              <a:rPr lang="en-US" sz="3600" dirty="0" smtClean="0"/>
            </a:br>
            <a:r>
              <a:rPr lang="fa-IR" sz="3600" dirty="0" smtClean="0"/>
              <a:t>                              (مولانا) </a:t>
            </a:r>
            <a:r>
              <a:rPr lang="en-US" sz="3600" dirty="0" smtClean="0"/>
              <a:t/>
            </a:r>
            <a:br>
              <a:rPr lang="en-US" sz="3600" dirty="0" smtClean="0"/>
            </a:br>
            <a:endParaRPr lang="en-US" sz="3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83362"/>
          </a:xfrm>
        </p:spPr>
        <p:txBody>
          <a:bodyPr/>
          <a:lstStyle/>
          <a:p>
            <a:pPr algn="r" eaLnBrk="1" hangingPunct="1">
              <a:lnSpc>
                <a:spcPct val="90000"/>
              </a:lnSpc>
              <a:defRPr/>
            </a:pPr>
            <a:r>
              <a:rPr lang="ar-SA" sz="2800" dirty="0" smtClean="0">
                <a:cs typeface="B Nazanin" pitchFamily="2" charset="-78"/>
              </a:rPr>
              <a:t>جامعه هويت و اصالت جبري و حقيقي دارد ( انسان در جبر نوع جامعه خود است ) </a:t>
            </a:r>
            <a:br>
              <a:rPr lang="ar-SA" sz="2800" dirty="0" smtClean="0">
                <a:cs typeface="B Nazanin" pitchFamily="2" charset="-78"/>
              </a:rPr>
            </a:br>
            <a:r>
              <a:rPr lang="ar-SA" sz="2800" dirty="0" smtClean="0">
                <a:cs typeface="B Nazanin" pitchFamily="2" charset="-78"/>
              </a:rPr>
              <a:t>جامعه فاقد هويت و اصالت جبري و حقيقي است ( انسانها از موقعيت اجتماعي خود كاملاً آزاد </a:t>
            </a:r>
            <a:r>
              <a:rPr lang="fa-IR" sz="2800" dirty="0" smtClean="0">
                <a:cs typeface="B Nazanin" pitchFamily="2" charset="-78"/>
              </a:rPr>
              <a:t>هستند </a:t>
            </a:r>
            <a:r>
              <a:rPr lang="ar-SA" sz="2800" dirty="0" smtClean="0">
                <a:cs typeface="B Nazanin" pitchFamily="2" charset="-78"/>
              </a:rPr>
              <a:t>) .</a:t>
            </a:r>
            <a:br>
              <a:rPr lang="ar-SA" sz="2800" dirty="0" smtClean="0">
                <a:cs typeface="B Nazanin" pitchFamily="2" charset="-78"/>
              </a:rPr>
            </a:br>
            <a:r>
              <a:rPr lang="ar-SA" sz="2800" dirty="0" smtClean="0">
                <a:cs typeface="B Nazanin" pitchFamily="2" charset="-78"/>
              </a:rPr>
              <a:t>ديدگاه اسلامي : جامعه نيز همچون </a:t>
            </a:r>
            <a:r>
              <a:rPr lang="fa-IR" sz="2800" dirty="0" smtClean="0">
                <a:cs typeface="B Nazanin" pitchFamily="2" charset="-78"/>
              </a:rPr>
              <a:t> خود </a:t>
            </a:r>
            <a:r>
              <a:rPr lang="ar-SA" sz="2800" dirty="0" smtClean="0">
                <a:cs typeface="B Nazanin" pitchFamily="2" charset="-78"/>
              </a:rPr>
              <a:t> انسان موجود مركبي است ( از انسانها ) كه عناصر تركيب شونده آن هويت مستقل خود را حفظ مي نمايند ، يعني انسانها ضمن تأثير پذيري از هويت جامعه خود در سير معنوي مثبت يا منفي خود آزادند</a:t>
            </a:r>
            <a:r>
              <a:rPr lang="fa-IR" sz="2800" dirty="0" smtClean="0">
                <a:cs typeface="B Nazanin" pitchFamily="2" charset="-78"/>
              </a:rPr>
              <a:t> ( فطرت روحی انسان  ، اصیل و ثابت و هویت اجتماعی او کسبی و اعتباری و متغیراست) .</a:t>
            </a:r>
            <a:br>
              <a:rPr lang="fa-IR" sz="2800" dirty="0" smtClean="0">
                <a:cs typeface="B Nazanin" pitchFamily="2" charset="-78"/>
              </a:rPr>
            </a:br>
            <a:endParaRPr lang="en-US" sz="1050" dirty="0" smtClean="0">
              <a:cs typeface="B Nazanin"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a:bodyPr>
          <a:lstStyle/>
          <a:p>
            <a:pPr algn="r">
              <a:defRPr/>
            </a:pPr>
            <a:r>
              <a:rPr lang="ar-SA" sz="3200" dirty="0" smtClean="0"/>
              <a:t>تاريخ اصالت جبري وحقيقي دارد (انسان در جبر سير تاريخ است</a:t>
            </a:r>
            <a:r>
              <a:rPr lang="fa-IR" sz="3200" dirty="0" smtClean="0"/>
              <a:t>)  </a:t>
            </a:r>
            <a:r>
              <a:rPr lang="en-US" sz="3200" dirty="0" smtClean="0"/>
              <a:t/>
            </a:r>
            <a:br>
              <a:rPr lang="en-US" sz="3200" dirty="0" smtClean="0"/>
            </a:br>
            <a:r>
              <a:rPr lang="ar-SA" sz="3200" dirty="0" smtClean="0"/>
              <a:t>تاريخ فاقد اصالت جبري وحقيقي است (انسان كاملاً از موقعيت تاريخي خود آ</a:t>
            </a:r>
            <a:r>
              <a:rPr lang="fa-IR" sz="3200" dirty="0" smtClean="0"/>
              <a:t>زاد </a:t>
            </a:r>
            <a:r>
              <a:rPr lang="ar-SA" sz="3200" dirty="0" smtClean="0"/>
              <a:t> است</a:t>
            </a:r>
            <a:r>
              <a:rPr lang="fa-IR" sz="3200" dirty="0" smtClean="0"/>
              <a:t>) </a:t>
            </a:r>
            <a:r>
              <a:rPr lang="en-US" sz="3200" dirty="0" smtClean="0"/>
              <a:t/>
            </a:r>
            <a:br>
              <a:rPr lang="en-US" sz="3200" dirty="0" smtClean="0"/>
            </a:br>
            <a:r>
              <a:rPr lang="ar-SA" sz="3200" dirty="0" smtClean="0"/>
              <a:t>ديدگاه اسلامي  : تاريخ </a:t>
            </a:r>
            <a:r>
              <a:rPr lang="fa-IR" sz="3200" dirty="0" smtClean="0"/>
              <a:t> هویتی </a:t>
            </a:r>
            <a:r>
              <a:rPr lang="ar-SA" sz="3200" dirty="0" smtClean="0"/>
              <a:t>حقيق</a:t>
            </a:r>
            <a:r>
              <a:rPr lang="fa-IR" sz="3200" dirty="0" smtClean="0"/>
              <a:t>ی و مرکب </a:t>
            </a:r>
            <a:r>
              <a:rPr lang="ar-SA" sz="3200" dirty="0" smtClean="0"/>
              <a:t> دارد كه عناصر آن يعني انسانها و جوامع نيز هويت حقيقي و جزيي و اعتباري دارند و همه در ذيل هويت حقيقي كلي وجبري مشيت الهي سير مي نمايند </a:t>
            </a:r>
            <a:r>
              <a:rPr lang="en-US" sz="3200" dirty="0" smtClean="0"/>
              <a:t/>
            </a:r>
            <a:br>
              <a:rPr lang="en-US" sz="3200" dirty="0" smtClean="0"/>
            </a:br>
            <a:r>
              <a:rPr lang="ar-SA" sz="3200" dirty="0" smtClean="0"/>
              <a:t>مشيت الهي = ( قضا و قدر ) = ( قوانين حاكم بر هستي و انسان ) </a:t>
            </a:r>
            <a:r>
              <a:rPr lang="en-US" sz="3200" dirty="0" smtClean="0"/>
              <a:t/>
            </a:r>
            <a:br>
              <a:rPr lang="en-US" sz="3200" dirty="0" smtClean="0"/>
            </a:br>
            <a:endParaRPr 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defRPr/>
            </a:pPr>
            <a:r>
              <a:rPr lang="ar-SA" sz="2000" dirty="0" smtClean="0">
                <a:solidFill>
                  <a:schemeClr val="tx1"/>
                </a:solidFill>
                <a:cs typeface="B Traffic" pitchFamily="2" charset="-78"/>
              </a:rPr>
              <a:t>ديدگاههاي تطبيقي در مورد </a:t>
            </a:r>
            <a:r>
              <a:rPr lang="fa-IR" sz="2000" dirty="0" smtClean="0">
                <a:solidFill>
                  <a:schemeClr val="tx1"/>
                </a:solidFill>
                <a:cs typeface="B Traffic" pitchFamily="2" charset="-78"/>
              </a:rPr>
              <a:t>سیر صعودی یا نزولی تاریخ </a:t>
            </a:r>
            <a:br>
              <a:rPr lang="fa-IR" sz="2000" dirty="0" smtClean="0">
                <a:solidFill>
                  <a:schemeClr val="tx1"/>
                </a:solidFill>
                <a:cs typeface="B Traffic" pitchFamily="2" charset="-78"/>
              </a:rPr>
            </a:br>
            <a:r>
              <a:rPr lang="fa-IR" sz="2000" dirty="0" smtClean="0">
                <a:solidFill>
                  <a:schemeClr val="tx1"/>
                </a:solidFill>
                <a:cs typeface="B Traffic" pitchFamily="2" charset="-78"/>
              </a:rPr>
              <a:t>( از بعد کیفی ) </a:t>
            </a:r>
            <a:endParaRPr lang="en-US" sz="2000" dirty="0" smtClean="0">
              <a:solidFill>
                <a:schemeClr val="tx1"/>
              </a:solidFill>
              <a:cs typeface="B Traffic" pitchFamily="2" charset="-78"/>
            </a:endParaRPr>
          </a:p>
        </p:txBody>
      </p:sp>
      <p:sp>
        <p:nvSpPr>
          <p:cNvPr id="54275" name="Rectangle 3"/>
          <p:cNvSpPr>
            <a:spLocks noGrp="1" noChangeArrowheads="1"/>
          </p:cNvSpPr>
          <p:nvPr>
            <p:ph type="body" idx="1"/>
          </p:nvPr>
        </p:nvSpPr>
        <p:spPr>
          <a:xfrm>
            <a:off x="714375" y="1935163"/>
            <a:ext cx="7778750" cy="3851275"/>
          </a:xfrm>
        </p:spPr>
        <p:txBody>
          <a:bodyPr>
            <a:normAutofit fontScale="85000" lnSpcReduction="20000"/>
          </a:bodyPr>
          <a:lstStyle/>
          <a:p>
            <a:pPr algn="r" eaLnBrk="1" hangingPunct="1">
              <a:lnSpc>
                <a:spcPct val="90000"/>
              </a:lnSpc>
              <a:defRPr/>
            </a:pPr>
            <a:endParaRPr lang="fa-IR" sz="2000" b="1" dirty="0" smtClean="0">
              <a:cs typeface="B Nazanin" pitchFamily="2" charset="-78"/>
            </a:endParaRPr>
          </a:p>
          <a:p>
            <a:pPr algn="r" eaLnBrk="1" hangingPunct="1">
              <a:lnSpc>
                <a:spcPct val="90000"/>
              </a:lnSpc>
              <a:defRPr/>
            </a:pPr>
            <a:r>
              <a:rPr lang="ar-SA" sz="2800" b="1" dirty="0" smtClean="0">
                <a:cs typeface="B Nazanin" pitchFamily="2" charset="-78"/>
              </a:rPr>
              <a:t>ديدگاه  شرقي ( نظريه  بدبيني يا اصالت انحطاط ) = تاريخ در يك سير</a:t>
            </a:r>
            <a:r>
              <a:rPr lang="fa-IR" sz="2800" b="1" dirty="0" smtClean="0">
                <a:cs typeface="B Nazanin" pitchFamily="2" charset="-78"/>
              </a:rPr>
              <a:t> جبری و </a:t>
            </a:r>
            <a:r>
              <a:rPr lang="ar-SA" sz="2800" b="1" dirty="0" smtClean="0">
                <a:cs typeface="B Nazanin" pitchFamily="2" charset="-78"/>
              </a:rPr>
              <a:t> چهار مرحله اي هزار ساله ( يوگا ) به سقوط كامل مي رسد</a:t>
            </a:r>
            <a:r>
              <a:rPr lang="fa-IR" sz="2800" b="1" dirty="0" smtClean="0">
                <a:cs typeface="B Nazanin" pitchFamily="2" charset="-78"/>
              </a:rPr>
              <a:t>.</a:t>
            </a:r>
            <a:endParaRPr lang="ar-SA" sz="2800" b="1" dirty="0" smtClean="0">
              <a:cs typeface="B Nazanin" pitchFamily="2" charset="-78"/>
            </a:endParaRPr>
          </a:p>
          <a:p>
            <a:pPr algn="r" eaLnBrk="1" hangingPunct="1">
              <a:lnSpc>
                <a:spcPct val="90000"/>
              </a:lnSpc>
              <a:defRPr/>
            </a:pPr>
            <a:r>
              <a:rPr lang="ar-SA" sz="2800" b="1" dirty="0" smtClean="0">
                <a:cs typeface="B Nazanin" pitchFamily="2" charset="-78"/>
              </a:rPr>
              <a:t>ديدگاه غربي ( نظريه خوش بيني  و اصالت پيشرفت ) : تاريخ در يك سير مستمر و جبري به سوي كمال و تكامل است  ، بر مبناي ( ليبرال دموكراسي ) </a:t>
            </a:r>
          </a:p>
          <a:p>
            <a:pPr algn="r" eaLnBrk="1" hangingPunct="1">
              <a:lnSpc>
                <a:spcPct val="90000"/>
              </a:lnSpc>
              <a:defRPr/>
            </a:pPr>
            <a:r>
              <a:rPr lang="ar-SA" sz="2800" b="1" dirty="0" smtClean="0">
                <a:cs typeface="B Nazanin" pitchFamily="2" charset="-78"/>
              </a:rPr>
              <a:t>ديدگاه اسلامي </a:t>
            </a:r>
          </a:p>
          <a:p>
            <a:pPr algn="r" eaLnBrk="1" hangingPunct="1">
              <a:lnSpc>
                <a:spcPct val="90000"/>
              </a:lnSpc>
              <a:defRPr/>
            </a:pPr>
            <a:r>
              <a:rPr lang="ar-SA" sz="2800" b="1" dirty="0" smtClean="0">
                <a:cs typeface="B Nazanin" pitchFamily="2" charset="-78"/>
              </a:rPr>
              <a:t>تاريخ نيز همچون انسان موجود مركبي است كه عناصر تركيبي آن يعني انسانها وجوامع هويت مستقل خود را در طول زمان حفظ مي نمايند </a:t>
            </a:r>
          </a:p>
          <a:p>
            <a:pPr algn="r" eaLnBrk="1" hangingPunct="1">
              <a:lnSpc>
                <a:spcPct val="90000"/>
              </a:lnSpc>
              <a:defRPr/>
            </a:pPr>
            <a:r>
              <a:rPr lang="ar-SA" sz="2800" b="1" dirty="0" smtClean="0">
                <a:cs typeface="B Nazanin" pitchFamily="2" charset="-78"/>
              </a:rPr>
              <a:t>يعني كمال يا هبوط كيفي آنها </a:t>
            </a:r>
            <a:r>
              <a:rPr lang="fa-IR" sz="2800" b="1" dirty="0" smtClean="0">
                <a:cs typeface="B Nazanin" pitchFamily="2" charset="-78"/>
              </a:rPr>
              <a:t> ( انسانها و جوامع )  </a:t>
            </a:r>
            <a:r>
              <a:rPr lang="ar-SA" sz="2800" b="1" dirty="0" smtClean="0">
                <a:cs typeface="B Nazanin" pitchFamily="2" charset="-78"/>
              </a:rPr>
              <a:t>مستقل از زمان تاريخي است ، بنابر اين كمال يا سقوط تك تك انسانها و جوامع سير ثابت</a:t>
            </a:r>
            <a:r>
              <a:rPr lang="fa-IR" sz="2800" b="1" dirty="0" smtClean="0">
                <a:cs typeface="B Nazanin" pitchFamily="2" charset="-78"/>
              </a:rPr>
              <a:t> و </a:t>
            </a:r>
            <a:r>
              <a:rPr lang="ar-SA" sz="2800" b="1" dirty="0" smtClean="0">
                <a:cs typeface="B Nazanin" pitchFamily="2" charset="-78"/>
              </a:rPr>
              <a:t> و </a:t>
            </a:r>
            <a:r>
              <a:rPr lang="fa-IR" sz="2800" b="1" dirty="0" smtClean="0">
                <a:cs typeface="B Nazanin" pitchFamily="2" charset="-78"/>
              </a:rPr>
              <a:t>ابسته </a:t>
            </a:r>
            <a:r>
              <a:rPr lang="ar-SA" sz="2800" b="1" dirty="0" smtClean="0">
                <a:cs typeface="B Nazanin" pitchFamily="2" charset="-78"/>
              </a:rPr>
              <a:t>به زمان تاريخي ندارند . </a:t>
            </a:r>
            <a:endParaRPr lang="en-US" sz="2800" dirty="0" smtClean="0">
              <a:cs typeface="B Nazanin"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97612"/>
          </a:xfrm>
        </p:spPr>
        <p:txBody>
          <a:bodyPr/>
          <a:lstStyle/>
          <a:p>
            <a:pPr algn="r">
              <a:defRPr/>
            </a:pPr>
            <a:r>
              <a:rPr lang="fa-IR" sz="3600" dirty="0" smtClean="0">
                <a:cs typeface="B Titr" pitchFamily="2" charset="-78"/>
              </a:rPr>
              <a:t>پیش بینی دانشمندان غربی مانند آنتونی گیدنز و روبرت وثنو و رسانه های غربی نیز شاهدی بر مدعای پیش گفته است. شبکه اول تلويزيون بي‌بي‌سي انگليس : «آنچه در ايران در سال 1979 رخ داد نه تنها براي ايرانيان بلکه براي تمام اديان جهاني نقطه عطفي بود. نقطه عطفي که از بازگشت ميليون ها نفر در سراسر دنیا به اصول‌گرايي مذهبي خبر مي‌دهد</a:t>
            </a:r>
            <a:r>
              <a:rPr lang="fa-IR" sz="4000" dirty="0" smtClean="0">
                <a:cs typeface="B Titr" pitchFamily="2" charset="-78"/>
              </a:rPr>
              <a:t>»</a:t>
            </a:r>
            <a:r>
              <a:rPr lang="fa-IR" sz="4000" dirty="0" smtClean="0"/>
              <a:t/>
            </a:r>
            <a:br>
              <a:rPr lang="fa-IR" sz="4000" dirty="0" smtClean="0"/>
            </a:br>
            <a:endParaRPr lang="en-US" sz="3600"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ags/tag10.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ags/tag11.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ags/tag12.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ags/tag13.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ags/tag14.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ags/tag15.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ags/tag16.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ags/tag17.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ags/tag18.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ags/tag19.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ags/tag2.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ags/tag20.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ags/tag21.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ags/tag22.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ags/tag23.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ags/tag24.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ags/tag25.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ags/tag26.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ags/tag27.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ags/tag28.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ags/tag29.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ags/tag3.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ags/tag30.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ags/tag31.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ags/tag32.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ags/tag33.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ags/tag4.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ags/tag5.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ags/tag6.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ags/tag7.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ags/tag8.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ags/tag9.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Medium "/>
  <p:tag name="POWER3D IMAGE0" val="3.JPG"/>
  <p:tag name="POWER3D SOUND" val="Emerald Screens"/>
</p:tagLst>
</file>

<file path=ppt/theme/theme1.xml><?xml version="1.0" encoding="utf-8"?>
<a:theme xmlns:a="http://schemas.openxmlformats.org/drawingml/2006/main" name="Stream">
  <a:themeElements>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fontScheme name="Stream">
      <a:majorFont>
        <a:latin typeface="Garamond"/>
        <a:ea typeface=""/>
        <a:cs typeface="Arial"/>
      </a:majorFont>
      <a:minorFont>
        <a:latin typeface="Garamond"/>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0" tIns="0" rIns="0" bIns="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cs typeface="Arial" charset="0"/>
          </a:defRPr>
        </a:defPPr>
      </a:lstStyle>
    </a:spDef>
    <a:lnDef>
      <a:spPr bwMode="auto">
        <a:xfrm>
          <a:off x="0" y="0"/>
          <a:ext cx="1" cy="1"/>
        </a:xfrm>
        <a:custGeom>
          <a:avLst/>
          <a:gdLst/>
          <a:ahLst/>
          <a:cxnLst/>
          <a:rect l="0" t="0" r="0" b="0"/>
          <a:pathLst/>
        </a:custGeom>
        <a:gradFill rotWithShape="1">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0" tIns="0" rIns="0" bIns="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cs typeface="Arial"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8297</TotalTime>
  <Words>6622</Words>
  <Application>Microsoft Office PowerPoint</Application>
  <PresentationFormat>On-screen Show (4:3)</PresentationFormat>
  <Paragraphs>317</Paragraphs>
  <Slides>43</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43</vt:i4>
      </vt:variant>
    </vt:vector>
  </HeadingPairs>
  <TitlesOfParts>
    <vt:vector size="53" baseType="lpstr">
      <vt:lpstr>Garamond</vt:lpstr>
      <vt:lpstr>Arial</vt:lpstr>
      <vt:lpstr>Wingdings</vt:lpstr>
      <vt:lpstr>B Nazanin</vt:lpstr>
      <vt:lpstr>B Traffic</vt:lpstr>
      <vt:lpstr>B Titr</vt:lpstr>
      <vt:lpstr>Symbol</vt:lpstr>
      <vt:lpstr>BatangChe</vt:lpstr>
      <vt:lpstr>IranNastaliq</vt:lpstr>
      <vt:lpstr>Stream</vt:lpstr>
      <vt:lpstr>PowerPoint Presentation</vt:lpstr>
      <vt:lpstr>PowerPoint Presentation</vt:lpstr>
      <vt:lpstr>نرم افزار حسابداری و خرید و فروش پریال</vt:lpstr>
      <vt:lpstr>نرم افزار حسابداری و خرید و فروش پریال</vt:lpstr>
      <vt:lpstr> ای برادر تو همه اندیشه ای ما بقی خود استخوان و ریشه ای گر بود اندیشه ات گل، گلشنی ای گر بود خاری، تو  هیمه گلخنی                                (مولانا)  </vt:lpstr>
      <vt:lpstr>جامعه هويت و اصالت جبري و حقيقي دارد ( انسان در جبر نوع جامعه خود است )  جامعه فاقد هويت و اصالت جبري و حقيقي است ( انسانها از موقعيت اجتماعي خود كاملاً آزاد هستند ) . ديدگاه اسلامي : جامعه نيز همچون  خود  انسان موجود مركبي است ( از انسانها ) كه عناصر تركيب شونده آن هويت مستقل خود را حفظ مي نمايند ، يعني انسانها ضمن تأثير پذيري از هويت جامعه خود در سير معنوي مثبت يا منفي خود آزادند ( فطرت روحی انسان  ، اصیل و ثابت و هویت اجتماعی او کسبی و اعتباری و متغیراست) . </vt:lpstr>
      <vt:lpstr>تاريخ اصالت جبري وحقيقي دارد (انسان در جبر سير تاريخ است)   تاريخ فاقد اصالت جبري وحقيقي است (انسان كاملاً از موقعيت تاريخي خود آزاد  است)  ديدگاه اسلامي  : تاريخ  هویتی حقيقی و مرکب  دارد كه عناصر آن يعني انسانها و جوامع نيز هويت حقيقي و جزيي و اعتباري دارند و همه در ذيل هويت حقيقي كلي وجبري مشيت الهي سير مي نمايند  مشيت الهي = ( قضا و قدر ) = ( قوانين حاكم بر هستي و انسان )  </vt:lpstr>
      <vt:lpstr>ديدگاههاي تطبيقي در مورد سیر صعودی یا نزولی تاریخ  ( از بعد کیفی ) </vt:lpstr>
      <vt:lpstr>پیش بینی دانشمندان غربی مانند آنتونی گیدنز و روبرت وثنو و رسانه های غربی نیز شاهدی بر مدعای پیش گفته است. شبکه اول تلويزيون بي‌بي‌سي انگليس : «آنچه در ايران در سال 1979 رخ داد نه تنها براي ايرانيان بلکه براي تمام اديان جهاني نقطه عطفي بود. نقطه عطفي که از بازگشت ميليون ها نفر در سراسر دنیا به اصول‌گرايي مذهبي خبر مي‌دهد»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cm322</dc:creator>
  <cp:lastModifiedBy>ziarati</cp:lastModifiedBy>
  <cp:revision>890</cp:revision>
  <dcterms:created xsi:type="dcterms:W3CDTF">2002-02-01T00:13:47Z</dcterms:created>
  <dcterms:modified xsi:type="dcterms:W3CDTF">2016-11-10T11:11:46Z</dcterms:modified>
</cp:coreProperties>
</file>